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italic r:id="rId25"/>
      <p:boldItalic r:id="rId26"/>
    </p:embeddedFon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aspnet/core/mvc/views/razor?view=aspnetcore-3.0"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78168d5cf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78168d5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are </a:t>
            </a:r>
            <a:r>
              <a:rPr lang="en"/>
              <a:t>completely</a:t>
            </a:r>
            <a:r>
              <a:rPr lang="en"/>
              <a:t> reusable.   By simply </a:t>
            </a:r>
            <a:r>
              <a:rPr lang="en"/>
              <a:t>swapping</a:t>
            </a:r>
            <a:r>
              <a:rPr lang="en"/>
              <a:t> out the heading text i now have three lists for the code prices of one.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78168d5cf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78168d5c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of these components is its own entity if you will.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78168d5cf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78168d5c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really nice about things being component based. Is the ablity to share them.   They can be packged into nuget packges just like a .net librarry and you can share them with your team and other developers if you wish by publising them to nuget.org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fd1213a12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fd1213a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78168d5cf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78168d5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55555"/>
                </a:solidFill>
                <a:highlight>
                  <a:srgbClr val="FFFFFF"/>
                </a:highlight>
              </a:rPr>
              <a:t>Wasm is designed as a portable target for compilation of high-level languages like C#, enabling deployment on the web for client and server applications.</a:t>
            </a:r>
            <a:endParaRPr sz="1500">
              <a:solidFill>
                <a:srgbClr val="555555"/>
              </a:solidFill>
              <a:highlight>
                <a:srgbClr val="FFFFFF"/>
              </a:highlight>
            </a:endParaRPr>
          </a:p>
          <a:p>
            <a:pPr indent="0" lvl="0" marL="0" rtl="0" algn="l">
              <a:spcBef>
                <a:spcPts val="0"/>
              </a:spcBef>
              <a:spcAft>
                <a:spcPts val="0"/>
              </a:spcAft>
              <a:buNone/>
            </a:pPr>
            <a:r>
              <a:rPr b="1" lang="en" sz="1200">
                <a:solidFill>
                  <a:srgbClr val="222222"/>
                </a:solidFill>
                <a:highlight>
                  <a:srgbClr val="FFFFFF"/>
                </a:highlight>
              </a:rPr>
              <a:t>Mono</a:t>
            </a:r>
            <a:r>
              <a:rPr lang="en" sz="1200">
                <a:solidFill>
                  <a:srgbClr val="222222"/>
                </a:solidFill>
                <a:highlight>
                  <a:srgbClr val="FFFFFF"/>
                </a:highlight>
              </a:rPr>
              <a:t> is a software platform designed to allow developers to easily create cross platform applications  (mono runtime compiled to web assembly)</a:t>
            </a:r>
            <a:endParaRPr sz="1200">
              <a:solidFill>
                <a:srgbClr val="222222"/>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The component class is usually written in the form of a </a:t>
            </a:r>
            <a:r>
              <a:rPr lang="en" sz="1200" u="sng">
                <a:solidFill>
                  <a:schemeClr val="hlink"/>
                </a:solidFill>
                <a:highlight>
                  <a:srgbClr val="FFFFFF"/>
                </a:highlight>
                <a:hlinkClick r:id="rId2"/>
              </a:rPr>
              <a:t>Razor</a:t>
            </a:r>
            <a:r>
              <a:rPr lang="en" sz="1200">
                <a:solidFill>
                  <a:schemeClr val="dk1"/>
                </a:solidFill>
                <a:highlight>
                  <a:srgbClr val="FFFFFF"/>
                </a:highlight>
              </a:rPr>
              <a:t> markup page with a </a:t>
            </a:r>
            <a:r>
              <a:rPr i="1" lang="en" sz="1200">
                <a:solidFill>
                  <a:schemeClr val="dk1"/>
                </a:solidFill>
                <a:highlight>
                  <a:srgbClr val="FFFFFF"/>
                </a:highlight>
              </a:rPr>
              <a:t>.razor</a:t>
            </a:r>
            <a:r>
              <a:rPr lang="en" sz="1200">
                <a:solidFill>
                  <a:schemeClr val="dk1"/>
                </a:solidFill>
                <a:highlight>
                  <a:srgbClr val="FFFFFF"/>
                </a:highlight>
              </a:rPr>
              <a:t> file extension.</a:t>
            </a:r>
            <a:endParaRPr sz="1200">
              <a:solidFill>
                <a:srgbClr val="222222"/>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78168d5cf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78168d5c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0b1df64ea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0b1df64e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fd07584a9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fd07584a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wanted to use .net framework you were only able to use this server side.  </a:t>
            </a:r>
            <a:r>
              <a:rPr lang="en"/>
              <a:t>A long</a:t>
            </a:r>
            <a:r>
              <a:rPr lang="en"/>
              <a:t> with other languages like go, java and node.js.   But what if you wanted to code C# on the client isde.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Preivously if you wanted to work with client sided you needed to use javascript or a javascript framework like </a:t>
            </a:r>
            <a:r>
              <a:rPr lang="en"/>
              <a:t>angular</a:t>
            </a:r>
            <a:r>
              <a:rPr lang="en"/>
              <a:t> react or others.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fd1213a12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fd1213a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212529"/>
                </a:solidFill>
                <a:highlight>
                  <a:srgbClr val="FFFFFF"/>
                </a:highlight>
              </a:rPr>
              <a:t>Blazor uses open web standards without plugins or code transpilation. Blazor works in all modern web browsers, including mobile browsers.</a:t>
            </a:r>
            <a:endParaRPr sz="1150">
              <a:solidFill>
                <a:srgbClr val="212529"/>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150">
                <a:solidFill>
                  <a:srgbClr val="212529"/>
                </a:solidFill>
                <a:highlight>
                  <a:srgbClr val="FFFFFF"/>
                </a:highlight>
              </a:rPr>
              <a:t>Code running in the browser executes in the same security sandbox as JavaScript frameworks. Blazor code executing on the server has the flexibility to do anything you would normally do on the server, such as connecting directly to a database.</a:t>
            </a:r>
            <a:endParaRPr sz="1150">
              <a:solidFill>
                <a:srgbClr val="212529"/>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78168d5c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78168d5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Blazor is component based.     Components can be as small as a single html tag.    Note the paramater attribute which will allow me to pass a value of the heading from the parent.   I could also have created a another paramater with say font style. Allowing the developer to supply a style as well when calling however the faunt weight would remain bold by default unless over ridden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78168d5cf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78168d5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block is where your C# code goes.  However notice how i can use a C# for loop inline within my html code by adding a @ to the beginning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78168d5cf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78168d5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found event </a:t>
            </a:r>
            <a:r>
              <a:rPr lang="en"/>
              <a:t>callbacks</a:t>
            </a:r>
            <a:r>
              <a:rPr lang="en"/>
              <a:t> quite </a:t>
            </a:r>
            <a:r>
              <a:rPr lang="en"/>
              <a:t>exciting</a:t>
            </a:r>
            <a:r>
              <a:rPr lang="en"/>
              <a:t>.     Here we have a simple html button and a input field taking some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onclick property has a </a:t>
            </a:r>
            <a:r>
              <a:rPr lang="en"/>
              <a:t>parameter</a:t>
            </a:r>
            <a:r>
              <a:rPr lang="en"/>
              <a:t> value attached to it meaning that it can be assigned from the parent.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5" y="0"/>
            <a:ext cx="9144000" cy="25716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11" name="Google Shape;11;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Google Shape;12;p2"/>
          <p:cNvSpPr txBox="1"/>
          <p:nvPr>
            <p:ph type="ctrTitle"/>
          </p:nvPr>
        </p:nvSpPr>
        <p:spPr>
          <a:xfrm>
            <a:off x="1139200" y="645550"/>
            <a:ext cx="6865800" cy="19263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1"/>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60" name="Google Shape;60;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61" name="Google Shape;61;p11"/>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spTree>
      <p:nvGrpSpPr>
        <p:cNvPr id="62" name="Shape 62"/>
        <p:cNvGrpSpPr/>
        <p:nvPr/>
      </p:nvGrpSpPr>
      <p:grpSpPr>
        <a:xfrm>
          <a:off x="0" y="0"/>
          <a:ext cx="0" cy="0"/>
          <a:chOff x="0" y="0"/>
          <a:chExt cx="0" cy="0"/>
        </a:xfrm>
      </p:grpSpPr>
      <p:sp>
        <p:nvSpPr>
          <p:cNvPr id="63" name="Google Shape;63;p12"/>
          <p:cNvSpPr/>
          <p:nvPr/>
        </p:nvSpPr>
        <p:spPr>
          <a:xfrm flipH="1" rot="10800000">
            <a:off x="-25" y="1289850"/>
            <a:ext cx="9144000" cy="38568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64" name="Google Shape;64;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Google Shape;65;p12"/>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5" y="0"/>
            <a:ext cx="9144000" cy="25716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15" name="Google Shape;15;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p:nvPr>
            <p:ph type="ctrTitle"/>
          </p:nvPr>
        </p:nvSpPr>
        <p:spPr>
          <a:xfrm>
            <a:off x="1154400" y="2726350"/>
            <a:ext cx="68352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BEF2"/>
              </a:buClr>
              <a:buSzPts val="3000"/>
              <a:buNone/>
              <a:defRPr sz="3000">
                <a:solidFill>
                  <a:srgbClr val="00BEF2"/>
                </a:solidFill>
              </a:defRPr>
            </a:lvl1pPr>
            <a:lvl2pPr lvl="1" rtl="0">
              <a:spcBef>
                <a:spcPts val="0"/>
              </a:spcBef>
              <a:spcAft>
                <a:spcPts val="0"/>
              </a:spcAft>
              <a:buClr>
                <a:srgbClr val="00BEF2"/>
              </a:buClr>
              <a:buSzPts val="3000"/>
              <a:buNone/>
              <a:defRPr sz="3000">
                <a:solidFill>
                  <a:srgbClr val="00BEF2"/>
                </a:solidFill>
              </a:defRPr>
            </a:lvl2pPr>
            <a:lvl3pPr lvl="2" rtl="0">
              <a:spcBef>
                <a:spcPts val="0"/>
              </a:spcBef>
              <a:spcAft>
                <a:spcPts val="0"/>
              </a:spcAft>
              <a:buClr>
                <a:srgbClr val="00BEF2"/>
              </a:buClr>
              <a:buSzPts val="3000"/>
              <a:buNone/>
              <a:defRPr sz="3000">
                <a:solidFill>
                  <a:srgbClr val="00BEF2"/>
                </a:solidFill>
              </a:defRPr>
            </a:lvl3pPr>
            <a:lvl4pPr lvl="3" rtl="0">
              <a:spcBef>
                <a:spcPts val="0"/>
              </a:spcBef>
              <a:spcAft>
                <a:spcPts val="0"/>
              </a:spcAft>
              <a:buClr>
                <a:srgbClr val="00BEF2"/>
              </a:buClr>
              <a:buSzPts val="3000"/>
              <a:buNone/>
              <a:defRPr sz="3000">
                <a:solidFill>
                  <a:srgbClr val="00BEF2"/>
                </a:solidFill>
              </a:defRPr>
            </a:lvl4pPr>
            <a:lvl5pPr lvl="4" rtl="0">
              <a:spcBef>
                <a:spcPts val="0"/>
              </a:spcBef>
              <a:spcAft>
                <a:spcPts val="0"/>
              </a:spcAft>
              <a:buClr>
                <a:srgbClr val="00BEF2"/>
              </a:buClr>
              <a:buSzPts val="3000"/>
              <a:buNone/>
              <a:defRPr sz="3000">
                <a:solidFill>
                  <a:srgbClr val="00BEF2"/>
                </a:solidFill>
              </a:defRPr>
            </a:lvl5pPr>
            <a:lvl6pPr lvl="5" rtl="0">
              <a:spcBef>
                <a:spcPts val="0"/>
              </a:spcBef>
              <a:spcAft>
                <a:spcPts val="0"/>
              </a:spcAft>
              <a:buClr>
                <a:srgbClr val="00BEF2"/>
              </a:buClr>
              <a:buSzPts val="3000"/>
              <a:buNone/>
              <a:defRPr sz="3000">
                <a:solidFill>
                  <a:srgbClr val="00BEF2"/>
                </a:solidFill>
              </a:defRPr>
            </a:lvl6pPr>
            <a:lvl7pPr lvl="6" rtl="0">
              <a:spcBef>
                <a:spcPts val="0"/>
              </a:spcBef>
              <a:spcAft>
                <a:spcPts val="0"/>
              </a:spcAft>
              <a:buClr>
                <a:srgbClr val="00BEF2"/>
              </a:buClr>
              <a:buSzPts val="3000"/>
              <a:buNone/>
              <a:defRPr sz="3000">
                <a:solidFill>
                  <a:srgbClr val="00BEF2"/>
                </a:solidFill>
              </a:defRPr>
            </a:lvl7pPr>
            <a:lvl8pPr lvl="7" rtl="0">
              <a:spcBef>
                <a:spcPts val="0"/>
              </a:spcBef>
              <a:spcAft>
                <a:spcPts val="0"/>
              </a:spcAft>
              <a:buClr>
                <a:srgbClr val="00BEF2"/>
              </a:buClr>
              <a:buSzPts val="3000"/>
              <a:buNone/>
              <a:defRPr sz="3000">
                <a:solidFill>
                  <a:srgbClr val="00BEF2"/>
                </a:solidFill>
              </a:defRPr>
            </a:lvl8pPr>
            <a:lvl9pPr lvl="8" rtl="0">
              <a:spcBef>
                <a:spcPts val="0"/>
              </a:spcBef>
              <a:spcAft>
                <a:spcPts val="0"/>
              </a:spcAft>
              <a:buClr>
                <a:srgbClr val="00BEF2"/>
              </a:buClr>
              <a:buSzPts val="3000"/>
              <a:buNone/>
              <a:defRPr sz="3000">
                <a:solidFill>
                  <a:srgbClr val="00BEF2"/>
                </a:solidFill>
              </a:defRPr>
            </a:lvl9pPr>
          </a:lstStyle>
          <a:p/>
        </p:txBody>
      </p:sp>
      <p:sp>
        <p:nvSpPr>
          <p:cNvPr id="17" name="Google Shape;17;p3"/>
          <p:cNvSpPr txBox="1"/>
          <p:nvPr>
            <p:ph idx="1" type="subTitle"/>
          </p:nvPr>
        </p:nvSpPr>
        <p:spPr>
          <a:xfrm>
            <a:off x="1154400" y="3221050"/>
            <a:ext cx="68352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5516C"/>
              </a:buClr>
              <a:buSzPts val="1800"/>
              <a:buNone/>
              <a:defRPr sz="1800">
                <a:solidFill>
                  <a:srgbClr val="25516C"/>
                </a:solidFill>
              </a:defRPr>
            </a:lvl1pPr>
            <a:lvl2pPr lvl="1" rtl="0">
              <a:spcBef>
                <a:spcPts val="0"/>
              </a:spcBef>
              <a:spcAft>
                <a:spcPts val="0"/>
              </a:spcAft>
              <a:buClr>
                <a:srgbClr val="25516C"/>
              </a:buClr>
              <a:buSzPts val="1800"/>
              <a:buNone/>
              <a:defRPr sz="1800">
                <a:solidFill>
                  <a:srgbClr val="25516C"/>
                </a:solidFill>
              </a:defRPr>
            </a:lvl2pPr>
            <a:lvl3pPr lvl="2" rtl="0">
              <a:spcBef>
                <a:spcPts val="0"/>
              </a:spcBef>
              <a:spcAft>
                <a:spcPts val="0"/>
              </a:spcAft>
              <a:buClr>
                <a:srgbClr val="25516C"/>
              </a:buClr>
              <a:buSzPts val="1800"/>
              <a:buNone/>
              <a:defRPr sz="1800">
                <a:solidFill>
                  <a:srgbClr val="25516C"/>
                </a:solidFill>
              </a:defRPr>
            </a:lvl3pPr>
            <a:lvl4pPr lvl="3" rtl="0">
              <a:spcBef>
                <a:spcPts val="0"/>
              </a:spcBef>
              <a:spcAft>
                <a:spcPts val="0"/>
              </a:spcAft>
              <a:buClr>
                <a:srgbClr val="25516C"/>
              </a:buClr>
              <a:buSzPts val="1800"/>
              <a:buNone/>
              <a:defRPr sz="1800">
                <a:solidFill>
                  <a:srgbClr val="25516C"/>
                </a:solidFill>
              </a:defRPr>
            </a:lvl4pPr>
            <a:lvl5pPr lvl="4" rtl="0">
              <a:spcBef>
                <a:spcPts val="0"/>
              </a:spcBef>
              <a:spcAft>
                <a:spcPts val="0"/>
              </a:spcAft>
              <a:buClr>
                <a:srgbClr val="25516C"/>
              </a:buClr>
              <a:buSzPts val="1800"/>
              <a:buNone/>
              <a:defRPr sz="1800">
                <a:solidFill>
                  <a:srgbClr val="25516C"/>
                </a:solidFill>
              </a:defRPr>
            </a:lvl5pPr>
            <a:lvl6pPr lvl="5" rtl="0">
              <a:spcBef>
                <a:spcPts val="0"/>
              </a:spcBef>
              <a:spcAft>
                <a:spcPts val="0"/>
              </a:spcAft>
              <a:buClr>
                <a:srgbClr val="25516C"/>
              </a:buClr>
              <a:buSzPts val="1800"/>
              <a:buNone/>
              <a:defRPr sz="1800">
                <a:solidFill>
                  <a:srgbClr val="25516C"/>
                </a:solidFill>
              </a:defRPr>
            </a:lvl6pPr>
            <a:lvl7pPr lvl="6" rtl="0">
              <a:spcBef>
                <a:spcPts val="0"/>
              </a:spcBef>
              <a:spcAft>
                <a:spcPts val="0"/>
              </a:spcAft>
              <a:buClr>
                <a:srgbClr val="25516C"/>
              </a:buClr>
              <a:buSzPts val="1800"/>
              <a:buNone/>
              <a:defRPr sz="1800">
                <a:solidFill>
                  <a:srgbClr val="25516C"/>
                </a:solidFill>
              </a:defRPr>
            </a:lvl7pPr>
            <a:lvl8pPr lvl="7" rtl="0">
              <a:spcBef>
                <a:spcPts val="0"/>
              </a:spcBef>
              <a:spcAft>
                <a:spcPts val="0"/>
              </a:spcAft>
              <a:buClr>
                <a:srgbClr val="25516C"/>
              </a:buClr>
              <a:buSzPts val="1800"/>
              <a:buNone/>
              <a:defRPr sz="1800">
                <a:solidFill>
                  <a:srgbClr val="25516C"/>
                </a:solidFill>
              </a:defRPr>
            </a:lvl8pPr>
            <a:lvl9pPr lvl="8" rtl="0">
              <a:spcBef>
                <a:spcPts val="0"/>
              </a:spcBef>
              <a:spcAft>
                <a:spcPts val="0"/>
              </a:spcAft>
              <a:buClr>
                <a:srgbClr val="25516C"/>
              </a:buClr>
              <a:buSzPts val="1800"/>
              <a:buNone/>
              <a:defRPr sz="1800">
                <a:solidFill>
                  <a:srgbClr val="25516C"/>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25" y="1320125"/>
            <a:ext cx="9144000" cy="3823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20" name="Google Shape;20;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4"/>
          <p:cNvSpPr txBox="1"/>
          <p:nvPr>
            <p:ph idx="1" type="body"/>
          </p:nvPr>
        </p:nvSpPr>
        <p:spPr>
          <a:xfrm>
            <a:off x="1602475" y="1320125"/>
            <a:ext cx="5939100" cy="31758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Clr>
                <a:srgbClr val="FFFFFF"/>
              </a:buClr>
              <a:buSzPts val="2400"/>
              <a:buChar char="»"/>
              <a:defRPr i="1">
                <a:solidFill>
                  <a:srgbClr val="FFFFFF"/>
                </a:solidFill>
              </a:defRPr>
            </a:lvl1pPr>
            <a:lvl2pPr indent="-381000" lvl="1" marL="914400" rtl="0" algn="ctr">
              <a:spcBef>
                <a:spcPts val="0"/>
              </a:spcBef>
              <a:spcAft>
                <a:spcPts val="0"/>
              </a:spcAft>
              <a:buClr>
                <a:srgbClr val="FFFFFF"/>
              </a:buClr>
              <a:buSzPts val="2400"/>
              <a:buChar char="»"/>
              <a:defRPr i="1">
                <a:solidFill>
                  <a:srgbClr val="FFFFFF"/>
                </a:solidFill>
              </a:defRPr>
            </a:lvl2pPr>
            <a:lvl3pPr indent="-381000" lvl="2" marL="1371600" rtl="0" algn="ctr">
              <a:spcBef>
                <a:spcPts val="0"/>
              </a:spcBef>
              <a:spcAft>
                <a:spcPts val="0"/>
              </a:spcAft>
              <a:buClr>
                <a:srgbClr val="FFFFFF"/>
              </a:buClr>
              <a:buSzPts val="2400"/>
              <a:buChar char="»"/>
              <a:defRPr i="1">
                <a:solidFill>
                  <a:srgbClr val="FFFFFF"/>
                </a:solidFill>
              </a:defRPr>
            </a:lvl3pPr>
            <a:lvl4pPr indent="-381000" lvl="3" marL="1828800" rtl="0" algn="ctr">
              <a:spcBef>
                <a:spcPts val="0"/>
              </a:spcBef>
              <a:spcAft>
                <a:spcPts val="0"/>
              </a:spcAft>
              <a:buClr>
                <a:srgbClr val="FFFFFF"/>
              </a:buClr>
              <a:buSzPts val="2400"/>
              <a:buChar char="●"/>
              <a:defRPr i="1">
                <a:solidFill>
                  <a:srgbClr val="FFFFFF"/>
                </a:solidFill>
              </a:defRPr>
            </a:lvl4pPr>
            <a:lvl5pPr indent="-381000" lvl="4" marL="2286000" rtl="0" algn="ctr">
              <a:spcBef>
                <a:spcPts val="0"/>
              </a:spcBef>
              <a:spcAft>
                <a:spcPts val="0"/>
              </a:spcAft>
              <a:buClr>
                <a:srgbClr val="FFFFFF"/>
              </a:buClr>
              <a:buSzPts val="2400"/>
              <a:buChar char="○"/>
              <a:defRPr i="1">
                <a:solidFill>
                  <a:srgbClr val="FFFFFF"/>
                </a:solidFill>
              </a:defRPr>
            </a:lvl5pPr>
            <a:lvl6pPr indent="-381000" lvl="5" marL="2743200" rtl="0" algn="ctr">
              <a:spcBef>
                <a:spcPts val="0"/>
              </a:spcBef>
              <a:spcAft>
                <a:spcPts val="0"/>
              </a:spcAft>
              <a:buClr>
                <a:srgbClr val="FFFFFF"/>
              </a:buClr>
              <a:buSzPts val="2400"/>
              <a:buChar char="■"/>
              <a:defRPr i="1">
                <a:solidFill>
                  <a:srgbClr val="FFFFFF"/>
                </a:solidFill>
              </a:defRPr>
            </a:lvl6pPr>
            <a:lvl7pPr indent="-381000" lvl="6" marL="3200400" rtl="0" algn="ctr">
              <a:spcBef>
                <a:spcPts val="0"/>
              </a:spcBef>
              <a:spcAft>
                <a:spcPts val="0"/>
              </a:spcAft>
              <a:buClr>
                <a:srgbClr val="FFFFFF"/>
              </a:buClr>
              <a:buSzPts val="2400"/>
              <a:buChar char="●"/>
              <a:defRPr i="1">
                <a:solidFill>
                  <a:srgbClr val="FFFFFF"/>
                </a:solidFill>
              </a:defRPr>
            </a:lvl7pPr>
            <a:lvl8pPr indent="-381000" lvl="7" marL="3657600" rtl="0" algn="ctr">
              <a:spcBef>
                <a:spcPts val="0"/>
              </a:spcBef>
              <a:spcAft>
                <a:spcPts val="0"/>
              </a:spcAft>
              <a:buClr>
                <a:srgbClr val="FFFFFF"/>
              </a:buClr>
              <a:buSzPts val="2400"/>
              <a:buChar char="○"/>
              <a:defRPr i="1">
                <a:solidFill>
                  <a:srgbClr val="FFFFFF"/>
                </a:solidFill>
              </a:defRPr>
            </a:lvl8pPr>
            <a:lvl9pPr indent="-381000" lvl="8" marL="4114800" algn="ctr">
              <a:spcBef>
                <a:spcPts val="0"/>
              </a:spcBef>
              <a:spcAft>
                <a:spcPts val="0"/>
              </a:spcAft>
              <a:buClr>
                <a:srgbClr val="FFFFFF"/>
              </a:buClr>
              <a:buSzPts val="2400"/>
              <a:buChar char="■"/>
              <a:defRPr i="1">
                <a:solidFill>
                  <a:srgbClr val="FFFFFF"/>
                </a:solidFill>
              </a:defRPr>
            </a:lvl9pPr>
          </a:lstStyle>
          <a:p/>
        </p:txBody>
      </p:sp>
      <p:sp>
        <p:nvSpPr>
          <p:cNvPr id="22" name="Google Shape;22;p4"/>
          <p:cNvSpPr txBox="1"/>
          <p:nvPr/>
        </p:nvSpPr>
        <p:spPr>
          <a:xfrm>
            <a:off x="3593400" y="468974"/>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25516C"/>
                </a:solidFill>
                <a:latin typeface="Montserrat"/>
                <a:ea typeface="Montserrat"/>
                <a:cs typeface="Montserrat"/>
                <a:sym typeface="Montserrat"/>
              </a:rPr>
              <a:t>“</a:t>
            </a:r>
            <a:endParaRPr sz="9600">
              <a:solidFill>
                <a:srgbClr val="25516C"/>
              </a:solidFill>
              <a:latin typeface="Montserrat"/>
              <a:ea typeface="Montserrat"/>
              <a:cs typeface="Montserrat"/>
              <a:sym typeface="Montserrat"/>
            </a:endParaRPr>
          </a:p>
        </p:txBody>
      </p:sp>
      <p:sp>
        <p:nvSpPr>
          <p:cNvPr id="23" name="Google Shape;23;p4"/>
          <p:cNvSpPr txBox="1"/>
          <p:nvPr>
            <p:ph idx="12" type="sldNum"/>
          </p:nvPr>
        </p:nvSpPr>
        <p:spPr>
          <a:xfrm>
            <a:off x="637950" y="0"/>
            <a:ext cx="7860600" cy="637800"/>
          </a:xfrm>
          <a:prstGeom prst="rect">
            <a:avLst/>
          </a:prstGeom>
        </p:spPr>
        <p:txBody>
          <a:bodyPr anchorCtr="0" anchor="b"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 name="Shape 24"/>
        <p:cNvGrpSpPr/>
        <p:nvPr/>
      </p:nvGrpSpPr>
      <p:grpSpPr>
        <a:xfrm>
          <a:off x="0" y="0"/>
          <a:ext cx="0" cy="0"/>
          <a:chOff x="0" y="0"/>
          <a:chExt cx="0" cy="0"/>
        </a:xfrm>
      </p:grpSpPr>
      <p:sp>
        <p:nvSpPr>
          <p:cNvPr id="25" name="Google Shape;25;p5"/>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26" name="Google Shape;26;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5"/>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9" name="Google Shape;29;p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32" name="Google Shape;32;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6"/>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1010200" y="1443000"/>
            <a:ext cx="3461400" cy="2764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80125" y="1443000"/>
            <a:ext cx="3461400" cy="2764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7" name="Shape 37"/>
        <p:cNvGrpSpPr/>
        <p:nvPr/>
      </p:nvGrpSpPr>
      <p:grpSpPr>
        <a:xfrm>
          <a:off x="0" y="0"/>
          <a:ext cx="0" cy="0"/>
          <a:chOff x="0" y="0"/>
          <a:chExt cx="0" cy="0"/>
        </a:xfrm>
      </p:grpSpPr>
      <p:sp>
        <p:nvSpPr>
          <p:cNvPr id="38" name="Google Shape;38;p7"/>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39" name="Google Shape;39;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7"/>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1010200" y="1458421"/>
            <a:ext cx="2298600" cy="2855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2" name="Google Shape;42;p7"/>
          <p:cNvSpPr txBox="1"/>
          <p:nvPr>
            <p:ph idx="2" type="body"/>
          </p:nvPr>
        </p:nvSpPr>
        <p:spPr>
          <a:xfrm>
            <a:off x="3426550" y="1458421"/>
            <a:ext cx="2298600" cy="2855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3" type="body"/>
          </p:nvPr>
        </p:nvSpPr>
        <p:spPr>
          <a:xfrm>
            <a:off x="5842900" y="1458421"/>
            <a:ext cx="2298600" cy="2855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47" name="Google Shape;4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8"/>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TITLE_ONLY_1">
    <p:spTree>
      <p:nvGrpSpPr>
        <p:cNvPr id="50" name="Shape 50"/>
        <p:cNvGrpSpPr/>
        <p:nvPr/>
      </p:nvGrpSpPr>
      <p:grpSpPr>
        <a:xfrm>
          <a:off x="0" y="0"/>
          <a:ext cx="0" cy="0"/>
          <a:chOff x="0" y="0"/>
          <a:chExt cx="0" cy="0"/>
        </a:xfrm>
      </p:grpSpPr>
      <p:pic>
        <p:nvPicPr>
          <p:cNvPr descr="marco.png" id="51" name="Google Shape;51;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 name="Google Shape;52;p9"/>
          <p:cNvSpPr txBox="1"/>
          <p:nvPr>
            <p:ph idx="12" type="sldNum"/>
          </p:nvPr>
        </p:nvSpPr>
        <p:spPr>
          <a:xfrm>
            <a:off x="637950" y="0"/>
            <a:ext cx="7860600" cy="637800"/>
          </a:xfrm>
          <a:prstGeom prst="rect">
            <a:avLst/>
          </a:prstGeom>
        </p:spPr>
        <p:txBody>
          <a:bodyPr anchorCtr="0" anchor="b"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p:nvPr/>
        </p:nvSpPr>
        <p:spPr>
          <a:xfrm>
            <a:off x="-25" y="3825189"/>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55" name="Google Shape;55;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Google Shape;56;p10"/>
          <p:cNvSpPr txBox="1"/>
          <p:nvPr>
            <p:ph idx="1" type="body"/>
          </p:nvPr>
        </p:nvSpPr>
        <p:spPr>
          <a:xfrm>
            <a:off x="782250" y="3825200"/>
            <a:ext cx="7609200" cy="6714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400"/>
              <a:buNone/>
              <a:defRPr sz="1400">
                <a:solidFill>
                  <a:srgbClr val="FFFFFF"/>
                </a:solidFill>
              </a:defRPr>
            </a:lvl1pPr>
          </a:lstStyle>
          <a:p/>
        </p:txBody>
      </p:sp>
      <p:sp>
        <p:nvSpPr>
          <p:cNvPr id="57" name="Google Shape;57;p10"/>
          <p:cNvSpPr txBox="1"/>
          <p:nvPr>
            <p:ph idx="12" type="sldNum"/>
          </p:nvPr>
        </p:nvSpPr>
        <p:spPr>
          <a:xfrm>
            <a:off x="7842625" y="648725"/>
            <a:ext cx="548700" cy="414600"/>
          </a:xfrm>
          <a:prstGeom prst="rect">
            <a:avLst/>
          </a:prstGeom>
        </p:spPr>
        <p:txBody>
          <a:bodyPr anchorCtr="0" anchor="b" bIns="91425" lIns="91425" spcFirstLastPara="1" rIns="91425" wrap="square" tIns="91425">
            <a:noAutofit/>
          </a:bodyPr>
          <a:lstStyle>
            <a:lvl1pPr lvl="0">
              <a:buNone/>
              <a:defRPr>
                <a:solidFill>
                  <a:srgbClr val="00BEF2"/>
                </a:solidFill>
              </a:defRPr>
            </a:lvl1pPr>
            <a:lvl2pPr lvl="1">
              <a:buNone/>
              <a:defRPr>
                <a:solidFill>
                  <a:srgbClr val="00BEF2"/>
                </a:solidFill>
              </a:defRPr>
            </a:lvl2pPr>
            <a:lvl3pPr lvl="2">
              <a:buNone/>
              <a:defRPr>
                <a:solidFill>
                  <a:srgbClr val="00BEF2"/>
                </a:solidFill>
              </a:defRPr>
            </a:lvl3pPr>
            <a:lvl4pPr lvl="3">
              <a:buNone/>
              <a:defRPr>
                <a:solidFill>
                  <a:srgbClr val="00BEF2"/>
                </a:solidFill>
              </a:defRPr>
            </a:lvl4pPr>
            <a:lvl5pPr lvl="4">
              <a:buNone/>
              <a:defRPr>
                <a:solidFill>
                  <a:srgbClr val="00BEF2"/>
                </a:solidFill>
              </a:defRPr>
            </a:lvl5pPr>
            <a:lvl6pPr lvl="5">
              <a:buNone/>
              <a:defRPr>
                <a:solidFill>
                  <a:srgbClr val="00BEF2"/>
                </a:solidFill>
              </a:defRPr>
            </a:lvl6pPr>
            <a:lvl7pPr lvl="6">
              <a:buNone/>
              <a:defRPr>
                <a:solidFill>
                  <a:srgbClr val="00BEF2"/>
                </a:solidFill>
              </a:defRPr>
            </a:lvl7pPr>
            <a:lvl8pPr lvl="7">
              <a:buNone/>
              <a:defRPr>
                <a:solidFill>
                  <a:srgbClr val="00BEF2"/>
                </a:solidFill>
              </a:defRPr>
            </a:lvl8pPr>
            <a:lvl9pPr lvl="8">
              <a:buNone/>
              <a:defRPr>
                <a:solidFill>
                  <a:srgbClr val="00BEF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10200" y="648725"/>
            <a:ext cx="7131300" cy="671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p:txBody>
      </p:sp>
      <p:sp>
        <p:nvSpPr>
          <p:cNvPr id="7" name="Google Shape;7;p1"/>
          <p:cNvSpPr txBox="1"/>
          <p:nvPr>
            <p:ph idx="1" type="body"/>
          </p:nvPr>
        </p:nvSpPr>
        <p:spPr>
          <a:xfrm>
            <a:off x="1010200" y="1434950"/>
            <a:ext cx="7131300" cy="27801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indent="-381000" lvl="1" marL="9144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indent="-381000" lvl="2" marL="13716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indent="-381000" lvl="3" marL="18288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indent="-381000" lvl="4" marL="2286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indent="-381000" lvl="5" marL="27432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indent="-381000" lvl="6" marL="32004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indent="-381000" lvl="7" marL="36576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indent="-381000" lvl="8" marL="41148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7766425" y="648725"/>
            <a:ext cx="548700" cy="671400"/>
          </a:xfrm>
          <a:prstGeom prst="rect">
            <a:avLst/>
          </a:prstGeom>
          <a:noFill/>
          <a:ln>
            <a:noFill/>
          </a:ln>
        </p:spPr>
        <p:txBody>
          <a:bodyPr anchorCtr="0" anchor="b" bIns="91425" lIns="91425" spcFirstLastPara="1" rIns="91425" wrap="square" tIns="91425">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docs.microsoft.com/en-us/aspnet/core/blazor/" TargetMode="External"/><Relationship Id="rId4" Type="http://schemas.openxmlformats.org/officeDocument/2006/relationships/hyperlink" Target="https://stackoverflow.com/questions/tagged/blazo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github.com/LindaLawton" TargetMode="External"/><Relationship Id="rId4" Type="http://schemas.openxmlformats.org/officeDocument/2006/relationships/hyperlink" Target="https://docs.microsoft.com/en-us/aspnet/core/blazor/" TargetMode="External"/><Relationship Id="rId5" Type="http://schemas.openxmlformats.org/officeDocument/2006/relationships/hyperlink" Target="https://stackoverflow.com/questions/tagged/blaz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ctrTitle"/>
          </p:nvPr>
        </p:nvSpPr>
        <p:spPr>
          <a:xfrm>
            <a:off x="1139200" y="645550"/>
            <a:ext cx="6865800" cy="192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Blazor, running .NET apps in the browser</a:t>
            </a:r>
            <a:endParaRPr/>
          </a:p>
        </p:txBody>
      </p:sp>
      <p:pic>
        <p:nvPicPr>
          <p:cNvPr id="71" name="Google Shape;71;p13"/>
          <p:cNvPicPr preferRelativeResize="0"/>
          <p:nvPr/>
        </p:nvPicPr>
        <p:blipFill>
          <a:blip r:embed="rId3">
            <a:alphaModFix/>
          </a:blip>
          <a:stretch>
            <a:fillRect/>
          </a:stretch>
        </p:blipFill>
        <p:spPr>
          <a:xfrm>
            <a:off x="5998750" y="2886875"/>
            <a:ext cx="1260250" cy="1260250"/>
          </a:xfrm>
          <a:prstGeom prst="rect">
            <a:avLst/>
          </a:prstGeom>
          <a:noFill/>
          <a:ln>
            <a:noFill/>
          </a:ln>
        </p:spPr>
      </p:pic>
      <p:sp>
        <p:nvSpPr>
          <p:cNvPr id="72" name="Google Shape;72;p13"/>
          <p:cNvSpPr txBox="1"/>
          <p:nvPr/>
        </p:nvSpPr>
        <p:spPr>
          <a:xfrm>
            <a:off x="1258000" y="2640050"/>
            <a:ext cx="40527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highlight>
                  <a:schemeClr val="lt1"/>
                </a:highlight>
                <a:latin typeface="Montserrat"/>
                <a:ea typeface="Montserrat"/>
                <a:cs typeface="Montserrat"/>
                <a:sym typeface="Montserrat"/>
              </a:rPr>
              <a:t>Blazor a framework for building interactive client-side web UI with .NET</a:t>
            </a:r>
            <a:endParaRPr b="1">
              <a:solidFill>
                <a:schemeClr val="dk2"/>
              </a:solidFill>
              <a:highlight>
                <a:schemeClr val="lt1"/>
              </a:highlight>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Components</a:t>
            </a:r>
            <a:r>
              <a:rPr lang="en"/>
              <a:t> are </a:t>
            </a:r>
            <a:r>
              <a:rPr lang="en"/>
              <a:t>reusable</a:t>
            </a:r>
            <a:endParaRPr sz="1400"/>
          </a:p>
        </p:txBody>
      </p:sp>
      <p:sp>
        <p:nvSpPr>
          <p:cNvPr id="143" name="Google Shape;143;p22"/>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2"/>
          <p:cNvSpPr txBox="1"/>
          <p:nvPr/>
        </p:nvSpPr>
        <p:spPr>
          <a:xfrm>
            <a:off x="1139700" y="3108300"/>
            <a:ext cx="7215900" cy="11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Due to the fact that everything is component based.  It makes for simple </a:t>
            </a:r>
            <a:r>
              <a:rPr lang="en" sz="1200">
                <a:solidFill>
                  <a:schemeClr val="dk1"/>
                </a:solidFill>
                <a:highlight>
                  <a:srgbClr val="FFFFFF"/>
                </a:highlight>
              </a:rPr>
              <a:t>reusability</a:t>
            </a:r>
            <a:r>
              <a:rPr lang="en" sz="1200">
                <a:solidFill>
                  <a:schemeClr val="dk1"/>
                </a:solidFill>
                <a:highlight>
                  <a:srgbClr val="FFFFFF"/>
                </a:highlight>
              </a:rPr>
              <a:t> of your code.</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By creating once Show List component and simply sending a </a:t>
            </a:r>
            <a:r>
              <a:rPr lang="en" sz="1200">
                <a:solidFill>
                  <a:schemeClr val="dk1"/>
                </a:solidFill>
                <a:highlight>
                  <a:srgbClr val="FFFFFF"/>
                </a:highlight>
              </a:rPr>
              <a:t>different</a:t>
            </a:r>
            <a:r>
              <a:rPr lang="en" sz="1200">
                <a:solidFill>
                  <a:schemeClr val="dk1"/>
                </a:solidFill>
                <a:highlight>
                  <a:srgbClr val="FFFFFF"/>
                </a:highlight>
              </a:rPr>
              <a:t> heading I can have three </a:t>
            </a:r>
            <a:r>
              <a:rPr lang="en" sz="1200">
                <a:solidFill>
                  <a:schemeClr val="dk1"/>
                </a:solidFill>
                <a:highlight>
                  <a:srgbClr val="FFFFFF"/>
                </a:highlight>
              </a:rPr>
              <a:t>separate</a:t>
            </a:r>
            <a:r>
              <a:rPr lang="en" sz="1200">
                <a:solidFill>
                  <a:schemeClr val="dk1"/>
                </a:solidFill>
                <a:highlight>
                  <a:srgbClr val="FFFFFF"/>
                </a:highlight>
              </a:rPr>
              <a:t> lists </a:t>
            </a:r>
            <a:r>
              <a:rPr lang="en" sz="1200">
                <a:solidFill>
                  <a:schemeClr val="dk1"/>
                </a:solidFill>
                <a:highlight>
                  <a:srgbClr val="FFFFFF"/>
                </a:highlight>
              </a:rPr>
              <a:t>displayed</a:t>
            </a:r>
            <a:r>
              <a:rPr lang="en" sz="1200">
                <a:solidFill>
                  <a:schemeClr val="dk1"/>
                </a:solidFill>
                <a:highlight>
                  <a:srgbClr val="FFFFFF"/>
                </a:highlight>
              </a:rPr>
              <a:t> using the </a:t>
            </a:r>
            <a:r>
              <a:rPr lang="en" sz="1200">
                <a:solidFill>
                  <a:schemeClr val="dk1"/>
                </a:solidFill>
                <a:highlight>
                  <a:srgbClr val="FFFFFF"/>
                </a:highlight>
              </a:rPr>
              <a:t>sample</a:t>
            </a:r>
            <a:r>
              <a:rPr lang="en" sz="1200">
                <a:solidFill>
                  <a:schemeClr val="dk1"/>
                </a:solidFill>
                <a:highlight>
                  <a:srgbClr val="FFFFFF"/>
                </a:highlight>
              </a:rPr>
              <a:t> code. </a:t>
            </a:r>
            <a:endParaRPr sz="1200">
              <a:solidFill>
                <a:schemeClr val="dk1"/>
              </a:solidFill>
              <a:highlight>
                <a:srgbClr val="FFFFFF"/>
              </a:highlight>
            </a:endParaRPr>
          </a:p>
        </p:txBody>
      </p:sp>
      <p:pic>
        <p:nvPicPr>
          <p:cNvPr id="145" name="Google Shape;145;p22"/>
          <p:cNvPicPr preferRelativeResize="0"/>
          <p:nvPr/>
        </p:nvPicPr>
        <p:blipFill>
          <a:blip r:embed="rId3">
            <a:alphaModFix/>
          </a:blip>
          <a:stretch>
            <a:fillRect/>
          </a:stretch>
        </p:blipFill>
        <p:spPr>
          <a:xfrm>
            <a:off x="1139688" y="1375738"/>
            <a:ext cx="4676775" cy="153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Three lists for the price of one</a:t>
            </a:r>
            <a:endParaRPr sz="1400"/>
          </a:p>
        </p:txBody>
      </p:sp>
      <p:sp>
        <p:nvSpPr>
          <p:cNvPr id="151" name="Google Shape;151;p23"/>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3"/>
          <p:cNvPicPr preferRelativeResize="0"/>
          <p:nvPr/>
        </p:nvPicPr>
        <p:blipFill>
          <a:blip r:embed="rId3">
            <a:alphaModFix/>
          </a:blip>
          <a:stretch>
            <a:fillRect/>
          </a:stretch>
        </p:blipFill>
        <p:spPr>
          <a:xfrm>
            <a:off x="1716950" y="1377525"/>
            <a:ext cx="5106525" cy="295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Sharing is caring</a:t>
            </a:r>
            <a:endParaRPr sz="1400"/>
          </a:p>
        </p:txBody>
      </p:sp>
      <p:sp>
        <p:nvSpPr>
          <p:cNvPr id="158" name="Google Shape;158;p24"/>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txBox="1"/>
          <p:nvPr/>
        </p:nvSpPr>
        <p:spPr>
          <a:xfrm>
            <a:off x="3989000" y="1524550"/>
            <a:ext cx="3863100" cy="2560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BEF2"/>
                </a:solidFill>
                <a:latin typeface="Source Sans Pro"/>
                <a:ea typeface="Source Sans Pro"/>
                <a:cs typeface="Source Sans Pro"/>
                <a:sym typeface="Source Sans Pro"/>
              </a:rPr>
              <a:t>Publish to NuGet</a:t>
            </a:r>
            <a:endParaRPr b="1" sz="1800">
              <a:solidFill>
                <a:srgbClr val="00BEF2"/>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b="1" sz="1800">
              <a:solidFill>
                <a:srgbClr val="00BEF2"/>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dk1"/>
                </a:solidFill>
                <a:highlight>
                  <a:srgbClr val="FFFFFF"/>
                </a:highlight>
              </a:rPr>
              <a:t>Because component libraries are standard .NET libraries, packaging and shipping them to NuGet is no different from packaging and shipping any library to NuGet. </a:t>
            </a:r>
            <a:endParaRPr sz="1800">
              <a:latin typeface="Source Sans Pro"/>
              <a:ea typeface="Source Sans Pro"/>
              <a:cs typeface="Source Sans Pro"/>
              <a:sym typeface="Source Sans Pro"/>
            </a:endParaRPr>
          </a:p>
        </p:txBody>
      </p:sp>
      <p:sp>
        <p:nvSpPr>
          <p:cNvPr id="160" name="Google Shape;160;p24"/>
          <p:cNvSpPr txBox="1"/>
          <p:nvPr/>
        </p:nvSpPr>
        <p:spPr>
          <a:xfrm>
            <a:off x="888100" y="1887175"/>
            <a:ext cx="29973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&gt;Dotnet pack</a:t>
            </a:r>
            <a:endParaRPr sz="2400">
              <a:latin typeface="Source Sans Pro"/>
              <a:ea typeface="Source Sans Pro"/>
              <a:cs typeface="Source Sans Pro"/>
              <a:sym typeface="Source Sans Pro"/>
            </a:endParaRPr>
          </a:p>
          <a:p>
            <a:pPr indent="0" lvl="0" marL="0" rtl="0" algn="l">
              <a:spcBef>
                <a:spcPts val="0"/>
              </a:spcBef>
              <a:spcAft>
                <a:spcPts val="0"/>
              </a:spcAft>
              <a:buNone/>
            </a:pPr>
            <a:r>
              <a:rPr lang="en" sz="2400">
                <a:latin typeface="Source Sans Pro"/>
                <a:ea typeface="Source Sans Pro"/>
                <a:cs typeface="Source Sans Pro"/>
                <a:sym typeface="Source Sans Pro"/>
              </a:rPr>
              <a:t>&gt;dotnet nuget publish</a:t>
            </a:r>
            <a:endParaRPr sz="2400">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ctrTitle"/>
          </p:nvPr>
        </p:nvSpPr>
        <p:spPr>
          <a:xfrm>
            <a:off x="1154400" y="2726350"/>
            <a:ext cx="68352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t>
            </a:r>
            <a:r>
              <a:rPr lang="en"/>
              <a:t>what's</a:t>
            </a:r>
            <a:r>
              <a:rPr lang="en"/>
              <a:t> really going on?</a:t>
            </a:r>
            <a:endParaRPr/>
          </a:p>
        </p:txBody>
      </p:sp>
      <p:sp>
        <p:nvSpPr>
          <p:cNvPr id="166" name="Google Shape;166;p25"/>
          <p:cNvSpPr txBox="1"/>
          <p:nvPr>
            <p:ph idx="1" type="subTitle"/>
          </p:nvPr>
        </p:nvSpPr>
        <p:spPr>
          <a:xfrm>
            <a:off x="1154400" y="3221050"/>
            <a:ext cx="68352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client side</a:t>
            </a:r>
            <a:r>
              <a:rPr lang="en"/>
              <a:t>.</a:t>
            </a:r>
            <a:endParaRPr/>
          </a:p>
        </p:txBody>
      </p:sp>
      <p:sp>
        <p:nvSpPr>
          <p:cNvPr id="167" name="Google Shape;167;p25"/>
          <p:cNvSpPr txBox="1"/>
          <p:nvPr>
            <p:ph idx="4294967295"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5"/>
          <p:cNvSpPr txBox="1"/>
          <p:nvPr/>
        </p:nvSpPr>
        <p:spPr>
          <a:xfrm>
            <a:off x="1154400" y="865750"/>
            <a:ext cx="1733700" cy="1702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200">
                <a:solidFill>
                  <a:srgbClr val="FFFFFF"/>
                </a:solidFill>
                <a:latin typeface="Montserrat"/>
                <a:ea typeface="Montserrat"/>
                <a:cs typeface="Montserrat"/>
                <a:sym typeface="Montserrat"/>
              </a:rPr>
              <a:t>2</a:t>
            </a:r>
            <a:r>
              <a:rPr lang="en" sz="7200">
                <a:solidFill>
                  <a:srgbClr val="FFFFFF"/>
                </a:solidFill>
                <a:latin typeface="Montserrat"/>
                <a:ea typeface="Montserrat"/>
                <a:cs typeface="Montserrat"/>
                <a:sym typeface="Montserrat"/>
              </a:rPr>
              <a:t>.</a:t>
            </a:r>
            <a:endParaRPr sz="72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Blazor WebAssembly app is built and run in a browser</a:t>
            </a:r>
            <a:endParaRPr sz="1400"/>
          </a:p>
        </p:txBody>
      </p:sp>
      <p:sp>
        <p:nvSpPr>
          <p:cNvPr id="174" name="Google Shape;174;p2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6"/>
          <p:cNvSpPr txBox="1"/>
          <p:nvPr/>
        </p:nvSpPr>
        <p:spPr>
          <a:xfrm>
            <a:off x="4684650" y="1469500"/>
            <a:ext cx="3205200" cy="2867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00BEF2"/>
                </a:solidFill>
                <a:latin typeface="Source Sans Pro"/>
                <a:ea typeface="Source Sans Pro"/>
                <a:cs typeface="Source Sans Pro"/>
                <a:sym typeface="Source Sans Pro"/>
              </a:rPr>
              <a:t>Behind the </a:t>
            </a:r>
            <a:r>
              <a:rPr b="1" lang="en" sz="1800">
                <a:solidFill>
                  <a:srgbClr val="00BEF2"/>
                </a:solidFill>
                <a:latin typeface="Source Sans Pro"/>
                <a:ea typeface="Source Sans Pro"/>
                <a:cs typeface="Source Sans Pro"/>
                <a:sym typeface="Source Sans Pro"/>
              </a:rPr>
              <a:t>scenes</a:t>
            </a:r>
            <a:endParaRPr b="1" sz="1800">
              <a:solidFill>
                <a:srgbClr val="00BEF2"/>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C# code files and Razor files are compiled into .NET assemblies.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The assemblies and the .NET runtime are downloaded to the browser.</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Blazor WebAssembly bootstraps the .NET runtime and configures the runtime to load the assemblies for the app. The Blazor WebAssembly runtime uses JavaScript interop to handle DOM manipulation and browser API calls.</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pic>
        <p:nvPicPr>
          <p:cNvPr id="176" name="Google Shape;176;p26"/>
          <p:cNvPicPr preferRelativeResize="0"/>
          <p:nvPr/>
        </p:nvPicPr>
        <p:blipFill>
          <a:blip r:embed="rId3">
            <a:alphaModFix/>
          </a:blip>
          <a:stretch>
            <a:fillRect/>
          </a:stretch>
        </p:blipFill>
        <p:spPr>
          <a:xfrm>
            <a:off x="1213150" y="1435725"/>
            <a:ext cx="3385445" cy="286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Loading .net dlls in the browser.</a:t>
            </a:r>
            <a:endParaRPr/>
          </a:p>
        </p:txBody>
      </p:sp>
      <p:sp>
        <p:nvSpPr>
          <p:cNvPr id="182" name="Google Shape;182;p27"/>
          <p:cNvSpPr txBox="1"/>
          <p:nvPr>
            <p:ph idx="2" type="body"/>
          </p:nvPr>
        </p:nvSpPr>
        <p:spPr>
          <a:xfrm>
            <a:off x="4680125" y="1690563"/>
            <a:ext cx="3461400" cy="24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00BEF2"/>
                </a:solidFill>
              </a:rPr>
              <a:t>Chrome debug</a:t>
            </a:r>
            <a:endParaRPr sz="1800">
              <a:solidFill>
                <a:srgbClr val="00BEF2"/>
              </a:solidFill>
            </a:endParaRPr>
          </a:p>
          <a:p>
            <a:pPr indent="0" lvl="0" marL="0" rtl="0" algn="l">
              <a:spcBef>
                <a:spcPts val="600"/>
              </a:spcBef>
              <a:spcAft>
                <a:spcPts val="0"/>
              </a:spcAft>
              <a:buClr>
                <a:schemeClr val="dk1"/>
              </a:buClr>
              <a:buSzPts val="1100"/>
              <a:buFont typeface="Arial"/>
              <a:buNone/>
            </a:pPr>
            <a:r>
              <a:rPr lang="en" sz="1200"/>
              <a:t>If you disable cache in Chrome deuber and check the network tab you can see exactly whats going on.</a:t>
            </a:r>
            <a:endParaRPr sz="1200"/>
          </a:p>
          <a:p>
            <a:pPr indent="0" lvl="0" marL="0" rtl="0" algn="l">
              <a:spcBef>
                <a:spcPts val="600"/>
              </a:spcBef>
              <a:spcAft>
                <a:spcPts val="0"/>
              </a:spcAft>
              <a:buClr>
                <a:schemeClr val="dk1"/>
              </a:buClr>
              <a:buSzPts val="1100"/>
              <a:buFont typeface="Arial"/>
              <a:buNone/>
            </a:pPr>
            <a:r>
              <a:rPr lang="en" sz="1200"/>
              <a:t>Blazor.webassembly.js is a small chunk of javascript that knows how to load Mono.</a:t>
            </a:r>
            <a:endParaRPr sz="1200"/>
          </a:p>
          <a:p>
            <a:pPr indent="0" lvl="0" marL="0" rtl="0" algn="l">
              <a:spcBef>
                <a:spcPts val="600"/>
              </a:spcBef>
              <a:spcAft>
                <a:spcPts val="0"/>
              </a:spcAft>
              <a:buClr>
                <a:schemeClr val="dk1"/>
              </a:buClr>
              <a:buSzPts val="1100"/>
              <a:buFont typeface="Arial"/>
              <a:buNone/>
            </a:pPr>
            <a:r>
              <a:rPr lang="en" sz="1200"/>
              <a:t>Mono.wasm is the mono web assembly runtime starting up.</a:t>
            </a:r>
            <a:endParaRPr sz="1200"/>
          </a:p>
          <a:p>
            <a:pPr indent="0" lvl="0" marL="0" rtl="0" algn="l">
              <a:spcBef>
                <a:spcPts val="600"/>
              </a:spcBef>
              <a:spcAft>
                <a:spcPts val="0"/>
              </a:spcAft>
              <a:buClr>
                <a:schemeClr val="dk1"/>
              </a:buClr>
              <a:buSzPts val="1100"/>
              <a:buFont typeface="Arial"/>
              <a:buNone/>
            </a:pPr>
            <a:r>
              <a:rPr lang="en" sz="1200"/>
              <a:t>All your dlls then load.</a:t>
            </a:r>
            <a:endParaRPr sz="1200"/>
          </a:p>
          <a:p>
            <a:pPr indent="0" lvl="0" marL="0" rtl="0" algn="l">
              <a:spcBef>
                <a:spcPts val="600"/>
              </a:spcBef>
              <a:spcAft>
                <a:spcPts val="0"/>
              </a:spcAft>
              <a:buNone/>
            </a:pPr>
            <a:r>
              <a:t/>
            </a:r>
            <a:endParaRPr b="1" sz="1200">
              <a:solidFill>
                <a:srgbClr val="25516C"/>
              </a:solidFill>
            </a:endParaRPr>
          </a:p>
        </p:txBody>
      </p:sp>
      <p:sp>
        <p:nvSpPr>
          <p:cNvPr id="183" name="Google Shape;183;p2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27"/>
          <p:cNvPicPr preferRelativeResize="0"/>
          <p:nvPr/>
        </p:nvPicPr>
        <p:blipFill>
          <a:blip r:embed="rId3">
            <a:alphaModFix/>
          </a:blip>
          <a:stretch>
            <a:fillRect/>
          </a:stretch>
        </p:blipFill>
        <p:spPr>
          <a:xfrm>
            <a:off x="916797" y="1465350"/>
            <a:ext cx="2800350" cy="279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idx="4294967295" type="subTitle"/>
          </p:nvPr>
        </p:nvSpPr>
        <p:spPr>
          <a:xfrm>
            <a:off x="1240750" y="3411550"/>
            <a:ext cx="32892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Currently 2.5 mb of .net dlls are loaded.</a:t>
            </a:r>
            <a:endParaRPr sz="1400"/>
          </a:p>
        </p:txBody>
      </p:sp>
      <p:sp>
        <p:nvSpPr>
          <p:cNvPr id="190" name="Google Shape;190;p28"/>
          <p:cNvSpPr/>
          <p:nvPr/>
        </p:nvSpPr>
        <p:spPr>
          <a:xfrm>
            <a:off x="6846775" y="3624538"/>
            <a:ext cx="286070" cy="27314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28"/>
          <p:cNvGrpSpPr/>
          <p:nvPr/>
        </p:nvGrpSpPr>
        <p:grpSpPr>
          <a:xfrm>
            <a:off x="6491807" y="2090652"/>
            <a:ext cx="1225623" cy="1225943"/>
            <a:chOff x="6654650" y="3665275"/>
            <a:chExt cx="409100" cy="409125"/>
          </a:xfrm>
        </p:grpSpPr>
        <p:sp>
          <p:nvSpPr>
            <p:cNvPr id="192" name="Google Shape;192;p28"/>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8"/>
          <p:cNvGrpSpPr/>
          <p:nvPr/>
        </p:nvGrpSpPr>
        <p:grpSpPr>
          <a:xfrm rot="1056937">
            <a:off x="5310266" y="3054374"/>
            <a:ext cx="809756" cy="809831"/>
            <a:chOff x="570875" y="4322250"/>
            <a:chExt cx="443300" cy="443325"/>
          </a:xfrm>
        </p:grpSpPr>
        <p:sp>
          <p:nvSpPr>
            <p:cNvPr id="195" name="Google Shape;195;p28"/>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551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551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551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551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8"/>
          <p:cNvSpPr/>
          <p:nvPr/>
        </p:nvSpPr>
        <p:spPr>
          <a:xfrm rot="2466658">
            <a:off x="5401397" y="2328184"/>
            <a:ext cx="397475" cy="37952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rot="-1609369">
            <a:off x="5982682" y="2566984"/>
            <a:ext cx="286027" cy="27310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rot="2926158">
            <a:off x="7717040" y="2783347"/>
            <a:ext cx="214204" cy="20452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rot="-1609285">
            <a:off x="6689918" y="1775009"/>
            <a:ext cx="192987" cy="18427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00BEF2"/>
                </a:solidFill>
              </a:rPr>
              <a:t>‹#›</a:t>
            </a:fld>
            <a:endParaRPr>
              <a:solidFill>
                <a:srgbClr val="00BEF2"/>
              </a:solidFill>
            </a:endParaRPr>
          </a:p>
        </p:txBody>
      </p:sp>
      <p:sp>
        <p:nvSpPr>
          <p:cNvPr id="204" name="Google Shape;204;p28"/>
          <p:cNvSpPr txBox="1"/>
          <p:nvPr>
            <p:ph idx="4294967295" type="ctrTitle"/>
          </p:nvPr>
        </p:nvSpPr>
        <p:spPr>
          <a:xfrm>
            <a:off x="1240750" y="2462951"/>
            <a:ext cx="3289200" cy="6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200">
                <a:solidFill>
                  <a:schemeClr val="lt1"/>
                </a:solidFill>
              </a:rPr>
              <a:t>Space</a:t>
            </a:r>
            <a:endParaRPr sz="7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Trying blazor</a:t>
            </a:r>
            <a:endParaRPr/>
          </a:p>
        </p:txBody>
      </p:sp>
      <p:sp>
        <p:nvSpPr>
          <p:cNvPr id="210" name="Google Shape;210;p29"/>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What you need to run Blazor</a:t>
            </a:r>
            <a:r>
              <a:rPr lang="en" sz="1400"/>
              <a:t>:</a:t>
            </a:r>
            <a:endParaRPr sz="1400"/>
          </a:p>
          <a:p>
            <a:pPr indent="-317500" lvl="0" marL="457200" rtl="0" algn="l">
              <a:lnSpc>
                <a:spcPct val="115000"/>
              </a:lnSpc>
              <a:spcBef>
                <a:spcPts val="600"/>
              </a:spcBef>
              <a:spcAft>
                <a:spcPts val="0"/>
              </a:spcAft>
              <a:buSzPts val="1400"/>
              <a:buChar char="»"/>
            </a:pPr>
            <a:r>
              <a:rPr lang="en" sz="1400"/>
              <a:t>.net core 3.0 sdk latest and </a:t>
            </a:r>
            <a:r>
              <a:rPr lang="en" sz="1400"/>
              <a:t>greatest</a:t>
            </a:r>
            <a:r>
              <a:rPr lang="en" sz="1400"/>
              <a:t> </a:t>
            </a:r>
            <a:endParaRPr b="1" sz="1400"/>
          </a:p>
          <a:p>
            <a:pPr indent="-317500" lvl="0" marL="457200" rtl="0" algn="l">
              <a:lnSpc>
                <a:spcPct val="115000"/>
              </a:lnSpc>
              <a:spcBef>
                <a:spcPts val="0"/>
              </a:spcBef>
              <a:spcAft>
                <a:spcPts val="0"/>
              </a:spcAft>
              <a:buSzPts val="1400"/>
              <a:buChar char="»"/>
            </a:pPr>
            <a:r>
              <a:rPr lang="en" sz="1400"/>
              <a:t>Visual Studio 2019 Preview</a:t>
            </a:r>
            <a:endParaRPr sz="1400"/>
          </a:p>
          <a:p>
            <a:pPr indent="-317500" lvl="0" marL="457200" rtl="0" algn="l">
              <a:lnSpc>
                <a:spcPct val="115000"/>
              </a:lnSpc>
              <a:spcBef>
                <a:spcPts val="0"/>
              </a:spcBef>
              <a:spcAft>
                <a:spcPts val="0"/>
              </a:spcAft>
              <a:buSzPts val="1400"/>
              <a:buChar char="»"/>
            </a:pPr>
            <a:r>
              <a:rPr lang="en" sz="1050">
                <a:solidFill>
                  <a:schemeClr val="dk1"/>
                </a:solidFill>
                <a:highlight>
                  <a:srgbClr val="FAFAFA"/>
                </a:highlight>
                <a:latin typeface="Consolas"/>
                <a:ea typeface="Consolas"/>
                <a:cs typeface="Consolas"/>
                <a:sym typeface="Consolas"/>
              </a:rPr>
              <a:t>dotnet new -i Microsoft.AspNetCore.Blazor.Templates::3.0.0-preview9.19424.4</a:t>
            </a:r>
            <a:endParaRPr sz="1400"/>
          </a:p>
          <a:p>
            <a:pPr indent="0" lvl="0" marL="0" rtl="0" algn="l">
              <a:lnSpc>
                <a:spcPct val="115000"/>
              </a:lnSpc>
              <a:spcBef>
                <a:spcPts val="600"/>
              </a:spcBef>
              <a:spcAft>
                <a:spcPts val="0"/>
              </a:spcAft>
              <a:buNone/>
            </a:pPr>
            <a:r>
              <a:rPr lang="en" sz="1400"/>
              <a:t>Find Help here</a:t>
            </a:r>
            <a:r>
              <a:rPr lang="en" sz="1400"/>
              <a:t>:</a:t>
            </a:r>
            <a:endParaRPr sz="1400"/>
          </a:p>
          <a:p>
            <a:pPr indent="0" lvl="0" marL="0" rtl="0" algn="l">
              <a:lnSpc>
                <a:spcPct val="115000"/>
              </a:lnSpc>
              <a:spcBef>
                <a:spcPts val="600"/>
              </a:spcBef>
              <a:spcAft>
                <a:spcPts val="0"/>
              </a:spcAft>
              <a:buNone/>
            </a:pPr>
            <a:r>
              <a:rPr lang="en" sz="1400" u="sng">
                <a:solidFill>
                  <a:schemeClr val="hlink"/>
                </a:solidFill>
                <a:hlinkClick r:id="rId3"/>
              </a:rPr>
              <a:t>https://docs.microsoft.com/en-us/aspnet/core/blazor/</a:t>
            </a:r>
            <a:endParaRPr sz="1400">
              <a:solidFill>
                <a:srgbClr val="00BEF2"/>
              </a:solidFill>
            </a:endParaRPr>
          </a:p>
          <a:p>
            <a:pPr indent="0" lvl="0" marL="0" rtl="0" algn="l">
              <a:lnSpc>
                <a:spcPct val="115000"/>
              </a:lnSpc>
              <a:spcBef>
                <a:spcPts val="600"/>
              </a:spcBef>
              <a:spcAft>
                <a:spcPts val="0"/>
              </a:spcAft>
              <a:buNone/>
            </a:pPr>
            <a:r>
              <a:rPr lang="en" sz="1400" u="sng">
                <a:solidFill>
                  <a:schemeClr val="hlink"/>
                </a:solidFill>
                <a:hlinkClick r:id="rId4"/>
              </a:rPr>
              <a:t>https://stackoverflow.com/questions/tagged/blazor</a:t>
            </a:r>
            <a:endParaRPr sz="1400">
              <a:solidFill>
                <a:srgbClr val="00BEF2"/>
              </a:solidFill>
            </a:endParaRPr>
          </a:p>
          <a:p>
            <a:pPr indent="0" lvl="0" marL="457200" rtl="0" algn="l">
              <a:lnSpc>
                <a:spcPct val="115000"/>
              </a:lnSpc>
              <a:spcBef>
                <a:spcPts val="600"/>
              </a:spcBef>
              <a:spcAft>
                <a:spcPts val="0"/>
              </a:spcAft>
              <a:buNone/>
            </a:pPr>
            <a:r>
              <a:t/>
            </a:r>
            <a:endParaRPr b="1" sz="1400">
              <a:solidFill>
                <a:srgbClr val="25516C"/>
              </a:solidFill>
            </a:endParaRPr>
          </a:p>
        </p:txBody>
      </p:sp>
      <p:sp>
        <p:nvSpPr>
          <p:cNvPr id="211" name="Google Shape;211;p2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to find me</a:t>
            </a:r>
            <a:endParaRPr/>
          </a:p>
        </p:txBody>
      </p:sp>
      <p:sp>
        <p:nvSpPr>
          <p:cNvPr id="217" name="Google Shape;217;p30"/>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Linda Lawton</a:t>
            </a:r>
            <a:r>
              <a:rPr lang="en" sz="1400"/>
              <a:t>:</a:t>
            </a:r>
            <a:endParaRPr sz="1400"/>
          </a:p>
          <a:p>
            <a:pPr indent="-317500" lvl="0" marL="457200" rtl="0" algn="l">
              <a:lnSpc>
                <a:spcPct val="115000"/>
              </a:lnSpc>
              <a:spcBef>
                <a:spcPts val="600"/>
              </a:spcBef>
              <a:spcAft>
                <a:spcPts val="0"/>
              </a:spcAft>
              <a:buSzPts val="1400"/>
              <a:buChar char="»"/>
            </a:pPr>
            <a:r>
              <a:rPr lang="en" sz="1400"/>
              <a:t>Twitter:  @LindaLawtonDk </a:t>
            </a:r>
            <a:endParaRPr b="1" sz="1400"/>
          </a:p>
          <a:p>
            <a:pPr indent="-317500" lvl="0" marL="457200" rtl="0" algn="l">
              <a:lnSpc>
                <a:spcPct val="115000"/>
              </a:lnSpc>
              <a:spcBef>
                <a:spcPts val="0"/>
              </a:spcBef>
              <a:spcAft>
                <a:spcPts val="0"/>
              </a:spcAft>
              <a:buSzPts val="1400"/>
              <a:buChar char="»"/>
            </a:pPr>
            <a:r>
              <a:rPr lang="en" sz="1400"/>
              <a:t>GitHub:   </a:t>
            </a:r>
            <a:r>
              <a:rPr lang="en" sz="1100" u="sng">
                <a:solidFill>
                  <a:schemeClr val="hlink"/>
                </a:solidFill>
                <a:latin typeface="Arial"/>
                <a:ea typeface="Arial"/>
                <a:cs typeface="Arial"/>
                <a:sym typeface="Arial"/>
                <a:hlinkClick r:id="rId3"/>
              </a:rPr>
              <a:t>https://github.com/LindaLawton</a:t>
            </a:r>
            <a:endParaRPr sz="1400"/>
          </a:p>
          <a:p>
            <a:pPr indent="-317500" lvl="0" marL="457200" rtl="0" algn="l">
              <a:lnSpc>
                <a:spcPct val="115000"/>
              </a:lnSpc>
              <a:spcBef>
                <a:spcPts val="0"/>
              </a:spcBef>
              <a:spcAft>
                <a:spcPts val="0"/>
              </a:spcAft>
              <a:buSzPts val="1400"/>
              <a:buChar char="»"/>
            </a:pPr>
            <a:r>
              <a:rPr lang="en" sz="1400"/>
              <a:t>Blog:   https://daimto.com</a:t>
            </a:r>
            <a:endParaRPr sz="1400"/>
          </a:p>
          <a:p>
            <a:pPr indent="0" lvl="0" marL="0" rtl="0" algn="l">
              <a:lnSpc>
                <a:spcPct val="115000"/>
              </a:lnSpc>
              <a:spcBef>
                <a:spcPts val="600"/>
              </a:spcBef>
              <a:spcAft>
                <a:spcPts val="0"/>
              </a:spcAft>
              <a:buNone/>
            </a:pPr>
            <a:r>
              <a:rPr lang="en" sz="1400"/>
              <a:t>Find Help here:</a:t>
            </a:r>
            <a:endParaRPr sz="1400"/>
          </a:p>
          <a:p>
            <a:pPr indent="0" lvl="0" marL="0" rtl="0" algn="l">
              <a:lnSpc>
                <a:spcPct val="115000"/>
              </a:lnSpc>
              <a:spcBef>
                <a:spcPts val="600"/>
              </a:spcBef>
              <a:spcAft>
                <a:spcPts val="0"/>
              </a:spcAft>
              <a:buNone/>
            </a:pPr>
            <a:r>
              <a:rPr lang="en" sz="1400" u="sng">
                <a:solidFill>
                  <a:schemeClr val="hlink"/>
                </a:solidFill>
                <a:hlinkClick r:id="rId4"/>
              </a:rPr>
              <a:t>https://docs.microsoft.com/en-us/aspnet/core/blazor/</a:t>
            </a:r>
            <a:endParaRPr sz="1400">
              <a:solidFill>
                <a:srgbClr val="00BEF2"/>
              </a:solidFill>
            </a:endParaRPr>
          </a:p>
          <a:p>
            <a:pPr indent="0" lvl="0" marL="0" rtl="0" algn="l">
              <a:lnSpc>
                <a:spcPct val="115000"/>
              </a:lnSpc>
              <a:spcBef>
                <a:spcPts val="600"/>
              </a:spcBef>
              <a:spcAft>
                <a:spcPts val="0"/>
              </a:spcAft>
              <a:buNone/>
            </a:pPr>
            <a:r>
              <a:rPr lang="en" sz="1400" u="sng">
                <a:solidFill>
                  <a:schemeClr val="hlink"/>
                </a:solidFill>
                <a:hlinkClick r:id="rId5"/>
              </a:rPr>
              <a:t>https://stackoverflow.com/questions/tagged/blazor</a:t>
            </a:r>
            <a:endParaRPr sz="1400">
              <a:solidFill>
                <a:srgbClr val="00BEF2"/>
              </a:solidFill>
            </a:endParaRPr>
          </a:p>
          <a:p>
            <a:pPr indent="0" lvl="0" marL="457200" rtl="0" algn="l">
              <a:lnSpc>
                <a:spcPct val="115000"/>
              </a:lnSpc>
              <a:spcBef>
                <a:spcPts val="600"/>
              </a:spcBef>
              <a:spcAft>
                <a:spcPts val="0"/>
              </a:spcAft>
              <a:buNone/>
            </a:pPr>
            <a:r>
              <a:t/>
            </a:r>
            <a:endParaRPr b="1" sz="1400">
              <a:solidFill>
                <a:srgbClr val="25516C"/>
              </a:solidFill>
            </a:endParaRPr>
          </a:p>
        </p:txBody>
      </p:sp>
      <p:sp>
        <p:nvSpPr>
          <p:cNvPr id="218" name="Google Shape;218;p30"/>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1010200" y="1434950"/>
            <a:ext cx="3776700" cy="27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 am Linda Lawton</a:t>
            </a:r>
            <a:endParaRPr b="1"/>
          </a:p>
          <a:p>
            <a:pPr indent="0" lvl="0" marL="0" rtl="0" algn="l">
              <a:spcBef>
                <a:spcPts val="600"/>
              </a:spcBef>
              <a:spcAft>
                <a:spcPts val="0"/>
              </a:spcAft>
              <a:buClr>
                <a:schemeClr val="dk1"/>
              </a:buClr>
              <a:buSzPts val="1100"/>
              <a:buFont typeface="Arial"/>
              <a:buNone/>
            </a:pPr>
            <a:r>
              <a:rPr lang="en"/>
              <a:t>25+ years of backend development </a:t>
            </a:r>
            <a:r>
              <a:rPr lang="en"/>
              <a:t>experience.</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sz="1800"/>
              <a:t>You can find me at @LindaLawtonDk</a:t>
            </a:r>
            <a:endParaRPr sz="1800"/>
          </a:p>
          <a:p>
            <a:pPr indent="0" lvl="0" marL="0" rtl="0" algn="l">
              <a:spcBef>
                <a:spcPts val="600"/>
              </a:spcBef>
              <a:spcAft>
                <a:spcPts val="0"/>
              </a:spcAft>
              <a:buClr>
                <a:schemeClr val="dk1"/>
              </a:buClr>
              <a:buSzPts val="1100"/>
              <a:buFont typeface="Arial"/>
              <a:buNone/>
            </a:pPr>
            <a:r>
              <a:rPr lang="en" sz="1800"/>
              <a:t>www.Daimto.com</a:t>
            </a:r>
            <a:endParaRPr sz="1800"/>
          </a:p>
        </p:txBody>
      </p:sp>
      <p:sp>
        <p:nvSpPr>
          <p:cNvPr id="78" name="Google Shape;78;p14"/>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4"/>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HELLO!</a:t>
            </a:r>
            <a:endParaRPr/>
          </a:p>
        </p:txBody>
      </p:sp>
      <p:pic>
        <p:nvPicPr>
          <p:cNvPr id="80" name="Google Shape;80;p14"/>
          <p:cNvPicPr preferRelativeResize="0"/>
          <p:nvPr/>
        </p:nvPicPr>
        <p:blipFill>
          <a:blip r:embed="rId3">
            <a:alphaModFix/>
          </a:blip>
          <a:stretch>
            <a:fillRect/>
          </a:stretch>
        </p:blipFill>
        <p:spPr>
          <a:xfrm>
            <a:off x="5270927" y="1396500"/>
            <a:ext cx="2772950" cy="285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00BEF2"/>
                </a:solidFill>
              </a:rPr>
              <a:t>‹#›</a:t>
            </a:fld>
            <a:endParaRPr>
              <a:solidFill>
                <a:srgbClr val="00BEF2"/>
              </a:solidFill>
            </a:endParaRPr>
          </a:p>
        </p:txBody>
      </p:sp>
      <p:sp>
        <p:nvSpPr>
          <p:cNvPr id="86" name="Google Shape;86;p15"/>
          <p:cNvSpPr txBox="1"/>
          <p:nvPr>
            <p:ph idx="4294967295" type="body"/>
          </p:nvPr>
        </p:nvSpPr>
        <p:spPr>
          <a:xfrm>
            <a:off x="1026150" y="2166175"/>
            <a:ext cx="2378100" cy="1952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sz="1400">
                <a:solidFill>
                  <a:srgbClr val="FFFFFF"/>
                </a:solidFill>
                <a:latin typeface="Montserrat"/>
                <a:ea typeface="Montserrat"/>
                <a:cs typeface="Montserrat"/>
                <a:sym typeface="Montserrat"/>
              </a:rPr>
              <a:t>SERVER SIDE</a:t>
            </a:r>
            <a:endParaRPr b="1" sz="1400">
              <a:solidFill>
                <a:srgbClr val="FFFFFF"/>
              </a:solidFill>
              <a:latin typeface="Montserrat"/>
              <a:ea typeface="Montserrat"/>
              <a:cs typeface="Montserrat"/>
              <a:sym typeface="Montserrat"/>
            </a:endParaRPr>
          </a:p>
          <a:p>
            <a:pPr indent="0" lvl="0" marL="0" rtl="0" algn="l">
              <a:spcBef>
                <a:spcPts val="600"/>
              </a:spcBef>
              <a:spcAft>
                <a:spcPts val="0"/>
              </a:spcAft>
              <a:buNone/>
            </a:pPr>
            <a:r>
              <a:rPr lang="en" sz="1800"/>
              <a:t>Show and explain your web, app or software projects using these gadget templates.</a:t>
            </a:r>
            <a:endParaRPr sz="1800"/>
          </a:p>
        </p:txBody>
      </p:sp>
      <p:pic>
        <p:nvPicPr>
          <p:cNvPr id="87" name="Google Shape;87;p15"/>
          <p:cNvPicPr preferRelativeResize="0"/>
          <p:nvPr/>
        </p:nvPicPr>
        <p:blipFill>
          <a:blip r:embed="rId3">
            <a:alphaModFix/>
          </a:blip>
          <a:stretch>
            <a:fillRect/>
          </a:stretch>
        </p:blipFill>
        <p:spPr>
          <a:xfrm>
            <a:off x="4187725" y="1011175"/>
            <a:ext cx="3497976" cy="335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p:nvPr/>
        </p:nvSpPr>
        <p:spPr>
          <a:xfrm>
            <a:off x="3789550" y="970219"/>
            <a:ext cx="3855147" cy="3001276"/>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3950875" y="1129600"/>
            <a:ext cx="3532500" cy="2255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25516C"/>
                </a:solidFill>
                <a:latin typeface="Source Sans Pro"/>
                <a:ea typeface="Source Sans Pro"/>
                <a:cs typeface="Source Sans Pro"/>
                <a:sym typeface="Source Sans Pro"/>
              </a:rPr>
              <a:t>Place your screenshot here</a:t>
            </a:r>
            <a:endParaRPr sz="1000">
              <a:solidFill>
                <a:srgbClr val="25516C"/>
              </a:solidFill>
              <a:latin typeface="Source Sans Pro"/>
              <a:ea typeface="Source Sans Pro"/>
              <a:cs typeface="Source Sans Pro"/>
              <a:sym typeface="Source Sans Pro"/>
            </a:endParaRPr>
          </a:p>
        </p:txBody>
      </p:sp>
      <p:sp>
        <p:nvSpPr>
          <p:cNvPr id="94" name="Google Shape;94;p1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00BEF2"/>
                </a:solidFill>
              </a:rPr>
              <a:t>‹#›</a:t>
            </a:fld>
            <a:endParaRPr>
              <a:solidFill>
                <a:srgbClr val="00BEF2"/>
              </a:solidFill>
            </a:endParaRPr>
          </a:p>
        </p:txBody>
      </p:sp>
      <p:sp>
        <p:nvSpPr>
          <p:cNvPr id="95" name="Google Shape;95;p16"/>
          <p:cNvSpPr txBox="1"/>
          <p:nvPr>
            <p:ph idx="4294967295" type="body"/>
          </p:nvPr>
        </p:nvSpPr>
        <p:spPr>
          <a:xfrm>
            <a:off x="1026150" y="2166175"/>
            <a:ext cx="2378100" cy="1952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sz="1400">
                <a:solidFill>
                  <a:srgbClr val="FFFFFF"/>
                </a:solidFill>
                <a:latin typeface="Montserrat"/>
                <a:ea typeface="Montserrat"/>
                <a:cs typeface="Montserrat"/>
                <a:sym typeface="Montserrat"/>
              </a:rPr>
              <a:t>CLIENT SIDE</a:t>
            </a:r>
            <a:endParaRPr b="1" sz="1400">
              <a:solidFill>
                <a:srgbClr val="FFFFFF"/>
              </a:solidFill>
              <a:latin typeface="Montserrat"/>
              <a:ea typeface="Montserrat"/>
              <a:cs typeface="Montserrat"/>
              <a:sym typeface="Montserrat"/>
            </a:endParaRPr>
          </a:p>
          <a:p>
            <a:pPr indent="0" lvl="0" marL="0" rtl="0" algn="l">
              <a:spcBef>
                <a:spcPts val="600"/>
              </a:spcBef>
              <a:spcAft>
                <a:spcPts val="0"/>
              </a:spcAft>
              <a:buNone/>
            </a:pPr>
            <a:r>
              <a:rPr lang="en" sz="1800"/>
              <a:t>JavaScript had a </a:t>
            </a:r>
            <a:r>
              <a:rPr lang="en" sz="1800"/>
              <a:t>monopoly</a:t>
            </a:r>
            <a:r>
              <a:rPr lang="en" sz="1800"/>
              <a:t> on client side (angular, react ..)</a:t>
            </a:r>
            <a:endParaRPr sz="1800"/>
          </a:p>
        </p:txBody>
      </p:sp>
      <p:pic>
        <p:nvPicPr>
          <p:cNvPr id="96" name="Google Shape;96;p16"/>
          <p:cNvPicPr preferRelativeResize="0"/>
          <p:nvPr/>
        </p:nvPicPr>
        <p:blipFill>
          <a:blip r:embed="rId3">
            <a:alphaModFix/>
          </a:blip>
          <a:stretch>
            <a:fillRect/>
          </a:stretch>
        </p:blipFill>
        <p:spPr>
          <a:xfrm>
            <a:off x="4158525" y="1217600"/>
            <a:ext cx="3117200" cy="207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p:nvPr/>
        </p:nvSpPr>
        <p:spPr>
          <a:xfrm>
            <a:off x="3789550" y="970219"/>
            <a:ext cx="3855147" cy="3001276"/>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3950875" y="1129600"/>
            <a:ext cx="3532500" cy="2255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25516C"/>
                </a:solidFill>
                <a:latin typeface="Source Sans Pro"/>
                <a:ea typeface="Source Sans Pro"/>
                <a:cs typeface="Source Sans Pro"/>
                <a:sym typeface="Source Sans Pro"/>
              </a:rPr>
              <a:t>Place your screenshot here</a:t>
            </a:r>
            <a:endParaRPr sz="1000">
              <a:solidFill>
                <a:srgbClr val="25516C"/>
              </a:solidFill>
              <a:latin typeface="Source Sans Pro"/>
              <a:ea typeface="Source Sans Pro"/>
              <a:cs typeface="Source Sans Pro"/>
              <a:sym typeface="Source Sans Pro"/>
            </a:endParaRPr>
          </a:p>
        </p:txBody>
      </p:sp>
      <p:sp>
        <p:nvSpPr>
          <p:cNvPr id="103" name="Google Shape;103;p1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00BEF2"/>
                </a:solidFill>
              </a:rPr>
              <a:t>‹#›</a:t>
            </a:fld>
            <a:endParaRPr>
              <a:solidFill>
                <a:srgbClr val="00BEF2"/>
              </a:solidFill>
            </a:endParaRPr>
          </a:p>
        </p:txBody>
      </p:sp>
      <p:sp>
        <p:nvSpPr>
          <p:cNvPr id="104" name="Google Shape;104;p17"/>
          <p:cNvSpPr txBox="1"/>
          <p:nvPr>
            <p:ph idx="4294967295" type="body"/>
          </p:nvPr>
        </p:nvSpPr>
        <p:spPr>
          <a:xfrm>
            <a:off x="1026150" y="2166175"/>
            <a:ext cx="2378100" cy="1952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sz="1400">
                <a:solidFill>
                  <a:srgbClr val="FFFFFF"/>
                </a:solidFill>
                <a:latin typeface="Montserrat"/>
                <a:ea typeface="Montserrat"/>
                <a:cs typeface="Montserrat"/>
                <a:sym typeface="Montserrat"/>
              </a:rPr>
              <a:t>Built on open web standards</a:t>
            </a:r>
            <a:endParaRPr b="1" sz="1400">
              <a:solidFill>
                <a:srgbClr val="FFFFFF"/>
              </a:solidFill>
              <a:latin typeface="Montserrat"/>
              <a:ea typeface="Montserrat"/>
              <a:cs typeface="Montserrat"/>
              <a:sym typeface="Montserrat"/>
            </a:endParaRPr>
          </a:p>
          <a:p>
            <a:pPr indent="0" lvl="0" marL="0" rtl="0" algn="l">
              <a:spcBef>
                <a:spcPts val="600"/>
              </a:spcBef>
              <a:spcAft>
                <a:spcPts val="0"/>
              </a:spcAft>
              <a:buNone/>
            </a:pPr>
            <a:r>
              <a:rPr lang="en" sz="1800"/>
              <a:t>Blazor uses open web standards without plugins or code transpilation. Blazor works in all modern web browsers, including mobile browsers.</a:t>
            </a:r>
            <a:endParaRPr sz="1800"/>
          </a:p>
        </p:txBody>
      </p:sp>
      <p:pic>
        <p:nvPicPr>
          <p:cNvPr id="105" name="Google Shape;105;p17"/>
          <p:cNvPicPr preferRelativeResize="0"/>
          <p:nvPr/>
        </p:nvPicPr>
        <p:blipFill>
          <a:blip r:embed="rId3">
            <a:alphaModFix/>
          </a:blip>
          <a:stretch>
            <a:fillRect/>
          </a:stretch>
        </p:blipFill>
        <p:spPr>
          <a:xfrm>
            <a:off x="4385625" y="1326762"/>
            <a:ext cx="2783827" cy="186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ctrTitle"/>
          </p:nvPr>
        </p:nvSpPr>
        <p:spPr>
          <a:xfrm>
            <a:off x="1154400" y="2726350"/>
            <a:ext cx="68352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blazor look	</a:t>
            </a:r>
            <a:endParaRPr/>
          </a:p>
        </p:txBody>
      </p:sp>
      <p:sp>
        <p:nvSpPr>
          <p:cNvPr id="111" name="Google Shape;111;p18"/>
          <p:cNvSpPr txBox="1"/>
          <p:nvPr>
            <p:ph idx="1" type="subTitle"/>
          </p:nvPr>
        </p:nvSpPr>
        <p:spPr>
          <a:xfrm>
            <a:off x="1154400" y="3221050"/>
            <a:ext cx="68352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me the code.</a:t>
            </a:r>
            <a:endParaRPr/>
          </a:p>
        </p:txBody>
      </p:sp>
      <p:sp>
        <p:nvSpPr>
          <p:cNvPr id="112" name="Google Shape;112;p18"/>
          <p:cNvSpPr txBox="1"/>
          <p:nvPr>
            <p:ph idx="4294967295"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8"/>
          <p:cNvSpPr txBox="1"/>
          <p:nvPr/>
        </p:nvSpPr>
        <p:spPr>
          <a:xfrm>
            <a:off x="1154400" y="865750"/>
            <a:ext cx="1733700" cy="1702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200">
                <a:solidFill>
                  <a:srgbClr val="FFFFFF"/>
                </a:solidFill>
                <a:latin typeface="Montserrat"/>
                <a:ea typeface="Montserrat"/>
                <a:cs typeface="Montserrat"/>
                <a:sym typeface="Montserrat"/>
              </a:rPr>
              <a:t>1.</a:t>
            </a:r>
            <a:endParaRPr sz="72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It’s all about components</a:t>
            </a:r>
            <a:endParaRPr sz="1400"/>
          </a:p>
        </p:txBody>
      </p:sp>
      <p:sp>
        <p:nvSpPr>
          <p:cNvPr id="119" name="Google Shape;119;p1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9"/>
          <p:cNvPicPr preferRelativeResize="0"/>
          <p:nvPr/>
        </p:nvPicPr>
        <p:blipFill>
          <a:blip r:embed="rId3">
            <a:alphaModFix/>
          </a:blip>
          <a:stretch>
            <a:fillRect/>
          </a:stretch>
        </p:blipFill>
        <p:spPr>
          <a:xfrm>
            <a:off x="932375" y="1559663"/>
            <a:ext cx="6972300" cy="1609725"/>
          </a:xfrm>
          <a:prstGeom prst="rect">
            <a:avLst/>
          </a:prstGeom>
          <a:noFill/>
          <a:ln>
            <a:noFill/>
          </a:ln>
        </p:spPr>
      </p:pic>
      <p:sp>
        <p:nvSpPr>
          <p:cNvPr id="121" name="Google Shape;121;p19"/>
          <p:cNvSpPr txBox="1"/>
          <p:nvPr/>
        </p:nvSpPr>
        <p:spPr>
          <a:xfrm>
            <a:off x="1021300" y="3433925"/>
            <a:ext cx="68835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A component is a self-contained chunk of user interface (UI), such as a page, dialog, or form.</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 code mixed with HTML</a:t>
            </a:r>
            <a:endParaRPr sz="1400"/>
          </a:p>
        </p:txBody>
      </p:sp>
      <p:sp>
        <p:nvSpPr>
          <p:cNvPr id="127" name="Google Shape;127;p20"/>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0"/>
          <p:cNvSpPr txBox="1"/>
          <p:nvPr/>
        </p:nvSpPr>
        <p:spPr>
          <a:xfrm>
            <a:off x="1021300" y="3734450"/>
            <a:ext cx="68835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In the </a:t>
            </a:r>
            <a:r>
              <a:rPr lang="en" sz="1000">
                <a:solidFill>
                  <a:schemeClr val="dk1"/>
                </a:solidFill>
                <a:latin typeface="Consolas"/>
                <a:ea typeface="Consolas"/>
                <a:cs typeface="Consolas"/>
                <a:sym typeface="Consolas"/>
              </a:rPr>
              <a:t>@code</a:t>
            </a:r>
            <a:r>
              <a:rPr lang="en" sz="1200">
                <a:solidFill>
                  <a:schemeClr val="dk1"/>
                </a:solidFill>
                <a:highlight>
                  <a:srgbClr val="FFFFFF"/>
                </a:highlight>
              </a:rPr>
              <a:t> block, component state (properties, fields) is specified with methods for event handling or for defining other component logic.</a:t>
            </a:r>
            <a:endParaRPr>
              <a:latin typeface="Source Sans Pro"/>
              <a:ea typeface="Source Sans Pro"/>
              <a:cs typeface="Source Sans Pro"/>
              <a:sym typeface="Source Sans Pro"/>
            </a:endParaRPr>
          </a:p>
        </p:txBody>
      </p:sp>
      <p:pic>
        <p:nvPicPr>
          <p:cNvPr id="129" name="Google Shape;129;p20"/>
          <p:cNvPicPr preferRelativeResize="0"/>
          <p:nvPr/>
        </p:nvPicPr>
        <p:blipFill>
          <a:blip r:embed="rId3">
            <a:alphaModFix/>
          </a:blip>
          <a:stretch>
            <a:fillRect/>
          </a:stretch>
        </p:blipFill>
        <p:spPr>
          <a:xfrm>
            <a:off x="1099700" y="1413300"/>
            <a:ext cx="4813476" cy="222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EventCallBack from child to parent</a:t>
            </a:r>
            <a:endParaRPr sz="1400"/>
          </a:p>
        </p:txBody>
      </p:sp>
      <p:sp>
        <p:nvSpPr>
          <p:cNvPr id="135" name="Google Shape;135;p21"/>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1"/>
          <p:cNvSpPr txBox="1"/>
          <p:nvPr/>
        </p:nvSpPr>
        <p:spPr>
          <a:xfrm>
            <a:off x="6712450" y="1469500"/>
            <a:ext cx="1643100" cy="2819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00BEF2"/>
                </a:solidFill>
                <a:latin typeface="Source Sans Pro"/>
                <a:ea typeface="Source Sans Pro"/>
                <a:cs typeface="Source Sans Pro"/>
                <a:sym typeface="Source Sans Pro"/>
              </a:rPr>
              <a:t>Events</a:t>
            </a:r>
            <a:endParaRPr b="1" sz="1800">
              <a:solidFill>
                <a:srgbClr val="00BEF2"/>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You can define your events in the child and have the event sent back to the parent for </a:t>
            </a:r>
            <a:r>
              <a:rPr lang="en" sz="1200">
                <a:solidFill>
                  <a:schemeClr val="dk1"/>
                </a:solidFill>
                <a:highlight>
                  <a:srgbClr val="FFFFFF"/>
                </a:highlight>
              </a:rPr>
              <a:t>handling</a:t>
            </a:r>
            <a:r>
              <a:rPr lang="en" sz="1200">
                <a:solidFill>
                  <a:schemeClr val="dk1"/>
                </a:solidFill>
                <a:highlight>
                  <a:srgbClr val="FFFFFF"/>
                </a:highlight>
              </a:rPr>
              <a:t>.</a:t>
            </a:r>
            <a:endParaRPr sz="1200">
              <a:solidFill>
                <a:schemeClr val="dk1"/>
              </a:solidFill>
              <a:highlight>
                <a:srgbClr val="FFFFFF"/>
              </a:highlight>
            </a:endParaRPr>
          </a:p>
        </p:txBody>
      </p:sp>
      <p:pic>
        <p:nvPicPr>
          <p:cNvPr id="137" name="Google Shape;137;p21"/>
          <p:cNvPicPr preferRelativeResize="0"/>
          <p:nvPr/>
        </p:nvPicPr>
        <p:blipFill>
          <a:blip r:embed="rId3">
            <a:alphaModFix/>
          </a:blip>
          <a:stretch>
            <a:fillRect/>
          </a:stretch>
        </p:blipFill>
        <p:spPr>
          <a:xfrm>
            <a:off x="781450" y="1398525"/>
            <a:ext cx="5741601" cy="2890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