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3c3524d0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03c3524d0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c3524d0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03c3524d0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3c3524d0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03c3524d0c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3c3524d0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03c3524d0c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3c3524d0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03c3524d0c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fdfcdc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cfdfcdcee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3c3524d0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03c3524d0c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69b01b1b3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069b01b1b3_4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3c3524d0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03c3524d0c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9b01b1b3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069b01b1b3_4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30f60e14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030f60e14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69b01b1b3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069b01b1b3_4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559a306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0559a306e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69b01b1b3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069b01b1b3_4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3c3524d0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03c3524d0c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69b01b1b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069b01b1b3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9b01b1b3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069b01b1b3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9b01b1b3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069b01b1b3_4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3c3524d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03c3524d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12"/>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3" name="Shape 13"/>
        <p:cNvGrpSpPr/>
        <p:nvPr/>
      </p:nvGrpSpPr>
      <p:grpSpPr>
        <a:xfrm>
          <a:off x="0" y="0"/>
          <a:ext cx="0" cy="0"/>
          <a:chOff x="0" y="0"/>
          <a:chExt cx="0" cy="0"/>
        </a:xfrm>
      </p:grpSpPr>
      <p:pic>
        <p:nvPicPr>
          <p:cNvPr descr="portada.png" id="14" name="Google Shape;14;p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5" name="Shape 15"/>
        <p:cNvGrpSpPr/>
        <p:nvPr/>
      </p:nvGrpSpPr>
      <p:grpSpPr>
        <a:xfrm>
          <a:off x="0" y="0"/>
          <a:ext cx="0" cy="0"/>
          <a:chOff x="0" y="0"/>
          <a:chExt cx="0" cy="0"/>
        </a:xfrm>
      </p:grpSpPr>
      <p:pic>
        <p:nvPicPr>
          <p:cNvPr descr="interna.png" id="16" name="Google Shape;16;p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7" name="Shape 17"/>
        <p:cNvGrpSpPr/>
        <p:nvPr/>
      </p:nvGrpSpPr>
      <p:grpSpPr>
        <a:xfrm>
          <a:off x="0" y="0"/>
          <a:ext cx="0" cy="0"/>
          <a:chOff x="0" y="0"/>
          <a:chExt cx="0" cy="0"/>
        </a:xfrm>
      </p:grpSpPr>
      <p:pic>
        <p:nvPicPr>
          <p:cNvPr descr="interna-con-franja.png" id="18" name="Google Shape;18;p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 name="Shape 19"/>
        <p:cNvGrpSpPr/>
        <p:nvPr/>
      </p:nvGrpSpPr>
      <p:grpSpPr>
        <a:xfrm>
          <a:off x="0" y="0"/>
          <a:ext cx="0" cy="0"/>
          <a:chOff x="0" y="0"/>
          <a:chExt cx="0" cy="0"/>
        </a:xfrm>
      </p:grpSpPr>
      <p:pic>
        <p:nvPicPr>
          <p:cNvPr descr="cierre.png" id="20" name="Google Shape;20;p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1" name="Shape 21"/>
        <p:cNvGrpSpPr/>
        <p:nvPr/>
      </p:nvGrpSpPr>
      <p:grpSpPr>
        <a:xfrm>
          <a:off x="0" y="0"/>
          <a:ext cx="0" cy="0"/>
          <a:chOff x="0" y="0"/>
          <a:chExt cx="0" cy="0"/>
        </a:xfrm>
      </p:grpSpPr>
      <p:pic>
        <p:nvPicPr>
          <p:cNvPr descr="interna+textura.png" id="22" name="Google Shape;22;p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8" name="Google Shape;28;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9" name="Google Shape;29;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0"/>
          <p:cNvSpPr/>
          <p:nvPr>
            <p:ph idx="2" type="pic"/>
          </p:nvPr>
        </p:nvSpPr>
        <p:spPr>
          <a:xfrm>
            <a:off x="1792288" y="459581"/>
            <a:ext cx="5486400" cy="3086100"/>
          </a:xfrm>
          <a:prstGeom prst="rect">
            <a:avLst/>
          </a:prstGeom>
          <a:noFill/>
          <a:ln>
            <a:noFill/>
          </a:ln>
        </p:spPr>
      </p:sp>
      <p:sp>
        <p:nvSpPr>
          <p:cNvPr id="35" name="Google Shape;35;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6" name="Google Shape;36;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rive.google.com/file/d/11zT6EvnE5KKtd8ukEJm0ksU12MyTWx7O/view?usp=sharing" TargetMode="External"/><Relationship Id="rId4" Type="http://schemas.openxmlformats.org/officeDocument/2006/relationships/hyperlink" Target="https://drive.google.com/file/d/10MwvwIvPg5lsUuQSlYYM9IJlGMYmWPDB/view?usp=sharing" TargetMode="External"/><Relationship Id="rId5" Type="http://schemas.openxmlformats.org/officeDocument/2006/relationships/image" Target="../media/image9.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hyperlink" Target="https://drive.google.com/drive/folders/1_yxdhmmDzfQpNCmN4xZAQDeES24gVCsY" TargetMode="External"/><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6.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5463843" y="1019508"/>
            <a:ext cx="2757000" cy="1385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O" sz="2800">
                <a:solidFill>
                  <a:srgbClr val="3F3F3F"/>
                </a:solidFill>
                <a:latin typeface="Calibri"/>
                <a:ea typeface="Calibri"/>
                <a:cs typeface="Calibri"/>
                <a:sym typeface="Calibri"/>
              </a:rPr>
              <a:t>Sistema de información SystemTextil</a:t>
            </a:r>
            <a:endParaRPr/>
          </a:p>
        </p:txBody>
      </p:sp>
      <p:sp>
        <p:nvSpPr>
          <p:cNvPr id="56" name="Google Shape;56;p13"/>
          <p:cNvSpPr txBox="1"/>
          <p:nvPr/>
        </p:nvSpPr>
        <p:spPr>
          <a:xfrm>
            <a:off x="1453118" y="1816533"/>
            <a:ext cx="2757000" cy="1816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CO" sz="2800">
                <a:solidFill>
                  <a:srgbClr val="3F3F3F"/>
                </a:solidFill>
                <a:latin typeface="Calibri"/>
                <a:ea typeface="Calibri"/>
                <a:cs typeface="Calibri"/>
                <a:sym typeface="Calibri"/>
              </a:rPr>
              <a:t>ANÁLISIS Y DESARROLLO DE SISTEMAS DE INFORMACIÓN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p:nvPr/>
        </p:nvSpPr>
        <p:spPr>
          <a:xfrm>
            <a:off x="922250" y="2142000"/>
            <a:ext cx="7218300" cy="1489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s-CO" sz="2100">
                <a:solidFill>
                  <a:schemeClr val="dk1"/>
                </a:solidFill>
              </a:rPr>
              <a:t>Desarrollar un sistema de información en interfaz web que permita administrar y optimizar los procesos de inventario, ventas, novedades de personal y despacho de la empresa </a:t>
            </a:r>
            <a:r>
              <a:rPr lang="es-CO" sz="2100">
                <a:solidFill>
                  <a:schemeClr val="dk1"/>
                </a:solidFill>
                <a:highlight>
                  <a:srgbClr val="FFFFFF"/>
                </a:highlight>
              </a:rPr>
              <a:t>Textiles El Redil </a:t>
            </a:r>
            <a:r>
              <a:rPr lang="es-CO" sz="2100">
                <a:solidFill>
                  <a:schemeClr val="dk1"/>
                </a:solidFill>
              </a:rPr>
              <a:t>ubicada en la ciudad de Bogotá, con el fin de agilizar tiempos de gestión en los diferentes procesos.</a:t>
            </a:r>
            <a:endParaRPr b="1" sz="2400">
              <a:solidFill>
                <a:schemeClr val="dk1"/>
              </a:solidFill>
            </a:endParaRPr>
          </a:p>
        </p:txBody>
      </p:sp>
      <p:sp>
        <p:nvSpPr>
          <p:cNvPr id="126" name="Google Shape;126;p22"/>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27" name="Google Shape;127;p22"/>
          <p:cNvSpPr/>
          <p:nvPr/>
        </p:nvSpPr>
        <p:spPr>
          <a:xfrm>
            <a:off x="765475" y="1105375"/>
            <a:ext cx="75204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800">
                <a:solidFill>
                  <a:srgbClr val="E36C09"/>
                </a:solidFill>
                <a:latin typeface="Calibri"/>
                <a:ea typeface="Calibri"/>
                <a:cs typeface="Calibri"/>
                <a:sym typeface="Calibri"/>
              </a:rPr>
              <a:t>Objetivo General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33" name="Google Shape;133;p23"/>
          <p:cNvSpPr/>
          <p:nvPr/>
        </p:nvSpPr>
        <p:spPr>
          <a:xfrm>
            <a:off x="1316075" y="1075838"/>
            <a:ext cx="58821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800">
                <a:solidFill>
                  <a:srgbClr val="E36C09"/>
                </a:solidFill>
                <a:latin typeface="Calibri"/>
                <a:ea typeface="Calibri"/>
                <a:cs typeface="Calibri"/>
                <a:sym typeface="Calibri"/>
              </a:rPr>
              <a:t>Objetivos Específicos</a:t>
            </a:r>
            <a:endParaRPr/>
          </a:p>
        </p:txBody>
      </p:sp>
      <p:sp>
        <p:nvSpPr>
          <p:cNvPr id="134" name="Google Shape;134;p23"/>
          <p:cNvSpPr/>
          <p:nvPr/>
        </p:nvSpPr>
        <p:spPr>
          <a:xfrm>
            <a:off x="153750" y="1959800"/>
            <a:ext cx="8836500" cy="3035100"/>
          </a:xfrm>
          <a:prstGeom prst="rect">
            <a:avLst/>
          </a:prstGeom>
          <a:noFill/>
          <a:ln>
            <a:noFill/>
          </a:ln>
        </p:spPr>
        <p:txBody>
          <a:bodyPr anchorCtr="0" anchor="t" bIns="45700" lIns="91425" spcFirstLastPara="1" rIns="91425" wrap="square" tIns="45700">
            <a:noAutofit/>
          </a:bodyPr>
          <a:lstStyle/>
          <a:p>
            <a:pPr indent="-320675" lvl="0" marL="457200" rtl="0" algn="just">
              <a:lnSpc>
                <a:spcPct val="115000"/>
              </a:lnSpc>
              <a:spcBef>
                <a:spcPts val="0"/>
              </a:spcBef>
              <a:spcAft>
                <a:spcPts val="0"/>
              </a:spcAft>
              <a:buClr>
                <a:schemeClr val="dk1"/>
              </a:buClr>
              <a:buSzPts val="1450"/>
              <a:buChar char="●"/>
            </a:pPr>
            <a:r>
              <a:rPr lang="es-CO" sz="1450">
                <a:solidFill>
                  <a:schemeClr val="dk1"/>
                </a:solidFill>
                <a:highlight>
                  <a:srgbClr val="FFFFFF"/>
                </a:highlight>
              </a:rPr>
              <a:t>Organizar el inventario de la pyme, con el  fin de contribuir a la eficiencia del buen manejo de la materia prima, procesos administrativos implementando el método de clasificación, registro de ingresos y movimientos del inventario.</a:t>
            </a:r>
            <a:endParaRPr sz="1450">
              <a:solidFill>
                <a:schemeClr val="dk1"/>
              </a:solidFill>
            </a:endParaRPr>
          </a:p>
          <a:p>
            <a:pPr indent="-320675" lvl="0" marL="457200" rtl="0" algn="just">
              <a:lnSpc>
                <a:spcPct val="115000"/>
              </a:lnSpc>
              <a:spcBef>
                <a:spcPts val="0"/>
              </a:spcBef>
              <a:spcAft>
                <a:spcPts val="0"/>
              </a:spcAft>
              <a:buClr>
                <a:schemeClr val="dk1"/>
              </a:buClr>
              <a:buSzPts val="1450"/>
              <a:buChar char="●"/>
            </a:pPr>
            <a:r>
              <a:rPr lang="es-CO" sz="1450">
                <a:solidFill>
                  <a:schemeClr val="dk1"/>
                </a:solidFill>
              </a:rPr>
              <a:t>Coordinar el proceso de ventas en la pyme para llevar un control más preciso de la información sobre sus clientes con el fin de que se pueda tomar mejores decisiones a futuro en el área contable.</a:t>
            </a:r>
            <a:endParaRPr sz="1450">
              <a:solidFill>
                <a:schemeClr val="dk1"/>
              </a:solidFill>
            </a:endParaRPr>
          </a:p>
          <a:p>
            <a:pPr indent="-320675" lvl="0" marL="457200" rtl="0" algn="just">
              <a:lnSpc>
                <a:spcPct val="115000"/>
              </a:lnSpc>
              <a:spcBef>
                <a:spcPts val="0"/>
              </a:spcBef>
              <a:spcAft>
                <a:spcPts val="0"/>
              </a:spcAft>
              <a:buClr>
                <a:schemeClr val="dk1"/>
              </a:buClr>
              <a:buSzPts val="1450"/>
              <a:buChar char="●"/>
            </a:pPr>
            <a:r>
              <a:rPr lang="es-CO" sz="1450">
                <a:solidFill>
                  <a:schemeClr val="dk1"/>
                </a:solidFill>
              </a:rPr>
              <a:t>Administrar las tareas de ingresos, ausencias, retrasos, desempeño y retiros del personal</a:t>
            </a:r>
            <a:r>
              <a:rPr lang="es-CO" sz="1450">
                <a:solidFill>
                  <a:schemeClr val="dk1"/>
                </a:solidFill>
                <a:highlight>
                  <a:srgbClr val="FFFFFF"/>
                </a:highlight>
              </a:rPr>
              <a:t>, con el fin de controlar las novedades presentadas, implementando el registro y la gestión de dichas novedades.</a:t>
            </a:r>
            <a:endParaRPr sz="1450">
              <a:solidFill>
                <a:schemeClr val="dk1"/>
              </a:solidFill>
              <a:highlight>
                <a:srgbClr val="FFFFFF"/>
              </a:highlight>
            </a:endParaRPr>
          </a:p>
          <a:p>
            <a:pPr indent="-320675" lvl="0" marL="457200" rtl="0" algn="just">
              <a:lnSpc>
                <a:spcPct val="115000"/>
              </a:lnSpc>
              <a:spcBef>
                <a:spcPts val="0"/>
              </a:spcBef>
              <a:spcAft>
                <a:spcPts val="0"/>
              </a:spcAft>
              <a:buClr>
                <a:schemeClr val="dk1"/>
              </a:buClr>
              <a:buSzPts val="1450"/>
              <a:buChar char="●"/>
            </a:pPr>
            <a:r>
              <a:rPr lang="es-CO" sz="1450">
                <a:solidFill>
                  <a:schemeClr val="dk1"/>
                </a:solidFill>
              </a:rPr>
              <a:t>Gestionar el proceso de despacho en la pyme que permita una correcta planificación y entrega de productos a los clientes, logrando minimizar los tiempos de entrega mejorando la productividad de la empresa.</a:t>
            </a:r>
            <a:endParaRPr sz="145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40" name="Google Shape;140;p24"/>
          <p:cNvSpPr/>
          <p:nvPr/>
        </p:nvSpPr>
        <p:spPr>
          <a:xfrm>
            <a:off x="1316075" y="1075838"/>
            <a:ext cx="58821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800">
                <a:solidFill>
                  <a:srgbClr val="E36C09"/>
                </a:solidFill>
                <a:latin typeface="Calibri"/>
                <a:ea typeface="Calibri"/>
                <a:cs typeface="Calibri"/>
                <a:sym typeface="Calibri"/>
              </a:rPr>
              <a:t>Alcance </a:t>
            </a:r>
            <a:r>
              <a:rPr b="1" lang="es-CO" sz="4800">
                <a:solidFill>
                  <a:srgbClr val="E36C09"/>
                </a:solidFill>
                <a:latin typeface="Calibri"/>
                <a:ea typeface="Calibri"/>
                <a:cs typeface="Calibri"/>
                <a:sym typeface="Calibri"/>
              </a:rPr>
              <a:t>- IEEE830</a:t>
            </a:r>
            <a:endParaRPr/>
          </a:p>
        </p:txBody>
      </p:sp>
      <p:sp>
        <p:nvSpPr>
          <p:cNvPr id="141" name="Google Shape;141;p24"/>
          <p:cNvSpPr/>
          <p:nvPr/>
        </p:nvSpPr>
        <p:spPr>
          <a:xfrm>
            <a:off x="153750" y="2571750"/>
            <a:ext cx="8836500" cy="23031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rPr lang="es-CO" sz="1550">
                <a:solidFill>
                  <a:schemeClr val="dk1"/>
                </a:solidFill>
                <a:highlight>
                  <a:srgbClr val="FFFFFF"/>
                </a:highlight>
              </a:rPr>
              <a:t>El sistema de información SystemTextil soportará las actividades </a:t>
            </a:r>
            <a:r>
              <a:rPr lang="es-CO" sz="1550">
                <a:solidFill>
                  <a:schemeClr val="dk1"/>
                </a:solidFill>
                <a:highlight>
                  <a:schemeClr val="lt1"/>
                </a:highlight>
              </a:rPr>
              <a:t>relacionadas con el registro de inventario de la bodega, la gestión en las ventas realizadas, la organización de entregas de los productos y el control de las novedades presentadas por el personal </a:t>
            </a:r>
            <a:r>
              <a:rPr lang="es-CO" sz="1550">
                <a:solidFill>
                  <a:schemeClr val="dk1"/>
                </a:solidFill>
                <a:highlight>
                  <a:srgbClr val="FFFFFF"/>
                </a:highlight>
              </a:rPr>
              <a:t>de</a:t>
            </a:r>
            <a:r>
              <a:rPr lang="es-CO" sz="1550">
                <a:solidFill>
                  <a:schemeClr val="dk1"/>
                </a:solidFill>
                <a:highlight>
                  <a:srgbClr val="FFFFFF"/>
                </a:highlight>
              </a:rPr>
              <a:t> la pyme Textiles El Redil </a:t>
            </a:r>
            <a:endParaRPr sz="1550">
              <a:solidFill>
                <a:schemeClr val="dk1"/>
              </a:solidFill>
              <a:highlight>
                <a:srgbClr val="FFFFFF"/>
              </a:highlight>
            </a:endParaRPr>
          </a:p>
          <a:p>
            <a:pPr indent="0" lvl="0" marL="457200" rtl="0" algn="just">
              <a:lnSpc>
                <a:spcPct val="115000"/>
              </a:lnSpc>
              <a:spcBef>
                <a:spcPts val="0"/>
              </a:spcBef>
              <a:spcAft>
                <a:spcPts val="0"/>
              </a:spcAft>
              <a:buNone/>
            </a:pPr>
            <a:r>
              <a:rPr lang="es-CO" sz="1550">
                <a:solidFill>
                  <a:schemeClr val="dk1"/>
                </a:solidFill>
                <a:highlight>
                  <a:srgbClr val="FFFFFF"/>
                </a:highlight>
              </a:rPr>
              <a:t>Delimitación: El sistema de información no se encargará de los procesos de nómina, facturación y geo-localización de la pyme.</a:t>
            </a:r>
            <a:endParaRPr sz="1550">
              <a:solidFill>
                <a:schemeClr val="dk1"/>
              </a:solidFill>
              <a:highlight>
                <a:srgbClr val="FFFFFF"/>
              </a:highlight>
            </a:endParaRPr>
          </a:p>
          <a:p>
            <a:pPr indent="0" lvl="0" marL="457200" rtl="0" algn="just">
              <a:lnSpc>
                <a:spcPct val="115000"/>
              </a:lnSpc>
              <a:spcBef>
                <a:spcPts val="0"/>
              </a:spcBef>
              <a:spcAft>
                <a:spcPts val="0"/>
              </a:spcAft>
              <a:buNone/>
            </a:pPr>
            <a:r>
              <a:t/>
            </a:r>
            <a:endParaRPr sz="155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47" name="Google Shape;147;p25"/>
          <p:cNvSpPr/>
          <p:nvPr/>
        </p:nvSpPr>
        <p:spPr>
          <a:xfrm>
            <a:off x="1414725" y="220700"/>
            <a:ext cx="68625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600">
                <a:solidFill>
                  <a:schemeClr val="lt1"/>
                </a:solidFill>
                <a:latin typeface="Calibri"/>
                <a:ea typeface="Calibri"/>
                <a:cs typeface="Calibri"/>
                <a:sym typeface="Calibri"/>
              </a:rPr>
              <a:t>Requerimientos </a:t>
            </a:r>
            <a:r>
              <a:rPr b="1" lang="es-CO" sz="4600">
                <a:solidFill>
                  <a:schemeClr val="lt1"/>
                </a:solidFill>
                <a:latin typeface="Calibri"/>
                <a:ea typeface="Calibri"/>
                <a:cs typeface="Calibri"/>
                <a:sym typeface="Calibri"/>
              </a:rPr>
              <a:t>- IEEE830</a:t>
            </a:r>
            <a:endParaRPr sz="1200">
              <a:solidFill>
                <a:schemeClr val="lt1"/>
              </a:solidFill>
            </a:endParaRPr>
          </a:p>
        </p:txBody>
      </p:sp>
      <p:pic>
        <p:nvPicPr>
          <p:cNvPr id="148" name="Google Shape;148;p25"/>
          <p:cNvPicPr preferRelativeResize="0"/>
          <p:nvPr/>
        </p:nvPicPr>
        <p:blipFill>
          <a:blip r:embed="rId3">
            <a:alphaModFix/>
          </a:blip>
          <a:stretch>
            <a:fillRect/>
          </a:stretch>
        </p:blipFill>
        <p:spPr>
          <a:xfrm>
            <a:off x="152400" y="1230650"/>
            <a:ext cx="4503150" cy="3760450"/>
          </a:xfrm>
          <a:prstGeom prst="rect">
            <a:avLst/>
          </a:prstGeom>
          <a:noFill/>
          <a:ln>
            <a:noFill/>
          </a:ln>
        </p:spPr>
      </p:pic>
      <p:pic>
        <p:nvPicPr>
          <p:cNvPr id="149" name="Google Shape;149;p25"/>
          <p:cNvPicPr preferRelativeResize="0"/>
          <p:nvPr/>
        </p:nvPicPr>
        <p:blipFill>
          <a:blip r:embed="rId4">
            <a:alphaModFix/>
          </a:blip>
          <a:stretch>
            <a:fillRect/>
          </a:stretch>
        </p:blipFill>
        <p:spPr>
          <a:xfrm>
            <a:off x="4744825" y="1230650"/>
            <a:ext cx="4295750" cy="3760450"/>
          </a:xfrm>
          <a:prstGeom prst="rect">
            <a:avLst/>
          </a:prstGeom>
          <a:noFill/>
          <a:ln>
            <a:noFill/>
          </a:ln>
        </p:spPr>
      </p:pic>
      <p:pic>
        <p:nvPicPr>
          <p:cNvPr id="150" name="Google Shape;150;p25"/>
          <p:cNvPicPr preferRelativeResize="0"/>
          <p:nvPr/>
        </p:nvPicPr>
        <p:blipFill>
          <a:blip r:embed="rId5">
            <a:alphaModFix/>
          </a:blip>
          <a:stretch>
            <a:fillRect/>
          </a:stretch>
        </p:blipFill>
        <p:spPr>
          <a:xfrm>
            <a:off x="4776450" y="1735525"/>
            <a:ext cx="4280175" cy="325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56" name="Google Shape;156;p26"/>
          <p:cNvSpPr/>
          <p:nvPr/>
        </p:nvSpPr>
        <p:spPr>
          <a:xfrm>
            <a:off x="1509375" y="278300"/>
            <a:ext cx="6726600" cy="646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800">
                <a:solidFill>
                  <a:schemeClr val="lt1"/>
                </a:solidFill>
                <a:latin typeface="Calibri"/>
                <a:ea typeface="Calibri"/>
                <a:cs typeface="Calibri"/>
                <a:sym typeface="Calibri"/>
              </a:rPr>
              <a:t>Requerimientos - IEEE830</a:t>
            </a:r>
            <a:endParaRPr>
              <a:solidFill>
                <a:schemeClr val="lt1"/>
              </a:solidFill>
            </a:endParaRPr>
          </a:p>
        </p:txBody>
      </p:sp>
      <p:pic>
        <p:nvPicPr>
          <p:cNvPr id="157" name="Google Shape;157;p26"/>
          <p:cNvPicPr preferRelativeResize="0"/>
          <p:nvPr/>
        </p:nvPicPr>
        <p:blipFill>
          <a:blip r:embed="rId3">
            <a:alphaModFix/>
          </a:blip>
          <a:stretch>
            <a:fillRect/>
          </a:stretch>
        </p:blipFill>
        <p:spPr>
          <a:xfrm>
            <a:off x="4572000" y="1151775"/>
            <a:ext cx="4390000" cy="3820475"/>
          </a:xfrm>
          <a:prstGeom prst="rect">
            <a:avLst/>
          </a:prstGeom>
          <a:noFill/>
          <a:ln>
            <a:noFill/>
          </a:ln>
        </p:spPr>
      </p:pic>
      <p:pic>
        <p:nvPicPr>
          <p:cNvPr id="158" name="Google Shape;158;p26"/>
          <p:cNvPicPr preferRelativeResize="0"/>
          <p:nvPr/>
        </p:nvPicPr>
        <p:blipFill>
          <a:blip r:embed="rId4">
            <a:alphaModFix/>
          </a:blip>
          <a:stretch>
            <a:fillRect/>
          </a:stretch>
        </p:blipFill>
        <p:spPr>
          <a:xfrm>
            <a:off x="4647400" y="1593550"/>
            <a:ext cx="4314600" cy="3378700"/>
          </a:xfrm>
          <a:prstGeom prst="rect">
            <a:avLst/>
          </a:prstGeom>
          <a:noFill/>
          <a:ln>
            <a:noFill/>
          </a:ln>
        </p:spPr>
      </p:pic>
      <p:pic>
        <p:nvPicPr>
          <p:cNvPr id="159" name="Google Shape;159;p26"/>
          <p:cNvPicPr preferRelativeResize="0"/>
          <p:nvPr/>
        </p:nvPicPr>
        <p:blipFill>
          <a:blip r:embed="rId5">
            <a:alphaModFix/>
          </a:blip>
          <a:stretch>
            <a:fillRect/>
          </a:stretch>
        </p:blipFill>
        <p:spPr>
          <a:xfrm>
            <a:off x="152400" y="1151775"/>
            <a:ext cx="4267199" cy="3745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65" name="Google Shape;165;p27"/>
          <p:cNvSpPr/>
          <p:nvPr/>
        </p:nvSpPr>
        <p:spPr>
          <a:xfrm>
            <a:off x="1477825" y="0"/>
            <a:ext cx="6726600" cy="646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3500">
                <a:solidFill>
                  <a:schemeClr val="lt1"/>
                </a:solidFill>
                <a:latin typeface="Calibri"/>
                <a:ea typeface="Calibri"/>
                <a:cs typeface="Calibri"/>
                <a:sym typeface="Calibri"/>
              </a:rPr>
              <a:t>Requerimientos No Funcionales- IEEE830</a:t>
            </a:r>
            <a:endParaRPr sz="100">
              <a:solidFill>
                <a:schemeClr val="lt1"/>
              </a:solidFill>
            </a:endParaRPr>
          </a:p>
        </p:txBody>
      </p:sp>
      <p:pic>
        <p:nvPicPr>
          <p:cNvPr id="166" name="Google Shape;166;p27"/>
          <p:cNvPicPr preferRelativeResize="0"/>
          <p:nvPr/>
        </p:nvPicPr>
        <p:blipFill>
          <a:blip r:embed="rId3">
            <a:alphaModFix/>
          </a:blip>
          <a:stretch>
            <a:fillRect/>
          </a:stretch>
        </p:blipFill>
        <p:spPr>
          <a:xfrm>
            <a:off x="2250825" y="1092975"/>
            <a:ext cx="3849948" cy="3913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72" name="Google Shape;172;p28"/>
          <p:cNvSpPr/>
          <p:nvPr/>
        </p:nvSpPr>
        <p:spPr>
          <a:xfrm>
            <a:off x="382875" y="220700"/>
            <a:ext cx="90633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3000">
                <a:solidFill>
                  <a:srgbClr val="FFFFFF"/>
                </a:solidFill>
                <a:latin typeface="Calibri"/>
                <a:ea typeface="Calibri"/>
                <a:cs typeface="Calibri"/>
                <a:sym typeface="Calibri"/>
              </a:rPr>
              <a:t>Casos de uso de alto nivel</a:t>
            </a:r>
            <a:r>
              <a:rPr b="1" lang="es-CO" sz="3000">
                <a:solidFill>
                  <a:srgbClr val="FFFFFF"/>
                </a:solidFill>
                <a:latin typeface="Calibri"/>
                <a:ea typeface="Calibri"/>
                <a:cs typeface="Calibri"/>
                <a:sym typeface="Calibri"/>
              </a:rPr>
              <a:t> - IEEE830</a:t>
            </a:r>
            <a:endParaRPr b="1" sz="3000">
              <a:solidFill>
                <a:srgbClr val="FFFFFF"/>
              </a:solidFill>
              <a:latin typeface="Calibri"/>
              <a:ea typeface="Calibri"/>
              <a:cs typeface="Calibri"/>
              <a:sym typeface="Calibri"/>
            </a:endParaRPr>
          </a:p>
          <a:p>
            <a:pPr indent="0" lvl="0" marL="0" marR="0" rtl="0" algn="ctr">
              <a:spcBef>
                <a:spcPts val="0"/>
              </a:spcBef>
              <a:spcAft>
                <a:spcPts val="0"/>
              </a:spcAft>
              <a:buNone/>
            </a:pPr>
            <a:r>
              <a:rPr b="1" lang="es-CO" sz="2600">
                <a:solidFill>
                  <a:srgbClr val="FFFFFF"/>
                </a:solidFill>
                <a:latin typeface="Calibri"/>
                <a:ea typeface="Calibri"/>
                <a:cs typeface="Calibri"/>
                <a:sym typeface="Calibri"/>
              </a:rPr>
              <a:t>INVENTARIO</a:t>
            </a:r>
            <a:endParaRPr b="1" sz="2600">
              <a:solidFill>
                <a:srgbClr val="FFFFFF"/>
              </a:solidFill>
              <a:latin typeface="Calibri"/>
              <a:ea typeface="Calibri"/>
              <a:cs typeface="Calibri"/>
              <a:sym typeface="Calibri"/>
            </a:endParaRPr>
          </a:p>
          <a:p>
            <a:pPr indent="0" lvl="0" marL="0" marR="0" rtl="0" algn="ctr">
              <a:spcBef>
                <a:spcPts val="0"/>
              </a:spcBef>
              <a:spcAft>
                <a:spcPts val="0"/>
              </a:spcAft>
              <a:buNone/>
            </a:pPr>
            <a:r>
              <a:t/>
            </a:r>
            <a:endParaRPr b="1" sz="3000">
              <a:solidFill>
                <a:srgbClr val="FFFFFF"/>
              </a:solidFill>
              <a:latin typeface="Calibri"/>
              <a:ea typeface="Calibri"/>
              <a:cs typeface="Calibri"/>
              <a:sym typeface="Calibri"/>
            </a:endParaRPr>
          </a:p>
        </p:txBody>
      </p:sp>
      <p:pic>
        <p:nvPicPr>
          <p:cNvPr id="173" name="Google Shape;173;p28"/>
          <p:cNvPicPr preferRelativeResize="0"/>
          <p:nvPr/>
        </p:nvPicPr>
        <p:blipFill rotWithShape="1">
          <a:blip r:embed="rId3">
            <a:alphaModFix/>
          </a:blip>
          <a:srcRect b="7900" l="18150" r="7434" t="12054"/>
          <a:stretch/>
        </p:blipFill>
        <p:spPr>
          <a:xfrm>
            <a:off x="1735150" y="1227025"/>
            <a:ext cx="5118726" cy="3619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79" name="Google Shape;179;p29"/>
          <p:cNvSpPr/>
          <p:nvPr/>
        </p:nvSpPr>
        <p:spPr>
          <a:xfrm>
            <a:off x="382875" y="220700"/>
            <a:ext cx="90633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3000">
                <a:solidFill>
                  <a:srgbClr val="FFFFFF"/>
                </a:solidFill>
                <a:latin typeface="Calibri"/>
                <a:ea typeface="Calibri"/>
                <a:cs typeface="Calibri"/>
                <a:sym typeface="Calibri"/>
              </a:rPr>
              <a:t>Casos de uso de alto nivel - IEEE830</a:t>
            </a:r>
            <a:endParaRPr b="1" sz="3000">
              <a:solidFill>
                <a:srgbClr val="FFFFFF"/>
              </a:solidFill>
              <a:latin typeface="Calibri"/>
              <a:ea typeface="Calibri"/>
              <a:cs typeface="Calibri"/>
              <a:sym typeface="Calibri"/>
            </a:endParaRPr>
          </a:p>
          <a:p>
            <a:pPr indent="0" lvl="0" marL="0" marR="0" rtl="0" algn="ctr">
              <a:spcBef>
                <a:spcPts val="0"/>
              </a:spcBef>
              <a:spcAft>
                <a:spcPts val="0"/>
              </a:spcAft>
              <a:buNone/>
            </a:pPr>
            <a:r>
              <a:rPr b="1" lang="es-CO" sz="2600">
                <a:solidFill>
                  <a:srgbClr val="FFFFFF"/>
                </a:solidFill>
                <a:latin typeface="Calibri"/>
                <a:ea typeface="Calibri"/>
                <a:cs typeface="Calibri"/>
                <a:sym typeface="Calibri"/>
              </a:rPr>
              <a:t>DESPACHO</a:t>
            </a:r>
            <a:endParaRPr b="1" sz="2600">
              <a:solidFill>
                <a:srgbClr val="FFFFFF"/>
              </a:solidFill>
              <a:latin typeface="Calibri"/>
              <a:ea typeface="Calibri"/>
              <a:cs typeface="Calibri"/>
              <a:sym typeface="Calibri"/>
            </a:endParaRPr>
          </a:p>
          <a:p>
            <a:pPr indent="0" lvl="0" marL="0" marR="0" rtl="0" algn="ctr">
              <a:spcBef>
                <a:spcPts val="0"/>
              </a:spcBef>
              <a:spcAft>
                <a:spcPts val="0"/>
              </a:spcAft>
              <a:buNone/>
            </a:pPr>
            <a:r>
              <a:t/>
            </a:r>
            <a:endParaRPr b="1" sz="3000">
              <a:solidFill>
                <a:srgbClr val="FFFFFF"/>
              </a:solidFill>
              <a:latin typeface="Calibri"/>
              <a:ea typeface="Calibri"/>
              <a:cs typeface="Calibri"/>
              <a:sym typeface="Calibri"/>
            </a:endParaRPr>
          </a:p>
        </p:txBody>
      </p:sp>
      <p:pic>
        <p:nvPicPr>
          <p:cNvPr id="180" name="Google Shape;180;p29"/>
          <p:cNvPicPr preferRelativeResize="0"/>
          <p:nvPr/>
        </p:nvPicPr>
        <p:blipFill>
          <a:blip r:embed="rId3">
            <a:alphaModFix/>
          </a:blip>
          <a:stretch>
            <a:fillRect/>
          </a:stretch>
        </p:blipFill>
        <p:spPr>
          <a:xfrm>
            <a:off x="1367275" y="1092975"/>
            <a:ext cx="5789436" cy="391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86" name="Google Shape;186;p30"/>
          <p:cNvSpPr/>
          <p:nvPr/>
        </p:nvSpPr>
        <p:spPr>
          <a:xfrm>
            <a:off x="198125" y="-94650"/>
            <a:ext cx="9063300" cy="15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3800">
                <a:solidFill>
                  <a:schemeClr val="lt1"/>
                </a:solidFill>
                <a:latin typeface="Calibri"/>
                <a:ea typeface="Calibri"/>
                <a:cs typeface="Calibri"/>
                <a:sym typeface="Calibri"/>
              </a:rPr>
              <a:t>Casos de uso extendidos </a:t>
            </a:r>
            <a:endParaRPr b="1" sz="3800">
              <a:solidFill>
                <a:schemeClr val="lt1"/>
              </a:solidFill>
              <a:latin typeface="Calibri"/>
              <a:ea typeface="Calibri"/>
              <a:cs typeface="Calibri"/>
              <a:sym typeface="Calibri"/>
            </a:endParaRPr>
          </a:p>
          <a:p>
            <a:pPr indent="0" lvl="0" marL="0" marR="0" rtl="0" algn="ctr">
              <a:spcBef>
                <a:spcPts val="0"/>
              </a:spcBef>
              <a:spcAft>
                <a:spcPts val="0"/>
              </a:spcAft>
              <a:buNone/>
            </a:pPr>
            <a:r>
              <a:rPr b="1" lang="es-CO" sz="3800">
                <a:solidFill>
                  <a:schemeClr val="lt1"/>
                </a:solidFill>
                <a:latin typeface="Calibri"/>
                <a:ea typeface="Calibri"/>
                <a:cs typeface="Calibri"/>
                <a:sym typeface="Calibri"/>
              </a:rPr>
              <a:t>INVENTARIO</a:t>
            </a:r>
            <a:endParaRPr sz="400">
              <a:solidFill>
                <a:schemeClr val="lt1"/>
              </a:solidFill>
            </a:endParaRPr>
          </a:p>
        </p:txBody>
      </p:sp>
      <p:pic>
        <p:nvPicPr>
          <p:cNvPr id="187" name="Google Shape;187;p30"/>
          <p:cNvPicPr preferRelativeResize="0"/>
          <p:nvPr/>
        </p:nvPicPr>
        <p:blipFill rotWithShape="1">
          <a:blip r:embed="rId3">
            <a:alphaModFix/>
          </a:blip>
          <a:srcRect b="24548" l="31343" r="22339" t="21653"/>
          <a:stretch/>
        </p:blipFill>
        <p:spPr>
          <a:xfrm>
            <a:off x="4572000" y="1199100"/>
            <a:ext cx="4165750" cy="3723524"/>
          </a:xfrm>
          <a:prstGeom prst="rect">
            <a:avLst/>
          </a:prstGeom>
          <a:noFill/>
          <a:ln>
            <a:noFill/>
          </a:ln>
        </p:spPr>
      </p:pic>
      <p:pic>
        <p:nvPicPr>
          <p:cNvPr id="188" name="Google Shape;188;p30"/>
          <p:cNvPicPr preferRelativeResize="0"/>
          <p:nvPr/>
        </p:nvPicPr>
        <p:blipFill>
          <a:blip r:embed="rId4">
            <a:alphaModFix/>
          </a:blip>
          <a:stretch>
            <a:fillRect/>
          </a:stretch>
        </p:blipFill>
        <p:spPr>
          <a:xfrm>
            <a:off x="152400" y="1233740"/>
            <a:ext cx="4419600" cy="36542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94" name="Google Shape;194;p31"/>
          <p:cNvSpPr/>
          <p:nvPr/>
        </p:nvSpPr>
        <p:spPr>
          <a:xfrm>
            <a:off x="198125" y="-94650"/>
            <a:ext cx="9063300" cy="15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3800">
                <a:solidFill>
                  <a:schemeClr val="lt1"/>
                </a:solidFill>
                <a:latin typeface="Calibri"/>
                <a:ea typeface="Calibri"/>
                <a:cs typeface="Calibri"/>
                <a:sym typeface="Calibri"/>
              </a:rPr>
              <a:t>Casos de uso extendidos </a:t>
            </a:r>
            <a:endParaRPr b="1" sz="3800">
              <a:solidFill>
                <a:schemeClr val="lt1"/>
              </a:solidFill>
              <a:latin typeface="Calibri"/>
              <a:ea typeface="Calibri"/>
              <a:cs typeface="Calibri"/>
              <a:sym typeface="Calibri"/>
            </a:endParaRPr>
          </a:p>
          <a:p>
            <a:pPr indent="0" lvl="0" marL="0" marR="0" rtl="0" algn="ctr">
              <a:spcBef>
                <a:spcPts val="0"/>
              </a:spcBef>
              <a:spcAft>
                <a:spcPts val="0"/>
              </a:spcAft>
              <a:buNone/>
            </a:pPr>
            <a:r>
              <a:rPr b="1" lang="es-CO" sz="3800">
                <a:solidFill>
                  <a:schemeClr val="lt1"/>
                </a:solidFill>
                <a:latin typeface="Calibri"/>
                <a:ea typeface="Calibri"/>
                <a:cs typeface="Calibri"/>
                <a:sym typeface="Calibri"/>
              </a:rPr>
              <a:t>DESPACHO</a:t>
            </a:r>
            <a:endParaRPr sz="400">
              <a:solidFill>
                <a:schemeClr val="lt1"/>
              </a:solidFill>
            </a:endParaRPr>
          </a:p>
        </p:txBody>
      </p:sp>
      <p:pic>
        <p:nvPicPr>
          <p:cNvPr id="195" name="Google Shape;195;p31"/>
          <p:cNvPicPr preferRelativeResize="0"/>
          <p:nvPr/>
        </p:nvPicPr>
        <p:blipFill>
          <a:blip r:embed="rId3">
            <a:alphaModFix/>
          </a:blip>
          <a:stretch>
            <a:fillRect/>
          </a:stretch>
        </p:blipFill>
        <p:spPr>
          <a:xfrm>
            <a:off x="152400" y="1141500"/>
            <a:ext cx="4516199" cy="3719975"/>
          </a:xfrm>
          <a:prstGeom prst="rect">
            <a:avLst/>
          </a:prstGeom>
          <a:noFill/>
          <a:ln>
            <a:noFill/>
          </a:ln>
        </p:spPr>
      </p:pic>
      <p:pic>
        <p:nvPicPr>
          <p:cNvPr id="196" name="Google Shape;196;p31"/>
          <p:cNvPicPr preferRelativeResize="0"/>
          <p:nvPr/>
        </p:nvPicPr>
        <p:blipFill>
          <a:blip r:embed="rId4">
            <a:alphaModFix/>
          </a:blip>
          <a:stretch>
            <a:fillRect/>
          </a:stretch>
        </p:blipFill>
        <p:spPr>
          <a:xfrm>
            <a:off x="4821000" y="1289225"/>
            <a:ext cx="4170600" cy="363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5463843" y="901908"/>
            <a:ext cx="2757000" cy="18162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b="1" lang="es-CO" sz="2800">
                <a:solidFill>
                  <a:srgbClr val="3F3F3F"/>
                </a:solidFill>
                <a:latin typeface="Calibri"/>
                <a:ea typeface="Calibri"/>
                <a:cs typeface="Calibri"/>
                <a:sym typeface="Calibri"/>
              </a:rPr>
              <a:t>Sistema de información SystemTextil</a:t>
            </a:r>
            <a:endParaRPr>
              <a:solidFill>
                <a:schemeClr val="dk1"/>
              </a:solidFill>
            </a:endParaRPr>
          </a:p>
          <a:p>
            <a:pPr indent="0" lvl="0" marL="0" marR="0" rtl="0" algn="r">
              <a:spcBef>
                <a:spcPts val="0"/>
              </a:spcBef>
              <a:spcAft>
                <a:spcPts val="0"/>
              </a:spcAft>
              <a:buNone/>
            </a:pPr>
            <a:r>
              <a:t/>
            </a:r>
            <a:endParaRPr b="1" sz="2800">
              <a:solidFill>
                <a:srgbClr val="3F3F3F"/>
              </a:solidFill>
              <a:latin typeface="Calibri"/>
              <a:ea typeface="Calibri"/>
              <a:cs typeface="Calibri"/>
              <a:sym typeface="Calibri"/>
            </a:endParaRPr>
          </a:p>
        </p:txBody>
      </p:sp>
      <p:sp>
        <p:nvSpPr>
          <p:cNvPr id="62" name="Google Shape;62;p14"/>
          <p:cNvSpPr txBox="1"/>
          <p:nvPr/>
        </p:nvSpPr>
        <p:spPr>
          <a:xfrm>
            <a:off x="1667975" y="2054700"/>
            <a:ext cx="3180000" cy="14775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SzPts val="1100"/>
              <a:buNone/>
            </a:pPr>
            <a:r>
              <a:rPr b="1" lang="es-CO" sz="1500">
                <a:solidFill>
                  <a:schemeClr val="dk1"/>
                </a:solidFill>
              </a:rPr>
              <a:t>Gaes 3</a:t>
            </a:r>
            <a:endParaRPr b="1" sz="1500">
              <a:solidFill>
                <a:schemeClr val="dk1"/>
              </a:solidFill>
            </a:endParaRPr>
          </a:p>
          <a:p>
            <a:pPr indent="0" lvl="0" marL="0" rtl="0" algn="r">
              <a:spcBef>
                <a:spcPts val="0"/>
              </a:spcBef>
              <a:spcAft>
                <a:spcPts val="0"/>
              </a:spcAft>
              <a:buClr>
                <a:schemeClr val="dk1"/>
              </a:buClr>
              <a:buSzPts val="1100"/>
              <a:buFont typeface="Arial"/>
              <a:buNone/>
            </a:pPr>
            <a:r>
              <a:rPr b="1" lang="es-CO" sz="1500">
                <a:solidFill>
                  <a:schemeClr val="dk1"/>
                </a:solidFill>
              </a:rPr>
              <a:t>Anggiu Vanessa Ramirez Arango</a:t>
            </a:r>
            <a:endParaRPr sz="1500">
              <a:solidFill>
                <a:schemeClr val="dk1"/>
              </a:solidFill>
            </a:endParaRPr>
          </a:p>
          <a:p>
            <a:pPr indent="0" lvl="0" marL="0" rtl="0" algn="r">
              <a:spcBef>
                <a:spcPts val="0"/>
              </a:spcBef>
              <a:spcAft>
                <a:spcPts val="0"/>
              </a:spcAft>
              <a:buClr>
                <a:schemeClr val="dk1"/>
              </a:buClr>
              <a:buSzPts val="1100"/>
              <a:buFont typeface="Arial"/>
              <a:buNone/>
            </a:pPr>
            <a:r>
              <a:rPr b="1" lang="es-CO" sz="1500">
                <a:solidFill>
                  <a:schemeClr val="dk1"/>
                </a:solidFill>
              </a:rPr>
              <a:t>Linda Natalia </a:t>
            </a:r>
            <a:r>
              <a:rPr b="1" lang="es-CO" sz="1500">
                <a:solidFill>
                  <a:schemeClr val="dk1"/>
                </a:solidFill>
              </a:rPr>
              <a:t>Rodríguez</a:t>
            </a:r>
            <a:r>
              <a:rPr b="1" lang="es-CO" sz="1500">
                <a:solidFill>
                  <a:schemeClr val="dk1"/>
                </a:solidFill>
              </a:rPr>
              <a:t> Rincón</a:t>
            </a:r>
            <a:endParaRPr sz="1500">
              <a:solidFill>
                <a:schemeClr val="dk1"/>
              </a:solidFill>
            </a:endParaRPr>
          </a:p>
          <a:p>
            <a:pPr indent="0" lvl="0" marL="0" rtl="0" algn="r">
              <a:spcBef>
                <a:spcPts val="0"/>
              </a:spcBef>
              <a:spcAft>
                <a:spcPts val="0"/>
              </a:spcAft>
              <a:buClr>
                <a:schemeClr val="dk1"/>
              </a:buClr>
              <a:buSzPts val="1100"/>
              <a:buFont typeface="Arial"/>
              <a:buNone/>
            </a:pPr>
            <a:r>
              <a:rPr b="1" lang="es-CO" sz="1500">
                <a:solidFill>
                  <a:schemeClr val="dk1"/>
                </a:solidFill>
              </a:rPr>
              <a:t>Jeimmy Marcela Jerez Romero</a:t>
            </a:r>
            <a:endParaRPr sz="1500">
              <a:solidFill>
                <a:schemeClr val="dk1"/>
              </a:solidFill>
            </a:endParaRPr>
          </a:p>
          <a:p>
            <a:pPr indent="0" lvl="0" marL="0" rtl="0" algn="r">
              <a:spcBef>
                <a:spcPts val="0"/>
              </a:spcBef>
              <a:spcAft>
                <a:spcPts val="0"/>
              </a:spcAft>
              <a:buSzPts val="1100"/>
              <a:buNone/>
            </a:pPr>
            <a:r>
              <a:rPr b="1" lang="es-CO" sz="1500">
                <a:solidFill>
                  <a:schemeClr val="dk1"/>
                </a:solidFill>
              </a:rPr>
              <a:t>Jeisson Javier Pachón Ochoa</a:t>
            </a:r>
            <a:endParaRPr b="1" sz="1500">
              <a:solidFill>
                <a:schemeClr val="dk1"/>
              </a:solidFill>
            </a:endParaRPr>
          </a:p>
          <a:p>
            <a:pPr indent="0" lvl="0" marL="0" rtl="0" algn="r">
              <a:spcBef>
                <a:spcPts val="0"/>
              </a:spcBef>
              <a:spcAft>
                <a:spcPts val="0"/>
              </a:spcAft>
              <a:buClr>
                <a:schemeClr val="dk1"/>
              </a:buClr>
              <a:buSzPts val="1100"/>
              <a:buFont typeface="Arial"/>
              <a:buNone/>
            </a:pPr>
            <a:r>
              <a:rPr b="1" lang="es-CO" sz="1500">
                <a:solidFill>
                  <a:schemeClr val="dk1"/>
                </a:solidFill>
              </a:rPr>
              <a:t>Ficha: 2397162</a:t>
            </a:r>
            <a:endParaRPr b="1" sz="1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202" name="Google Shape;202;p32"/>
          <p:cNvSpPr/>
          <p:nvPr/>
        </p:nvSpPr>
        <p:spPr>
          <a:xfrm>
            <a:off x="-85875" y="-87700"/>
            <a:ext cx="9063300" cy="33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3700">
                <a:solidFill>
                  <a:schemeClr val="lt1"/>
                </a:solidFill>
                <a:latin typeface="Calibri"/>
                <a:ea typeface="Calibri"/>
                <a:cs typeface="Calibri"/>
                <a:sym typeface="Calibri"/>
              </a:rPr>
              <a:t>Diagrama de procesos</a:t>
            </a:r>
            <a:endParaRPr b="1" sz="3700">
              <a:solidFill>
                <a:schemeClr val="lt1"/>
              </a:solidFill>
              <a:latin typeface="Calibri"/>
              <a:ea typeface="Calibri"/>
              <a:cs typeface="Calibri"/>
              <a:sym typeface="Calibri"/>
            </a:endParaRPr>
          </a:p>
          <a:p>
            <a:pPr indent="0" lvl="0" marL="0" marR="0" rtl="0" algn="ctr">
              <a:spcBef>
                <a:spcPts val="0"/>
              </a:spcBef>
              <a:spcAft>
                <a:spcPts val="0"/>
              </a:spcAft>
              <a:buNone/>
            </a:pPr>
            <a:r>
              <a:rPr b="1" lang="es-CO" sz="3700">
                <a:solidFill>
                  <a:schemeClr val="lt1"/>
                </a:solidFill>
                <a:latin typeface="Calibri"/>
                <a:ea typeface="Calibri"/>
                <a:cs typeface="Calibri"/>
                <a:sym typeface="Calibri"/>
              </a:rPr>
              <a:t>INVENTARIO</a:t>
            </a:r>
            <a:endParaRPr b="1" sz="3700">
              <a:solidFill>
                <a:schemeClr val="lt1"/>
              </a:solidFill>
              <a:latin typeface="Calibri"/>
              <a:ea typeface="Calibri"/>
              <a:cs typeface="Calibri"/>
              <a:sym typeface="Calibri"/>
            </a:endParaRPr>
          </a:p>
        </p:txBody>
      </p:sp>
      <p:pic>
        <p:nvPicPr>
          <p:cNvPr id="203" name="Google Shape;203;p32"/>
          <p:cNvPicPr preferRelativeResize="0"/>
          <p:nvPr/>
        </p:nvPicPr>
        <p:blipFill>
          <a:blip r:embed="rId3">
            <a:alphaModFix/>
          </a:blip>
          <a:stretch>
            <a:fillRect/>
          </a:stretch>
        </p:blipFill>
        <p:spPr>
          <a:xfrm>
            <a:off x="2924774" y="1207100"/>
            <a:ext cx="4269826" cy="378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209" name="Google Shape;209;p33"/>
          <p:cNvSpPr/>
          <p:nvPr/>
        </p:nvSpPr>
        <p:spPr>
          <a:xfrm>
            <a:off x="-85875" y="-87700"/>
            <a:ext cx="9063300" cy="33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3700">
                <a:solidFill>
                  <a:schemeClr val="lt1"/>
                </a:solidFill>
                <a:latin typeface="Calibri"/>
                <a:ea typeface="Calibri"/>
                <a:cs typeface="Calibri"/>
                <a:sym typeface="Calibri"/>
              </a:rPr>
              <a:t>Diagrama de procesos</a:t>
            </a:r>
            <a:endParaRPr b="1" sz="3700">
              <a:solidFill>
                <a:schemeClr val="lt1"/>
              </a:solidFill>
              <a:latin typeface="Calibri"/>
              <a:ea typeface="Calibri"/>
              <a:cs typeface="Calibri"/>
              <a:sym typeface="Calibri"/>
            </a:endParaRPr>
          </a:p>
          <a:p>
            <a:pPr indent="0" lvl="0" marL="0" marR="0" rtl="0" algn="ctr">
              <a:spcBef>
                <a:spcPts val="0"/>
              </a:spcBef>
              <a:spcAft>
                <a:spcPts val="0"/>
              </a:spcAft>
              <a:buNone/>
            </a:pPr>
            <a:r>
              <a:rPr b="1" lang="es-CO" sz="3700">
                <a:solidFill>
                  <a:schemeClr val="lt1"/>
                </a:solidFill>
                <a:latin typeface="Calibri"/>
                <a:ea typeface="Calibri"/>
                <a:cs typeface="Calibri"/>
                <a:sym typeface="Calibri"/>
              </a:rPr>
              <a:t>DESPACHO</a:t>
            </a:r>
            <a:endParaRPr b="1" sz="3700">
              <a:solidFill>
                <a:schemeClr val="lt1"/>
              </a:solidFill>
              <a:latin typeface="Calibri"/>
              <a:ea typeface="Calibri"/>
              <a:cs typeface="Calibri"/>
              <a:sym typeface="Calibri"/>
            </a:endParaRPr>
          </a:p>
        </p:txBody>
      </p:sp>
      <p:pic>
        <p:nvPicPr>
          <p:cNvPr id="210" name="Google Shape;210;p33"/>
          <p:cNvPicPr preferRelativeResize="0"/>
          <p:nvPr/>
        </p:nvPicPr>
        <p:blipFill>
          <a:blip r:embed="rId3">
            <a:alphaModFix/>
          </a:blip>
          <a:stretch>
            <a:fillRect/>
          </a:stretch>
        </p:blipFill>
        <p:spPr>
          <a:xfrm>
            <a:off x="736150" y="1111495"/>
            <a:ext cx="7877540" cy="39427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216" name="Google Shape;216;p34"/>
          <p:cNvSpPr/>
          <p:nvPr/>
        </p:nvSpPr>
        <p:spPr>
          <a:xfrm>
            <a:off x="254250" y="191900"/>
            <a:ext cx="90633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400">
                <a:solidFill>
                  <a:schemeClr val="lt1"/>
                </a:solidFill>
                <a:latin typeface="Calibri"/>
                <a:ea typeface="Calibri"/>
                <a:cs typeface="Calibri"/>
                <a:sym typeface="Calibri"/>
              </a:rPr>
              <a:t>Wireframe Inventario</a:t>
            </a:r>
            <a:endParaRPr sz="1000">
              <a:solidFill>
                <a:schemeClr val="lt1"/>
              </a:solidFill>
            </a:endParaRPr>
          </a:p>
        </p:txBody>
      </p:sp>
      <p:pic>
        <p:nvPicPr>
          <p:cNvPr id="217" name="Google Shape;217;p34"/>
          <p:cNvPicPr preferRelativeResize="0"/>
          <p:nvPr/>
        </p:nvPicPr>
        <p:blipFill>
          <a:blip r:embed="rId3">
            <a:alphaModFix/>
          </a:blip>
          <a:stretch>
            <a:fillRect/>
          </a:stretch>
        </p:blipFill>
        <p:spPr>
          <a:xfrm>
            <a:off x="1997688" y="1111495"/>
            <a:ext cx="5576422" cy="39427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223" name="Google Shape;223;p35"/>
          <p:cNvSpPr/>
          <p:nvPr/>
        </p:nvSpPr>
        <p:spPr>
          <a:xfrm>
            <a:off x="254250" y="191900"/>
            <a:ext cx="90633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400">
                <a:solidFill>
                  <a:schemeClr val="lt1"/>
                </a:solidFill>
                <a:latin typeface="Calibri"/>
                <a:ea typeface="Calibri"/>
                <a:cs typeface="Calibri"/>
                <a:sym typeface="Calibri"/>
              </a:rPr>
              <a:t>Wireframe Despacho</a:t>
            </a:r>
            <a:endParaRPr sz="1000">
              <a:solidFill>
                <a:schemeClr val="lt1"/>
              </a:solidFill>
            </a:endParaRPr>
          </a:p>
        </p:txBody>
      </p:sp>
      <p:pic>
        <p:nvPicPr>
          <p:cNvPr id="224" name="Google Shape;224;p35"/>
          <p:cNvPicPr preferRelativeResize="0"/>
          <p:nvPr/>
        </p:nvPicPr>
        <p:blipFill>
          <a:blip r:embed="rId3">
            <a:alphaModFix/>
          </a:blip>
          <a:stretch>
            <a:fillRect/>
          </a:stretch>
        </p:blipFill>
        <p:spPr>
          <a:xfrm>
            <a:off x="1183325" y="1127300"/>
            <a:ext cx="6910600" cy="394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1156275" y="1638552"/>
            <a:ext cx="660727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5400" u="none" cap="none" strike="noStrike">
                <a:solidFill>
                  <a:srgbClr val="3F3F3F"/>
                </a:solidFill>
                <a:latin typeface="Calibri"/>
                <a:ea typeface="Calibri"/>
                <a:cs typeface="Calibri"/>
                <a:sym typeface="Calibri"/>
              </a:rPr>
              <a:t>Presentación:</a:t>
            </a:r>
            <a:endParaRPr/>
          </a:p>
        </p:txBody>
      </p:sp>
      <p:pic>
        <p:nvPicPr>
          <p:cNvPr id="68" name="Google Shape;68;p15"/>
          <p:cNvPicPr preferRelativeResize="0"/>
          <p:nvPr/>
        </p:nvPicPr>
        <p:blipFill>
          <a:blip r:embed="rId3">
            <a:alphaModFix/>
          </a:blip>
          <a:stretch>
            <a:fillRect/>
          </a:stretch>
        </p:blipFill>
        <p:spPr>
          <a:xfrm>
            <a:off x="5398000" y="1383250"/>
            <a:ext cx="2863575" cy="146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382868" y="249495"/>
            <a:ext cx="23895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74" name="Google Shape;74;p16"/>
          <p:cNvSpPr/>
          <p:nvPr/>
        </p:nvSpPr>
        <p:spPr>
          <a:xfrm>
            <a:off x="613533" y="2191467"/>
            <a:ext cx="8211900" cy="23082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s-CO" sz="1800">
                <a:solidFill>
                  <a:schemeClr val="dk1"/>
                </a:solidFill>
                <a:latin typeface="Calibri"/>
                <a:ea typeface="Calibri"/>
                <a:cs typeface="Calibri"/>
                <a:sym typeface="Calibri"/>
              </a:rPr>
              <a:t>Presentación y Abstract</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O" sz="1800">
                <a:solidFill>
                  <a:schemeClr val="dk1"/>
                </a:solidFill>
                <a:latin typeface="Calibri"/>
                <a:ea typeface="Calibri"/>
                <a:cs typeface="Calibri"/>
                <a:sym typeface="Calibri"/>
              </a:rPr>
              <a:t>Soporte recolección de información</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O" sz="1800">
                <a:solidFill>
                  <a:schemeClr val="dk1"/>
                </a:solidFill>
                <a:latin typeface="Calibri"/>
                <a:ea typeface="Calibri"/>
                <a:cs typeface="Calibri"/>
                <a:sym typeface="Calibri"/>
              </a:rPr>
              <a:t>Formulación del proyecto (Planteamiento del Problema, Objetivo General y Específicos)</a:t>
            </a:r>
            <a:endParaRPr/>
          </a:p>
          <a:p>
            <a:pPr indent="-342900" lvl="0" marL="457200" marR="0" rtl="0" algn="l">
              <a:spcBef>
                <a:spcPts val="0"/>
              </a:spcBef>
              <a:spcAft>
                <a:spcPts val="0"/>
              </a:spcAft>
              <a:buClr>
                <a:schemeClr val="dk1"/>
              </a:buClr>
              <a:buSzPts val="1800"/>
              <a:buFont typeface="Calibri"/>
              <a:buChar char="●"/>
            </a:pPr>
            <a:r>
              <a:rPr lang="es-CO" sz="1800">
                <a:solidFill>
                  <a:schemeClr val="dk1"/>
                </a:solidFill>
                <a:latin typeface="Calibri"/>
                <a:ea typeface="Calibri"/>
                <a:cs typeface="Calibri"/>
                <a:sym typeface="Calibri"/>
              </a:rPr>
              <a:t>IEEE 830 (Alcance y Requerimientos)</a:t>
            </a:r>
            <a:endParaRPr/>
          </a:p>
          <a:p>
            <a:pPr indent="-342900" lvl="0" marL="457200" marR="0" rtl="0" algn="l">
              <a:spcBef>
                <a:spcPts val="0"/>
              </a:spcBef>
              <a:spcAft>
                <a:spcPts val="0"/>
              </a:spcAft>
              <a:buClr>
                <a:schemeClr val="dk1"/>
              </a:buClr>
              <a:buSzPts val="1800"/>
              <a:buFont typeface="Calibri"/>
              <a:buChar char="●"/>
            </a:pPr>
            <a:r>
              <a:rPr lang="es-CO" sz="1800">
                <a:solidFill>
                  <a:schemeClr val="dk1"/>
                </a:solidFill>
                <a:latin typeface="Calibri"/>
                <a:ea typeface="Calibri"/>
                <a:cs typeface="Calibri"/>
                <a:sym typeface="Calibri"/>
              </a:rPr>
              <a:t>Casos de uso de alto nivel </a:t>
            </a:r>
            <a:endParaRPr/>
          </a:p>
          <a:p>
            <a:pPr indent="-342900" lvl="0" marL="457200" marR="0" rtl="0" algn="l">
              <a:spcBef>
                <a:spcPts val="0"/>
              </a:spcBef>
              <a:spcAft>
                <a:spcPts val="0"/>
              </a:spcAft>
              <a:buClr>
                <a:schemeClr val="dk1"/>
              </a:buClr>
              <a:buSzPts val="1800"/>
              <a:buFont typeface="Calibri"/>
              <a:buChar char="●"/>
            </a:pPr>
            <a:r>
              <a:rPr lang="es-CO" sz="1800">
                <a:solidFill>
                  <a:schemeClr val="dk1"/>
                </a:solidFill>
                <a:latin typeface="Calibri"/>
                <a:ea typeface="Calibri"/>
                <a:cs typeface="Calibri"/>
                <a:sym typeface="Calibri"/>
              </a:rPr>
              <a:t>Casos de uso extendidos</a:t>
            </a:r>
            <a:endParaRPr/>
          </a:p>
          <a:p>
            <a:pPr indent="-342900" lvl="0" marL="457200" marR="0" rtl="0" algn="l">
              <a:spcBef>
                <a:spcPts val="0"/>
              </a:spcBef>
              <a:spcAft>
                <a:spcPts val="0"/>
              </a:spcAft>
              <a:buClr>
                <a:schemeClr val="dk1"/>
              </a:buClr>
              <a:buSzPts val="1800"/>
              <a:buFont typeface="Calibri"/>
              <a:buChar char="●"/>
            </a:pPr>
            <a:r>
              <a:rPr lang="es-CO" sz="1800">
                <a:solidFill>
                  <a:schemeClr val="dk1"/>
                </a:solidFill>
                <a:latin typeface="Calibri"/>
                <a:ea typeface="Calibri"/>
                <a:cs typeface="Calibri"/>
                <a:sym typeface="Calibri"/>
              </a:rPr>
              <a:t>Diagrama de procesos</a:t>
            </a:r>
            <a:endParaRPr/>
          </a:p>
          <a:p>
            <a:pPr indent="0" lvl="0" marL="457200" marR="0" rtl="0" algn="l">
              <a:spcBef>
                <a:spcPts val="0"/>
              </a:spcBef>
              <a:spcAft>
                <a:spcPts val="0"/>
              </a:spcAft>
              <a:buNone/>
            </a:pPr>
            <a:r>
              <a:t/>
            </a:r>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16"/>
          <p:cNvSpPr/>
          <p:nvPr/>
        </p:nvSpPr>
        <p:spPr>
          <a:xfrm>
            <a:off x="2825560" y="1105374"/>
            <a:ext cx="34929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800">
                <a:solidFill>
                  <a:srgbClr val="E36C09"/>
                </a:solidFill>
                <a:latin typeface="Calibri"/>
                <a:ea typeface="Calibri"/>
                <a:cs typeface="Calibri"/>
                <a:sym typeface="Calibri"/>
              </a:rPr>
              <a:t>CONTENIDO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81" name="Google Shape;81;p17"/>
          <p:cNvSpPr/>
          <p:nvPr/>
        </p:nvSpPr>
        <p:spPr>
          <a:xfrm>
            <a:off x="80575" y="1075850"/>
            <a:ext cx="90633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700">
                <a:solidFill>
                  <a:srgbClr val="E36C09"/>
                </a:solidFill>
                <a:latin typeface="Calibri"/>
                <a:ea typeface="Calibri"/>
                <a:cs typeface="Calibri"/>
                <a:sym typeface="Calibri"/>
              </a:rPr>
              <a:t>Presentación y Abstract</a:t>
            </a:r>
            <a:endParaRPr sz="1300"/>
          </a:p>
        </p:txBody>
      </p:sp>
      <p:sp>
        <p:nvSpPr>
          <p:cNvPr id="82" name="Google Shape;82;p17"/>
          <p:cNvSpPr/>
          <p:nvPr/>
        </p:nvSpPr>
        <p:spPr>
          <a:xfrm>
            <a:off x="161150" y="1888325"/>
            <a:ext cx="8662200" cy="27372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0"/>
              </a:spcAft>
              <a:buNone/>
            </a:pPr>
            <a:r>
              <a:rPr lang="es-CO" sz="1350">
                <a:solidFill>
                  <a:schemeClr val="dk1"/>
                </a:solidFill>
                <a:highlight>
                  <a:srgbClr val="FFFFFF"/>
                </a:highlight>
              </a:rPr>
              <a:t>En la empresa TEXTILES EL REDIL, dedicada a la comercialización de telas al por mayor e insumos para costura, con sede principal en la ciudad de Bogotá D.C. requiere de un control en los diferentes procesos administrativos y logísticos, el cual se pretende solucionar con la creación de un sistema de información que permita gestionar los módulos de Inventario, Ventas, Novedades de personal y Despacho. Permitiendo facilitar el registro y control de la información de estas actividades y así aumentar su productividad.</a:t>
            </a:r>
            <a:endParaRPr sz="1350">
              <a:solidFill>
                <a:schemeClr val="dk1"/>
              </a:solidFill>
              <a:highlight>
                <a:srgbClr val="FFFFFF"/>
              </a:highlight>
            </a:endParaRPr>
          </a:p>
          <a:p>
            <a:pPr indent="0" lvl="0" marL="457200" rtl="0" algn="just">
              <a:lnSpc>
                <a:spcPct val="115000"/>
              </a:lnSpc>
              <a:spcBef>
                <a:spcPts val="0"/>
              </a:spcBef>
              <a:spcAft>
                <a:spcPts val="0"/>
              </a:spcAft>
              <a:buNone/>
            </a:pPr>
            <a:r>
              <a:t/>
            </a:r>
            <a:endParaRPr sz="1350">
              <a:solidFill>
                <a:schemeClr val="dk1"/>
              </a:solidFill>
              <a:highlight>
                <a:srgbClr val="FFFFFF"/>
              </a:highlight>
            </a:endParaRPr>
          </a:p>
          <a:p>
            <a:pPr indent="0" lvl="0" marL="457200" rtl="0" algn="just">
              <a:lnSpc>
                <a:spcPct val="115000"/>
              </a:lnSpc>
              <a:spcBef>
                <a:spcPts val="0"/>
              </a:spcBef>
              <a:spcAft>
                <a:spcPts val="0"/>
              </a:spcAft>
              <a:buNone/>
            </a:pPr>
            <a:r>
              <a:rPr lang="es-CO" sz="1350">
                <a:solidFill>
                  <a:schemeClr val="dk1"/>
                </a:solidFill>
                <a:highlight>
                  <a:srgbClr val="FFFFFF"/>
                </a:highlight>
              </a:rPr>
              <a:t>In the company TEXTILES EL REDIL, dedicated to the marketing of wholesale fabrics and supplies for sewing, headquartered in the city of Bogotá D.C. requires a control in the different administrative and logistical processes, which is intended to be solved with the creation of an information system to manage the modules of Inventory, Sales, Personnel News and Office. Making it easier to record and control the information of these activities and thus increase their productivity.</a:t>
            </a:r>
            <a:endParaRPr sz="135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88" name="Google Shape;88;p18"/>
          <p:cNvSpPr/>
          <p:nvPr/>
        </p:nvSpPr>
        <p:spPr>
          <a:xfrm>
            <a:off x="382875" y="220700"/>
            <a:ext cx="90633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200">
                <a:solidFill>
                  <a:schemeClr val="lt1"/>
                </a:solidFill>
                <a:latin typeface="Calibri"/>
                <a:ea typeface="Calibri"/>
                <a:cs typeface="Calibri"/>
                <a:sym typeface="Calibri"/>
              </a:rPr>
              <a:t>Recolección de información</a:t>
            </a:r>
            <a:endParaRPr sz="800">
              <a:solidFill>
                <a:schemeClr val="lt1"/>
              </a:solidFill>
            </a:endParaRPr>
          </a:p>
        </p:txBody>
      </p:sp>
      <p:sp>
        <p:nvSpPr>
          <p:cNvPr id="89" name="Google Shape;89;p18"/>
          <p:cNvSpPr/>
          <p:nvPr/>
        </p:nvSpPr>
        <p:spPr>
          <a:xfrm>
            <a:off x="161150" y="1888325"/>
            <a:ext cx="8662200" cy="273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sz="1350">
              <a:solidFill>
                <a:schemeClr val="dk1"/>
              </a:solidFill>
              <a:highlight>
                <a:srgbClr val="FFFFFF"/>
              </a:highlight>
            </a:endParaRPr>
          </a:p>
        </p:txBody>
      </p:sp>
      <p:pic>
        <p:nvPicPr>
          <p:cNvPr id="90" name="Google Shape;90;p18"/>
          <p:cNvPicPr preferRelativeResize="0"/>
          <p:nvPr/>
        </p:nvPicPr>
        <p:blipFill>
          <a:blip r:embed="rId3">
            <a:alphaModFix/>
          </a:blip>
          <a:stretch>
            <a:fillRect/>
          </a:stretch>
        </p:blipFill>
        <p:spPr>
          <a:xfrm>
            <a:off x="91988" y="1227725"/>
            <a:ext cx="8800525" cy="37686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96" name="Google Shape;96;p19"/>
          <p:cNvSpPr/>
          <p:nvPr/>
        </p:nvSpPr>
        <p:spPr>
          <a:xfrm>
            <a:off x="382875" y="220700"/>
            <a:ext cx="90633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200">
                <a:solidFill>
                  <a:schemeClr val="lt1"/>
                </a:solidFill>
                <a:latin typeface="Calibri"/>
                <a:ea typeface="Calibri"/>
                <a:cs typeface="Calibri"/>
                <a:sym typeface="Calibri"/>
              </a:rPr>
              <a:t>Recolección de información</a:t>
            </a:r>
            <a:endParaRPr sz="800">
              <a:solidFill>
                <a:schemeClr val="lt1"/>
              </a:solidFill>
            </a:endParaRPr>
          </a:p>
        </p:txBody>
      </p:sp>
      <p:sp>
        <p:nvSpPr>
          <p:cNvPr id="97" name="Google Shape;97;p19"/>
          <p:cNvSpPr txBox="1"/>
          <p:nvPr/>
        </p:nvSpPr>
        <p:spPr>
          <a:xfrm>
            <a:off x="7944550" y="1252550"/>
            <a:ext cx="1138800" cy="17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a:t>Reunión Acta 1 </a:t>
            </a:r>
            <a:r>
              <a:rPr lang="es-CO" sz="1050" u="sng">
                <a:solidFill>
                  <a:schemeClr val="hlink"/>
                </a:solidFill>
                <a:latin typeface="Roboto"/>
                <a:ea typeface="Roboto"/>
                <a:cs typeface="Roboto"/>
                <a:sym typeface="Roboto"/>
                <a:hlinkClick r:id="rId3"/>
              </a:rPr>
              <a:t>https://drive.google.com/file/d/11zT6EvnE5KKtd8ukEJm0ksU12MyTWx7O/view?usp=sharing</a:t>
            </a:r>
            <a:endParaRPr>
              <a:latin typeface="Calibri"/>
              <a:ea typeface="Calibri"/>
              <a:cs typeface="Calibri"/>
              <a:sym typeface="Calibri"/>
            </a:endParaRPr>
          </a:p>
        </p:txBody>
      </p:sp>
      <p:sp>
        <p:nvSpPr>
          <p:cNvPr id="98" name="Google Shape;98;p19"/>
          <p:cNvSpPr txBox="1"/>
          <p:nvPr/>
        </p:nvSpPr>
        <p:spPr>
          <a:xfrm>
            <a:off x="7944550" y="3319650"/>
            <a:ext cx="1035000" cy="17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a:t>Reunión Acta 2 </a:t>
            </a:r>
            <a:r>
              <a:rPr lang="es-CO" sz="1050" u="sng">
                <a:solidFill>
                  <a:schemeClr val="hlink"/>
                </a:solidFill>
                <a:latin typeface="Roboto"/>
                <a:ea typeface="Roboto"/>
                <a:cs typeface="Roboto"/>
                <a:sym typeface="Roboto"/>
                <a:hlinkClick r:id="rId4"/>
              </a:rPr>
              <a:t>https://drive.google.com/file/d/10MwvwIvPg5lsUuQSlYYM9IJlGMYmWPDB/view?usp=sharing</a:t>
            </a:r>
            <a:endParaRPr>
              <a:latin typeface="Calibri"/>
              <a:ea typeface="Calibri"/>
              <a:cs typeface="Calibri"/>
              <a:sym typeface="Calibri"/>
            </a:endParaRPr>
          </a:p>
        </p:txBody>
      </p:sp>
      <p:pic>
        <p:nvPicPr>
          <p:cNvPr id="99" name="Google Shape;99;p19"/>
          <p:cNvPicPr preferRelativeResize="0"/>
          <p:nvPr/>
        </p:nvPicPr>
        <p:blipFill rotWithShape="1">
          <a:blip r:embed="rId5">
            <a:alphaModFix/>
          </a:blip>
          <a:srcRect b="8139" l="7761" r="5319" t="6361"/>
          <a:stretch/>
        </p:blipFill>
        <p:spPr>
          <a:xfrm>
            <a:off x="4052825" y="1140250"/>
            <a:ext cx="3829750" cy="3926299"/>
          </a:xfrm>
          <a:prstGeom prst="rect">
            <a:avLst/>
          </a:prstGeom>
          <a:noFill/>
          <a:ln>
            <a:noFill/>
          </a:ln>
        </p:spPr>
      </p:pic>
      <p:pic>
        <p:nvPicPr>
          <p:cNvPr id="100" name="Google Shape;100;p19"/>
          <p:cNvPicPr preferRelativeResize="0"/>
          <p:nvPr/>
        </p:nvPicPr>
        <p:blipFill rotWithShape="1">
          <a:blip r:embed="rId6">
            <a:alphaModFix/>
          </a:blip>
          <a:srcRect b="7195" l="7691" r="5002" t="3190"/>
          <a:stretch/>
        </p:blipFill>
        <p:spPr>
          <a:xfrm>
            <a:off x="99150" y="1140250"/>
            <a:ext cx="3953675" cy="392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06" name="Google Shape;106;p20"/>
          <p:cNvSpPr/>
          <p:nvPr/>
        </p:nvSpPr>
        <p:spPr>
          <a:xfrm>
            <a:off x="382875" y="220700"/>
            <a:ext cx="9063300" cy="70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200">
                <a:solidFill>
                  <a:schemeClr val="lt1"/>
                </a:solidFill>
                <a:latin typeface="Calibri"/>
                <a:ea typeface="Calibri"/>
                <a:cs typeface="Calibri"/>
                <a:sym typeface="Calibri"/>
              </a:rPr>
              <a:t>Recolección de información</a:t>
            </a:r>
            <a:endParaRPr sz="800">
              <a:solidFill>
                <a:schemeClr val="lt1"/>
              </a:solidFill>
            </a:endParaRPr>
          </a:p>
        </p:txBody>
      </p:sp>
      <p:pic>
        <p:nvPicPr>
          <p:cNvPr id="107" name="Google Shape;107;p20"/>
          <p:cNvPicPr preferRelativeResize="0"/>
          <p:nvPr/>
        </p:nvPicPr>
        <p:blipFill>
          <a:blip r:embed="rId3">
            <a:alphaModFix/>
          </a:blip>
          <a:stretch>
            <a:fillRect/>
          </a:stretch>
        </p:blipFill>
        <p:spPr>
          <a:xfrm>
            <a:off x="119888" y="1547975"/>
            <a:ext cx="2915475" cy="2737200"/>
          </a:xfrm>
          <a:prstGeom prst="rect">
            <a:avLst/>
          </a:prstGeom>
          <a:noFill/>
          <a:ln>
            <a:noFill/>
          </a:ln>
        </p:spPr>
      </p:pic>
      <p:pic>
        <p:nvPicPr>
          <p:cNvPr id="108" name="Google Shape;108;p20"/>
          <p:cNvPicPr preferRelativeResize="0"/>
          <p:nvPr/>
        </p:nvPicPr>
        <p:blipFill>
          <a:blip r:embed="rId4">
            <a:alphaModFix/>
          </a:blip>
          <a:stretch>
            <a:fillRect/>
          </a:stretch>
        </p:blipFill>
        <p:spPr>
          <a:xfrm>
            <a:off x="4779375" y="2447300"/>
            <a:ext cx="2219149" cy="1213100"/>
          </a:xfrm>
          <a:prstGeom prst="rect">
            <a:avLst/>
          </a:prstGeom>
          <a:noFill/>
          <a:ln>
            <a:noFill/>
          </a:ln>
        </p:spPr>
      </p:pic>
      <p:pic>
        <p:nvPicPr>
          <p:cNvPr id="109" name="Google Shape;109;p20"/>
          <p:cNvPicPr preferRelativeResize="0"/>
          <p:nvPr/>
        </p:nvPicPr>
        <p:blipFill>
          <a:blip r:embed="rId5">
            <a:alphaModFix/>
          </a:blip>
          <a:stretch>
            <a:fillRect/>
          </a:stretch>
        </p:blipFill>
        <p:spPr>
          <a:xfrm>
            <a:off x="3243200" y="1287600"/>
            <a:ext cx="1708452" cy="1468676"/>
          </a:xfrm>
          <a:prstGeom prst="rect">
            <a:avLst/>
          </a:prstGeom>
          <a:noFill/>
          <a:ln>
            <a:noFill/>
          </a:ln>
        </p:spPr>
      </p:pic>
      <p:pic>
        <p:nvPicPr>
          <p:cNvPr id="110" name="Google Shape;110;p20"/>
          <p:cNvPicPr preferRelativeResize="0"/>
          <p:nvPr/>
        </p:nvPicPr>
        <p:blipFill>
          <a:blip r:embed="rId6">
            <a:alphaModFix/>
          </a:blip>
          <a:stretch>
            <a:fillRect/>
          </a:stretch>
        </p:blipFill>
        <p:spPr>
          <a:xfrm>
            <a:off x="6914488" y="1360251"/>
            <a:ext cx="1752300" cy="1323362"/>
          </a:xfrm>
          <a:prstGeom prst="rect">
            <a:avLst/>
          </a:prstGeom>
          <a:noFill/>
          <a:ln>
            <a:noFill/>
          </a:ln>
        </p:spPr>
      </p:pic>
      <p:pic>
        <p:nvPicPr>
          <p:cNvPr id="111" name="Google Shape;111;p20"/>
          <p:cNvPicPr preferRelativeResize="0"/>
          <p:nvPr/>
        </p:nvPicPr>
        <p:blipFill>
          <a:blip r:embed="rId7">
            <a:alphaModFix/>
          </a:blip>
          <a:stretch>
            <a:fillRect/>
          </a:stretch>
        </p:blipFill>
        <p:spPr>
          <a:xfrm>
            <a:off x="3221267" y="3119075"/>
            <a:ext cx="1752308" cy="1339425"/>
          </a:xfrm>
          <a:prstGeom prst="rect">
            <a:avLst/>
          </a:prstGeom>
          <a:noFill/>
          <a:ln>
            <a:noFill/>
          </a:ln>
        </p:spPr>
      </p:pic>
      <p:pic>
        <p:nvPicPr>
          <p:cNvPr id="112" name="Google Shape;112;p20"/>
          <p:cNvPicPr preferRelativeResize="0"/>
          <p:nvPr/>
        </p:nvPicPr>
        <p:blipFill>
          <a:blip r:embed="rId8">
            <a:alphaModFix/>
          </a:blip>
          <a:stretch>
            <a:fillRect/>
          </a:stretch>
        </p:blipFill>
        <p:spPr>
          <a:xfrm>
            <a:off x="6781365" y="2989825"/>
            <a:ext cx="2018560" cy="1468675"/>
          </a:xfrm>
          <a:prstGeom prst="rect">
            <a:avLst/>
          </a:prstGeom>
          <a:noFill/>
          <a:ln>
            <a:noFill/>
          </a:ln>
        </p:spPr>
      </p:pic>
      <p:sp>
        <p:nvSpPr>
          <p:cNvPr id="113" name="Google Shape;113;p20"/>
          <p:cNvSpPr txBox="1"/>
          <p:nvPr/>
        </p:nvSpPr>
        <p:spPr>
          <a:xfrm>
            <a:off x="157220" y="4587750"/>
            <a:ext cx="788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9"/>
              </a:rPr>
              <a:t>https://drive.google.com/drive/folders/1_yxdhmmDzfQpNCmN4xZAQDeES24gVCsY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p:nvPr/>
        </p:nvSpPr>
        <p:spPr>
          <a:xfrm>
            <a:off x="218275" y="2020050"/>
            <a:ext cx="8614800" cy="2922000"/>
          </a:xfrm>
          <a:prstGeom prst="rect">
            <a:avLst/>
          </a:prstGeom>
          <a:noFill/>
          <a:ln>
            <a:noFill/>
          </a:ln>
        </p:spPr>
        <p:txBody>
          <a:bodyPr anchorCtr="0" anchor="t" bIns="45700" lIns="91425" spcFirstLastPara="1" rIns="91425" wrap="square" tIns="45700">
            <a:noAutofit/>
          </a:bodyPr>
          <a:lstStyle/>
          <a:p>
            <a:pPr indent="0" lvl="0" marL="0" rtl="0" algn="just">
              <a:spcBef>
                <a:spcPts val="1200"/>
              </a:spcBef>
              <a:spcAft>
                <a:spcPts val="0"/>
              </a:spcAft>
              <a:buClr>
                <a:schemeClr val="dk1"/>
              </a:buClr>
              <a:buSzPts val="1100"/>
              <a:buFont typeface="Arial"/>
              <a:buNone/>
            </a:pPr>
            <a:r>
              <a:rPr lang="es-CO" sz="1500">
                <a:solidFill>
                  <a:schemeClr val="dk1"/>
                </a:solidFill>
              </a:rPr>
              <a:t>En la empresa Textiles El Redil, creada en el año 2016 y dedicada a la comercialización de telas al por mayor e insumos para costura, con sede en la ciudad de Bogotá D.C, se ha observado puntos a mejorar en procesos administrativos, logísticos y comerciales que se llevan a cabo en las diferentes áreas.</a:t>
            </a:r>
            <a:endParaRPr sz="1500">
              <a:solidFill>
                <a:schemeClr val="dk1"/>
              </a:solidFill>
            </a:endParaRPr>
          </a:p>
          <a:p>
            <a:pPr indent="0" lvl="0" marL="0" rtl="0" algn="just">
              <a:spcBef>
                <a:spcPts val="1200"/>
              </a:spcBef>
              <a:spcAft>
                <a:spcPts val="0"/>
              </a:spcAft>
              <a:buClr>
                <a:schemeClr val="dk1"/>
              </a:buClr>
              <a:buSzPts val="1100"/>
              <a:buFont typeface="Arial"/>
              <a:buNone/>
            </a:pPr>
            <a:r>
              <a:rPr lang="es-CO" sz="1500">
                <a:solidFill>
                  <a:schemeClr val="dk1"/>
                </a:solidFill>
              </a:rPr>
              <a:t>A raíz de los problemas identificados, estos  impactan en un bajo índice de rotación de los productos (sobre stock) en el inventario, escaso control en las remisiones realizadas por el área de ventas, la gestión en las novedades de personal es prácticamente nula y escaso control en la entrega de productos a domicilio, lo cual genera como consecuencia la alta demanda de un producto, que va a ocupar más del espacio necesario en el almacén, un alto nivel de pérdida de información de las ventas de los productos, baja productividad debido a la falta de control de las novedades y un alto índice en la demora de entrega de los productos a domicilio.</a:t>
            </a:r>
            <a:endParaRPr sz="1500">
              <a:solidFill>
                <a:schemeClr val="dk1"/>
              </a:solidFill>
            </a:endParaRPr>
          </a:p>
          <a:p>
            <a:pPr indent="0" lvl="0" marL="0" rtl="0" algn="just">
              <a:spcBef>
                <a:spcPts val="1200"/>
              </a:spcBef>
              <a:spcAft>
                <a:spcPts val="1200"/>
              </a:spcAft>
              <a:buClr>
                <a:schemeClr val="dk1"/>
              </a:buClr>
              <a:buSzPts val="1100"/>
              <a:buFont typeface="Arial"/>
              <a:buNone/>
            </a:pPr>
            <a:r>
              <a:t/>
            </a:r>
            <a:endParaRPr b="1">
              <a:solidFill>
                <a:schemeClr val="dk1"/>
              </a:solidFill>
            </a:endParaRPr>
          </a:p>
        </p:txBody>
      </p:sp>
      <p:sp>
        <p:nvSpPr>
          <p:cNvPr id="119" name="Google Shape;119;p21"/>
          <p:cNvSpPr txBox="1"/>
          <p:nvPr/>
        </p:nvSpPr>
        <p:spPr>
          <a:xfrm>
            <a:off x="382868" y="249495"/>
            <a:ext cx="238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600">
                <a:solidFill>
                  <a:schemeClr val="lt1"/>
                </a:solidFill>
                <a:latin typeface="Calibri"/>
                <a:ea typeface="Calibri"/>
                <a:cs typeface="Calibri"/>
                <a:sym typeface="Calibri"/>
              </a:rPr>
              <a:t>Fase I</a:t>
            </a:r>
            <a:endParaRPr/>
          </a:p>
        </p:txBody>
      </p:sp>
      <p:sp>
        <p:nvSpPr>
          <p:cNvPr id="120" name="Google Shape;120;p21"/>
          <p:cNvSpPr/>
          <p:nvPr/>
        </p:nvSpPr>
        <p:spPr>
          <a:xfrm>
            <a:off x="765475" y="1105375"/>
            <a:ext cx="7520400" cy="530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O" sz="4800">
                <a:solidFill>
                  <a:srgbClr val="E36C09"/>
                </a:solidFill>
                <a:latin typeface="Calibri"/>
                <a:ea typeface="Calibri"/>
                <a:cs typeface="Calibri"/>
                <a:sym typeface="Calibri"/>
              </a:rPr>
              <a:t>Planteamiento del Problema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