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  <p:embeddedFont>
      <p:font typeface="Merriweather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Roboto-regular.fntdata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7" Type="http://schemas.openxmlformats.org/officeDocument/2006/relationships/font" Target="fonts/Merriweather-regular.fntdata"/><Relationship Id="rId16" Type="http://schemas.openxmlformats.org/officeDocument/2006/relationships/font" Target="fonts/Roboto-boldItalic.fntdata"/><Relationship Id="rId5" Type="http://schemas.openxmlformats.org/officeDocument/2006/relationships/slide" Target="slides/slide1.xml"/><Relationship Id="rId19" Type="http://schemas.openxmlformats.org/officeDocument/2006/relationships/font" Target="fonts/Merriweather-italic.fntdata"/><Relationship Id="rId6" Type="http://schemas.openxmlformats.org/officeDocument/2006/relationships/slide" Target="slides/slide2.xml"/><Relationship Id="rId18" Type="http://schemas.openxmlformats.org/officeDocument/2006/relationships/font" Target="fonts/Merriweather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-125" y="0"/>
            <a:ext cx="9144250" cy="4398100"/>
          </a:xfrm>
          <a:custGeom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Shape 11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0" y="48099"/>
            <a:ext cx="9144250" cy="4398100"/>
          </a:xfrm>
          <a:custGeom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Shape 16"/>
          <p:cNvSpPr/>
          <p:nvPr/>
        </p:nvSpPr>
        <p:spPr>
          <a:xfrm>
            <a:off x="0" y="0"/>
            <a:ext cx="9144250" cy="4398100"/>
          </a:xfrm>
          <a:custGeom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Shape 17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/>
          <p:nvPr/>
        </p:nvSpPr>
        <p:spPr>
          <a:xfrm>
            <a:off x="0" y="44125"/>
            <a:ext cx="4313625" cy="4399375"/>
          </a:xfrm>
          <a:custGeom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Shape 22"/>
          <p:cNvSpPr/>
          <p:nvPr/>
        </p:nvSpPr>
        <p:spPr>
          <a:xfrm>
            <a:off x="-125" y="0"/>
            <a:ext cx="4316900" cy="4395600"/>
          </a:xfrm>
          <a:custGeom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Shape 23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Shape 2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Shape 46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docs.oracle.com/javase/8/docs/api/java/util/stream/Stream.html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winterbe.com/posts/2014/07/31/java8-stream-tutorial-examples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 Streams API</a:t>
            </a:r>
            <a:endParaRPr/>
          </a:p>
        </p:txBody>
      </p:sp>
      <p:sp>
        <p:nvSpPr>
          <p:cNvPr id="65" name="Shape 65"/>
          <p:cNvSpPr txBox="1"/>
          <p:nvPr>
            <p:ph idx="1" type="subTitle"/>
          </p:nvPr>
        </p:nvSpPr>
        <p:spPr>
          <a:xfrm>
            <a:off x="311700" y="1822225"/>
            <a:ext cx="1365600" cy="8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Nick Lemke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Eli Lindahl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Brayan Perez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Stream?</a:t>
            </a:r>
            <a:endParaRPr/>
          </a:p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(Main Attributes)</a:t>
            </a:r>
            <a:endParaRPr/>
          </a:p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n" sz="1600"/>
              <a:t>Sequence of objects from a source that supports aggregate operations.</a:t>
            </a:r>
            <a:endParaRPr sz="1600"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n" sz="1600"/>
              <a:t>Takes Collections, Arrays, and I/O resources as input (Source). </a:t>
            </a:r>
            <a:endParaRPr sz="1600"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n" sz="1600"/>
              <a:t>Supports operations such as, filter, find, match, map, limit, sorted, etc. </a:t>
            </a:r>
            <a:endParaRPr sz="1600"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n" sz="1600"/>
              <a:t>Pipelining operations are used to take the input, process it, and return output usually ending with a .collect() method (marks end of stream).</a:t>
            </a:r>
            <a:endParaRPr sz="1600"/>
          </a:p>
          <a:p>
            <a: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n" sz="1600"/>
              <a:t>Automatic iterations done internally over the source vs. Collections requirement for explicit iteration.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Stream Operations</a:t>
            </a:r>
            <a:endParaRPr/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4644675" y="500925"/>
            <a:ext cx="4166400" cy="42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n" sz="1600"/>
              <a:t>Two kinds of Stream Operations</a:t>
            </a:r>
            <a:endParaRPr sz="1600"/>
          </a:p>
          <a:p>
            <a: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lang="en" sz="1600"/>
              <a:t>Intermediate</a:t>
            </a:r>
            <a:endParaRPr sz="1600"/>
          </a:p>
          <a:p>
            <a: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lang="en" sz="1600"/>
              <a:t>Terminal</a:t>
            </a:r>
            <a:endParaRPr sz="1600"/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n" sz="1600"/>
              <a:t>Intermediate</a:t>
            </a:r>
            <a:endParaRPr sz="1600"/>
          </a:p>
          <a:p>
            <a: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lang="en" sz="1600"/>
              <a:t>Returns a stream.</a:t>
            </a:r>
            <a:endParaRPr sz="1600"/>
          </a:p>
          <a:p>
            <a: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lang="en" sz="1600"/>
              <a:t>Can chain multiple operations together without a </a:t>
            </a:r>
            <a:r>
              <a:rPr lang="en" sz="1600"/>
              <a:t>semicolon</a:t>
            </a:r>
            <a:r>
              <a:rPr lang="en" sz="1600"/>
              <a:t>.</a:t>
            </a:r>
            <a:endParaRPr sz="1600"/>
          </a:p>
          <a:p>
            <a: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lang="en" sz="1600"/>
              <a:t>i.e. Filter, map, and sorted.</a:t>
            </a:r>
            <a:endParaRPr sz="1600"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n" sz="1600"/>
              <a:t>Terminal</a:t>
            </a:r>
            <a:endParaRPr sz="1600"/>
          </a:p>
          <a:p>
            <a: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lang="en" sz="1600"/>
              <a:t>Returns void, or a non-stream result.</a:t>
            </a:r>
            <a:endParaRPr sz="1600"/>
          </a:p>
          <a:p>
            <a: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lang="en" sz="1600"/>
              <a:t>Requires a semicolon.</a:t>
            </a:r>
            <a:endParaRPr sz="1600"/>
          </a:p>
          <a:p>
            <a: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lang="en" sz="1600"/>
              <a:t>I.e. forEach</a:t>
            </a:r>
            <a:endParaRPr sz="1600"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n" sz="1600"/>
              <a:t>Full list of all stream operations at </a:t>
            </a:r>
            <a:r>
              <a:rPr lang="en" sz="1600" u="sng">
                <a:solidFill>
                  <a:schemeClr val="hlink"/>
                </a:solidFill>
                <a:hlinkClick r:id="rId3"/>
              </a:rPr>
              <a:t>Stream Javadoc</a:t>
            </a:r>
            <a:endParaRPr sz="16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Stream Operations cont. </a:t>
            </a:r>
            <a:endParaRPr/>
          </a:p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n" sz="1600"/>
              <a:t>Behavioral Parameters</a:t>
            </a:r>
            <a:endParaRPr sz="1600"/>
          </a:p>
          <a:p>
            <a: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lang="en" sz="1600"/>
              <a:t>Stateless - Result doesn’t depend on state that might change on execution.</a:t>
            </a:r>
            <a:endParaRPr sz="1600"/>
          </a:p>
          <a:p>
            <a: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lang="en" sz="1600"/>
              <a:t>Non-interfering - Must not modify the source of the stream.</a:t>
            </a:r>
            <a:endParaRPr sz="1600"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n" sz="1600"/>
              <a:t>Streams should only be operated on once, ruling out possibility of a forked stream (same source, 2 pipelines).</a:t>
            </a:r>
            <a:endParaRPr sz="1600"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n" sz="1600"/>
              <a:t>No need to close stream unless operating on an I/O source, i.e. Files.lines(Path, Charset).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311725" y="500925"/>
            <a:ext cx="3706500" cy="95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implement the Streams API</a:t>
            </a:r>
            <a:endParaRPr/>
          </a:p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n" sz="1600"/>
              <a:t>Import just like any other Java package.</a:t>
            </a:r>
            <a:endParaRPr sz="1600"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n" sz="1600"/>
              <a:t>“import java.util.stream.*;”</a:t>
            </a:r>
            <a:endParaRPr sz="1600"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n" sz="1600"/>
              <a:t>Generate a stream using .stream() or .parallelstream() to go through data from a specified source (arrays, collections, I/O,  etc.).</a:t>
            </a:r>
            <a:endParaRPr sz="1600"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n" sz="1600"/>
              <a:t>Create queries to extract desired data from the source. </a:t>
            </a:r>
            <a:endParaRPr sz="1600"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n" sz="1600"/>
              <a:t>Great walk-through of Java Streams: </a:t>
            </a:r>
            <a:r>
              <a:rPr lang="en" sz="1600" u="sng">
                <a:solidFill>
                  <a:schemeClr val="hlink"/>
                </a:solidFill>
                <a:hlinkClick r:id="rId3"/>
              </a:rPr>
              <a:t>Java 8 Stream Tutorial</a:t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4644675" y="500925"/>
            <a:ext cx="4166400" cy="464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For Loop with streams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public </a:t>
            </a:r>
            <a:r>
              <a:rPr lang="en"/>
              <a:t>static void replaceForLoop() {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	IntStream.range(1, 10)//starts from 1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	.forEach(System.out::println);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	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}  //Usual java forloop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public static void forLoop() {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	for (int i = 0; i &lt; 10; i++) {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		System.out.println(i);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		}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	}//end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311725" y="500925"/>
            <a:ext cx="3706500" cy="55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“Why” Streams?</a:t>
            </a:r>
            <a:endParaRPr/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n" sz="1600"/>
              <a:t>Provides developers with the ability to process data declaratively.</a:t>
            </a:r>
            <a:endParaRPr sz="1600"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n" sz="1600"/>
              <a:t>Allows for sequential or parallel processing.</a:t>
            </a:r>
            <a:endParaRPr sz="1600"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n" sz="1600"/>
              <a:t>Similar to SQL and LINQ in the .NET framework (C#).</a:t>
            </a:r>
            <a:endParaRPr sz="1600"/>
          </a:p>
          <a:p>
            <a: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lang="en" sz="1600"/>
              <a:t>Fetches Data</a:t>
            </a:r>
            <a:endParaRPr sz="1600"/>
          </a:p>
          <a:p>
            <a: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lang="en" sz="1600"/>
              <a:t>Creates a Query</a:t>
            </a:r>
            <a:endParaRPr sz="1600"/>
          </a:p>
          <a:p>
            <a: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lang="en" sz="1600"/>
              <a:t>Executes the Query</a:t>
            </a:r>
            <a:endParaRPr sz="1600"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b="1" lang="en" sz="1600"/>
              <a:t>Does not</a:t>
            </a:r>
            <a:r>
              <a:rPr lang="en" sz="1600"/>
              <a:t> require explicit iteration that is needed in Collections. </a:t>
            </a:r>
            <a:endParaRPr sz="16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2485850" y="634600"/>
            <a:ext cx="5607600" cy="42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marR="1143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5E4E"/>
                </a:solidFill>
                <a:highlight>
                  <a:srgbClr val="F3F3F3"/>
                </a:highlight>
                <a:latin typeface="Arial"/>
                <a:ea typeface="Arial"/>
                <a:cs typeface="Arial"/>
                <a:sym typeface="Arial"/>
              </a:rPr>
              <a:t>  library.stream() //library is array list</a:t>
            </a:r>
            <a:br>
              <a:rPr lang="en" sz="1200">
                <a:solidFill>
                  <a:srgbClr val="5F5E4E"/>
                </a:solidFill>
                <a:highlight>
                  <a:srgbClr val="F3F3F3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" sz="1200">
                <a:solidFill>
                  <a:srgbClr val="5F5E4E"/>
                </a:solidFill>
                <a:highlight>
                  <a:srgbClr val="F3F3F3"/>
                </a:highlight>
                <a:latin typeface="Arial"/>
                <a:ea typeface="Arial"/>
                <a:cs typeface="Arial"/>
                <a:sym typeface="Arial"/>
              </a:rPr>
              <a:t>          .map(book -&gt; book.getAuthor())  //from books get authors </a:t>
            </a:r>
            <a:br>
              <a:rPr lang="en" sz="1200">
                <a:solidFill>
                  <a:srgbClr val="5F5E4E"/>
                </a:solidFill>
                <a:highlight>
                  <a:srgbClr val="F3F3F3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" sz="1200">
                <a:solidFill>
                  <a:srgbClr val="5F5E4E"/>
                </a:solidFill>
                <a:highlight>
                  <a:srgbClr val="F3F3F3"/>
                </a:highlight>
                <a:latin typeface="Arial"/>
                <a:ea typeface="Arial"/>
                <a:cs typeface="Arial"/>
                <a:sym typeface="Arial"/>
              </a:rPr>
              <a:t>          .filter(author -&gt; author.getAge() &gt;= </a:t>
            </a:r>
            <a:r>
              <a:rPr lang="en" sz="1200">
                <a:solidFill>
                  <a:srgbClr val="AE7313"/>
                </a:solidFill>
                <a:highlight>
                  <a:srgbClr val="F3F3F3"/>
                </a:highlight>
                <a:latin typeface="Arial"/>
                <a:ea typeface="Arial"/>
                <a:cs typeface="Arial"/>
                <a:sym typeface="Arial"/>
              </a:rPr>
              <a:t>50</a:t>
            </a:r>
            <a:r>
              <a:rPr lang="en" sz="1200">
                <a:solidFill>
                  <a:srgbClr val="5F5E4E"/>
                </a:solidFill>
                <a:highlight>
                  <a:srgbClr val="F3F3F3"/>
                </a:highlight>
                <a:latin typeface="Arial"/>
                <a:ea typeface="Arial"/>
                <a:cs typeface="Arial"/>
                <a:sym typeface="Arial"/>
              </a:rPr>
              <a:t>)  //only get authors older than 50</a:t>
            </a:r>
            <a:br>
              <a:rPr lang="en" sz="1200">
                <a:solidFill>
                  <a:srgbClr val="5F5E4E"/>
                </a:solidFill>
                <a:highlight>
                  <a:srgbClr val="F3F3F3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" sz="1200">
                <a:solidFill>
                  <a:srgbClr val="5F5E4E"/>
                </a:solidFill>
                <a:highlight>
                  <a:srgbClr val="F3F3F3"/>
                </a:highlight>
                <a:latin typeface="Arial"/>
                <a:ea typeface="Arial"/>
                <a:cs typeface="Arial"/>
                <a:sym typeface="Arial"/>
              </a:rPr>
              <a:t>          .map(</a:t>
            </a:r>
            <a:r>
              <a:rPr lang="en" sz="1200">
                <a:solidFill>
                  <a:srgbClr val="7D9726"/>
                </a:solidFill>
                <a:highlight>
                  <a:srgbClr val="F3F3F3"/>
                </a:highlight>
                <a:latin typeface="Arial"/>
                <a:ea typeface="Arial"/>
                <a:cs typeface="Arial"/>
                <a:sym typeface="Arial"/>
              </a:rPr>
              <a:t>Author::getSurname</a:t>
            </a:r>
            <a:r>
              <a:rPr lang="en" sz="1200">
                <a:solidFill>
                  <a:srgbClr val="5F5E4E"/>
                </a:solidFill>
                <a:highlight>
                  <a:srgbClr val="F3F3F3"/>
                </a:highlight>
                <a:latin typeface="Arial"/>
                <a:ea typeface="Arial"/>
                <a:cs typeface="Arial"/>
                <a:sym typeface="Arial"/>
              </a:rPr>
              <a:t>) // get authors surname</a:t>
            </a:r>
            <a:br>
              <a:rPr lang="en" sz="1200">
                <a:solidFill>
                  <a:srgbClr val="5F5E4E"/>
                </a:solidFill>
                <a:highlight>
                  <a:srgbClr val="F3F3F3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" sz="1200">
                <a:solidFill>
                  <a:srgbClr val="5F5E4E"/>
                </a:solidFill>
                <a:highlight>
                  <a:srgbClr val="F3F3F3"/>
                </a:highlight>
                <a:latin typeface="Arial"/>
                <a:ea typeface="Arial"/>
                <a:cs typeface="Arial"/>
                <a:sym typeface="Arial"/>
              </a:rPr>
              <a:t>          .map(</a:t>
            </a:r>
            <a:r>
              <a:rPr lang="en" sz="1200">
                <a:solidFill>
                  <a:srgbClr val="7D9726"/>
                </a:solidFill>
                <a:highlight>
                  <a:srgbClr val="F3F3F3"/>
                </a:highlight>
                <a:latin typeface="Arial"/>
                <a:ea typeface="Arial"/>
                <a:cs typeface="Arial"/>
                <a:sym typeface="Arial"/>
              </a:rPr>
              <a:t>String::toUpperCase</a:t>
            </a:r>
            <a:r>
              <a:rPr lang="en" sz="1200">
                <a:solidFill>
                  <a:srgbClr val="5F5E4E"/>
                </a:solidFill>
                <a:highlight>
                  <a:srgbClr val="F3F3F3"/>
                </a:highlight>
                <a:latin typeface="Arial"/>
                <a:ea typeface="Arial"/>
                <a:cs typeface="Arial"/>
                <a:sym typeface="Arial"/>
              </a:rPr>
              <a:t>) // make uppercase</a:t>
            </a:r>
            <a:br>
              <a:rPr lang="en" sz="1200">
                <a:solidFill>
                  <a:srgbClr val="5F5E4E"/>
                </a:solidFill>
                <a:highlight>
                  <a:srgbClr val="F3F3F3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" sz="1200">
                <a:solidFill>
                  <a:srgbClr val="5F5E4E"/>
                </a:solidFill>
                <a:highlight>
                  <a:srgbClr val="F3F3F3"/>
                </a:highlight>
                <a:latin typeface="Arial"/>
                <a:ea typeface="Arial"/>
                <a:cs typeface="Arial"/>
                <a:sym typeface="Arial"/>
              </a:rPr>
              <a:t>          .distinct() // no duplicate info</a:t>
            </a:r>
            <a:br>
              <a:rPr lang="en" sz="1200">
                <a:solidFill>
                  <a:srgbClr val="5F5E4E"/>
                </a:solidFill>
                <a:highlight>
                  <a:srgbClr val="F3F3F3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" sz="1200">
                <a:solidFill>
                  <a:srgbClr val="5F5E4E"/>
                </a:solidFill>
                <a:highlight>
                  <a:srgbClr val="F3F3F3"/>
                </a:highlight>
                <a:latin typeface="Arial"/>
                <a:ea typeface="Arial"/>
                <a:cs typeface="Arial"/>
                <a:sym typeface="Arial"/>
              </a:rPr>
              <a:t>          .limit(</a:t>
            </a:r>
            <a:r>
              <a:rPr lang="en" sz="1200">
                <a:solidFill>
                  <a:srgbClr val="AE7313"/>
                </a:solidFill>
                <a:highlight>
                  <a:srgbClr val="F3F3F3"/>
                </a:highlight>
                <a:latin typeface="Arial"/>
                <a:ea typeface="Arial"/>
                <a:cs typeface="Arial"/>
                <a:sym typeface="Arial"/>
              </a:rPr>
              <a:t>15</a:t>
            </a:r>
            <a:r>
              <a:rPr lang="en" sz="1200">
                <a:solidFill>
                  <a:srgbClr val="5F5E4E"/>
                </a:solidFill>
                <a:highlight>
                  <a:srgbClr val="F3F3F3"/>
                </a:highlight>
                <a:latin typeface="Arial"/>
                <a:ea typeface="Arial"/>
                <a:cs typeface="Arial"/>
                <a:sym typeface="Arial"/>
              </a:rPr>
              <a:t>) //only get 15</a:t>
            </a:r>
            <a:br>
              <a:rPr lang="en" sz="1200">
                <a:solidFill>
                  <a:srgbClr val="5F5E4E"/>
                </a:solidFill>
                <a:highlight>
                  <a:srgbClr val="F3F3F3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" sz="1200">
                <a:solidFill>
                  <a:srgbClr val="5F5E4E"/>
                </a:solidFill>
                <a:highlight>
                  <a:srgbClr val="F3F3F3"/>
                </a:highlight>
                <a:latin typeface="Arial"/>
                <a:ea typeface="Arial"/>
                <a:cs typeface="Arial"/>
                <a:sym typeface="Arial"/>
              </a:rPr>
              <a:t>          .collect(toList())); //return as list</a:t>
            </a:r>
            <a:endParaRPr sz="1200">
              <a:solidFill>
                <a:srgbClr val="5F5E4E"/>
              </a:solidFill>
              <a:highlight>
                <a:srgbClr val="F3F3F3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