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85" r:id="rId3"/>
    <p:sldId id="264" r:id="rId4"/>
    <p:sldId id="290" r:id="rId5"/>
    <p:sldId id="291" r:id="rId6"/>
    <p:sldId id="289" r:id="rId7"/>
    <p:sldId id="292" r:id="rId8"/>
    <p:sldId id="294" r:id="rId9"/>
    <p:sldId id="293" r:id="rId10"/>
    <p:sldId id="284"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DD491E43-D451-43FD-BFA6-53B8A9684D94}">
          <p14:sldIdLst>
            <p14:sldId id="257"/>
            <p14:sldId id="285"/>
          </p14:sldIdLst>
        </p14:section>
        <p14:section name="蓁芸" id="{23718A2F-839B-4219-99B1-BDD39EC40FA7}">
          <p14:sldIdLst/>
        </p14:section>
        <p14:section name="媗" id="{10CFBF76-43A2-4871-81CA-E2299837FF95}">
          <p14:sldIdLst/>
        </p14:section>
        <p14:section name="淯琳" id="{04C885ED-EF11-4667-80B8-06E88AB77DB6}">
          <p14:sldIdLst>
            <p14:sldId id="264"/>
            <p14:sldId id="290"/>
            <p14:sldId id="291"/>
            <p14:sldId id="289"/>
            <p14:sldId id="292"/>
            <p14:sldId id="294"/>
            <p14:sldId id="293"/>
          </p14:sldIdLst>
        </p14:section>
        <p14:section name="蕭子捷" id="{3517EE96-4DF1-4E7F-BF08-6BBF2D8CC302}">
          <p14:sldIdLst>
            <p14:sldId id="284"/>
          </p14:sldIdLst>
        </p14:section>
      </p14:sectionLst>
    </p:ext>
    <p:ext uri="{EFAFB233-063F-42B5-8137-9DF3F51BA10A}">
      <p15:sldGuideLst xmlns:p15="http://schemas.microsoft.com/office/powerpoint/2012/main">
        <p15:guide id="1" orient="horz" pos="2160">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淯琳 黃" initials="淯琳" lastIdx="2" clrIdx="0">
    <p:extLst>
      <p:ext uri="{19B8F6BF-5375-455C-9EA6-DF929625EA0E}">
        <p15:presenceInfo xmlns:p15="http://schemas.microsoft.com/office/powerpoint/2012/main" userId="9b587033e9b6fb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89" autoAdjust="0"/>
  </p:normalViewPr>
  <p:slideViewPr>
    <p:cSldViewPr snapToGrid="0" showGuides="1">
      <p:cViewPr varScale="1">
        <p:scale>
          <a:sx n="70" d="100"/>
          <a:sy n="70" d="100"/>
        </p:scale>
        <p:origin x="370" y="67"/>
      </p:cViewPr>
      <p:guideLst>
        <p:guide orient="horz" pos="2160"/>
        <p:guide pos="381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28T14:50:21.726" idx="2">
    <p:pos x="5529" y="2160"/>
    <p:text>出結論，不是定理</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2EEDF2-21FC-457E-8DD8-61217AEEC2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40C7A852-6EBA-4617-861F-498077407B38}">
      <dgm:prSet phldrT="[文字]" custT="1"/>
      <dgm:spPr/>
      <dgm:t>
        <a:bodyPr/>
        <a:lstStyle/>
        <a:p>
          <a:pPr algn="just"/>
          <a:r>
            <a:rPr lang="zh-TW" altLang="en-US" sz="3200" dirty="0" smtClean="0">
              <a:solidFill>
                <a:schemeClr val="bg1"/>
              </a:solidFill>
              <a:latin typeface="標楷體" panose="03000509000000000000" pitchFamily="65" charset="-120"/>
              <a:ea typeface="標楷體" panose="03000509000000000000" pitchFamily="65" charset="-120"/>
            </a:rPr>
            <a:t>不讓近似值同化，使得都產生最佳化模型</a:t>
          </a:r>
          <a:endParaRPr lang="zh-TW" altLang="en-US" sz="3200" dirty="0">
            <a:solidFill>
              <a:schemeClr val="bg1"/>
            </a:solidFill>
            <a:latin typeface="標楷體" panose="03000509000000000000" pitchFamily="65" charset="-120"/>
            <a:ea typeface="標楷體" panose="03000509000000000000" pitchFamily="65" charset="-120"/>
          </a:endParaRPr>
        </a:p>
      </dgm:t>
    </dgm:pt>
    <dgm:pt modelId="{F5C76078-9383-42A7-9DBB-8E1F731E0392}" type="parTrans" cxnId="{901AFCC9-3AE0-4732-B659-E388A8111A69}">
      <dgm:prSet/>
      <dgm:spPr/>
      <dgm:t>
        <a:bodyPr/>
        <a:lstStyle/>
        <a:p>
          <a:pPr algn="just"/>
          <a:endParaRPr lang="zh-TW" altLang="en-US" sz="2400"/>
        </a:p>
      </dgm:t>
    </dgm:pt>
    <dgm:pt modelId="{EF969AEE-70DC-4500-A1F0-C3856D8A0D3A}" type="sibTrans" cxnId="{901AFCC9-3AE0-4732-B659-E388A8111A69}">
      <dgm:prSet/>
      <dgm:spPr/>
      <dgm:t>
        <a:bodyPr/>
        <a:lstStyle/>
        <a:p>
          <a:pPr algn="just"/>
          <a:endParaRPr lang="zh-TW" altLang="en-US" sz="2400"/>
        </a:p>
      </dgm:t>
    </dgm:pt>
    <dgm:pt modelId="{3C3C5539-4307-4F18-AE98-57B9F7C3150E}">
      <dgm:prSet phldrT="[文字]" custT="1"/>
      <dgm:spPr/>
      <dgm:t>
        <a:bodyPr/>
        <a:lstStyle/>
        <a:p>
          <a:pPr algn="just"/>
          <a:r>
            <a:rPr lang="en-US" altLang="en-US" sz="4000" dirty="0" smtClean="0">
              <a:latin typeface="Times New Roman" panose="02020603050405020304" pitchFamily="18" charset="0"/>
              <a:cs typeface="Times New Roman" panose="02020603050405020304" pitchFamily="18" charset="0"/>
            </a:rPr>
            <a:t>stepwise=F</a:t>
          </a:r>
          <a:endParaRPr lang="zh-TW" altLang="en-US" sz="4000" dirty="0">
            <a:latin typeface="Times New Roman" panose="02020603050405020304" pitchFamily="18" charset="0"/>
            <a:cs typeface="Times New Roman" panose="02020603050405020304" pitchFamily="18" charset="0"/>
          </a:endParaRPr>
        </a:p>
      </dgm:t>
    </dgm:pt>
    <dgm:pt modelId="{C82780A1-7FBC-48F2-9CEE-A8DD7D2A5750}" type="parTrans" cxnId="{59091E4E-9A9F-4F2C-8F51-D5064777842D}">
      <dgm:prSet/>
      <dgm:spPr/>
      <dgm:t>
        <a:bodyPr/>
        <a:lstStyle/>
        <a:p>
          <a:pPr algn="just"/>
          <a:endParaRPr lang="zh-TW" altLang="en-US" sz="2400"/>
        </a:p>
      </dgm:t>
    </dgm:pt>
    <dgm:pt modelId="{03E76835-15B9-4ED3-AAA8-FB508B39C33E}" type="sibTrans" cxnId="{59091E4E-9A9F-4F2C-8F51-D5064777842D}">
      <dgm:prSet/>
      <dgm:spPr/>
      <dgm:t>
        <a:bodyPr/>
        <a:lstStyle/>
        <a:p>
          <a:pPr algn="just"/>
          <a:endParaRPr lang="zh-TW" altLang="en-US" sz="2400"/>
        </a:p>
      </dgm:t>
    </dgm:pt>
    <dgm:pt modelId="{D7327D6B-1234-47D6-9E03-EAFC1EF57215}">
      <dgm:prSet phldrT="[文字]" custT="1"/>
      <dgm:spPr/>
      <dgm:t>
        <a:bodyPr/>
        <a:lstStyle/>
        <a:p>
          <a:pPr algn="just"/>
          <a:r>
            <a:rPr lang="en-US" altLang="zh-TW" sz="4000" dirty="0" smtClean="0">
              <a:latin typeface="Times New Roman" panose="02020603050405020304" pitchFamily="18" charset="0"/>
              <a:cs typeface="Times New Roman" panose="02020603050405020304" pitchFamily="18" charset="0"/>
            </a:rPr>
            <a:t>d=0</a:t>
          </a:r>
          <a:endParaRPr lang="zh-TW" altLang="en-US" sz="4000" dirty="0">
            <a:latin typeface="Times New Roman" panose="02020603050405020304" pitchFamily="18" charset="0"/>
            <a:cs typeface="Times New Roman" panose="02020603050405020304" pitchFamily="18" charset="0"/>
          </a:endParaRPr>
        </a:p>
      </dgm:t>
    </dgm:pt>
    <dgm:pt modelId="{761DFD80-5CDD-403C-B6E3-1F10FB4C824E}" type="parTrans" cxnId="{626591A3-ED2F-422A-8AE6-A0407B8E4560}">
      <dgm:prSet/>
      <dgm:spPr/>
      <dgm:t>
        <a:bodyPr/>
        <a:lstStyle/>
        <a:p>
          <a:pPr algn="just"/>
          <a:endParaRPr lang="zh-TW" altLang="en-US" sz="2400"/>
        </a:p>
      </dgm:t>
    </dgm:pt>
    <dgm:pt modelId="{1A9C0492-32AA-4820-8ACC-F7DA34E2DD3D}" type="sibTrans" cxnId="{626591A3-ED2F-422A-8AE6-A0407B8E4560}">
      <dgm:prSet/>
      <dgm:spPr/>
      <dgm:t>
        <a:bodyPr/>
        <a:lstStyle/>
        <a:p>
          <a:pPr algn="just"/>
          <a:endParaRPr lang="zh-TW" altLang="en-US" sz="2400"/>
        </a:p>
      </dgm:t>
    </dgm:pt>
    <dgm:pt modelId="{58375EF2-994D-4467-8C78-FA5FFA0B9703}">
      <dgm:prSet phldrT="[文字]" custT="1"/>
      <dgm:spPr/>
      <dgm:t>
        <a:bodyPr/>
        <a:lstStyle/>
        <a:p>
          <a:pPr algn="just"/>
          <a:r>
            <a:rPr lang="zh-TW" altLang="en-US" sz="3200" dirty="0" smtClean="0">
              <a:solidFill>
                <a:schemeClr val="bg1"/>
              </a:solidFill>
              <a:latin typeface="標楷體" panose="03000509000000000000" pitchFamily="65" charset="-120"/>
              <a:ea typeface="標楷體" panose="03000509000000000000" pitchFamily="65" charset="-120"/>
            </a:rPr>
            <a:t>不走捷徑，讓每次都產生最佳化模型</a:t>
          </a:r>
          <a:endParaRPr lang="zh-TW" altLang="en-US" sz="3200" dirty="0">
            <a:solidFill>
              <a:schemeClr val="bg1"/>
            </a:solidFill>
            <a:latin typeface="標楷體" panose="03000509000000000000" pitchFamily="65" charset="-120"/>
            <a:ea typeface="標楷體" panose="03000509000000000000" pitchFamily="65" charset="-120"/>
          </a:endParaRPr>
        </a:p>
      </dgm:t>
    </dgm:pt>
    <dgm:pt modelId="{729C28D9-1389-4B63-B501-CC782B4E525A}" type="parTrans" cxnId="{6A0D8144-71FD-43F1-826F-44CD892B1D2C}">
      <dgm:prSet/>
      <dgm:spPr/>
      <dgm:t>
        <a:bodyPr/>
        <a:lstStyle/>
        <a:p>
          <a:pPr algn="just"/>
          <a:endParaRPr lang="zh-TW" altLang="en-US" sz="2400"/>
        </a:p>
      </dgm:t>
    </dgm:pt>
    <dgm:pt modelId="{EFD64CFE-5C78-4071-A659-72D7C848E3AE}" type="sibTrans" cxnId="{6A0D8144-71FD-43F1-826F-44CD892B1D2C}">
      <dgm:prSet/>
      <dgm:spPr/>
      <dgm:t>
        <a:bodyPr/>
        <a:lstStyle/>
        <a:p>
          <a:pPr algn="just"/>
          <a:endParaRPr lang="zh-TW" altLang="en-US" sz="2400"/>
        </a:p>
      </dgm:t>
    </dgm:pt>
    <dgm:pt modelId="{38F73D9F-C88D-4271-B09A-3F518FDBE598}">
      <dgm:prSet phldrT="[文字]" custT="1"/>
      <dgm:spPr/>
      <dgm:t>
        <a:bodyPr/>
        <a:lstStyle/>
        <a:p>
          <a:pPr algn="just"/>
          <a:r>
            <a:rPr lang="en-US" altLang="en-US" sz="4000" dirty="0" smtClean="0">
              <a:latin typeface="Times New Roman" panose="02020603050405020304" pitchFamily="18" charset="0"/>
              <a:cs typeface="Times New Roman" panose="02020603050405020304" pitchFamily="18" charset="0"/>
            </a:rPr>
            <a:t>approximation=F</a:t>
          </a:r>
          <a:endParaRPr lang="zh-TW" altLang="en-US" sz="4000" dirty="0">
            <a:latin typeface="Times New Roman" panose="02020603050405020304" pitchFamily="18" charset="0"/>
            <a:cs typeface="Times New Roman" panose="02020603050405020304" pitchFamily="18" charset="0"/>
          </a:endParaRPr>
        </a:p>
      </dgm:t>
    </dgm:pt>
    <dgm:pt modelId="{1663A28D-BB51-4EEC-BB43-0BEF07F7B146}" type="sibTrans" cxnId="{3C169D54-080C-40B2-9163-DFE6556F4116}">
      <dgm:prSet/>
      <dgm:spPr/>
      <dgm:t>
        <a:bodyPr/>
        <a:lstStyle/>
        <a:p>
          <a:pPr algn="just"/>
          <a:endParaRPr lang="zh-TW" altLang="en-US" sz="2400"/>
        </a:p>
      </dgm:t>
    </dgm:pt>
    <dgm:pt modelId="{CA2F9EA9-310C-4811-AD56-9AA063745C9E}" type="parTrans" cxnId="{3C169D54-080C-40B2-9163-DFE6556F4116}">
      <dgm:prSet/>
      <dgm:spPr/>
      <dgm:t>
        <a:bodyPr/>
        <a:lstStyle/>
        <a:p>
          <a:pPr algn="just"/>
          <a:endParaRPr lang="zh-TW" altLang="en-US" sz="2400"/>
        </a:p>
      </dgm:t>
    </dgm:pt>
    <dgm:pt modelId="{8909B567-52E5-4676-BDED-336A5424F509}">
      <dgm:prSet phldrT="[文字]" custT="1"/>
      <dgm:spPr/>
      <dgm:t>
        <a:bodyPr/>
        <a:lstStyle/>
        <a:p>
          <a:pPr algn="just"/>
          <a:r>
            <a:rPr lang="zh-TW" altLang="en-US" sz="3200" dirty="0" smtClean="0">
              <a:solidFill>
                <a:schemeClr val="bg1"/>
              </a:solidFill>
              <a:latin typeface="標楷體" panose="03000509000000000000" pitchFamily="65" charset="-120"/>
              <a:ea typeface="標楷體" panose="03000509000000000000" pitchFamily="65" charset="-120"/>
            </a:rPr>
            <a:t>極值，代表時序數據需要進行幾階差分化，才是穩定</a:t>
          </a:r>
          <a:endParaRPr lang="zh-TW" altLang="en-US" sz="3200" dirty="0">
            <a:solidFill>
              <a:schemeClr val="bg1"/>
            </a:solidFill>
            <a:latin typeface="標楷體" panose="03000509000000000000" pitchFamily="65" charset="-120"/>
            <a:ea typeface="標楷體" panose="03000509000000000000" pitchFamily="65" charset="-120"/>
          </a:endParaRPr>
        </a:p>
      </dgm:t>
    </dgm:pt>
    <dgm:pt modelId="{DAE17A22-BE77-4930-99F7-B13F1070D7A5}" type="sibTrans" cxnId="{55D15ECF-4625-45A6-A16E-9E0E43F26F9F}">
      <dgm:prSet/>
      <dgm:spPr/>
      <dgm:t>
        <a:bodyPr/>
        <a:lstStyle/>
        <a:p>
          <a:pPr algn="just"/>
          <a:endParaRPr lang="zh-TW" altLang="en-US" sz="2400"/>
        </a:p>
      </dgm:t>
    </dgm:pt>
    <dgm:pt modelId="{10F5ABE9-30F0-4238-971E-95BDF1C3A7C2}" type="parTrans" cxnId="{55D15ECF-4625-45A6-A16E-9E0E43F26F9F}">
      <dgm:prSet/>
      <dgm:spPr/>
      <dgm:t>
        <a:bodyPr/>
        <a:lstStyle/>
        <a:p>
          <a:pPr algn="just"/>
          <a:endParaRPr lang="zh-TW" altLang="en-US" sz="2400"/>
        </a:p>
      </dgm:t>
    </dgm:pt>
    <dgm:pt modelId="{B83BCE24-B25A-4D79-9E24-FDBD33951B08}" type="pres">
      <dgm:prSet presAssocID="{172EEDF2-21FC-457E-8DD8-61217AEEC211}" presName="linear" presStyleCnt="0">
        <dgm:presLayoutVars>
          <dgm:animLvl val="lvl"/>
          <dgm:resizeHandles val="exact"/>
        </dgm:presLayoutVars>
      </dgm:prSet>
      <dgm:spPr/>
      <dgm:t>
        <a:bodyPr/>
        <a:lstStyle/>
        <a:p>
          <a:endParaRPr lang="zh-TW" altLang="en-US"/>
        </a:p>
      </dgm:t>
    </dgm:pt>
    <dgm:pt modelId="{C36E6F3A-DA4A-4B67-8887-5C2FEDC08F0B}" type="pres">
      <dgm:prSet presAssocID="{38F73D9F-C88D-4271-B09A-3F518FDBE598}" presName="parentText" presStyleLbl="node1" presStyleIdx="0" presStyleCnt="3">
        <dgm:presLayoutVars>
          <dgm:chMax val="0"/>
          <dgm:bulletEnabled val="1"/>
        </dgm:presLayoutVars>
      </dgm:prSet>
      <dgm:spPr/>
      <dgm:t>
        <a:bodyPr/>
        <a:lstStyle/>
        <a:p>
          <a:endParaRPr lang="zh-TW" altLang="en-US"/>
        </a:p>
      </dgm:t>
    </dgm:pt>
    <dgm:pt modelId="{9906F7AE-1678-4C63-8660-D79C1D1B58E2}" type="pres">
      <dgm:prSet presAssocID="{38F73D9F-C88D-4271-B09A-3F518FDBE598}" presName="childText" presStyleLbl="revTx" presStyleIdx="0" presStyleCnt="3">
        <dgm:presLayoutVars>
          <dgm:bulletEnabled val="1"/>
        </dgm:presLayoutVars>
      </dgm:prSet>
      <dgm:spPr/>
      <dgm:t>
        <a:bodyPr/>
        <a:lstStyle/>
        <a:p>
          <a:endParaRPr lang="zh-TW" altLang="en-US"/>
        </a:p>
      </dgm:t>
    </dgm:pt>
    <dgm:pt modelId="{656DA13B-0059-444B-BE13-925FC91606E3}" type="pres">
      <dgm:prSet presAssocID="{3C3C5539-4307-4F18-AE98-57B9F7C3150E}" presName="parentText" presStyleLbl="node1" presStyleIdx="1" presStyleCnt="3">
        <dgm:presLayoutVars>
          <dgm:chMax val="0"/>
          <dgm:bulletEnabled val="1"/>
        </dgm:presLayoutVars>
      </dgm:prSet>
      <dgm:spPr/>
      <dgm:t>
        <a:bodyPr/>
        <a:lstStyle/>
        <a:p>
          <a:endParaRPr lang="zh-TW" altLang="en-US"/>
        </a:p>
      </dgm:t>
    </dgm:pt>
    <dgm:pt modelId="{C411A989-B176-4D79-A870-E4DDCDEC5657}" type="pres">
      <dgm:prSet presAssocID="{3C3C5539-4307-4F18-AE98-57B9F7C3150E}" presName="childText" presStyleLbl="revTx" presStyleIdx="1" presStyleCnt="3">
        <dgm:presLayoutVars>
          <dgm:bulletEnabled val="1"/>
        </dgm:presLayoutVars>
      </dgm:prSet>
      <dgm:spPr/>
      <dgm:t>
        <a:bodyPr/>
        <a:lstStyle/>
        <a:p>
          <a:endParaRPr lang="zh-TW" altLang="en-US"/>
        </a:p>
      </dgm:t>
    </dgm:pt>
    <dgm:pt modelId="{970C4F71-EF4E-4226-9C17-902CCAE56487}" type="pres">
      <dgm:prSet presAssocID="{D7327D6B-1234-47D6-9E03-EAFC1EF57215}" presName="parentText" presStyleLbl="node1" presStyleIdx="2" presStyleCnt="3">
        <dgm:presLayoutVars>
          <dgm:chMax val="0"/>
          <dgm:bulletEnabled val="1"/>
        </dgm:presLayoutVars>
      </dgm:prSet>
      <dgm:spPr/>
      <dgm:t>
        <a:bodyPr/>
        <a:lstStyle/>
        <a:p>
          <a:endParaRPr lang="zh-TW" altLang="en-US"/>
        </a:p>
      </dgm:t>
    </dgm:pt>
    <dgm:pt modelId="{39CAA10D-147D-4EE7-AD99-44591DE17690}" type="pres">
      <dgm:prSet presAssocID="{D7327D6B-1234-47D6-9E03-EAFC1EF57215}" presName="childText" presStyleLbl="revTx" presStyleIdx="2" presStyleCnt="3">
        <dgm:presLayoutVars>
          <dgm:bulletEnabled val="1"/>
        </dgm:presLayoutVars>
      </dgm:prSet>
      <dgm:spPr/>
      <dgm:t>
        <a:bodyPr/>
        <a:lstStyle/>
        <a:p>
          <a:endParaRPr lang="zh-TW" altLang="en-US"/>
        </a:p>
      </dgm:t>
    </dgm:pt>
  </dgm:ptLst>
  <dgm:cxnLst>
    <dgm:cxn modelId="{187188C0-7C6A-45D0-A659-35D11017B6EF}" type="presOf" srcId="{8909B567-52E5-4676-BDED-336A5424F509}" destId="{39CAA10D-147D-4EE7-AD99-44591DE17690}" srcOrd="0" destOrd="0" presId="urn:microsoft.com/office/officeart/2005/8/layout/vList2"/>
    <dgm:cxn modelId="{4A11D69C-352A-4851-94CE-EA65F089C205}" type="presOf" srcId="{D7327D6B-1234-47D6-9E03-EAFC1EF57215}" destId="{970C4F71-EF4E-4226-9C17-902CCAE56487}" srcOrd="0" destOrd="0" presId="urn:microsoft.com/office/officeart/2005/8/layout/vList2"/>
    <dgm:cxn modelId="{77B2A917-318B-45CA-B443-9C6A849A492D}" type="presOf" srcId="{172EEDF2-21FC-457E-8DD8-61217AEEC211}" destId="{B83BCE24-B25A-4D79-9E24-FDBD33951B08}" srcOrd="0" destOrd="0" presId="urn:microsoft.com/office/officeart/2005/8/layout/vList2"/>
    <dgm:cxn modelId="{3C169D54-080C-40B2-9163-DFE6556F4116}" srcId="{172EEDF2-21FC-457E-8DD8-61217AEEC211}" destId="{38F73D9F-C88D-4271-B09A-3F518FDBE598}" srcOrd="0" destOrd="0" parTransId="{CA2F9EA9-310C-4811-AD56-9AA063745C9E}" sibTransId="{1663A28D-BB51-4EEC-BB43-0BEF07F7B146}"/>
    <dgm:cxn modelId="{901AFCC9-3AE0-4732-B659-E388A8111A69}" srcId="{38F73D9F-C88D-4271-B09A-3F518FDBE598}" destId="{40C7A852-6EBA-4617-861F-498077407B38}" srcOrd="0" destOrd="0" parTransId="{F5C76078-9383-42A7-9DBB-8E1F731E0392}" sibTransId="{EF969AEE-70DC-4500-A1F0-C3856D8A0D3A}"/>
    <dgm:cxn modelId="{0BC534E1-9E3F-49C3-A41E-353B686DBB69}" type="presOf" srcId="{38F73D9F-C88D-4271-B09A-3F518FDBE598}" destId="{C36E6F3A-DA4A-4B67-8887-5C2FEDC08F0B}" srcOrd="0" destOrd="0" presId="urn:microsoft.com/office/officeart/2005/8/layout/vList2"/>
    <dgm:cxn modelId="{626591A3-ED2F-422A-8AE6-A0407B8E4560}" srcId="{172EEDF2-21FC-457E-8DD8-61217AEEC211}" destId="{D7327D6B-1234-47D6-9E03-EAFC1EF57215}" srcOrd="2" destOrd="0" parTransId="{761DFD80-5CDD-403C-B6E3-1F10FB4C824E}" sibTransId="{1A9C0492-32AA-4820-8ACC-F7DA34E2DD3D}"/>
    <dgm:cxn modelId="{E4452C95-C6C0-41C0-8E28-7B430DD6E5DB}" type="presOf" srcId="{40C7A852-6EBA-4617-861F-498077407B38}" destId="{9906F7AE-1678-4C63-8660-D79C1D1B58E2}" srcOrd="0" destOrd="0" presId="urn:microsoft.com/office/officeart/2005/8/layout/vList2"/>
    <dgm:cxn modelId="{6A0D8144-71FD-43F1-826F-44CD892B1D2C}" srcId="{3C3C5539-4307-4F18-AE98-57B9F7C3150E}" destId="{58375EF2-994D-4467-8C78-FA5FFA0B9703}" srcOrd="0" destOrd="0" parTransId="{729C28D9-1389-4B63-B501-CC782B4E525A}" sibTransId="{EFD64CFE-5C78-4071-A659-72D7C848E3AE}"/>
    <dgm:cxn modelId="{89F4CBC1-D526-4B6B-AE82-07F2883BE1AC}" type="presOf" srcId="{3C3C5539-4307-4F18-AE98-57B9F7C3150E}" destId="{656DA13B-0059-444B-BE13-925FC91606E3}" srcOrd="0" destOrd="0" presId="urn:microsoft.com/office/officeart/2005/8/layout/vList2"/>
    <dgm:cxn modelId="{63EBADBC-7581-4C20-B76C-B255B66E87C8}" type="presOf" srcId="{58375EF2-994D-4467-8C78-FA5FFA0B9703}" destId="{C411A989-B176-4D79-A870-E4DDCDEC5657}" srcOrd="0" destOrd="0" presId="urn:microsoft.com/office/officeart/2005/8/layout/vList2"/>
    <dgm:cxn modelId="{59091E4E-9A9F-4F2C-8F51-D5064777842D}" srcId="{172EEDF2-21FC-457E-8DD8-61217AEEC211}" destId="{3C3C5539-4307-4F18-AE98-57B9F7C3150E}" srcOrd="1" destOrd="0" parTransId="{C82780A1-7FBC-48F2-9CEE-A8DD7D2A5750}" sibTransId="{03E76835-15B9-4ED3-AAA8-FB508B39C33E}"/>
    <dgm:cxn modelId="{55D15ECF-4625-45A6-A16E-9E0E43F26F9F}" srcId="{D7327D6B-1234-47D6-9E03-EAFC1EF57215}" destId="{8909B567-52E5-4676-BDED-336A5424F509}" srcOrd="0" destOrd="0" parTransId="{10F5ABE9-30F0-4238-971E-95BDF1C3A7C2}" sibTransId="{DAE17A22-BE77-4930-99F7-B13F1070D7A5}"/>
    <dgm:cxn modelId="{B7896083-A7D6-4178-B479-B5AA434B0F15}" type="presParOf" srcId="{B83BCE24-B25A-4D79-9E24-FDBD33951B08}" destId="{C36E6F3A-DA4A-4B67-8887-5C2FEDC08F0B}" srcOrd="0" destOrd="0" presId="urn:microsoft.com/office/officeart/2005/8/layout/vList2"/>
    <dgm:cxn modelId="{6A739FB0-05E8-43DB-ABA9-C77132CD43C4}" type="presParOf" srcId="{B83BCE24-B25A-4D79-9E24-FDBD33951B08}" destId="{9906F7AE-1678-4C63-8660-D79C1D1B58E2}" srcOrd="1" destOrd="0" presId="urn:microsoft.com/office/officeart/2005/8/layout/vList2"/>
    <dgm:cxn modelId="{D8E5F88C-3A93-45E3-8A36-1A7142CB5444}" type="presParOf" srcId="{B83BCE24-B25A-4D79-9E24-FDBD33951B08}" destId="{656DA13B-0059-444B-BE13-925FC91606E3}" srcOrd="2" destOrd="0" presId="urn:microsoft.com/office/officeart/2005/8/layout/vList2"/>
    <dgm:cxn modelId="{5C632C35-CE64-4CA1-B6AC-9C4A2DEC0961}" type="presParOf" srcId="{B83BCE24-B25A-4D79-9E24-FDBD33951B08}" destId="{C411A989-B176-4D79-A870-E4DDCDEC5657}" srcOrd="3" destOrd="0" presId="urn:microsoft.com/office/officeart/2005/8/layout/vList2"/>
    <dgm:cxn modelId="{B36D7D3D-5C2A-44C3-8559-CDA21D75057B}" type="presParOf" srcId="{B83BCE24-B25A-4D79-9E24-FDBD33951B08}" destId="{970C4F71-EF4E-4226-9C17-902CCAE56487}" srcOrd="4" destOrd="0" presId="urn:microsoft.com/office/officeart/2005/8/layout/vList2"/>
    <dgm:cxn modelId="{4DC6062E-545C-413A-AF88-25958E7E5BD5}" type="presParOf" srcId="{B83BCE24-B25A-4D79-9E24-FDBD33951B08}" destId="{39CAA10D-147D-4EE7-AD99-44591DE17690}"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E6F3A-DA4A-4B67-8887-5C2FEDC08F0B}">
      <dsp:nvSpPr>
        <dsp:cNvPr id="0" name=""/>
        <dsp:cNvSpPr/>
      </dsp:nvSpPr>
      <dsp:spPr>
        <a:xfrm>
          <a:off x="0" y="146"/>
          <a:ext cx="11077337" cy="8107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just" defTabSz="1778000">
            <a:lnSpc>
              <a:spcPct val="90000"/>
            </a:lnSpc>
            <a:spcBef>
              <a:spcPct val="0"/>
            </a:spcBef>
            <a:spcAft>
              <a:spcPct val="35000"/>
            </a:spcAft>
          </a:pPr>
          <a:r>
            <a:rPr lang="en-US" altLang="en-US" sz="4000" kern="1200" dirty="0" smtClean="0">
              <a:latin typeface="Times New Roman" panose="02020603050405020304" pitchFamily="18" charset="0"/>
              <a:cs typeface="Times New Roman" panose="02020603050405020304" pitchFamily="18" charset="0"/>
            </a:rPr>
            <a:t>approximation=F</a:t>
          </a:r>
          <a:endParaRPr lang="zh-TW" altLang="en-US" sz="4000" kern="1200" dirty="0">
            <a:latin typeface="Times New Roman" panose="02020603050405020304" pitchFamily="18" charset="0"/>
            <a:cs typeface="Times New Roman" panose="02020603050405020304" pitchFamily="18" charset="0"/>
          </a:endParaRPr>
        </a:p>
      </dsp:txBody>
      <dsp:txXfrm>
        <a:off x="39579" y="39725"/>
        <a:ext cx="10998179" cy="731615"/>
      </dsp:txXfrm>
    </dsp:sp>
    <dsp:sp modelId="{9906F7AE-1678-4C63-8660-D79C1D1B58E2}">
      <dsp:nvSpPr>
        <dsp:cNvPr id="0" name=""/>
        <dsp:cNvSpPr/>
      </dsp:nvSpPr>
      <dsp:spPr>
        <a:xfrm>
          <a:off x="0" y="810920"/>
          <a:ext cx="11077337" cy="4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705"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zh-TW" altLang="en-US" sz="3200" kern="1200" dirty="0" smtClean="0">
              <a:solidFill>
                <a:schemeClr val="bg1"/>
              </a:solidFill>
              <a:latin typeface="標楷體" panose="03000509000000000000" pitchFamily="65" charset="-120"/>
              <a:ea typeface="標楷體" panose="03000509000000000000" pitchFamily="65" charset="-120"/>
            </a:rPr>
            <a:t>不讓近似值同化，使得都產生最佳化模型</a:t>
          </a:r>
          <a:endParaRPr lang="zh-TW" altLang="en-US" sz="3200" kern="1200" dirty="0">
            <a:solidFill>
              <a:schemeClr val="bg1"/>
            </a:solidFill>
            <a:latin typeface="標楷體" panose="03000509000000000000" pitchFamily="65" charset="-120"/>
            <a:ea typeface="標楷體" panose="03000509000000000000" pitchFamily="65" charset="-120"/>
          </a:endParaRPr>
        </a:p>
      </dsp:txBody>
      <dsp:txXfrm>
        <a:off x="0" y="810920"/>
        <a:ext cx="11077337" cy="484125"/>
      </dsp:txXfrm>
    </dsp:sp>
    <dsp:sp modelId="{656DA13B-0059-444B-BE13-925FC91606E3}">
      <dsp:nvSpPr>
        <dsp:cNvPr id="0" name=""/>
        <dsp:cNvSpPr/>
      </dsp:nvSpPr>
      <dsp:spPr>
        <a:xfrm>
          <a:off x="0" y="1295045"/>
          <a:ext cx="11077337" cy="8107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just" defTabSz="1778000">
            <a:lnSpc>
              <a:spcPct val="90000"/>
            </a:lnSpc>
            <a:spcBef>
              <a:spcPct val="0"/>
            </a:spcBef>
            <a:spcAft>
              <a:spcPct val="35000"/>
            </a:spcAft>
          </a:pPr>
          <a:r>
            <a:rPr lang="en-US" altLang="en-US" sz="4000" kern="1200" dirty="0" smtClean="0">
              <a:latin typeface="Times New Roman" panose="02020603050405020304" pitchFamily="18" charset="0"/>
              <a:cs typeface="Times New Roman" panose="02020603050405020304" pitchFamily="18" charset="0"/>
            </a:rPr>
            <a:t>stepwise=F</a:t>
          </a:r>
          <a:endParaRPr lang="zh-TW" altLang="en-US" sz="4000" kern="1200" dirty="0">
            <a:latin typeface="Times New Roman" panose="02020603050405020304" pitchFamily="18" charset="0"/>
            <a:cs typeface="Times New Roman" panose="02020603050405020304" pitchFamily="18" charset="0"/>
          </a:endParaRPr>
        </a:p>
      </dsp:txBody>
      <dsp:txXfrm>
        <a:off x="39579" y="1334624"/>
        <a:ext cx="10998179" cy="731615"/>
      </dsp:txXfrm>
    </dsp:sp>
    <dsp:sp modelId="{C411A989-B176-4D79-A870-E4DDCDEC5657}">
      <dsp:nvSpPr>
        <dsp:cNvPr id="0" name=""/>
        <dsp:cNvSpPr/>
      </dsp:nvSpPr>
      <dsp:spPr>
        <a:xfrm>
          <a:off x="0" y="2105819"/>
          <a:ext cx="11077337" cy="4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705"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zh-TW" altLang="en-US" sz="3200" kern="1200" dirty="0" smtClean="0">
              <a:solidFill>
                <a:schemeClr val="bg1"/>
              </a:solidFill>
              <a:latin typeface="標楷體" panose="03000509000000000000" pitchFamily="65" charset="-120"/>
              <a:ea typeface="標楷體" panose="03000509000000000000" pitchFamily="65" charset="-120"/>
            </a:rPr>
            <a:t>不走捷徑，讓每次都產生最佳化模型</a:t>
          </a:r>
          <a:endParaRPr lang="zh-TW" altLang="en-US" sz="3200" kern="1200" dirty="0">
            <a:solidFill>
              <a:schemeClr val="bg1"/>
            </a:solidFill>
            <a:latin typeface="標楷體" panose="03000509000000000000" pitchFamily="65" charset="-120"/>
            <a:ea typeface="標楷體" panose="03000509000000000000" pitchFamily="65" charset="-120"/>
          </a:endParaRPr>
        </a:p>
      </dsp:txBody>
      <dsp:txXfrm>
        <a:off x="0" y="2105819"/>
        <a:ext cx="11077337" cy="484125"/>
      </dsp:txXfrm>
    </dsp:sp>
    <dsp:sp modelId="{970C4F71-EF4E-4226-9C17-902CCAE56487}">
      <dsp:nvSpPr>
        <dsp:cNvPr id="0" name=""/>
        <dsp:cNvSpPr/>
      </dsp:nvSpPr>
      <dsp:spPr>
        <a:xfrm>
          <a:off x="0" y="2589944"/>
          <a:ext cx="11077337" cy="8107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just" defTabSz="1778000">
            <a:lnSpc>
              <a:spcPct val="90000"/>
            </a:lnSpc>
            <a:spcBef>
              <a:spcPct val="0"/>
            </a:spcBef>
            <a:spcAft>
              <a:spcPct val="35000"/>
            </a:spcAft>
          </a:pPr>
          <a:r>
            <a:rPr lang="en-US" altLang="zh-TW" sz="4000" kern="1200" dirty="0" smtClean="0">
              <a:latin typeface="Times New Roman" panose="02020603050405020304" pitchFamily="18" charset="0"/>
              <a:cs typeface="Times New Roman" panose="02020603050405020304" pitchFamily="18" charset="0"/>
            </a:rPr>
            <a:t>d=0</a:t>
          </a:r>
          <a:endParaRPr lang="zh-TW" altLang="en-US" sz="4000" kern="1200" dirty="0">
            <a:latin typeface="Times New Roman" panose="02020603050405020304" pitchFamily="18" charset="0"/>
            <a:cs typeface="Times New Roman" panose="02020603050405020304" pitchFamily="18" charset="0"/>
          </a:endParaRPr>
        </a:p>
      </dsp:txBody>
      <dsp:txXfrm>
        <a:off x="39579" y="2629523"/>
        <a:ext cx="10998179" cy="731615"/>
      </dsp:txXfrm>
    </dsp:sp>
    <dsp:sp modelId="{39CAA10D-147D-4EE7-AD99-44591DE17690}">
      <dsp:nvSpPr>
        <dsp:cNvPr id="0" name=""/>
        <dsp:cNvSpPr/>
      </dsp:nvSpPr>
      <dsp:spPr>
        <a:xfrm>
          <a:off x="0" y="3400717"/>
          <a:ext cx="11077337" cy="4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705"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zh-TW" altLang="en-US" sz="3200" kern="1200" dirty="0" smtClean="0">
              <a:solidFill>
                <a:schemeClr val="bg1"/>
              </a:solidFill>
              <a:latin typeface="標楷體" panose="03000509000000000000" pitchFamily="65" charset="-120"/>
              <a:ea typeface="標楷體" panose="03000509000000000000" pitchFamily="65" charset="-120"/>
            </a:rPr>
            <a:t>極值，代表時序數據需要進行幾階差分化，才是穩定</a:t>
          </a:r>
          <a:endParaRPr lang="zh-TW" altLang="en-US" sz="3200" kern="1200" dirty="0">
            <a:solidFill>
              <a:schemeClr val="bg1"/>
            </a:solidFill>
            <a:latin typeface="標楷體" panose="03000509000000000000" pitchFamily="65" charset="-120"/>
            <a:ea typeface="標楷體" panose="03000509000000000000" pitchFamily="65" charset="-120"/>
          </a:endParaRPr>
        </a:p>
      </dsp:txBody>
      <dsp:txXfrm>
        <a:off x="0" y="3400717"/>
        <a:ext cx="11077337" cy="4841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2020/5/28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10</a:t>
            </a:fld>
            <a:endParaRPr lang="zh-CN" altLang="en-US"/>
          </a:p>
        </p:txBody>
      </p:sp>
    </p:spTree>
    <p:extLst>
      <p:ext uri="{BB962C8B-B14F-4D97-AF65-F5344CB8AC3E}">
        <p14:creationId xmlns:p14="http://schemas.microsoft.com/office/powerpoint/2010/main" val="1178634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通過指標模型創建訓練集和測試集</a:t>
            </a:r>
            <a:endParaRPr lang="en-US" altLang="zh-TW" dirty="0" smtClean="0"/>
          </a:p>
          <a:p>
            <a:r>
              <a:rPr lang="en-US" altLang="zh-TW" dirty="0" err="1" smtClean="0"/>
              <a:t>ts</a:t>
            </a:r>
            <a:r>
              <a:rPr lang="zh-TW" altLang="en-US" dirty="0" smtClean="0"/>
              <a:t>儲存時間序列資料的資料類別</a:t>
            </a:r>
            <a:endParaRPr lang="en-US" altLang="zh-TW" dirty="0" smtClean="0"/>
          </a:p>
          <a:p>
            <a:pPr marL="171450" indent="-171450">
              <a:buFont typeface="Arial" panose="020B0604020202020204" pitchFamily="34" charset="0"/>
              <a:buChar char="•"/>
            </a:pPr>
            <a:r>
              <a:rPr lang="zh-TW" altLang="en-US" dirty="0" smtClean="0"/>
              <a:t>建一個指標訓練模型，範圍在</a:t>
            </a:r>
            <a:r>
              <a:rPr lang="en-US" altLang="zh-TW" dirty="0" smtClean="0"/>
              <a:t>1</a:t>
            </a:r>
            <a:r>
              <a:rPr lang="zh-TW" altLang="en-US" dirty="0" smtClean="0"/>
              <a:t>到</a:t>
            </a:r>
            <a:r>
              <a:rPr lang="en-US" altLang="zh-TW" dirty="0" smtClean="0"/>
              <a:t>(1</a:t>
            </a:r>
            <a:r>
              <a:rPr lang="zh-TW" altLang="en-US" dirty="0" smtClean="0"/>
              <a:t>小時內消耗的電能減掉</a:t>
            </a:r>
            <a:r>
              <a:rPr lang="en-US" altLang="zh-TW" dirty="0" smtClean="0"/>
              <a:t>12)</a:t>
            </a:r>
          </a:p>
          <a:p>
            <a:pPr marL="171450" indent="-171450">
              <a:buFont typeface="Arial" panose="020B0604020202020204" pitchFamily="34" charset="0"/>
              <a:buChar char="•"/>
            </a:pPr>
            <a:r>
              <a:rPr lang="zh-TW" altLang="en-US" dirty="0" smtClean="0"/>
              <a:t>訓練集</a:t>
            </a:r>
            <a:r>
              <a:rPr lang="en-US" altLang="zh-TW" dirty="0" smtClean="0"/>
              <a:t>:1</a:t>
            </a:r>
            <a:r>
              <a:rPr lang="zh-TW" altLang="en-US" dirty="0" smtClean="0"/>
              <a:t>小時內消耗的電能訓練集的儲存資料類別是</a:t>
            </a:r>
            <a:r>
              <a:rPr lang="en-US" altLang="zh-TW" dirty="0" smtClean="0"/>
              <a:t>1</a:t>
            </a:r>
            <a:r>
              <a:rPr lang="zh-TW" altLang="en-US" dirty="0" smtClean="0"/>
              <a:t>小時內消耗的電能</a:t>
            </a:r>
            <a:r>
              <a:rPr lang="en-US" altLang="zh-TW" dirty="0" smtClean="0"/>
              <a:t>1</a:t>
            </a:r>
            <a:r>
              <a:rPr lang="zh-TW" altLang="en-US" dirty="0" smtClean="0"/>
              <a:t>小時內消耗的電能，頻率是</a:t>
            </a:r>
            <a:r>
              <a:rPr lang="en-US" altLang="zh-TW" dirty="0" smtClean="0"/>
              <a:t>12</a:t>
            </a:r>
            <a:r>
              <a:rPr lang="zh-TW" altLang="en-US" dirty="0" smtClean="0"/>
              <a:t>，由指標指標模型中，拿來當作訓練模型的資料</a:t>
            </a:r>
            <a:endParaRPr lang="en-US" altLang="zh-TW"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smtClean="0"/>
              <a:t>測試集</a:t>
            </a:r>
            <a:r>
              <a:rPr lang="en-US" altLang="zh-TW" dirty="0" smtClean="0"/>
              <a:t>:1</a:t>
            </a:r>
            <a:r>
              <a:rPr lang="zh-TW" altLang="en-US" dirty="0" smtClean="0"/>
              <a:t>小時內消耗的電能訓練集的儲存資料類別是</a:t>
            </a:r>
            <a:r>
              <a:rPr lang="en-US" altLang="zh-TW" dirty="0" smtClean="0"/>
              <a:t>1</a:t>
            </a:r>
            <a:r>
              <a:rPr lang="zh-TW" altLang="en-US" dirty="0" smtClean="0"/>
              <a:t>小時內消耗的電能</a:t>
            </a:r>
            <a:r>
              <a:rPr lang="en-US" altLang="zh-TW" dirty="0" smtClean="0"/>
              <a:t>1</a:t>
            </a:r>
            <a:r>
              <a:rPr lang="zh-TW" altLang="en-US" dirty="0" smtClean="0"/>
              <a:t>小時內消耗的電能，頻率是</a:t>
            </a:r>
            <a:r>
              <a:rPr lang="en-US" altLang="zh-TW" dirty="0" smtClean="0"/>
              <a:t>12</a:t>
            </a:r>
            <a:r>
              <a:rPr lang="zh-TW" altLang="en-US" dirty="0" smtClean="0"/>
              <a:t>，由訓練模型資料訓練出的模型，這些資料是用來測試模型的重疊，也是所需預測的範圍大小</a:t>
            </a:r>
            <a:endParaRPr lang="en-US" altLang="zh-TW" dirty="0" smtClean="0"/>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12913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TW" dirty="0" smtClean="0"/>
              <a:t>lambda</a:t>
            </a:r>
            <a:r>
              <a:rPr lang="zh-TW" altLang="en-US" dirty="0" smtClean="0"/>
              <a:t>每個表達式都代表一個函式，這個函式有一個參數，並且會返回一個值。不論是參數和返回值，也都是一個單參的函式。可以這麼說，</a:t>
            </a:r>
            <a:r>
              <a:rPr lang="en-US" altLang="zh-TW" dirty="0" smtClean="0"/>
              <a:t>λ</a:t>
            </a:r>
            <a:r>
              <a:rPr lang="zh-TW" altLang="en-US" dirty="0" smtClean="0"/>
              <a:t>演算中只有一種「類型</a:t>
            </a:r>
            <a:r>
              <a:rPr lang="zh-TW" altLang="en-US" dirty="0" smtClean="0"/>
              <a:t>」</a:t>
            </a:r>
            <a:endParaRPr lang="en-US" altLang="zh-TW" dirty="0" smtClean="0"/>
          </a:p>
          <a:p>
            <a:pPr marL="171450" indent="-171450">
              <a:buFont typeface="Arial" panose="020B0604020202020204" pitchFamily="34" charset="0"/>
              <a:buChar char="•"/>
            </a:pPr>
            <a:r>
              <a:rPr lang="zh-TW" altLang="en-US" dirty="0" smtClean="0"/>
              <a:t>使模型滿足線性性、獨立性、方差齊性以及正態性，需改變數據形式，又不丟失信息，故應用</a:t>
            </a:r>
            <a:r>
              <a:rPr lang="en-US" altLang="zh-TW" dirty="0" smtClean="0"/>
              <a:t>box-cox</a:t>
            </a:r>
            <a:r>
              <a:rPr lang="zh-TW" altLang="en-US" dirty="0" smtClean="0"/>
              <a:t>轉換。</a:t>
            </a:r>
            <a:endParaRPr lang="en-US" altLang="zh-TW" dirty="0" smtClean="0"/>
          </a:p>
          <a:p>
            <a:pPr marL="171450" indent="-171450">
              <a:buFont typeface="Arial" panose="020B0604020202020204" pitchFamily="34" charset="0"/>
              <a:buChar char="•"/>
            </a:pPr>
            <a:r>
              <a:rPr lang="en-US" altLang="zh-TW" dirty="0" smtClean="0"/>
              <a:t>Box-Cox</a:t>
            </a:r>
            <a:r>
              <a:rPr lang="zh-TW" altLang="en-US" dirty="0" smtClean="0"/>
              <a:t>變換可穩定方差，並使序列具有相等方差的相對同方差。</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4</a:t>
            </a:fld>
            <a:endParaRPr lang="zh-CN" altLang="en-US"/>
          </a:p>
        </p:txBody>
      </p:sp>
    </p:spTree>
    <p:extLst>
      <p:ext uri="{BB962C8B-B14F-4D97-AF65-F5344CB8AC3E}">
        <p14:creationId xmlns:p14="http://schemas.microsoft.com/office/powerpoint/2010/main" val="358040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TW" altLang="en-US" dirty="0" smtClean="0"/>
              <a:t>結合</a:t>
            </a:r>
            <a:r>
              <a:rPr lang="en-US" altLang="zh-TW" dirty="0" smtClean="0"/>
              <a:t>=</a:t>
            </a:r>
            <a:r>
              <a:rPr lang="zh-TW" altLang="en-US" dirty="0" smtClean="0"/>
              <a:t>以自動化</a:t>
            </a:r>
            <a:r>
              <a:rPr lang="en-US" altLang="zh-TW" dirty="0" err="1" smtClean="0"/>
              <a:t>arima</a:t>
            </a:r>
            <a:r>
              <a:rPr lang="zh-TW" altLang="en-US" dirty="0" smtClean="0"/>
              <a:t>模型幫我們決定</a:t>
            </a:r>
            <a:r>
              <a:rPr lang="en-US" altLang="zh-TW" dirty="0" err="1" smtClean="0"/>
              <a:t>acf</a:t>
            </a:r>
            <a:r>
              <a:rPr lang="zh-TW" altLang="en-US" dirty="0" smtClean="0"/>
              <a:t>、</a:t>
            </a:r>
            <a:r>
              <a:rPr lang="en-US" altLang="zh-TW" dirty="0" err="1" smtClean="0"/>
              <a:t>pacf</a:t>
            </a:r>
            <a:r>
              <a:rPr lang="zh-TW" altLang="en-US" dirty="0" smtClean="0"/>
              <a:t>的階數或參數</a:t>
            </a:r>
            <a:r>
              <a:rPr lang="en-US" altLang="zh-TW" dirty="0" smtClean="0"/>
              <a:t>(</a:t>
            </a:r>
            <a:r>
              <a:rPr lang="zh-TW" altLang="en-US" dirty="0" smtClean="0"/>
              <a:t>跟自我回歸移動平均模型</a:t>
            </a:r>
            <a:r>
              <a:rPr lang="en-US" altLang="zh-TW" dirty="0" err="1" smtClean="0"/>
              <a:t>arma</a:t>
            </a:r>
            <a:r>
              <a:rPr lang="zh-TW" altLang="en-US" dirty="0" smtClean="0"/>
              <a:t>相似，但包含了一個額外參數，以代表對時間序列資料做了差分</a:t>
            </a:r>
            <a:r>
              <a:rPr lang="en-US" altLang="zh-TW" dirty="0" smtClean="0"/>
              <a:t>)</a:t>
            </a:r>
          </a:p>
          <a:p>
            <a:pPr marL="171450" indent="-171450">
              <a:buFont typeface="Arial" panose="020B0604020202020204" pitchFamily="34" charset="0"/>
              <a:buChar char="•"/>
            </a:pPr>
            <a:r>
              <a:rPr lang="en-US" altLang="zh-TW" dirty="0" smtClean="0"/>
              <a:t>stepwise=F(</a:t>
            </a:r>
            <a:r>
              <a:rPr lang="zh-TW" altLang="en-US" dirty="0" smtClean="0"/>
              <a:t>為了產生最佳模型，所以不讓函數走快捷徑。因為若該函數採取了一些捷徑以加快計算速度，不會總是產生最佳模型。</a:t>
            </a:r>
            <a:r>
              <a:rPr lang="en-US" altLang="zh-TW" dirty="0" smtClean="0"/>
              <a:t>)</a:t>
            </a:r>
          </a:p>
          <a:p>
            <a:pPr marL="171450" indent="-171450">
              <a:buFont typeface="Arial" panose="020B0604020202020204" pitchFamily="34" charset="0"/>
              <a:buChar char="•"/>
            </a:pPr>
            <a:r>
              <a:rPr lang="en-US" altLang="zh-TW" dirty="0" smtClean="0"/>
              <a:t>approximation=F(</a:t>
            </a:r>
            <a:r>
              <a:rPr lang="zh-TW" altLang="en-US" dirty="0" smtClean="0"/>
              <a:t>則通過條件平方和進行估算，並近似用於模型選擇的信息標準。仍使用最大似然估計來計算最終模型。近似值應用於較長的時間序列或旺季，以避免過多的計算時間，有可能不是最佳模型</a:t>
            </a:r>
            <a:r>
              <a:rPr lang="en-US" altLang="zh-TW" dirty="0" smtClean="0"/>
              <a:t>)</a:t>
            </a:r>
          </a:p>
          <a:p>
            <a:pPr marL="171450" indent="-171450">
              <a:buFont typeface="Arial" panose="020B0604020202020204" pitchFamily="34" charset="0"/>
              <a:buChar char="•"/>
            </a:pPr>
            <a:r>
              <a:rPr lang="en-US" altLang="zh-TW" dirty="0" smtClean="0">
                <a:solidFill>
                  <a:srgbClr val="FF0000"/>
                </a:solidFill>
              </a:rPr>
              <a:t>d=0</a:t>
            </a:r>
            <a:r>
              <a:rPr lang="zh-TW" altLang="en-US" dirty="0" smtClean="0">
                <a:solidFill>
                  <a:srgbClr val="FF0000"/>
                </a:solidFill>
              </a:rPr>
              <a:t> 極值 一階微分</a:t>
            </a:r>
            <a:r>
              <a:rPr lang="en-US" altLang="zh-TW" dirty="0" smtClean="0">
                <a:solidFill>
                  <a:srgbClr val="FF0000"/>
                </a:solidFill>
              </a:rPr>
              <a:t>=0</a:t>
            </a:r>
            <a:r>
              <a:rPr lang="zh-TW" altLang="en-US" dirty="0" smtClean="0">
                <a:solidFill>
                  <a:srgbClr val="FF0000"/>
                </a:solidFill>
              </a:rPr>
              <a:t>代表時序數據需要進行幾階差分化，才是穩定的</a:t>
            </a:r>
          </a:p>
          <a:p>
            <a:pPr marL="171450" indent="-171450">
              <a:buFont typeface="Arial" panose="020B0604020202020204" pitchFamily="34" charset="0"/>
              <a:buChar char="•"/>
            </a:pPr>
            <a:endParaRPr lang="zh-TW" altLang="en-US" dirty="0" smtClean="0"/>
          </a:p>
          <a:p>
            <a:pPr marL="171450" indent="-171450">
              <a:buFont typeface="Arial" panose="020B0604020202020204" pitchFamily="34" charset="0"/>
              <a:buChar char="•"/>
            </a:pPr>
            <a:r>
              <a:rPr lang="zh-TW" altLang="en-US" dirty="0" smtClean="0"/>
              <a:t>原文網址：</a:t>
            </a:r>
            <a:r>
              <a:rPr lang="en-US" altLang="zh-TW" dirty="0" smtClean="0"/>
              <a:t>https://kknews.cc/news/xm92399.html</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255845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AIC</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275426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TW" dirty="0" smtClean="0"/>
              <a:t>Par</a:t>
            </a:r>
            <a:r>
              <a:rPr lang="zh-TW" altLang="en-US" dirty="0" smtClean="0"/>
              <a:t>設定圖表</a:t>
            </a:r>
            <a:r>
              <a:rPr lang="en-US" altLang="zh-TW" dirty="0" smtClean="0"/>
              <a:t>(</a:t>
            </a:r>
            <a:r>
              <a:rPr lang="en-US" altLang="zh-TW" dirty="0" err="1" smtClean="0"/>
              <a:t>mfrow</a:t>
            </a:r>
            <a:r>
              <a:rPr lang="zh-TW" altLang="en-US" dirty="0" smtClean="0"/>
              <a:t>在圖板上顯示</a:t>
            </a:r>
            <a:r>
              <a:rPr lang="en-US" altLang="zh-TW" dirty="0" smtClean="0"/>
              <a:t>2</a:t>
            </a:r>
            <a:r>
              <a:rPr lang="zh-TW" altLang="en-US" dirty="0" smtClean="0"/>
              <a:t>行</a:t>
            </a:r>
            <a:r>
              <a:rPr lang="en-US" altLang="zh-TW" dirty="0" smtClean="0"/>
              <a:t>1</a:t>
            </a:r>
            <a:r>
              <a:rPr lang="zh-TW" altLang="en-US" dirty="0" smtClean="0"/>
              <a:t>列</a:t>
            </a:r>
            <a:r>
              <a:rPr lang="en-US" altLang="zh-TW" dirty="0" smtClean="0"/>
              <a:t>)(mar</a:t>
            </a:r>
            <a:r>
              <a:rPr lang="zh-TW" altLang="en-US" dirty="0" smtClean="0"/>
              <a:t>圖與圖邊距下左上右</a:t>
            </a:r>
            <a:r>
              <a:rPr lang="en-US" altLang="zh-TW" dirty="0" smtClean="0"/>
              <a:t>)(</a:t>
            </a:r>
            <a:r>
              <a:rPr lang="en-US" altLang="zh-TW" dirty="0" err="1" smtClean="0"/>
              <a:t>oma</a:t>
            </a:r>
            <a:r>
              <a:rPr lang="zh-TW" altLang="en-US" dirty="0" smtClean="0"/>
              <a:t>圖與紙張邊距下左上右</a:t>
            </a:r>
            <a:r>
              <a:rPr lang="en-US" altLang="zh-TW" dirty="0" smtClean="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dirty="0" smtClean="0"/>
              <a:t>(</a:t>
            </a:r>
            <a:r>
              <a:rPr lang="zh-TW" altLang="en-US" dirty="0" smtClean="0"/>
              <a:t>該模型的殘差似乎在</a:t>
            </a:r>
            <a:r>
              <a:rPr lang="en-US" altLang="zh-TW" dirty="0" smtClean="0"/>
              <a:t>ACF</a:t>
            </a:r>
            <a:r>
              <a:rPr lang="zh-TW" altLang="en-US" dirty="0" smtClean="0"/>
              <a:t>和</a:t>
            </a:r>
            <a:r>
              <a:rPr lang="en-US" altLang="zh-TW" dirty="0" smtClean="0"/>
              <a:t>PACF</a:t>
            </a:r>
            <a:r>
              <a:rPr lang="zh-TW" altLang="en-US" dirty="0" smtClean="0"/>
              <a:t>圖中均顯示白噪聲的特徵。 殘差均不顯著。 在</a:t>
            </a:r>
            <a:r>
              <a:rPr lang="en-US" altLang="zh-TW" dirty="0" smtClean="0"/>
              <a:t>95</a:t>
            </a:r>
            <a:r>
              <a:rPr lang="zh-TW" altLang="en-US" dirty="0" smtClean="0"/>
              <a:t>％的置信區間內，這完全在概率期望之內。</a:t>
            </a:r>
            <a:r>
              <a:rPr lang="en-US" altLang="zh-TW" dirty="0" smtClean="0"/>
              <a:t>) (</a:t>
            </a:r>
            <a:r>
              <a:rPr lang="en-US" altLang="zh-TW" dirty="0" err="1" smtClean="0"/>
              <a:t>ylab</a:t>
            </a:r>
            <a:r>
              <a:rPr lang="en-US" altLang="zh-TW" dirty="0" smtClean="0"/>
              <a:t>=y</a:t>
            </a:r>
            <a:r>
              <a:rPr lang="zh-TW" altLang="en-US" dirty="0" smtClean="0"/>
              <a:t>軸標題</a:t>
            </a:r>
            <a:r>
              <a:rPr lang="en-US" altLang="zh-TW"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dirty="0" err="1" smtClean="0"/>
              <a:t>Acf</a:t>
            </a:r>
            <a:r>
              <a:rPr lang="en-US" altLang="zh-TW" dirty="0" smtClean="0"/>
              <a:t>:</a:t>
            </a:r>
            <a:r>
              <a:rPr lang="zh-TW" altLang="en-US" dirty="0" smtClean="0"/>
              <a:t>序列相關，是一個信號於其自身在不同時間點的互相關。非正式地來說，它就是兩次觀察之間的相似度對它們之間的時間差的函數。它是找出重複模式（如被噪聲掩蓋的周期信號），或識別隱含在信號諧波頻率中消失的基頻的數學工具。自相關函數在不同的領域，定義不完全等效。在某些領域，自相關函數等同於自協方差。</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TW" alt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smtClean="0"/>
              <a:t>由於時間序列的相關性與之前的相同系列的值進行了計算，這被稱為序列相關或自相關。</a:t>
            </a:r>
            <a:endParaRPr lang="en-US" altLang="zh-TW"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dirty="0" err="1" smtClean="0"/>
              <a:t>Pacf</a:t>
            </a:r>
            <a:r>
              <a:rPr lang="en-US" altLang="zh-TW" dirty="0" smtClean="0"/>
              <a:t>:</a:t>
            </a:r>
            <a:r>
              <a:rPr lang="zh-TW" altLang="en-US" dirty="0" smtClean="0"/>
              <a:t>偏自相關函數用來度量暫時調整所有其他較短滯後的項 </a:t>
            </a:r>
            <a:r>
              <a:rPr lang="en-US" altLang="zh-TW" dirty="0" smtClean="0"/>
              <a:t>(</a:t>
            </a:r>
            <a:r>
              <a:rPr lang="en-US" altLang="zh-TW" dirty="0" err="1" smtClean="0"/>
              <a:t>yt</a:t>
            </a:r>
            <a:r>
              <a:rPr lang="en-US" altLang="zh-TW" dirty="0" smtClean="0"/>
              <a:t> – 1,yt – 2, … ,</a:t>
            </a:r>
            <a:r>
              <a:rPr lang="en-US" altLang="zh-TW" dirty="0" err="1" smtClean="0"/>
              <a:t>yt</a:t>
            </a:r>
            <a:r>
              <a:rPr lang="en-US" altLang="zh-TW" dirty="0" smtClean="0"/>
              <a:t> – k – 1) </a:t>
            </a:r>
            <a:r>
              <a:rPr lang="zh-TW" altLang="en-US" dirty="0" smtClean="0"/>
              <a:t>之後，時間序列中以</a:t>
            </a:r>
            <a:r>
              <a:rPr lang="en-US" altLang="zh-TW" dirty="0" smtClean="0"/>
              <a:t>k </a:t>
            </a:r>
            <a:r>
              <a:rPr lang="zh-TW" altLang="en-US" dirty="0" smtClean="0"/>
              <a:t>個時間單位（</a:t>
            </a:r>
            <a:r>
              <a:rPr lang="en-US" altLang="zh-TW" dirty="0" err="1" smtClean="0"/>
              <a:t>yt</a:t>
            </a:r>
            <a:r>
              <a:rPr lang="zh-TW" altLang="en-US" dirty="0" smtClean="0"/>
              <a:t>和</a:t>
            </a:r>
            <a:r>
              <a:rPr lang="en-US" altLang="zh-TW" dirty="0" err="1" smtClean="0"/>
              <a:t>yt</a:t>
            </a:r>
            <a:r>
              <a:rPr lang="en-US" altLang="zh-TW" dirty="0" smtClean="0"/>
              <a:t> – k</a:t>
            </a:r>
            <a:r>
              <a:rPr lang="zh-TW" altLang="en-US" dirty="0" smtClean="0"/>
              <a:t>）分隔的觀測值之間的相關。</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TW" alt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smtClean="0"/>
              <a:t>偏自相關是剔除乾擾後時間序列觀察與先前時間步長時間序列觀察之間關係的總結。在滯後</a:t>
            </a:r>
            <a:r>
              <a:rPr lang="en-US" altLang="zh-TW" dirty="0" smtClean="0"/>
              <a:t>k</a:t>
            </a:r>
            <a:r>
              <a:rPr lang="zh-TW" altLang="en-US" dirty="0" smtClean="0"/>
              <a:t>處的偏自相關是在消除由於較短滯後條件導致的任何相關性的影響之後產生的相關性。一項觀察的自相關和在先驗時間步上的觀測包括直接相關和間接相關。這些間接相關是線性函數觀察（這個觀察在兩個時間步長之間）的相關。偏自相關函數試圖移除這些間接相關。</a:t>
            </a:r>
            <a:endParaRPr lang="en-US" altLang="zh-TW" dirty="0" smtClean="0"/>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3760872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TW" dirty="0" smtClean="0"/>
              <a:t>(</a:t>
            </a:r>
            <a:r>
              <a:rPr lang="en-US" altLang="zh-TW" dirty="0" err="1" smtClean="0"/>
              <a:t>mfrow</a:t>
            </a:r>
            <a:r>
              <a:rPr lang="zh-TW" altLang="en-US" dirty="0" smtClean="0"/>
              <a:t>在圖板上顯示</a:t>
            </a:r>
            <a:r>
              <a:rPr lang="en-US" altLang="zh-TW" dirty="0" smtClean="0"/>
              <a:t>2</a:t>
            </a:r>
            <a:r>
              <a:rPr lang="zh-TW" altLang="en-US" dirty="0" smtClean="0"/>
              <a:t>行</a:t>
            </a:r>
            <a:r>
              <a:rPr lang="en-US" altLang="zh-TW" dirty="0" smtClean="0"/>
              <a:t>1</a:t>
            </a:r>
            <a:r>
              <a:rPr lang="zh-TW" altLang="en-US" dirty="0" smtClean="0"/>
              <a:t>列</a:t>
            </a:r>
            <a:r>
              <a:rPr lang="en-US" altLang="zh-TW" dirty="0" smtClean="0"/>
              <a:t>)(mar</a:t>
            </a:r>
            <a:r>
              <a:rPr lang="zh-TW" altLang="en-US" dirty="0" smtClean="0"/>
              <a:t>圖與圖邊距下左上右</a:t>
            </a:r>
            <a:r>
              <a:rPr lang="en-US" altLang="zh-TW" dirty="0" smtClean="0"/>
              <a:t>)(</a:t>
            </a:r>
            <a:r>
              <a:rPr lang="en-US" altLang="zh-TW" dirty="0" err="1" smtClean="0"/>
              <a:t>oma</a:t>
            </a:r>
            <a:r>
              <a:rPr lang="zh-TW" altLang="en-US" dirty="0" smtClean="0"/>
              <a:t>圖與紙張邊距下左上右</a:t>
            </a:r>
            <a:r>
              <a:rPr lang="en-US" altLang="zh-TW" dirty="0" smtClean="0"/>
              <a:t>)</a:t>
            </a:r>
          </a:p>
        </p:txBody>
      </p:sp>
      <p:sp>
        <p:nvSpPr>
          <p:cNvPr id="4" name="灯片编号占位符 3"/>
          <p:cNvSpPr>
            <a:spLocks noGrp="1"/>
          </p:cNvSpPr>
          <p:nvPr>
            <p:ph type="sldNum" sz="quarter" idx="10"/>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308513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TW" dirty="0" smtClean="0"/>
              <a:t>(</a:t>
            </a:r>
            <a:r>
              <a:rPr lang="en-US" altLang="zh-TW" dirty="0" err="1" smtClean="0"/>
              <a:t>mfrow</a:t>
            </a:r>
            <a:r>
              <a:rPr lang="zh-TW" altLang="en-US" dirty="0" smtClean="0"/>
              <a:t>在圖板上顯示</a:t>
            </a:r>
            <a:r>
              <a:rPr lang="en-US" altLang="zh-TW" dirty="0" smtClean="0"/>
              <a:t>2</a:t>
            </a:r>
            <a:r>
              <a:rPr lang="zh-TW" altLang="en-US" dirty="0" smtClean="0"/>
              <a:t>行</a:t>
            </a:r>
            <a:r>
              <a:rPr lang="en-US" altLang="zh-TW" dirty="0" smtClean="0"/>
              <a:t>1</a:t>
            </a:r>
            <a:r>
              <a:rPr lang="zh-TW" altLang="en-US" dirty="0" smtClean="0"/>
              <a:t>列</a:t>
            </a:r>
            <a:r>
              <a:rPr lang="en-US" altLang="zh-TW" dirty="0" smtClean="0"/>
              <a:t>)(mar</a:t>
            </a:r>
            <a:r>
              <a:rPr lang="zh-TW" altLang="en-US" dirty="0" smtClean="0"/>
              <a:t>圖與圖邊距下左上右</a:t>
            </a:r>
            <a:r>
              <a:rPr lang="en-US" altLang="zh-TW" dirty="0" smtClean="0"/>
              <a:t>)(</a:t>
            </a:r>
            <a:r>
              <a:rPr lang="en-US" altLang="zh-TW" dirty="0" err="1" smtClean="0"/>
              <a:t>oma</a:t>
            </a:r>
            <a:r>
              <a:rPr lang="zh-TW" altLang="en-US" dirty="0" smtClean="0"/>
              <a:t>圖與紙張邊距下左上右</a:t>
            </a:r>
            <a:r>
              <a:rPr lang="en-US" altLang="zh-TW" dirty="0" smtClean="0"/>
              <a:t>)</a:t>
            </a:r>
          </a:p>
        </p:txBody>
      </p:sp>
      <p:sp>
        <p:nvSpPr>
          <p:cNvPr id="4" name="灯片编号占位符 3"/>
          <p:cNvSpPr>
            <a:spLocks noGrp="1"/>
          </p:cNvSpPr>
          <p:nvPr>
            <p:ph type="sldNum" sz="quarter" idx="10"/>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701764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Lst>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2.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576072" y="4530801"/>
            <a:ext cx="7168895" cy="954107"/>
          </a:xfrm>
          <a:prstGeom prst="rect">
            <a:avLst/>
          </a:prstGeom>
          <a:noFill/>
        </p:spPr>
        <p:txBody>
          <a:bodyPr wrap="square" lIns="89979" rtlCol="0" anchor="ctr">
            <a:spAutoFit/>
            <a:scene3d>
              <a:camera prst="orthographicFront"/>
              <a:lightRig rig="threePt" dir="t"/>
            </a:scene3d>
            <a:sp3d contourW="12700"/>
          </a:bodyPr>
          <a:lstStyle/>
          <a:p>
            <a:pPr lvl="0">
              <a:defRPr/>
            </a:pPr>
            <a:r>
              <a:rPr lang="zh-TW" altLang="en-US" sz="2800" b="1" dirty="0" smtClean="0">
                <a:solidFill>
                  <a:prstClr val="white"/>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ea"/>
                <a:sym typeface="+mn-lt"/>
              </a:rPr>
              <a:t>報告者</a:t>
            </a:r>
            <a:r>
              <a:rPr lang="en-US" altLang="zh-TW" sz="2800" b="1" dirty="0" smtClean="0">
                <a:solidFill>
                  <a:prstClr val="white"/>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ea"/>
                <a:sym typeface="+mn-lt"/>
              </a:rPr>
              <a:t>:</a:t>
            </a:r>
          </a:p>
          <a:p>
            <a:pPr lvl="0" algn="ctr">
              <a:defRPr/>
            </a:pPr>
            <a:r>
              <a:rPr lang="zh-TW" altLang="en-US" sz="2800" b="1" dirty="0" smtClean="0">
                <a:solidFill>
                  <a:prstClr val="white"/>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ea"/>
                <a:sym typeface="+mn-lt"/>
              </a:rPr>
              <a:t>蕭子捷、黃淯琳、黃琬媗、陳蓁芸</a:t>
            </a:r>
            <a:endParaRPr lang="zh-CN" altLang="en-US" sz="2800" b="1" dirty="0">
              <a:solidFill>
                <a:prstClr val="white"/>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ea"/>
              <a:sym typeface="+mn-lt"/>
            </a:endParaRPr>
          </a:p>
        </p:txBody>
      </p:sp>
      <p:sp>
        <p:nvSpPr>
          <p:cNvPr id="6" name="TextBox 4"/>
          <p:cNvSpPr txBox="1"/>
          <p:nvPr/>
        </p:nvSpPr>
        <p:spPr>
          <a:xfrm>
            <a:off x="292608" y="3785389"/>
            <a:ext cx="7616952" cy="523220"/>
          </a:xfrm>
          <a:prstGeom prst="rect">
            <a:avLst/>
          </a:prstGeom>
          <a:noFill/>
        </p:spPr>
        <p:txBody>
          <a:bodyPr wrap="square" lIns="89979" rtlCol="0" anchor="ctr">
            <a:spAutoFit/>
            <a:scene3d>
              <a:camera prst="orthographicFront"/>
              <a:lightRig rig="threePt" dir="t"/>
            </a:scene3d>
            <a:sp3d contourW="12700"/>
          </a:bodyPr>
          <a:lstStyle/>
          <a:p>
            <a:pPr lvl="0" algn="ctr">
              <a:defRPr/>
            </a:pPr>
            <a:r>
              <a:rPr lang="en-US" altLang="zh-CN" sz="2800" b="1" dirty="0">
                <a:solidFill>
                  <a:prstClr val="white"/>
                </a:solidFill>
                <a:effectLst>
                  <a:glow rad="63500">
                    <a:schemeClr val="accent1">
                      <a:satMod val="175000"/>
                      <a:alpha val="4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Energy Forecasting With Time Series Analysis</a:t>
            </a:r>
            <a:endParaRPr kumimoji="0" lang="zh-CN" altLang="en-US" sz="2800" b="1" i="0" u="none" strike="noStrike" kern="1200" cap="none" spc="0" normalizeH="0" baseline="0" noProof="0" dirty="0">
              <a:ln>
                <a:noFill/>
              </a:ln>
              <a:solidFill>
                <a:prstClr val="white"/>
              </a:solidFill>
              <a:effectLst>
                <a:glow rad="63500">
                  <a:schemeClr val="accent1">
                    <a:satMod val="175000"/>
                    <a:alpha val="40000"/>
                  </a:schemeClr>
                </a:glow>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57294" y="2403143"/>
            <a:ext cx="8062578" cy="101566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6000" b="1" spc="100" dirty="0" smtClean="0">
                <a:solidFill>
                  <a:prstClr val="white"/>
                </a:solidFill>
                <a:effectLst>
                  <a:glow rad="63500">
                    <a:schemeClr val="accent1">
                      <a:satMod val="175000"/>
                      <a:alpha val="40000"/>
                    </a:schemeClr>
                  </a:glow>
                  <a:outerShdw blurRad="88900" dist="50800" dir="2700000" algn="tl" rotWithShape="0">
                    <a:prstClr val="black">
                      <a:alpha val="65000"/>
                    </a:prstClr>
                  </a:outerShdw>
                </a:effectLst>
                <a:latin typeface="標楷體" panose="03000509000000000000" pitchFamily="65" charset="-120"/>
                <a:ea typeface="標楷體" panose="03000509000000000000" pitchFamily="65" charset="-120"/>
                <a:cs typeface="+mn-ea"/>
                <a:sym typeface="+mn-lt"/>
              </a:rPr>
              <a:t>時間序列分析電力預測</a:t>
            </a:r>
            <a:endParaRPr kumimoji="0" lang="zh-CN" altLang="en-US" sz="6000" b="1" i="0" u="none" strike="noStrike" kern="1200" cap="none" spc="100" normalizeH="0" baseline="0" noProof="0" dirty="0">
              <a:ln>
                <a:noFill/>
              </a:ln>
              <a:solidFill>
                <a:prstClr val="white"/>
              </a:solidFill>
              <a:effectLst>
                <a:glow rad="63500">
                  <a:schemeClr val="accent1">
                    <a:satMod val="175000"/>
                    <a:alpha val="40000"/>
                  </a:schemeClr>
                </a:glow>
                <a:outerShdw blurRad="88900" dist="50800" dir="2700000" algn="tl" rotWithShape="0">
                  <a:prstClr val="black">
                    <a:alpha val="65000"/>
                  </a:prstClr>
                </a:outerShdw>
              </a:effectLst>
              <a:uLnTx/>
              <a:uFillTx/>
              <a:latin typeface="標楷體" panose="03000509000000000000" pitchFamily="65" charset="-120"/>
              <a:ea typeface="標楷體" panose="03000509000000000000" pitchFamily="65" charset="-120"/>
              <a:cs typeface="+mn-ea"/>
              <a:sym typeface="+mn-lt"/>
            </a:endParaRP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064473"/>
              <a:ext cx="7373150" cy="1569660"/>
            </a:xfrm>
            <a:prstGeom prst="rect">
              <a:avLst/>
            </a:prstGeom>
            <a:noFill/>
          </p:spPr>
          <p:txBody>
            <a:bodyPr wrap="square" rtlCol="0" anchor="ctr">
              <a:spAutoFit/>
              <a:scene3d>
                <a:camera prst="orthographicFront"/>
                <a:lightRig rig="threePt" dir="t"/>
              </a:scene3d>
              <a:sp3d contourW="12700"/>
            </a:bodyPr>
            <a:lstStyle/>
            <a:p>
              <a:pPr lvl="0" algn="ctr">
                <a:defRPr/>
              </a:pPr>
              <a:r>
                <a:rPr lang="en-US" altLang="zh-TW" sz="9600" spc="100" dirty="0" smtClean="0">
                  <a:solidFill>
                    <a:prstClr val="white"/>
                  </a:solidFill>
                  <a:effectLst>
                    <a:glow rad="101600">
                      <a:schemeClr val="accent1">
                        <a:satMod val="175000"/>
                        <a:alpha val="40000"/>
                      </a:schemeClr>
                    </a:glow>
                    <a:outerShdw blurRad="88900" dist="50800" dir="2700000" algn="tl" rotWithShape="0">
                      <a:prstClr val="black">
                        <a:alpha val="65000"/>
                      </a:prstClr>
                    </a:outerShdw>
                  </a:effectLst>
                  <a:latin typeface="Times New Roman" panose="02020603050405020304" pitchFamily="18" charset="0"/>
                  <a:cs typeface="Times New Roman" panose="02020603050405020304" pitchFamily="18" charset="0"/>
                  <a:sym typeface="+mn-lt"/>
                </a:rPr>
                <a:t>END</a:t>
              </a:r>
              <a:endParaRPr kumimoji="0" lang="zh-CN" altLang="en-US" sz="9600" b="0" i="0" u="none" strike="noStrike" kern="1200" cap="none" spc="100" normalizeH="0" baseline="0" noProof="0" dirty="0">
                <a:ln>
                  <a:noFill/>
                </a:ln>
                <a:solidFill>
                  <a:prstClr val="white"/>
                </a:solidFill>
                <a:effectLst>
                  <a:glow rad="101600">
                    <a:schemeClr val="accent1">
                      <a:satMod val="175000"/>
                      <a:alpha val="40000"/>
                    </a:schemeClr>
                  </a:glow>
                  <a:outerShdw blurRad="88900" dist="50800" dir="2700000" algn="tl" rotWithShape="0">
                    <a:prstClr val="black">
                      <a:alpha val="65000"/>
                    </a:prstClr>
                  </a:outerShdw>
                </a:effectLst>
                <a:uLnTx/>
                <a:uFillTx/>
                <a:latin typeface="Times New Roman" panose="02020603050405020304" pitchFamily="18" charset="0"/>
                <a:cs typeface="Times New Roman" panose="02020603050405020304" pitchFamily="18" charset="0"/>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Tree>
    <p:extLst>
      <p:ext uri="{BB962C8B-B14F-4D97-AF65-F5344CB8AC3E}">
        <p14:creationId xmlns:p14="http://schemas.microsoft.com/office/powerpoint/2010/main" val="1842977639"/>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78958" y="174173"/>
            <a:ext cx="5191252" cy="877869"/>
            <a:chOff x="7045706" y="1512833"/>
            <a:chExt cx="5191252" cy="877869"/>
          </a:xfrm>
        </p:grpSpPr>
        <p:sp>
          <p:nvSpPr>
            <p:cNvPr id="12" name="文本框 11"/>
            <p:cNvSpPr txBox="1"/>
            <p:nvPr/>
          </p:nvSpPr>
          <p:spPr>
            <a:xfrm>
              <a:off x="7045706" y="1512833"/>
              <a:ext cx="3543300"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4800" dirty="0">
                  <a:solidFill>
                    <a:prstClr val="white"/>
                  </a:solidFill>
                  <a:latin typeface="標楷體" panose="03000509000000000000" pitchFamily="65" charset="-120"/>
                  <a:ea typeface="標楷體" panose="03000509000000000000" pitchFamily="65" charset="-120"/>
                  <a:cs typeface="+mn-ea"/>
                  <a:sym typeface="+mn-lt"/>
                </a:rPr>
                <a:t>目錄</a:t>
              </a:r>
              <a:endParaRPr kumimoji="0" lang="zh-CN" altLang="en-US" sz="4800" b="0" i="0" u="none" strike="noStrike" kern="1200" cap="none" spc="0" normalizeH="0" baseline="0" noProof="0" dirty="0" smtClean="0">
                <a:ln>
                  <a:noFill/>
                </a:ln>
                <a:solidFill>
                  <a:prstClr val="white"/>
                </a:solidFill>
                <a:effectLst/>
                <a:uLnTx/>
                <a:uFillTx/>
                <a:latin typeface="標楷體" panose="03000509000000000000" pitchFamily="65" charset="-120"/>
                <a:ea typeface="標楷體" panose="03000509000000000000" pitchFamily="65" charset="-120"/>
                <a:cs typeface="+mn-ea"/>
                <a:sym typeface="+mn-lt"/>
              </a:endParaRPr>
            </a:p>
          </p:txBody>
        </p:sp>
        <p:sp>
          <p:nvSpPr>
            <p:cNvPr id="13" name="文本框 12"/>
            <p:cNvSpPr txBox="1"/>
            <p:nvPr/>
          </p:nvSpPr>
          <p:spPr>
            <a:xfrm>
              <a:off x="8261858" y="2017651"/>
              <a:ext cx="3975100" cy="37305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sym typeface="+mn-lt"/>
                </a:rPr>
                <a:t>CONTENTS</a:t>
              </a:r>
              <a:endParaRPr kumimoji="0" lang="en-US" altLang="zh-CN" sz="16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sym typeface="+mn-lt"/>
              </a:endParaRPr>
            </a:p>
          </p:txBody>
        </p:sp>
      </p:grpSp>
      <p:sp>
        <p:nvSpPr>
          <p:cNvPr id="16" name="椭圆 30"/>
          <p:cNvSpPr/>
          <p:nvPr>
            <p:custDataLst>
              <p:tags r:id="rId1"/>
            </p:custDataLst>
          </p:nvPr>
        </p:nvSpPr>
        <p:spPr>
          <a:xfrm rot="1069622">
            <a:off x="3163519" y="2166531"/>
            <a:ext cx="2978614"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sz="2400" dirty="0">
              <a:solidFill>
                <a:schemeClr val="tx1"/>
              </a:solidFill>
              <a:cs typeface="+mn-ea"/>
              <a:sym typeface="+mn-lt"/>
            </a:endParaRPr>
          </a:p>
        </p:txBody>
      </p:sp>
      <p:sp>
        <p:nvSpPr>
          <p:cNvPr id="19" name="椭圆 30"/>
          <p:cNvSpPr/>
          <p:nvPr>
            <p:custDataLst>
              <p:tags r:id="rId2"/>
            </p:custDataLst>
          </p:nvPr>
        </p:nvSpPr>
        <p:spPr>
          <a:xfrm rot="20530378" flipH="1">
            <a:off x="5983399" y="2166531"/>
            <a:ext cx="2980482"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sz="2400" dirty="0">
              <a:solidFill>
                <a:schemeClr val="tx1"/>
              </a:solidFill>
              <a:cs typeface="+mn-ea"/>
              <a:sym typeface="+mn-lt"/>
            </a:endParaRPr>
          </a:p>
        </p:txBody>
      </p:sp>
      <p:grpSp>
        <p:nvGrpSpPr>
          <p:cNvPr id="28" name="组合 27"/>
          <p:cNvGrpSpPr/>
          <p:nvPr/>
        </p:nvGrpSpPr>
        <p:grpSpPr>
          <a:xfrm>
            <a:off x="1109576" y="2937120"/>
            <a:ext cx="4171462" cy="712182"/>
            <a:chOff x="1164006" y="2937120"/>
            <a:chExt cx="4171462" cy="712182"/>
          </a:xfrm>
        </p:grpSpPr>
        <p:sp>
          <p:nvSpPr>
            <p:cNvPr id="14" name="圆角矩形 13"/>
            <p:cNvSpPr/>
            <p:nvPr>
              <p:custDataLst>
                <p:tags r:id="rId9"/>
              </p:custDataLst>
            </p:nvPr>
          </p:nvSpPr>
          <p:spPr>
            <a:xfrm>
              <a:off x="1184274" y="3080467"/>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sz="2400" dirty="0">
                <a:solidFill>
                  <a:schemeClr val="tx1"/>
                </a:solidFill>
                <a:cs typeface="+mn-ea"/>
                <a:sym typeface="+mn-lt"/>
              </a:endParaRPr>
            </a:p>
          </p:txBody>
        </p:sp>
        <p:sp>
          <p:nvSpPr>
            <p:cNvPr id="17" name="椭圆 16"/>
            <p:cNvSpPr/>
            <p:nvPr>
              <p:custDataLst>
                <p:tags r:id="rId10"/>
              </p:custDataLst>
            </p:nvPr>
          </p:nvSpPr>
          <p:spPr>
            <a:xfrm>
              <a:off x="4680179" y="3005024"/>
              <a:ext cx="646145" cy="644278"/>
            </a:xfrm>
            <a:prstGeom prst="ellipse">
              <a:avLst/>
            </a:prstGeom>
            <a:solidFill>
              <a:schemeClr val="bg1">
                <a:alpha val="85000"/>
              </a:schemeClr>
            </a:solidFill>
            <a:ln w="28575">
              <a:solidFill>
                <a:schemeClr val="bg1"/>
              </a:solidFill>
            </a:ln>
          </p:spPr>
          <p:txBody>
            <a:bodyPr anchor="ctr"/>
            <a:lstStyle/>
            <a:p>
              <a:pPr algn="ctr"/>
              <a:r>
                <a:rPr lang="en-US" altLang="zh-CN" sz="2400" dirty="0">
                  <a:solidFill>
                    <a:schemeClr val="tx1"/>
                  </a:solidFill>
                  <a:cs typeface="+mn-ea"/>
                  <a:sym typeface="+mn-lt"/>
                </a:rPr>
                <a:t>1</a:t>
              </a:r>
              <a:endParaRPr lang="zh-CN" altLang="en-US" sz="2400" dirty="0">
                <a:solidFill>
                  <a:schemeClr val="tx1"/>
                </a:solidFill>
                <a:cs typeface="+mn-ea"/>
                <a:sym typeface="+mn-lt"/>
              </a:endParaRPr>
            </a:p>
          </p:txBody>
        </p:sp>
        <p:sp>
          <p:nvSpPr>
            <p:cNvPr id="24" name="文本框 23"/>
            <p:cNvSpPr txBox="1"/>
            <p:nvPr/>
          </p:nvSpPr>
          <p:spPr>
            <a:xfrm>
              <a:off x="1164006" y="2937120"/>
              <a:ext cx="4171462" cy="707886"/>
            </a:xfrm>
            <a:prstGeom prst="rect">
              <a:avLst/>
            </a:prstGeom>
            <a:noFill/>
          </p:spPr>
          <p:txBody>
            <a:bodyPr wrap="square" rtlCol="0" anchor="ctr">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4000" dirty="0" smtClean="0">
                  <a:solidFill>
                    <a:prstClr val="white"/>
                  </a:solidFill>
                  <a:latin typeface="標楷體" panose="03000509000000000000" pitchFamily="65" charset="-120"/>
                  <a:ea typeface="標楷體" panose="03000509000000000000" pitchFamily="65" charset="-120"/>
                  <a:cs typeface="+mn-ea"/>
                  <a:sym typeface="+mn-lt"/>
                </a:rPr>
                <a:t>陳蓁芸</a:t>
              </a:r>
              <a:endParaRPr kumimoji="0" lang="zh-CN" altLang="en-US" sz="4000" b="0" i="0" u="none" strike="noStrike" kern="1200" cap="none" spc="0" normalizeH="0" baseline="0" noProof="0" dirty="0">
                <a:ln>
                  <a:noFill/>
                </a:ln>
                <a:solidFill>
                  <a:prstClr val="white"/>
                </a:solidFill>
                <a:effectLst/>
                <a:uLnTx/>
                <a:uFillTx/>
                <a:latin typeface="標楷體" panose="03000509000000000000" pitchFamily="65" charset="-120"/>
                <a:ea typeface="標楷體" panose="03000509000000000000" pitchFamily="65" charset="-120"/>
                <a:cs typeface="+mn-ea"/>
                <a:sym typeface="+mn-lt"/>
              </a:endParaRPr>
            </a:p>
          </p:txBody>
        </p:sp>
      </p:grpSp>
      <p:grpSp>
        <p:nvGrpSpPr>
          <p:cNvPr id="29" name="组合 28"/>
          <p:cNvGrpSpPr/>
          <p:nvPr/>
        </p:nvGrpSpPr>
        <p:grpSpPr>
          <a:xfrm>
            <a:off x="1100432" y="3924688"/>
            <a:ext cx="4171462" cy="723711"/>
            <a:chOff x="1154862" y="3924688"/>
            <a:chExt cx="4171462" cy="723711"/>
          </a:xfrm>
        </p:grpSpPr>
        <p:sp>
          <p:nvSpPr>
            <p:cNvPr id="15" name="圆角矩形 14"/>
            <p:cNvSpPr/>
            <p:nvPr>
              <p:custDataLst>
                <p:tags r:id="rId7"/>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sz="2400" dirty="0">
                <a:solidFill>
                  <a:schemeClr val="tx1"/>
                </a:solidFill>
                <a:cs typeface="+mn-ea"/>
                <a:sym typeface="+mn-lt"/>
              </a:endParaRPr>
            </a:p>
          </p:txBody>
        </p:sp>
        <p:sp>
          <p:nvSpPr>
            <p:cNvPr id="18" name="椭圆 17"/>
            <p:cNvSpPr/>
            <p:nvPr>
              <p:custDataLst>
                <p:tags r:id="rId8"/>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CN" sz="2400">
                  <a:solidFill>
                    <a:schemeClr val="tx1"/>
                  </a:solidFill>
                  <a:cs typeface="+mn-ea"/>
                  <a:sym typeface="+mn-lt"/>
                </a:rPr>
                <a:t>2</a:t>
              </a:r>
              <a:endParaRPr lang="zh-CN" altLang="en-US" sz="2400">
                <a:solidFill>
                  <a:schemeClr val="tx1"/>
                </a:solidFill>
                <a:cs typeface="+mn-ea"/>
                <a:sym typeface="+mn-lt"/>
              </a:endParaRPr>
            </a:p>
          </p:txBody>
        </p:sp>
        <p:sp>
          <p:nvSpPr>
            <p:cNvPr id="25" name="文本框 24"/>
            <p:cNvSpPr txBox="1"/>
            <p:nvPr/>
          </p:nvSpPr>
          <p:spPr>
            <a:xfrm>
              <a:off x="1154862" y="3924688"/>
              <a:ext cx="4171462" cy="707886"/>
            </a:xfrm>
            <a:prstGeom prst="rect">
              <a:avLst/>
            </a:prstGeom>
            <a:noFill/>
          </p:spPr>
          <p:txBody>
            <a:bodyPr wrap="square" rtlCol="0" anchor="ctr">
              <a:spAutoFit/>
              <a:scene3d>
                <a:camera prst="orthographicFront"/>
                <a:lightRig rig="threePt" dir="t"/>
              </a:scene3d>
              <a:sp3d contourW="12700"/>
            </a:bodyPr>
            <a:lstStyle>
              <a:defPPr>
                <a:defRPr lang="zh-CN"/>
              </a:defPPr>
              <a:lvl1pPr marR="0" lvl="0" indent="0" algn="ctr" fontAlgn="auto">
                <a:lnSpc>
                  <a:spcPct val="100000"/>
                </a:lnSpc>
                <a:spcBef>
                  <a:spcPts val="0"/>
                </a:spcBef>
                <a:spcAft>
                  <a:spcPts val="0"/>
                </a:spcAft>
                <a:buClrTx/>
                <a:buSzTx/>
                <a:buFontTx/>
                <a:buNone/>
                <a:tabLst/>
                <a:defRPr sz="3200">
                  <a:solidFill>
                    <a:prstClr val="white"/>
                  </a:solidFill>
                  <a:latin typeface="標楷體" panose="03000509000000000000" pitchFamily="65" charset="-120"/>
                  <a:ea typeface="標楷體" panose="03000509000000000000" pitchFamily="65" charset="-120"/>
                  <a:cs typeface="+mn-ea"/>
                </a:defRPr>
              </a:lvl1pPr>
            </a:lstStyle>
            <a:p>
              <a:r>
                <a:rPr lang="zh-TW" altLang="en-US" sz="4000" dirty="0">
                  <a:sym typeface="+mn-lt"/>
                </a:rPr>
                <a:t>黃琬</a:t>
              </a:r>
              <a:r>
                <a:rPr lang="zh-TW" altLang="en-US" sz="4000" dirty="0" smtClean="0">
                  <a:sym typeface="+mn-lt"/>
                </a:rPr>
                <a:t>媗</a:t>
              </a:r>
              <a:endParaRPr lang="zh-CN" altLang="en-US" sz="4000" dirty="0">
                <a:sym typeface="+mn-lt"/>
              </a:endParaRPr>
            </a:p>
          </p:txBody>
        </p:sp>
      </p:grpSp>
      <p:grpSp>
        <p:nvGrpSpPr>
          <p:cNvPr id="31" name="组合 30"/>
          <p:cNvGrpSpPr/>
          <p:nvPr/>
        </p:nvGrpSpPr>
        <p:grpSpPr>
          <a:xfrm>
            <a:off x="6804618" y="2937120"/>
            <a:ext cx="4171462" cy="712182"/>
            <a:chOff x="6859048" y="2937120"/>
            <a:chExt cx="4171462" cy="712182"/>
          </a:xfrm>
        </p:grpSpPr>
        <p:sp>
          <p:nvSpPr>
            <p:cNvPr id="20" name="圆角矩形 19"/>
            <p:cNvSpPr/>
            <p:nvPr>
              <p:custDataLst>
                <p:tags r:id="rId5"/>
              </p:custDataLst>
            </p:nvPr>
          </p:nvSpPr>
          <p:spPr>
            <a:xfrm>
              <a:off x="6904337" y="3089611"/>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sz="2400" dirty="0">
                <a:solidFill>
                  <a:schemeClr val="tx1"/>
                </a:solidFill>
                <a:cs typeface="+mn-ea"/>
                <a:sym typeface="+mn-lt"/>
              </a:endParaRPr>
            </a:p>
          </p:txBody>
        </p:sp>
        <p:sp>
          <p:nvSpPr>
            <p:cNvPr id="21" name="椭圆 20"/>
            <p:cNvSpPr/>
            <p:nvPr>
              <p:custDataLst>
                <p:tags r:id="rId6"/>
              </p:custDataLst>
            </p:nvPr>
          </p:nvSpPr>
          <p:spPr>
            <a:xfrm>
              <a:off x="6904336"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CN" sz="2400" dirty="0">
                  <a:solidFill>
                    <a:schemeClr val="tx1"/>
                  </a:solidFill>
                  <a:cs typeface="+mn-ea"/>
                  <a:sym typeface="+mn-lt"/>
                </a:rPr>
                <a:t>3</a:t>
              </a:r>
              <a:endParaRPr lang="zh-CN" altLang="en-US" sz="2400" dirty="0">
                <a:solidFill>
                  <a:schemeClr val="tx1"/>
                </a:solidFill>
                <a:cs typeface="+mn-ea"/>
                <a:sym typeface="+mn-lt"/>
              </a:endParaRPr>
            </a:p>
          </p:txBody>
        </p:sp>
        <p:sp>
          <p:nvSpPr>
            <p:cNvPr id="26" name="文本框 25"/>
            <p:cNvSpPr txBox="1"/>
            <p:nvPr/>
          </p:nvSpPr>
          <p:spPr>
            <a:xfrm>
              <a:off x="6859048" y="2937120"/>
              <a:ext cx="4171462" cy="707886"/>
            </a:xfrm>
            <a:prstGeom prst="rect">
              <a:avLst/>
            </a:prstGeom>
            <a:noFill/>
          </p:spPr>
          <p:txBody>
            <a:bodyPr wrap="square" rtlCol="0" anchor="ctr">
              <a:spAutoFit/>
              <a:scene3d>
                <a:camera prst="orthographicFront"/>
                <a:lightRig rig="threePt" dir="t"/>
              </a:scene3d>
              <a:sp3d contourW="12700"/>
            </a:bodyPr>
            <a:lstStyle>
              <a:defPPr>
                <a:defRPr lang="zh-CN"/>
              </a:defPPr>
              <a:lvl1pPr marR="0" lvl="0" indent="0" algn="ctr" fontAlgn="auto">
                <a:lnSpc>
                  <a:spcPct val="100000"/>
                </a:lnSpc>
                <a:spcBef>
                  <a:spcPts val="0"/>
                </a:spcBef>
                <a:spcAft>
                  <a:spcPts val="0"/>
                </a:spcAft>
                <a:buClrTx/>
                <a:buSzTx/>
                <a:buFontTx/>
                <a:buNone/>
                <a:tabLst/>
                <a:defRPr sz="3200">
                  <a:solidFill>
                    <a:prstClr val="white"/>
                  </a:solidFill>
                  <a:latin typeface="標楷體" panose="03000509000000000000" pitchFamily="65" charset="-120"/>
                  <a:ea typeface="標楷體" panose="03000509000000000000" pitchFamily="65" charset="-120"/>
                  <a:cs typeface="+mn-ea"/>
                </a:defRPr>
              </a:lvl1pPr>
            </a:lstStyle>
            <a:p>
              <a:r>
                <a:rPr lang="zh-TW" altLang="en-US" sz="4000" dirty="0">
                  <a:sym typeface="+mn-lt"/>
                </a:rPr>
                <a:t>黃淯</a:t>
              </a:r>
              <a:r>
                <a:rPr lang="zh-TW" altLang="en-US" sz="4000" dirty="0" smtClean="0">
                  <a:sym typeface="+mn-lt"/>
                </a:rPr>
                <a:t>琳</a:t>
              </a:r>
              <a:endParaRPr lang="zh-CN" altLang="en-US" sz="4000" dirty="0">
                <a:sym typeface="+mn-lt"/>
              </a:endParaRPr>
            </a:p>
          </p:txBody>
        </p:sp>
      </p:grpSp>
      <p:grpSp>
        <p:nvGrpSpPr>
          <p:cNvPr id="30" name="组合 29"/>
          <p:cNvGrpSpPr/>
          <p:nvPr/>
        </p:nvGrpSpPr>
        <p:grpSpPr>
          <a:xfrm>
            <a:off x="6804618" y="3933832"/>
            <a:ext cx="4171462" cy="714567"/>
            <a:chOff x="6859048" y="3933832"/>
            <a:chExt cx="4171462" cy="714567"/>
          </a:xfrm>
        </p:grpSpPr>
        <p:sp>
          <p:nvSpPr>
            <p:cNvPr id="22" name="圆角矩形 21"/>
            <p:cNvSpPr/>
            <p:nvPr>
              <p:custDataLst>
                <p:tags r:id="rId3"/>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sz="2400" dirty="0">
                <a:solidFill>
                  <a:schemeClr val="tx1"/>
                </a:solidFill>
                <a:cs typeface="+mn-ea"/>
                <a:sym typeface="+mn-lt"/>
              </a:endParaRPr>
            </a:p>
          </p:txBody>
        </p:sp>
        <p:sp>
          <p:nvSpPr>
            <p:cNvPr id="23" name="椭圆 22"/>
            <p:cNvSpPr/>
            <p:nvPr>
              <p:custDataLst>
                <p:tags r:id="rId4"/>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CN" sz="2400" dirty="0">
                  <a:solidFill>
                    <a:schemeClr val="tx1"/>
                  </a:solidFill>
                  <a:cs typeface="+mn-ea"/>
                  <a:sym typeface="+mn-lt"/>
                </a:rPr>
                <a:t>4</a:t>
              </a:r>
              <a:endParaRPr lang="zh-CN" altLang="en-US" sz="2400" dirty="0">
                <a:solidFill>
                  <a:schemeClr val="tx1"/>
                </a:solidFill>
                <a:cs typeface="+mn-ea"/>
                <a:sym typeface="+mn-lt"/>
              </a:endParaRPr>
            </a:p>
          </p:txBody>
        </p:sp>
        <p:sp>
          <p:nvSpPr>
            <p:cNvPr id="27" name="文本框 26"/>
            <p:cNvSpPr txBox="1"/>
            <p:nvPr/>
          </p:nvSpPr>
          <p:spPr>
            <a:xfrm>
              <a:off x="6859048" y="3933832"/>
              <a:ext cx="4171462" cy="707886"/>
            </a:xfrm>
            <a:prstGeom prst="rect">
              <a:avLst/>
            </a:prstGeom>
            <a:noFill/>
          </p:spPr>
          <p:txBody>
            <a:bodyPr wrap="square" rtlCol="0" anchor="ctr">
              <a:spAutoFit/>
              <a:scene3d>
                <a:camera prst="orthographicFront"/>
                <a:lightRig rig="threePt" dir="t"/>
              </a:scene3d>
              <a:sp3d contourW="12700"/>
            </a:bodyPr>
            <a:lstStyle>
              <a:defPPr>
                <a:defRPr lang="zh-CN"/>
              </a:defPPr>
              <a:lvl1pPr marR="0" lvl="0" indent="0" algn="ctr" fontAlgn="auto">
                <a:lnSpc>
                  <a:spcPct val="100000"/>
                </a:lnSpc>
                <a:spcBef>
                  <a:spcPts val="0"/>
                </a:spcBef>
                <a:spcAft>
                  <a:spcPts val="0"/>
                </a:spcAft>
                <a:buClrTx/>
                <a:buSzTx/>
                <a:buFontTx/>
                <a:buNone/>
                <a:tabLst/>
                <a:defRPr sz="3200">
                  <a:solidFill>
                    <a:prstClr val="white"/>
                  </a:solidFill>
                  <a:latin typeface="標楷體" panose="03000509000000000000" pitchFamily="65" charset="-120"/>
                  <a:ea typeface="標楷體" panose="03000509000000000000" pitchFamily="65" charset="-120"/>
                  <a:cs typeface="+mn-ea"/>
                </a:defRPr>
              </a:lvl1pPr>
            </a:lstStyle>
            <a:p>
              <a:r>
                <a:rPr lang="zh-TW" altLang="en-US" sz="4000" dirty="0">
                  <a:sym typeface="+mn-lt"/>
                </a:rPr>
                <a:t>蕭子</a:t>
              </a:r>
              <a:r>
                <a:rPr lang="zh-TW" altLang="en-US" sz="4000" dirty="0" smtClean="0">
                  <a:sym typeface="+mn-lt"/>
                </a:rPr>
                <a:t>捷</a:t>
              </a:r>
              <a:endParaRPr lang="zh-CN" altLang="en-US" sz="4000" dirty="0">
                <a:sym typeface="+mn-lt"/>
              </a:endParaRPr>
            </a:p>
          </p:txBody>
        </p:sp>
      </p:gr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p:tgtEl>
                                          <p:spTgt spid="28"/>
                                        </p:tgtEl>
                                        <p:attrNameLst>
                                          <p:attrName>ppt_x</p:attrName>
                                        </p:attrNameLst>
                                      </p:cBhvr>
                                      <p:tavLst>
                                        <p:tav tm="0">
                                          <p:val>
                                            <p:strVal val="#ppt_x+#ppt_w*1.125000"/>
                                          </p:val>
                                        </p:tav>
                                        <p:tav tm="100000">
                                          <p:val>
                                            <p:strVal val="#ppt_x"/>
                                          </p:val>
                                        </p:tav>
                                      </p:tavLst>
                                    </p:anim>
                                    <p:animEffect transition="in" filter="wipe(left)">
                                      <p:cBhvr>
                                        <p:cTn id="21" dur="500"/>
                                        <p:tgtEl>
                                          <p:spTgt spid="28"/>
                                        </p:tgtEl>
                                      </p:cBhvr>
                                    </p:animEffect>
                                  </p:childTnLst>
                                </p:cTn>
                              </p:par>
                            </p:childTnLst>
                          </p:cTn>
                        </p:par>
                        <p:par>
                          <p:cTn id="22" fill="hold">
                            <p:stCondLst>
                              <p:cond delay="1500"/>
                            </p:stCondLst>
                            <p:childTnLst>
                              <p:par>
                                <p:cTn id="23" presetID="12" presetClass="entr" presetSubtype="2"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p:tgtEl>
                                          <p:spTgt spid="29"/>
                                        </p:tgtEl>
                                        <p:attrNameLst>
                                          <p:attrName>ppt_x</p:attrName>
                                        </p:attrNameLst>
                                      </p:cBhvr>
                                      <p:tavLst>
                                        <p:tav tm="0">
                                          <p:val>
                                            <p:strVal val="#ppt_x+#ppt_w*1.125000"/>
                                          </p:val>
                                        </p:tav>
                                        <p:tav tm="100000">
                                          <p:val>
                                            <p:strVal val="#ppt_x"/>
                                          </p:val>
                                        </p:tav>
                                      </p:tavLst>
                                    </p:anim>
                                    <p:animEffect transition="in" filter="wipe(left)">
                                      <p:cBhvr>
                                        <p:cTn id="26" dur="500"/>
                                        <p:tgtEl>
                                          <p:spTgt spid="2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ppt_x</p:attrName>
                                        </p:attrNameLst>
                                      </p:cBhvr>
                                      <p:tavLst>
                                        <p:tav tm="0">
                                          <p:val>
                                            <p:strVal val="#ppt_x-#ppt_w*1.125000"/>
                                          </p:val>
                                        </p:tav>
                                        <p:tav tm="100000">
                                          <p:val>
                                            <p:strVal val="#ppt_x"/>
                                          </p:val>
                                        </p:tav>
                                      </p:tavLst>
                                    </p:anim>
                                    <p:animEffect transition="in" filter="wipe(right)">
                                      <p:cBhvr>
                                        <p:cTn id="31" dur="500"/>
                                        <p:tgtEl>
                                          <p:spTgt spid="31"/>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p:tgtEl>
                                          <p:spTgt spid="30"/>
                                        </p:tgtEl>
                                        <p:attrNameLst>
                                          <p:attrName>ppt_x</p:attrName>
                                        </p:attrNameLst>
                                      </p:cBhvr>
                                      <p:tavLst>
                                        <p:tav tm="0">
                                          <p:val>
                                            <p:strVal val="#ppt_x-#ppt_w*1.125000"/>
                                          </p:val>
                                        </p:tav>
                                        <p:tav tm="100000">
                                          <p:val>
                                            <p:strVal val="#ppt_x"/>
                                          </p:val>
                                        </p:tav>
                                      </p:tavLst>
                                    </p:anim>
                                    <p:animEffect transition="in" filter="wipe(right)">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533821" y="110165"/>
            <a:ext cx="4197167" cy="923330"/>
          </a:xfrm>
          <a:prstGeom prst="rect">
            <a:avLst/>
          </a:prstGeom>
          <a:noFill/>
        </p:spPr>
        <p:txBody>
          <a:bodyPr wrap="square" rtlCol="0">
            <a:spAutoFit/>
            <a:scene3d>
              <a:camera prst="orthographicFront"/>
              <a:lightRig rig="threePt" dir="t"/>
            </a:scene3d>
            <a:sp3d contourW="12700"/>
          </a:bodyPr>
          <a:lstStyle/>
          <a:p>
            <a:pPr lvl="0">
              <a:defRPr/>
            </a:pPr>
            <a:r>
              <a:rPr lang="en-US" altLang="zh-CN" sz="5400" b="1" dirty="0">
                <a:solidFill>
                  <a:prstClr val="white"/>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sym typeface="+mn-lt"/>
              </a:rPr>
              <a:t>Model Data</a:t>
            </a:r>
            <a:endParaRPr kumimoji="0" lang="zh-CN" altLang="en-US" sz="5400" b="1" i="0" strike="noStrike" kern="1200" cap="none" spc="0" normalizeH="0" baseline="0" noProof="0" dirty="0" smtClean="0">
              <a:ln>
                <a:noFill/>
              </a:ln>
              <a:solidFill>
                <a:prstClr val="white"/>
              </a:solidFill>
              <a:effectLst>
                <a:glow rad="63500">
                  <a:schemeClr val="accent5">
                    <a:satMod val="175000"/>
                    <a:alpha val="40000"/>
                  </a:schemeClr>
                </a:glow>
              </a:effectLst>
              <a:uLnTx/>
              <a:uFillTx/>
              <a:latin typeface="Times New Roman" panose="02020603050405020304" pitchFamily="18" charset="0"/>
              <a:cs typeface="Times New Roman" panose="02020603050405020304" pitchFamily="18" charset="0"/>
              <a:sym typeface="+mn-lt"/>
            </a:endParaRPr>
          </a:p>
        </p:txBody>
      </p:sp>
      <p:pic>
        <p:nvPicPr>
          <p:cNvPr id="15" name="圖片 1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269167" y="2219426"/>
            <a:ext cx="5745075" cy="1016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2" name="群組 11"/>
          <p:cNvGrpSpPr/>
          <p:nvPr/>
        </p:nvGrpSpPr>
        <p:grpSpPr>
          <a:xfrm>
            <a:off x="160398" y="1209038"/>
            <a:ext cx="11885717" cy="1672624"/>
            <a:chOff x="160398" y="1372328"/>
            <a:chExt cx="11885717" cy="1672624"/>
          </a:xfrm>
        </p:grpSpPr>
        <p:sp>
          <p:nvSpPr>
            <p:cNvPr id="13" name="手繪多邊形 12"/>
            <p:cNvSpPr/>
            <p:nvPr/>
          </p:nvSpPr>
          <p:spPr>
            <a:xfrm>
              <a:off x="160398" y="1372328"/>
              <a:ext cx="3268602" cy="1672624"/>
            </a:xfrm>
            <a:custGeom>
              <a:avLst/>
              <a:gdLst>
                <a:gd name="connsiteX0" fmla="*/ 0 w 2339408"/>
                <a:gd name="connsiteY0" fmla="*/ 1522065 h 2340858"/>
                <a:gd name="connsiteX1" fmla="*/ 584852 w 2339408"/>
                <a:gd name="connsiteY1" fmla="*/ 1522065 h 2340858"/>
                <a:gd name="connsiteX2" fmla="*/ 584852 w 2339408"/>
                <a:gd name="connsiteY2" fmla="*/ 0 h 2340858"/>
                <a:gd name="connsiteX3" fmla="*/ 1754556 w 2339408"/>
                <a:gd name="connsiteY3" fmla="*/ 0 h 2340858"/>
                <a:gd name="connsiteX4" fmla="*/ 1754556 w 2339408"/>
                <a:gd name="connsiteY4" fmla="*/ 1522065 h 2340858"/>
                <a:gd name="connsiteX5" fmla="*/ 2339408 w 2339408"/>
                <a:gd name="connsiteY5" fmla="*/ 1522065 h 2340858"/>
                <a:gd name="connsiteX6" fmla="*/ 1169704 w 2339408"/>
                <a:gd name="connsiteY6" fmla="*/ 2340858 h 2340858"/>
                <a:gd name="connsiteX7" fmla="*/ 0 w 2339408"/>
                <a:gd name="connsiteY7" fmla="*/ 1522065 h 234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9408" h="2340858">
                  <a:moveTo>
                    <a:pt x="1521122" y="2340858"/>
                  </a:moveTo>
                  <a:lnTo>
                    <a:pt x="1521122" y="1755644"/>
                  </a:lnTo>
                  <a:lnTo>
                    <a:pt x="0" y="1755644"/>
                  </a:lnTo>
                  <a:lnTo>
                    <a:pt x="0" y="585214"/>
                  </a:lnTo>
                  <a:lnTo>
                    <a:pt x="1521122" y="585215"/>
                  </a:lnTo>
                  <a:lnTo>
                    <a:pt x="1521122" y="0"/>
                  </a:lnTo>
                  <a:lnTo>
                    <a:pt x="2339408" y="1170429"/>
                  </a:lnTo>
                  <a:lnTo>
                    <a:pt x="1521122" y="234085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6032" tIns="840884" rIns="665428" bIns="840884" numCol="1" spcCol="1270" anchor="ctr" anchorCtr="0">
              <a:noAutofit/>
            </a:bodyPr>
            <a:lstStyle/>
            <a:p>
              <a:pPr lvl="0" algn="ctr" defTabSz="1600200">
                <a:lnSpc>
                  <a:spcPct val="90000"/>
                </a:lnSpc>
                <a:spcBef>
                  <a:spcPct val="0"/>
                </a:spcBef>
                <a:spcAft>
                  <a:spcPct val="35000"/>
                </a:spcAft>
              </a:pPr>
              <a:r>
                <a:rPr lang="en-US" altLang="zh-TW" sz="3200" kern="1200" dirty="0" smtClean="0">
                  <a:latin typeface="Times New Roman" panose="02020603050405020304" pitchFamily="18" charset="0"/>
                  <a:cs typeface="Times New Roman" panose="02020603050405020304" pitchFamily="18" charset="0"/>
                </a:rPr>
                <a:t>Training</a:t>
              </a:r>
              <a:r>
                <a:rPr lang="zh-TW" altLang="en-US" sz="3200" kern="1200" dirty="0" smtClean="0">
                  <a:latin typeface="Times New Roman" panose="02020603050405020304" pitchFamily="18" charset="0"/>
                  <a:cs typeface="Times New Roman" panose="02020603050405020304" pitchFamily="18" charset="0"/>
                </a:rPr>
                <a:t> </a:t>
              </a:r>
              <a:r>
                <a:rPr lang="en-US" altLang="zh-TW" sz="3200" kern="1200" dirty="0" smtClean="0">
                  <a:latin typeface="Times New Roman" panose="02020603050405020304" pitchFamily="18" charset="0"/>
                  <a:cs typeface="Times New Roman" panose="02020603050405020304" pitchFamily="18" charset="0"/>
                </a:rPr>
                <a:t>Data</a:t>
              </a:r>
              <a:endParaRPr lang="zh-TW" altLang="en-US" sz="3200" kern="1200" dirty="0">
                <a:latin typeface="Times New Roman" panose="02020603050405020304" pitchFamily="18" charset="0"/>
                <a:cs typeface="Times New Roman" panose="02020603050405020304" pitchFamily="18" charset="0"/>
              </a:endParaRPr>
            </a:p>
          </p:txBody>
        </p:sp>
        <p:sp>
          <p:nvSpPr>
            <p:cNvPr id="14" name="手繪多邊形 13"/>
            <p:cNvSpPr/>
            <p:nvPr/>
          </p:nvSpPr>
          <p:spPr>
            <a:xfrm>
              <a:off x="8860536" y="1372328"/>
              <a:ext cx="3185579" cy="1672624"/>
            </a:xfrm>
            <a:custGeom>
              <a:avLst/>
              <a:gdLst>
                <a:gd name="connsiteX0" fmla="*/ 0 w 2339408"/>
                <a:gd name="connsiteY0" fmla="*/ 1520615 h 2339408"/>
                <a:gd name="connsiteX1" fmla="*/ 584852 w 2339408"/>
                <a:gd name="connsiteY1" fmla="*/ 1520615 h 2339408"/>
                <a:gd name="connsiteX2" fmla="*/ 584852 w 2339408"/>
                <a:gd name="connsiteY2" fmla="*/ 0 h 2339408"/>
                <a:gd name="connsiteX3" fmla="*/ 1754556 w 2339408"/>
                <a:gd name="connsiteY3" fmla="*/ 0 h 2339408"/>
                <a:gd name="connsiteX4" fmla="*/ 1754556 w 2339408"/>
                <a:gd name="connsiteY4" fmla="*/ 1520615 h 2339408"/>
                <a:gd name="connsiteX5" fmla="*/ 2339408 w 2339408"/>
                <a:gd name="connsiteY5" fmla="*/ 1520615 h 2339408"/>
                <a:gd name="connsiteX6" fmla="*/ 1169704 w 2339408"/>
                <a:gd name="connsiteY6" fmla="*/ 2339408 h 2339408"/>
                <a:gd name="connsiteX7" fmla="*/ 0 w 2339408"/>
                <a:gd name="connsiteY7" fmla="*/ 1520615 h 2339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9408" h="2339408">
                  <a:moveTo>
                    <a:pt x="818793" y="0"/>
                  </a:moveTo>
                  <a:lnTo>
                    <a:pt x="818793" y="584852"/>
                  </a:lnTo>
                  <a:lnTo>
                    <a:pt x="2339408" y="584852"/>
                  </a:lnTo>
                  <a:lnTo>
                    <a:pt x="2339408" y="1754556"/>
                  </a:lnTo>
                  <a:lnTo>
                    <a:pt x="818793" y="1754556"/>
                  </a:lnTo>
                  <a:lnTo>
                    <a:pt x="818793" y="2339408"/>
                  </a:lnTo>
                  <a:lnTo>
                    <a:pt x="0" y="1169704"/>
                  </a:lnTo>
                  <a:lnTo>
                    <a:pt x="818793"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65428" tIns="840884" rIns="256032" bIns="840884" numCol="1" spcCol="1270" anchor="ctr" anchorCtr="0">
              <a:noAutofit/>
            </a:bodyPr>
            <a:lstStyle/>
            <a:p>
              <a:pPr lvl="0" algn="ctr" defTabSz="1600200">
                <a:lnSpc>
                  <a:spcPct val="90000"/>
                </a:lnSpc>
                <a:spcBef>
                  <a:spcPct val="0"/>
                </a:spcBef>
                <a:spcAft>
                  <a:spcPct val="35000"/>
                </a:spcAft>
              </a:pPr>
              <a:r>
                <a:rPr lang="en-US" altLang="zh-TW" sz="3200" b="1" i="0" kern="1200" dirty="0" smtClean="0">
                  <a:latin typeface="Times New Roman" panose="02020603050405020304" pitchFamily="18" charset="0"/>
                  <a:cs typeface="Times New Roman" panose="02020603050405020304" pitchFamily="18" charset="0"/>
                </a:rPr>
                <a:t>T</a:t>
              </a:r>
              <a:r>
                <a:rPr lang="en-US" sz="3200" b="1" i="0" kern="1200" dirty="0" smtClean="0">
                  <a:latin typeface="Times New Roman" panose="02020603050405020304" pitchFamily="18" charset="0"/>
                  <a:cs typeface="Times New Roman" panose="02020603050405020304" pitchFamily="18" charset="0"/>
                </a:rPr>
                <a:t>est</a:t>
              </a:r>
              <a:r>
                <a:rPr lang="en-US" altLang="zh-TW" sz="3200" b="1" i="0" kern="1200" dirty="0" smtClean="0">
                  <a:latin typeface="Times New Roman" panose="02020603050405020304" pitchFamily="18" charset="0"/>
                  <a:cs typeface="Times New Roman" panose="02020603050405020304" pitchFamily="18" charset="0"/>
                </a:rPr>
                <a:t>ing</a:t>
              </a:r>
              <a:r>
                <a:rPr lang="zh-TW" altLang="en-US" sz="3200" b="1" i="0" kern="1200" dirty="0" smtClean="0">
                  <a:latin typeface="Times New Roman" panose="02020603050405020304" pitchFamily="18" charset="0"/>
                  <a:cs typeface="Times New Roman" panose="02020603050405020304" pitchFamily="18" charset="0"/>
                </a:rPr>
                <a:t> </a:t>
              </a:r>
              <a:r>
                <a:rPr lang="en-US" altLang="zh-TW" sz="3200" b="1" i="0" kern="1200" dirty="0" smtClean="0">
                  <a:latin typeface="Times New Roman" panose="02020603050405020304" pitchFamily="18" charset="0"/>
                  <a:cs typeface="Times New Roman" panose="02020603050405020304" pitchFamily="18" charset="0"/>
                </a:rPr>
                <a:t>Data</a:t>
              </a:r>
              <a:endParaRPr lang="zh-TW" altLang="en-US" sz="3200" kern="1200" dirty="0">
                <a:latin typeface="Times New Roman" panose="02020603050405020304" pitchFamily="18" charset="0"/>
                <a:cs typeface="Times New Roman" panose="02020603050405020304" pitchFamily="18" charset="0"/>
              </a:endParaRPr>
            </a:p>
          </p:txBody>
        </p:sp>
      </p:grpSp>
      <p:pic>
        <p:nvPicPr>
          <p:cNvPr id="16" name="圖片 15"/>
          <p:cNvPicPr>
            <a:picLocks noChangeAspect="1"/>
          </p:cNvPicPr>
          <p:nvPr/>
        </p:nvPicPr>
        <p:blipFill rotWithShape="1">
          <a:blip r:embed="rId4" cstate="email">
            <a:extLst>
              <a:ext uri="{28A0092B-C50C-407E-A947-70E740481C1C}">
                <a14:useLocalDpi xmlns:a14="http://schemas.microsoft.com/office/drawing/2010/main"/>
              </a:ext>
            </a:extLst>
          </a:blip>
          <a:srcRect l="5247" t="4447" r="8410" b="9902"/>
          <a:stretch/>
        </p:blipFill>
        <p:spPr>
          <a:xfrm>
            <a:off x="1065230" y="3429001"/>
            <a:ext cx="10067826" cy="3206682"/>
          </a:xfrm>
          <a:prstGeom prst="rect">
            <a:avLst/>
          </a:prstGeom>
        </p:spPr>
      </p:pic>
      <p:sp>
        <p:nvSpPr>
          <p:cNvPr id="29" name="橢圓 28"/>
          <p:cNvSpPr/>
          <p:nvPr/>
        </p:nvSpPr>
        <p:spPr>
          <a:xfrm>
            <a:off x="2469823" y="4507241"/>
            <a:ext cx="7362334" cy="181937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30989204"/>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533821" y="110165"/>
            <a:ext cx="4924299" cy="923330"/>
          </a:xfrm>
          <a:prstGeom prst="rect">
            <a:avLst/>
          </a:prstGeom>
          <a:noFill/>
        </p:spPr>
        <p:txBody>
          <a:bodyPr wrap="square" rtlCol="0">
            <a:spAutoFit/>
            <a:scene3d>
              <a:camera prst="orthographicFront"/>
              <a:lightRig rig="threePt" dir="t"/>
            </a:scene3d>
            <a:sp3d contourW="12700"/>
          </a:bodyPr>
          <a:lstStyle/>
          <a:p>
            <a:pPr lvl="0">
              <a:defRPr/>
            </a:pPr>
            <a:r>
              <a:rPr lang="en-US" altLang="zh-CN" sz="5400" b="1" dirty="0">
                <a:solidFill>
                  <a:prstClr val="white"/>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sym typeface="+mn-lt"/>
              </a:rPr>
              <a:t>Transformation</a:t>
            </a:r>
            <a:endParaRPr kumimoji="0" lang="zh-CN" altLang="en-US" sz="5400" b="1" i="0" strike="noStrike" kern="1200" cap="none" spc="0" normalizeH="0" baseline="0" noProof="0" dirty="0" smtClean="0">
              <a:ln>
                <a:noFill/>
              </a:ln>
              <a:solidFill>
                <a:prstClr val="white"/>
              </a:solidFill>
              <a:effectLst>
                <a:glow rad="63500">
                  <a:schemeClr val="accent5">
                    <a:satMod val="175000"/>
                    <a:alpha val="40000"/>
                  </a:schemeClr>
                </a:glow>
              </a:effectLst>
              <a:uLnTx/>
              <a:uFillTx/>
              <a:latin typeface="Times New Roman" panose="02020603050405020304" pitchFamily="18" charset="0"/>
              <a:cs typeface="Times New Roman" panose="02020603050405020304" pitchFamily="18" charset="0"/>
              <a:sym typeface="+mn-lt"/>
            </a:endParaRPr>
          </a:p>
        </p:txBody>
      </p:sp>
      <p:pic>
        <p:nvPicPr>
          <p:cNvPr id="2" name="圖片 1"/>
          <p:cNvPicPr>
            <a:picLocks noChangeAspect="1"/>
          </p:cNvPicPr>
          <p:nvPr/>
        </p:nvPicPr>
        <p:blipFill>
          <a:blip r:embed="rId3"/>
          <a:stretch>
            <a:fillRect/>
          </a:stretch>
        </p:blipFill>
        <p:spPr>
          <a:xfrm>
            <a:off x="507206" y="1730830"/>
            <a:ext cx="10380323" cy="979716"/>
          </a:xfrm>
          <a:prstGeom prst="rect">
            <a:avLst/>
          </a:prstGeom>
        </p:spPr>
      </p:pic>
      <p:sp>
        <p:nvSpPr>
          <p:cNvPr id="3" name="文字方塊 2"/>
          <p:cNvSpPr txBox="1"/>
          <p:nvPr/>
        </p:nvSpPr>
        <p:spPr>
          <a:xfrm>
            <a:off x="283029" y="3233057"/>
            <a:ext cx="11636829" cy="3046988"/>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zh-TW" altLang="en-US" sz="3200" dirty="0" smtClean="0">
                <a:solidFill>
                  <a:schemeClr val="bg1"/>
                </a:solidFill>
                <a:latin typeface="標楷體" panose="03000509000000000000" pitchFamily="65" charset="-120"/>
                <a:ea typeface="標楷體" panose="03000509000000000000" pitchFamily="65" charset="-120"/>
              </a:rPr>
              <a:t>改變資料數據形式</a:t>
            </a:r>
            <a:r>
              <a:rPr lang="en-US" altLang="zh-TW" sz="3200" dirty="0" smtClean="0">
                <a:solidFill>
                  <a:schemeClr val="bg1"/>
                </a:solidFill>
                <a:latin typeface="標楷體" panose="03000509000000000000" pitchFamily="65" charset="-120"/>
                <a:ea typeface="標楷體" panose="03000509000000000000" pitchFamily="65" charset="-120"/>
              </a:rPr>
              <a:t>(</a:t>
            </a:r>
            <a:r>
              <a:rPr lang="zh-TW" altLang="en-US" sz="3200" dirty="0">
                <a:solidFill>
                  <a:schemeClr val="bg1"/>
                </a:solidFill>
                <a:latin typeface="標楷體" panose="03000509000000000000" pitchFamily="65" charset="-120"/>
                <a:ea typeface="標楷體" panose="03000509000000000000" pitchFamily="65" charset="-120"/>
              </a:rPr>
              <a:t>線性性、獨立性、</a:t>
            </a:r>
            <a:r>
              <a:rPr lang="zh-TW" altLang="en-US" sz="3200" dirty="0">
                <a:solidFill>
                  <a:srgbClr val="FFFF00"/>
                </a:solidFill>
                <a:latin typeface="標楷體" panose="03000509000000000000" pitchFamily="65" charset="-120"/>
                <a:ea typeface="標楷體" panose="03000509000000000000" pitchFamily="65" charset="-120"/>
              </a:rPr>
              <a:t>方差齊性</a:t>
            </a:r>
            <a:r>
              <a:rPr lang="zh-TW" altLang="en-US" sz="3200" dirty="0">
                <a:solidFill>
                  <a:schemeClr val="bg1"/>
                </a:solidFill>
                <a:latin typeface="標楷體" panose="03000509000000000000" pitchFamily="65" charset="-120"/>
                <a:ea typeface="標楷體" panose="03000509000000000000" pitchFamily="65" charset="-120"/>
              </a:rPr>
              <a:t>以及正態性</a:t>
            </a:r>
            <a:r>
              <a:rPr lang="en-US" altLang="zh-TW" sz="3200" dirty="0" smtClean="0">
                <a:solidFill>
                  <a:schemeClr val="bg1"/>
                </a:solidFill>
                <a:latin typeface="標楷體" panose="03000509000000000000" pitchFamily="65" charset="-120"/>
                <a:ea typeface="標楷體" panose="03000509000000000000" pitchFamily="65" charset="-120"/>
              </a:rPr>
              <a:t>)</a:t>
            </a:r>
            <a:r>
              <a:rPr lang="zh-TW" altLang="en-US" sz="3200" dirty="0" smtClean="0">
                <a:solidFill>
                  <a:schemeClr val="bg1"/>
                </a:solidFill>
                <a:latin typeface="標楷體" panose="03000509000000000000" pitchFamily="65" charset="-120"/>
                <a:ea typeface="標楷體" panose="03000509000000000000" pitchFamily="65" charset="-120"/>
              </a:rPr>
              <a:t>，又不丟失信息，穩定時間序列</a:t>
            </a:r>
            <a:endParaRPr lang="en-US" altLang="zh-TW" sz="3200" dirty="0" smtClean="0">
              <a:solidFill>
                <a:schemeClr val="bg1"/>
              </a:solidFill>
              <a:latin typeface="標楷體" panose="03000509000000000000" pitchFamily="65" charset="-120"/>
              <a:ea typeface="標楷體" panose="03000509000000000000" pitchFamily="65" charset="-120"/>
            </a:endParaRPr>
          </a:p>
          <a:p>
            <a:pPr marL="342900" indent="-342900" algn="just">
              <a:lnSpc>
                <a:spcPct val="200000"/>
              </a:lnSpc>
              <a:buFont typeface="Arial" panose="020B0604020202020204" pitchFamily="34" charset="0"/>
              <a:buChar char="•"/>
            </a:pPr>
            <a:r>
              <a:rPr lang="zh-TW" altLang="en-US" sz="3200" dirty="0" smtClean="0">
                <a:solidFill>
                  <a:schemeClr val="bg1"/>
                </a:solidFill>
                <a:latin typeface="標楷體" panose="03000509000000000000" pitchFamily="65" charset="-120"/>
                <a:ea typeface="標楷體" panose="03000509000000000000" pitchFamily="65" charset="-120"/>
              </a:rPr>
              <a:t>一個參數，返回一個</a:t>
            </a:r>
            <a:r>
              <a:rPr lang="zh-TW" altLang="en-US" sz="3200" dirty="0">
                <a:solidFill>
                  <a:schemeClr val="bg1"/>
                </a:solidFill>
                <a:latin typeface="標楷體" panose="03000509000000000000" pitchFamily="65" charset="-120"/>
                <a:ea typeface="標楷體" panose="03000509000000000000" pitchFamily="65" charset="-120"/>
              </a:rPr>
              <a:t>值</a:t>
            </a:r>
          </a:p>
        </p:txBody>
      </p:sp>
    </p:spTree>
    <p:extLst>
      <p:ext uri="{BB962C8B-B14F-4D97-AF65-F5344CB8AC3E}">
        <p14:creationId xmlns:p14="http://schemas.microsoft.com/office/powerpoint/2010/main" val="2434097262"/>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533821" y="110165"/>
            <a:ext cx="4924299" cy="923330"/>
          </a:xfrm>
          <a:prstGeom prst="rect">
            <a:avLst/>
          </a:prstGeom>
          <a:noFill/>
        </p:spPr>
        <p:txBody>
          <a:bodyPr wrap="square" rtlCol="0">
            <a:spAutoFit/>
            <a:scene3d>
              <a:camera prst="orthographicFront"/>
              <a:lightRig rig="threePt" dir="t"/>
            </a:scene3d>
            <a:sp3d contourW="12700"/>
          </a:bodyPr>
          <a:lstStyle/>
          <a:p>
            <a:pPr lvl="0">
              <a:defRPr/>
            </a:pPr>
            <a:r>
              <a:rPr lang="en-US" altLang="zh-CN" sz="5400" b="1" dirty="0" smtClean="0">
                <a:solidFill>
                  <a:prstClr val="white"/>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sym typeface="+mn-lt"/>
              </a:rPr>
              <a:t>ARIMA Model</a:t>
            </a:r>
            <a:endParaRPr kumimoji="0" lang="zh-CN" altLang="en-US" sz="5400" b="1" i="0" strike="noStrike" kern="1200" cap="none" spc="0" normalizeH="0" baseline="0" noProof="0" dirty="0" smtClean="0">
              <a:ln>
                <a:noFill/>
              </a:ln>
              <a:solidFill>
                <a:prstClr val="white"/>
              </a:solidFill>
              <a:effectLst>
                <a:glow rad="63500">
                  <a:schemeClr val="accent5">
                    <a:satMod val="175000"/>
                    <a:alpha val="40000"/>
                  </a:schemeClr>
                </a:glow>
              </a:effectLst>
              <a:uLnTx/>
              <a:uFillTx/>
              <a:latin typeface="Times New Roman" panose="02020603050405020304" pitchFamily="18" charset="0"/>
              <a:cs typeface="Times New Roman" panose="02020603050405020304" pitchFamily="18" charset="0"/>
              <a:sym typeface="+mn-lt"/>
            </a:endParaRPr>
          </a:p>
        </p:txBody>
      </p:sp>
      <p:pic>
        <p:nvPicPr>
          <p:cNvPr id="4" name="圖片 3"/>
          <p:cNvPicPr>
            <a:picLocks noChangeAspect="1"/>
          </p:cNvPicPr>
          <p:nvPr/>
        </p:nvPicPr>
        <p:blipFill>
          <a:blip r:embed="rId3"/>
          <a:stretch>
            <a:fillRect/>
          </a:stretch>
        </p:blipFill>
        <p:spPr>
          <a:xfrm>
            <a:off x="566055" y="1471930"/>
            <a:ext cx="11088226" cy="901155"/>
          </a:xfrm>
          <a:prstGeom prst="rect">
            <a:avLst/>
          </a:prstGeom>
        </p:spPr>
      </p:pic>
      <p:graphicFrame>
        <p:nvGraphicFramePr>
          <p:cNvPr id="5" name="資料庫圖表 4"/>
          <p:cNvGraphicFramePr/>
          <p:nvPr>
            <p:extLst>
              <p:ext uri="{D42A27DB-BD31-4B8C-83A1-F6EECF244321}">
                <p14:modId xmlns:p14="http://schemas.microsoft.com/office/powerpoint/2010/main" val="1917973139"/>
              </p:ext>
            </p:extLst>
          </p:nvPr>
        </p:nvGraphicFramePr>
        <p:xfrm>
          <a:off x="576943" y="2667000"/>
          <a:ext cx="11077338" cy="38849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05053065"/>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stretch>
            <a:fillRect/>
          </a:stretch>
        </p:blipFill>
        <p:spPr>
          <a:xfrm>
            <a:off x="1898335" y="1730833"/>
            <a:ext cx="8396239" cy="3334770"/>
          </a:xfrm>
          <a:prstGeom prst="rect">
            <a:avLst/>
          </a:prstGeom>
          <a:ln w="38100" cap="sq">
            <a:solidFill>
              <a:srgbClr val="000000"/>
            </a:solidFill>
            <a:prstDash val="solid"/>
            <a:miter lim="800000"/>
          </a:ln>
          <a:effectLst>
            <a:outerShdw blurRad="50800" dist="38100" dir="2700000" algn="tl" rotWithShape="0">
              <a:srgbClr val="000000">
                <a:alpha val="43000"/>
              </a:srgbClr>
            </a:outerShdw>
            <a:reflection blurRad="6350" stA="50000" endA="300" endPos="38500" dist="50800" dir="5400000" sy="-100000" algn="bl" rotWithShape="0"/>
          </a:effectLst>
        </p:spPr>
      </p:pic>
      <p:pic>
        <p:nvPicPr>
          <p:cNvPr id="4" name="圖片 3"/>
          <p:cNvPicPr>
            <a:picLocks noChangeAspect="1"/>
          </p:cNvPicPr>
          <p:nvPr/>
        </p:nvPicPr>
        <p:blipFill>
          <a:blip r:embed="rId4"/>
          <a:stretch>
            <a:fillRect/>
          </a:stretch>
        </p:blipFill>
        <p:spPr>
          <a:xfrm>
            <a:off x="12387943" y="894669"/>
            <a:ext cx="5029200" cy="3914775"/>
          </a:xfrm>
          <a:prstGeom prst="rect">
            <a:avLst/>
          </a:prstGeom>
        </p:spPr>
      </p:pic>
    </p:spTree>
    <p:extLst>
      <p:ext uri="{BB962C8B-B14F-4D97-AF65-F5344CB8AC3E}">
        <p14:creationId xmlns:p14="http://schemas.microsoft.com/office/powerpoint/2010/main" val="4160110217"/>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533821" y="110165"/>
            <a:ext cx="4924299" cy="923330"/>
          </a:xfrm>
          <a:prstGeom prst="rect">
            <a:avLst/>
          </a:prstGeom>
          <a:noFill/>
        </p:spPr>
        <p:txBody>
          <a:bodyPr wrap="square" rtlCol="0">
            <a:spAutoFit/>
            <a:scene3d>
              <a:camera prst="orthographicFront"/>
              <a:lightRig rig="threePt" dir="t"/>
            </a:scene3d>
            <a:sp3d contourW="12700"/>
          </a:bodyPr>
          <a:lstStyle/>
          <a:p>
            <a:pPr lvl="0">
              <a:defRPr/>
            </a:pPr>
            <a:r>
              <a:rPr lang="en-US" altLang="zh-CN" sz="5400" b="1" dirty="0">
                <a:solidFill>
                  <a:prstClr val="white"/>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sym typeface="+mn-lt"/>
              </a:rPr>
              <a:t>Evaluation</a:t>
            </a:r>
            <a:endParaRPr kumimoji="0" lang="zh-CN" altLang="en-US" sz="5400" b="1" i="0" strike="noStrike" kern="1200" cap="none" spc="0" normalizeH="0" baseline="0" noProof="0" dirty="0" smtClean="0">
              <a:ln>
                <a:noFill/>
              </a:ln>
              <a:solidFill>
                <a:prstClr val="white"/>
              </a:solidFill>
              <a:effectLst>
                <a:glow rad="63500">
                  <a:schemeClr val="accent5">
                    <a:satMod val="175000"/>
                    <a:alpha val="40000"/>
                  </a:schemeClr>
                </a:glow>
              </a:effectLst>
              <a:uLnTx/>
              <a:uFillTx/>
              <a:latin typeface="Times New Roman" panose="02020603050405020304" pitchFamily="18" charset="0"/>
              <a:cs typeface="Times New Roman" panose="02020603050405020304" pitchFamily="18" charset="0"/>
              <a:sym typeface="+mn-lt"/>
            </a:endParaRPr>
          </a:p>
        </p:txBody>
      </p:sp>
      <p:pic>
        <p:nvPicPr>
          <p:cNvPr id="4" name="圖片 3"/>
          <p:cNvPicPr>
            <a:picLocks noChangeAspect="1"/>
          </p:cNvPicPr>
          <p:nvPr/>
        </p:nvPicPr>
        <p:blipFill>
          <a:blip r:embed="rId3"/>
          <a:stretch>
            <a:fillRect/>
          </a:stretch>
        </p:blipFill>
        <p:spPr>
          <a:xfrm>
            <a:off x="533821" y="1471930"/>
            <a:ext cx="11084719" cy="1316915"/>
          </a:xfrm>
          <a:prstGeom prst="rect">
            <a:avLst/>
          </a:prstGeom>
        </p:spPr>
      </p:pic>
      <mc:AlternateContent xmlns:mc="http://schemas.openxmlformats.org/markup-compatibility/2006" xmlns:a14="http://schemas.microsoft.com/office/drawing/2010/main">
        <mc:Choice Requires="a14">
          <p:sp>
            <p:nvSpPr>
              <p:cNvPr id="8" name="文字方塊 7"/>
              <p:cNvSpPr txBox="1"/>
              <p:nvPr/>
            </p:nvSpPr>
            <p:spPr>
              <a:xfrm>
                <a:off x="575730" y="2901242"/>
                <a:ext cx="9165166" cy="36774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sz="4000" dirty="0" smtClean="0">
                    <a:solidFill>
                      <a:schemeClr val="bg1"/>
                    </a:solidFill>
                    <a:latin typeface="標楷體" panose="03000509000000000000" pitchFamily="65" charset="-120"/>
                    <a:ea typeface="標楷體" panose="03000509000000000000" pitchFamily="65" charset="-120"/>
                  </a:rPr>
                  <a:t>自我相關</a:t>
                </a:r>
                <a:r>
                  <a:rPr lang="en-US" altLang="zh-TW" sz="4000" dirty="0" err="1" smtClean="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acf</a:t>
                </a:r>
                <a:r>
                  <a:rPr lang="en-US" altLang="zh-TW" sz="4000" dirty="0" smtClean="0">
                    <a:solidFill>
                      <a:schemeClr val="bg1"/>
                    </a:solidFill>
                    <a:latin typeface="標楷體" panose="03000509000000000000" pitchFamily="65" charset="-120"/>
                    <a:ea typeface="標楷體" panose="03000509000000000000" pitchFamily="65" charset="-120"/>
                  </a:rPr>
                  <a:t>:</a:t>
                </a:r>
              </a:p>
              <a:p>
                <a:pPr lvl="1">
                  <a:lnSpc>
                    <a:spcPct val="150000"/>
                  </a:lnSpc>
                </a:pPr>
                <a:r>
                  <a:rPr lang="zh-TW" altLang="en-US" sz="4000" dirty="0">
                    <a:solidFill>
                      <a:schemeClr val="bg1"/>
                    </a:solidFill>
                    <a:latin typeface="標楷體" panose="03000509000000000000" pitchFamily="65" charset="-120"/>
                    <a:ea typeface="標楷體" panose="03000509000000000000" pitchFamily="65" charset="-120"/>
                  </a:rPr>
                  <a:t>衡量</a:t>
                </a:r>
                <a14:m>
                  <m:oMath xmlns:m="http://schemas.openxmlformats.org/officeDocument/2006/math">
                    <m:sSub>
                      <m:sSubPr>
                        <m:ctrlPr>
                          <a:rPr lang="en-US" altLang="zh-TW" sz="4000" i="1" smtClean="0">
                            <a:solidFill>
                              <a:schemeClr val="bg1"/>
                            </a:solidFill>
                            <a:latin typeface="Cambria Math" panose="02040503050406030204" pitchFamily="18" charset="0"/>
                            <a:ea typeface="標楷體" panose="03000509000000000000" pitchFamily="65" charset="-120"/>
                          </a:rPr>
                        </m:ctrlPr>
                      </m:sSubPr>
                      <m:e>
                        <m:r>
                          <a:rPr lang="en-US" altLang="zh-TW" sz="4000" b="0" i="1" smtClean="0">
                            <a:solidFill>
                              <a:schemeClr val="bg1"/>
                            </a:solidFill>
                            <a:latin typeface="Cambria Math" panose="02040503050406030204" pitchFamily="18" charset="0"/>
                            <a:ea typeface="標楷體" panose="03000509000000000000" pitchFamily="65" charset="-120"/>
                          </a:rPr>
                          <m:t>𝑦</m:t>
                        </m:r>
                      </m:e>
                      <m:sub>
                        <m:r>
                          <a:rPr lang="en-US" altLang="zh-TW" sz="4000" b="0" i="1" smtClean="0">
                            <a:solidFill>
                              <a:schemeClr val="bg1"/>
                            </a:solidFill>
                            <a:latin typeface="Cambria Math" panose="02040503050406030204" pitchFamily="18" charset="0"/>
                            <a:ea typeface="標楷體" panose="03000509000000000000" pitchFamily="65" charset="-120"/>
                          </a:rPr>
                          <m:t>𝑡</m:t>
                        </m:r>
                      </m:sub>
                    </m:sSub>
                    <m:r>
                      <a:rPr lang="zh-TW" altLang="en-US" sz="4000" i="1">
                        <a:solidFill>
                          <a:schemeClr val="bg1"/>
                        </a:solidFill>
                        <a:latin typeface="Cambria Math" panose="02040503050406030204" pitchFamily="18" charset="0"/>
                        <a:ea typeface="標楷體" panose="03000509000000000000" pitchFamily="65" charset="-120"/>
                      </a:rPr>
                      <m:t>和</m:t>
                    </m:r>
                    <m:sSub>
                      <m:sSubPr>
                        <m:ctrlPr>
                          <a:rPr lang="en-US" altLang="zh-TW" sz="4000" i="1" smtClean="0">
                            <a:solidFill>
                              <a:schemeClr val="bg1"/>
                            </a:solidFill>
                            <a:latin typeface="Cambria Math" panose="02040503050406030204" pitchFamily="18" charset="0"/>
                            <a:ea typeface="標楷體" panose="03000509000000000000" pitchFamily="65" charset="-120"/>
                          </a:rPr>
                        </m:ctrlPr>
                      </m:sSubPr>
                      <m:e>
                        <m:r>
                          <m:rPr>
                            <m:sty m:val="p"/>
                          </m:rPr>
                          <a:rPr lang="en-US" altLang="zh-TW" sz="4000" i="1">
                            <a:solidFill>
                              <a:schemeClr val="bg1"/>
                            </a:solidFill>
                            <a:latin typeface="Cambria Math" panose="02040503050406030204" pitchFamily="18" charset="0"/>
                            <a:ea typeface="標楷體" panose="03000509000000000000" pitchFamily="65" charset="-120"/>
                          </a:rPr>
                          <m:t>y</m:t>
                        </m:r>
                      </m:e>
                      <m:sub>
                        <m:r>
                          <m:rPr>
                            <m:sty m:val="p"/>
                          </m:rPr>
                          <a:rPr lang="en-US" altLang="zh-TW" sz="4000" i="1">
                            <a:solidFill>
                              <a:schemeClr val="bg1"/>
                            </a:solidFill>
                            <a:latin typeface="Cambria Math" panose="02040503050406030204" pitchFamily="18" charset="0"/>
                            <a:ea typeface="標楷體" panose="03000509000000000000" pitchFamily="65" charset="-120"/>
                          </a:rPr>
                          <m:t>t</m:t>
                        </m:r>
                        <m:r>
                          <a:rPr lang="en-US" altLang="zh-TW" sz="4000" i="1" smtClean="0">
                            <a:solidFill>
                              <a:schemeClr val="bg1"/>
                            </a:solidFill>
                            <a:latin typeface="Cambria Math" panose="02040503050406030204" pitchFamily="18" charset="0"/>
                            <a:ea typeface="標楷體" panose="03000509000000000000" pitchFamily="65" charset="-120"/>
                          </a:rPr>
                          <m:t>−</m:t>
                        </m:r>
                        <m:r>
                          <m:rPr>
                            <m:sty m:val="p"/>
                          </m:rPr>
                          <a:rPr lang="en-US" altLang="zh-TW" sz="4000" i="1">
                            <a:solidFill>
                              <a:schemeClr val="bg1"/>
                            </a:solidFill>
                            <a:latin typeface="Cambria Math" panose="02040503050406030204" pitchFamily="18" charset="0"/>
                            <a:ea typeface="標楷體" panose="03000509000000000000" pitchFamily="65" charset="-120"/>
                          </a:rPr>
                          <m:t>k</m:t>
                        </m:r>
                      </m:sub>
                    </m:sSub>
                  </m:oMath>
                </a14:m>
                <a:r>
                  <a:rPr lang="zh-TW" altLang="en-US" sz="4000" dirty="0" smtClean="0">
                    <a:solidFill>
                      <a:schemeClr val="bg1"/>
                    </a:solidFill>
                    <a:latin typeface="標楷體" panose="03000509000000000000" pitchFamily="65" charset="-120"/>
                    <a:ea typeface="標楷體" panose="03000509000000000000" pitchFamily="65" charset="-120"/>
                  </a:rPr>
                  <a:t>間的相關性</a:t>
                </a:r>
                <a:endParaRPr lang="en-US" altLang="zh-TW" sz="4000" dirty="0" smtClean="0">
                  <a:solidFill>
                    <a:schemeClr val="bg1"/>
                  </a:solidFill>
                  <a:latin typeface="標楷體" panose="03000509000000000000" pitchFamily="65" charset="-120"/>
                  <a:ea typeface="標楷體" panose="03000509000000000000" pitchFamily="65" charset="-120"/>
                </a:endParaRPr>
              </a:p>
              <a:p>
                <a:pPr marL="285750" indent="-285750">
                  <a:lnSpc>
                    <a:spcPct val="150000"/>
                  </a:lnSpc>
                  <a:buFont typeface="Arial" panose="020B0604020202020204" pitchFamily="34" charset="0"/>
                  <a:buChar char="•"/>
                </a:pPr>
                <a:r>
                  <a:rPr lang="zh-TW" altLang="en-US" sz="4000" dirty="0" smtClean="0">
                    <a:solidFill>
                      <a:schemeClr val="bg1"/>
                    </a:solidFill>
                    <a:latin typeface="標楷體" panose="03000509000000000000" pitchFamily="65" charset="-120"/>
                    <a:ea typeface="標楷體" panose="03000509000000000000" pitchFamily="65" charset="-120"/>
                  </a:rPr>
                  <a:t>偏自我相關</a:t>
                </a:r>
                <a:r>
                  <a:rPr lang="en-US" altLang="zh-TW" sz="4000" dirty="0" err="1">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pacf</a:t>
                </a:r>
                <a:r>
                  <a:rPr lang="en-US" altLang="zh-TW" sz="4000" dirty="0" smtClean="0">
                    <a:solidFill>
                      <a:schemeClr val="bg1"/>
                    </a:solidFill>
                    <a:latin typeface="標楷體" panose="03000509000000000000" pitchFamily="65" charset="-120"/>
                    <a:ea typeface="標楷體" panose="03000509000000000000" pitchFamily="65" charset="-120"/>
                  </a:rPr>
                  <a:t>:</a:t>
                </a:r>
              </a:p>
              <a:p>
                <a:pPr lvl="1">
                  <a:lnSpc>
                    <a:spcPct val="150000"/>
                  </a:lnSpc>
                </a:pPr>
                <a:r>
                  <a:rPr lang="zh-TW" altLang="en-US" sz="4000" dirty="0" smtClean="0">
                    <a:solidFill>
                      <a:schemeClr val="bg1"/>
                    </a:solidFill>
                    <a:latin typeface="標楷體" panose="03000509000000000000" pitchFamily="65" charset="-120"/>
                    <a:ea typeface="標楷體" panose="03000509000000000000" pitchFamily="65" charset="-120"/>
                  </a:rPr>
                  <a:t>去除干擾後，</a:t>
                </a:r>
                <a14:m>
                  <m:oMath xmlns:m="http://schemas.openxmlformats.org/officeDocument/2006/math">
                    <m:sSub>
                      <m:sSubPr>
                        <m:ctrlPr>
                          <a:rPr lang="en-US" altLang="zh-TW" sz="4000" i="1">
                            <a:solidFill>
                              <a:schemeClr val="bg1"/>
                            </a:solidFill>
                            <a:latin typeface="Cambria Math" panose="02040503050406030204" pitchFamily="18" charset="0"/>
                            <a:ea typeface="標楷體" panose="03000509000000000000" pitchFamily="65" charset="-120"/>
                          </a:rPr>
                        </m:ctrlPr>
                      </m:sSubPr>
                      <m:e>
                        <m:r>
                          <a:rPr lang="en-US" altLang="zh-TW" sz="4000" i="1">
                            <a:solidFill>
                              <a:schemeClr val="bg1"/>
                            </a:solidFill>
                            <a:latin typeface="Cambria Math" panose="02040503050406030204" pitchFamily="18" charset="0"/>
                            <a:ea typeface="標楷體" panose="03000509000000000000" pitchFamily="65" charset="-120"/>
                          </a:rPr>
                          <m:t>𝑦</m:t>
                        </m:r>
                      </m:e>
                      <m:sub>
                        <m:r>
                          <a:rPr lang="en-US" altLang="zh-TW" sz="4000" i="1">
                            <a:solidFill>
                              <a:schemeClr val="bg1"/>
                            </a:solidFill>
                            <a:latin typeface="Cambria Math" panose="02040503050406030204" pitchFamily="18" charset="0"/>
                            <a:ea typeface="標楷體" panose="03000509000000000000" pitchFamily="65" charset="-120"/>
                          </a:rPr>
                          <m:t>𝑡</m:t>
                        </m:r>
                      </m:sub>
                    </m:sSub>
                    <m:r>
                      <a:rPr lang="zh-TW" altLang="en-US" sz="4000" i="1">
                        <a:solidFill>
                          <a:schemeClr val="bg1"/>
                        </a:solidFill>
                        <a:latin typeface="Cambria Math" panose="02040503050406030204" pitchFamily="18" charset="0"/>
                        <a:ea typeface="標楷體" panose="03000509000000000000" pitchFamily="65" charset="-120"/>
                      </a:rPr>
                      <m:t>和</m:t>
                    </m:r>
                    <m:sSub>
                      <m:sSubPr>
                        <m:ctrlPr>
                          <a:rPr lang="en-US" altLang="zh-TW" sz="4000" i="1">
                            <a:solidFill>
                              <a:schemeClr val="bg1"/>
                            </a:solidFill>
                            <a:latin typeface="Cambria Math" panose="02040503050406030204" pitchFamily="18" charset="0"/>
                            <a:ea typeface="標楷體" panose="03000509000000000000" pitchFamily="65" charset="-120"/>
                          </a:rPr>
                        </m:ctrlPr>
                      </m:sSubPr>
                      <m:e>
                        <m:r>
                          <m:rPr>
                            <m:sty m:val="p"/>
                          </m:rPr>
                          <a:rPr lang="en-US" altLang="zh-TW" sz="4000" i="1">
                            <a:solidFill>
                              <a:schemeClr val="bg1"/>
                            </a:solidFill>
                            <a:latin typeface="Cambria Math" panose="02040503050406030204" pitchFamily="18" charset="0"/>
                            <a:ea typeface="標楷體" panose="03000509000000000000" pitchFamily="65" charset="-120"/>
                          </a:rPr>
                          <m:t>y</m:t>
                        </m:r>
                      </m:e>
                      <m:sub>
                        <m:r>
                          <m:rPr>
                            <m:sty m:val="p"/>
                          </m:rPr>
                          <a:rPr lang="en-US" altLang="zh-TW" sz="4000" i="1">
                            <a:solidFill>
                              <a:schemeClr val="bg1"/>
                            </a:solidFill>
                            <a:latin typeface="Cambria Math" panose="02040503050406030204" pitchFamily="18" charset="0"/>
                            <a:ea typeface="標楷體" panose="03000509000000000000" pitchFamily="65" charset="-120"/>
                          </a:rPr>
                          <m:t>t</m:t>
                        </m:r>
                        <m:r>
                          <a:rPr lang="en-US" altLang="zh-TW" sz="4000" i="1">
                            <a:solidFill>
                              <a:schemeClr val="bg1"/>
                            </a:solidFill>
                            <a:latin typeface="Cambria Math" panose="02040503050406030204" pitchFamily="18" charset="0"/>
                            <a:ea typeface="標楷體" panose="03000509000000000000" pitchFamily="65" charset="-120"/>
                          </a:rPr>
                          <m:t>−</m:t>
                        </m:r>
                        <m:r>
                          <m:rPr>
                            <m:sty m:val="p"/>
                          </m:rPr>
                          <a:rPr lang="en-US" altLang="zh-TW" sz="4000" i="1">
                            <a:solidFill>
                              <a:schemeClr val="bg1"/>
                            </a:solidFill>
                            <a:latin typeface="Cambria Math" panose="02040503050406030204" pitchFamily="18" charset="0"/>
                            <a:ea typeface="標楷體" panose="03000509000000000000" pitchFamily="65" charset="-120"/>
                          </a:rPr>
                          <m:t>k</m:t>
                        </m:r>
                      </m:sub>
                    </m:sSub>
                  </m:oMath>
                </a14:m>
                <a:r>
                  <a:rPr lang="zh-TW" altLang="en-US" sz="4000" dirty="0">
                    <a:solidFill>
                      <a:schemeClr val="bg1"/>
                    </a:solidFill>
                    <a:latin typeface="標楷體" panose="03000509000000000000" pitchFamily="65" charset="-120"/>
                    <a:ea typeface="標楷體" panose="03000509000000000000" pitchFamily="65" charset="-120"/>
                  </a:rPr>
                  <a:t>間</a:t>
                </a:r>
                <a:r>
                  <a:rPr lang="zh-TW" altLang="en-US" sz="4000" dirty="0" smtClean="0">
                    <a:solidFill>
                      <a:schemeClr val="bg1"/>
                    </a:solidFill>
                    <a:latin typeface="標楷體" panose="03000509000000000000" pitchFamily="65" charset="-120"/>
                    <a:ea typeface="標楷體" panose="03000509000000000000" pitchFamily="65" charset="-120"/>
                  </a:rPr>
                  <a:t>的直接相關性</a:t>
                </a:r>
                <a:endParaRPr lang="en-US" altLang="zh-TW" sz="4000" dirty="0">
                  <a:solidFill>
                    <a:schemeClr val="bg1"/>
                  </a:solidFill>
                  <a:latin typeface="標楷體" panose="03000509000000000000" pitchFamily="65" charset="-120"/>
                  <a:ea typeface="標楷體" panose="03000509000000000000" pitchFamily="65" charset="-120"/>
                </a:endParaRPr>
              </a:p>
            </p:txBody>
          </p:sp>
        </mc:Choice>
        <mc:Fallback xmlns="">
          <p:sp>
            <p:nvSpPr>
              <p:cNvPr id="8" name="文字方塊 7"/>
              <p:cNvSpPr txBox="1">
                <a:spLocks noRot="1" noChangeAspect="1" noMove="1" noResize="1" noEditPoints="1" noAdjustHandles="1" noChangeArrowheads="1" noChangeShapeType="1" noTextEdit="1"/>
              </p:cNvSpPr>
              <p:nvPr/>
            </p:nvSpPr>
            <p:spPr>
              <a:xfrm>
                <a:off x="575730" y="2901242"/>
                <a:ext cx="9165166" cy="3677482"/>
              </a:xfrm>
              <a:prstGeom prst="rect">
                <a:avLst/>
              </a:prstGeom>
              <a:blipFill rotWithShape="0">
                <a:blip r:embed="rId4"/>
                <a:stretch>
                  <a:fillRect l="-2128" r="-1862" b="-6302"/>
                </a:stretch>
              </a:blipFill>
            </p:spPr>
            <p:txBody>
              <a:bodyPr/>
              <a:lstStyle/>
              <a:p>
                <a:r>
                  <a:rPr lang="zh-TW" altLang="en-US">
                    <a:noFill/>
                  </a:rPr>
                  <a:t> </a:t>
                </a:r>
              </a:p>
            </p:txBody>
          </p:sp>
        </mc:Fallback>
      </mc:AlternateContent>
      <p:sp>
        <p:nvSpPr>
          <p:cNvPr id="2" name="矩形 1"/>
          <p:cNvSpPr/>
          <p:nvPr/>
        </p:nvSpPr>
        <p:spPr>
          <a:xfrm>
            <a:off x="10514512" y="0"/>
            <a:ext cx="1569660" cy="923330"/>
          </a:xfrm>
          <a:prstGeom prst="rect">
            <a:avLst/>
          </a:prstGeom>
          <a:noFill/>
        </p:spPr>
        <p:txBody>
          <a:bodyPr wrap="none" lIns="91440" tIns="45720" rIns="91440" bIns="45720">
            <a:spAutoFit/>
          </a:bodyPr>
          <a:lstStyle/>
          <a:p>
            <a:pPr algn="ctr"/>
            <a:r>
              <a:rPr lang="zh-TW" altLang="en-US" sz="5400" b="1" cap="none" spc="0" dirty="0" smtClean="0">
                <a:ln w="22225">
                  <a:solidFill>
                    <a:schemeClr val="accent2"/>
                  </a:solidFill>
                  <a:prstDash val="solid"/>
                </a:ln>
                <a:solidFill>
                  <a:schemeClr val="accent2">
                    <a:lumMod val="40000"/>
                    <a:lumOff val="60000"/>
                  </a:schemeClr>
                </a:solidFill>
                <a:effectLst/>
              </a:rPr>
              <a:t>結論</a:t>
            </a:r>
            <a:endParaRPr lang="zh-TW"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670631822"/>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533821" y="110165"/>
            <a:ext cx="4924299" cy="923330"/>
          </a:xfrm>
          <a:prstGeom prst="rect">
            <a:avLst/>
          </a:prstGeom>
          <a:noFill/>
        </p:spPr>
        <p:txBody>
          <a:bodyPr wrap="square" rtlCol="0">
            <a:spAutoFit/>
            <a:scene3d>
              <a:camera prst="orthographicFront"/>
              <a:lightRig rig="threePt" dir="t"/>
            </a:scene3d>
            <a:sp3d contourW="12700"/>
          </a:bodyPr>
          <a:lstStyle/>
          <a:p>
            <a:pPr lvl="0">
              <a:defRPr/>
            </a:pPr>
            <a:r>
              <a:rPr lang="en-US" altLang="zh-CN" sz="5400" b="1" dirty="0">
                <a:solidFill>
                  <a:prstClr val="white"/>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sym typeface="+mn-lt"/>
              </a:rPr>
              <a:t>Evaluation</a:t>
            </a:r>
            <a:endParaRPr kumimoji="0" lang="zh-CN" altLang="en-US" sz="5400" b="1" i="0" strike="noStrike" kern="1200" cap="none" spc="0" normalizeH="0" baseline="0" noProof="0" dirty="0" smtClean="0">
              <a:ln>
                <a:noFill/>
              </a:ln>
              <a:solidFill>
                <a:prstClr val="white"/>
              </a:solidFill>
              <a:effectLst>
                <a:glow rad="63500">
                  <a:schemeClr val="accent5">
                    <a:satMod val="175000"/>
                    <a:alpha val="40000"/>
                  </a:schemeClr>
                </a:glow>
              </a:effectLst>
              <a:uLnTx/>
              <a:uFillTx/>
              <a:latin typeface="Times New Roman" panose="02020603050405020304" pitchFamily="18" charset="0"/>
              <a:cs typeface="Times New Roman" panose="02020603050405020304" pitchFamily="18" charset="0"/>
              <a:sym typeface="+mn-lt"/>
            </a:endParaRPr>
          </a:p>
        </p:txBody>
      </p:sp>
      <p:pic>
        <p:nvPicPr>
          <p:cNvPr id="4" name="圖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31348" y="2602868"/>
            <a:ext cx="8656279" cy="38261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圖片 8"/>
          <p:cNvPicPr>
            <a:picLocks noChangeAspect="1"/>
          </p:cNvPicPr>
          <p:nvPr/>
        </p:nvPicPr>
        <p:blipFill>
          <a:blip r:embed="rId4"/>
          <a:stretch>
            <a:fillRect/>
          </a:stretch>
        </p:blipFill>
        <p:spPr>
          <a:xfrm>
            <a:off x="1559628" y="1276970"/>
            <a:ext cx="5138917" cy="734131"/>
          </a:xfrm>
          <a:prstGeom prst="rect">
            <a:avLst/>
          </a:prstGeom>
        </p:spPr>
      </p:pic>
      <p:sp>
        <p:nvSpPr>
          <p:cNvPr id="35" name="矩形 34"/>
          <p:cNvSpPr/>
          <p:nvPr/>
        </p:nvSpPr>
        <p:spPr>
          <a:xfrm>
            <a:off x="440266" y="3768845"/>
            <a:ext cx="547582" cy="1200329"/>
          </a:xfrm>
          <a:prstGeom prst="rect">
            <a:avLst/>
          </a:prstGeom>
          <a:noFill/>
        </p:spPr>
        <p:txBody>
          <a:bodyPr wrap="square" lIns="91440" tIns="45720" rIns="91440" bIns="45720">
            <a:spAutoFit/>
          </a:bodyPr>
          <a:lstStyle/>
          <a:p>
            <a:pPr algn="ctr"/>
            <a:r>
              <a:rPr lang="en-US" altLang="zh-TW" sz="7200" dirty="0">
                <a:ln w="0"/>
                <a:solidFill>
                  <a:srgbClr val="FF0000"/>
                </a:solidFill>
                <a:effectLst>
                  <a:glow rad="63500">
                    <a:schemeClr val="accent4">
                      <a:satMod val="175000"/>
                      <a:alpha val="40000"/>
                    </a:schemeClr>
                  </a:glow>
                  <a:outerShdw blurRad="38100" dist="25400" dir="5400000" algn="ctr" rotWithShape="0">
                    <a:srgbClr val="6E747A">
                      <a:alpha val="43000"/>
                    </a:srgbClr>
                  </a:outerShdw>
                </a:effectLst>
              </a:rPr>
              <a:t>2</a:t>
            </a:r>
            <a:endParaRPr lang="zh-TW" altLang="en-US" sz="7200" b="0" cap="none" spc="0" dirty="0">
              <a:ln w="0"/>
              <a:solidFill>
                <a:srgbClr val="FF0000"/>
              </a:solidFill>
              <a:effectLst>
                <a:glow rad="63500">
                  <a:schemeClr val="accent4">
                    <a:satMod val="175000"/>
                    <a:alpha val="40000"/>
                  </a:schemeClr>
                </a:glow>
                <a:outerShdw blurRad="38100" dist="25400" dir="5400000" algn="ctr" rotWithShape="0">
                  <a:srgbClr val="6E747A">
                    <a:alpha val="43000"/>
                  </a:srgbClr>
                </a:outerShdw>
              </a:effectLst>
            </a:endParaRPr>
          </a:p>
        </p:txBody>
      </p:sp>
      <p:sp>
        <p:nvSpPr>
          <p:cNvPr id="12" name="＞形箭號 11"/>
          <p:cNvSpPr/>
          <p:nvPr/>
        </p:nvSpPr>
        <p:spPr>
          <a:xfrm flipH="1">
            <a:off x="1116103" y="3429000"/>
            <a:ext cx="1230489" cy="1896534"/>
          </a:xfrm>
          <a:prstGeom prst="chevron">
            <a:avLst>
              <a:gd name="adj" fmla="val 8119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cxnSp>
        <p:nvCxnSpPr>
          <p:cNvPr id="30" name="直線單箭頭接點 29"/>
          <p:cNvCxnSpPr/>
          <p:nvPr/>
        </p:nvCxnSpPr>
        <p:spPr>
          <a:xfrm>
            <a:off x="6059488" y="1907822"/>
            <a:ext cx="0" cy="10611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344820"/>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533821" y="110165"/>
            <a:ext cx="4924299" cy="923330"/>
          </a:xfrm>
          <a:prstGeom prst="rect">
            <a:avLst/>
          </a:prstGeom>
          <a:noFill/>
        </p:spPr>
        <p:txBody>
          <a:bodyPr wrap="square" rtlCol="0">
            <a:spAutoFit/>
            <a:scene3d>
              <a:camera prst="orthographicFront"/>
              <a:lightRig rig="threePt" dir="t"/>
            </a:scene3d>
            <a:sp3d contourW="12700"/>
          </a:bodyPr>
          <a:lstStyle/>
          <a:p>
            <a:pPr lvl="0">
              <a:defRPr/>
            </a:pPr>
            <a:r>
              <a:rPr lang="en-US" altLang="zh-CN" sz="5400" b="1" dirty="0">
                <a:solidFill>
                  <a:prstClr val="white"/>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sym typeface="+mn-lt"/>
              </a:rPr>
              <a:t>Evaluation</a:t>
            </a:r>
            <a:endParaRPr kumimoji="0" lang="zh-CN" altLang="en-US" sz="5400" b="1" i="0" strike="noStrike" kern="1200" cap="none" spc="0" normalizeH="0" baseline="0" noProof="0" dirty="0" smtClean="0">
              <a:ln>
                <a:noFill/>
              </a:ln>
              <a:solidFill>
                <a:prstClr val="white"/>
              </a:solidFill>
              <a:effectLst>
                <a:glow rad="63500">
                  <a:schemeClr val="accent5">
                    <a:satMod val="175000"/>
                    <a:alpha val="40000"/>
                  </a:schemeClr>
                </a:glow>
              </a:effectLst>
              <a:uLnTx/>
              <a:uFillTx/>
              <a:latin typeface="Times New Roman" panose="02020603050405020304" pitchFamily="18" charset="0"/>
              <a:cs typeface="Times New Roman" panose="02020603050405020304" pitchFamily="18" charset="0"/>
              <a:sym typeface="+mn-lt"/>
            </a:endParaRPr>
          </a:p>
        </p:txBody>
      </p:sp>
      <p:grpSp>
        <p:nvGrpSpPr>
          <p:cNvPr id="15" name="群組 14"/>
          <p:cNvGrpSpPr/>
          <p:nvPr/>
        </p:nvGrpSpPr>
        <p:grpSpPr>
          <a:xfrm>
            <a:off x="150418" y="1436915"/>
            <a:ext cx="6045298" cy="5181540"/>
            <a:chOff x="302822" y="1447801"/>
            <a:chExt cx="6045298" cy="5181540"/>
          </a:xfrm>
        </p:grpSpPr>
        <p:grpSp>
          <p:nvGrpSpPr>
            <p:cNvPr id="8" name="群組 7"/>
            <p:cNvGrpSpPr/>
            <p:nvPr/>
          </p:nvGrpSpPr>
          <p:grpSpPr>
            <a:xfrm>
              <a:off x="369490" y="1447801"/>
              <a:ext cx="5978630" cy="5181540"/>
              <a:chOff x="369490" y="1447801"/>
              <a:chExt cx="5978630" cy="5181540"/>
            </a:xfrm>
          </p:grpSpPr>
          <p:pic>
            <p:nvPicPr>
              <p:cNvPr id="5" name="圖片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03514" y="1447801"/>
                <a:ext cx="4920343" cy="489856"/>
              </a:xfrm>
              <a:prstGeom prst="rect">
                <a:avLst/>
              </a:prstGeom>
            </p:spPr>
          </p:pic>
          <p:grpSp>
            <p:nvGrpSpPr>
              <p:cNvPr id="6" name="群組 5"/>
              <p:cNvGrpSpPr/>
              <p:nvPr/>
            </p:nvGrpSpPr>
            <p:grpSpPr>
              <a:xfrm>
                <a:off x="369490" y="2039293"/>
                <a:ext cx="5978630" cy="4590048"/>
                <a:chOff x="653143" y="2017522"/>
                <a:chExt cx="5978630" cy="4590048"/>
              </a:xfrm>
            </p:grpSpPr>
            <p:pic>
              <p:nvPicPr>
                <p:cNvPr id="7" name="圖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3143" y="2017522"/>
                  <a:ext cx="5978630" cy="4546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上-下雙向箭號 1"/>
                <p:cNvSpPr/>
                <p:nvPr/>
              </p:nvSpPr>
              <p:spPr>
                <a:xfrm>
                  <a:off x="1687286" y="3341914"/>
                  <a:ext cx="653143" cy="94888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上-下雙向箭號 15"/>
                <p:cNvSpPr/>
                <p:nvPr/>
              </p:nvSpPr>
              <p:spPr>
                <a:xfrm>
                  <a:off x="1687285" y="5615195"/>
                  <a:ext cx="653143" cy="94888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2518916" y="3354693"/>
                  <a:ext cx="954107" cy="923330"/>
                </a:xfrm>
                <a:prstGeom prst="rect">
                  <a:avLst/>
                </a:prstGeom>
                <a:noFill/>
              </p:spPr>
              <p:txBody>
                <a:bodyPr wrap="none" lIns="91440" tIns="45720" rIns="91440" bIns="45720">
                  <a:spAutoFit/>
                </a:bodyPr>
                <a:lstStyle/>
                <a:p>
                  <a:pPr algn="ctr"/>
                  <a:r>
                    <a:rPr lang="en-US" altLang="zh-TW" sz="5400" b="0" cap="none" spc="0" dirty="0" smtClean="0">
                      <a:ln w="0"/>
                      <a:solidFill>
                        <a:schemeClr val="accent1"/>
                      </a:solidFill>
                      <a:effectLst>
                        <a:outerShdw blurRad="38100" dist="25400" dir="5400000" algn="ctr" rotWithShape="0">
                          <a:srgbClr val="6E747A">
                            <a:alpha val="43000"/>
                          </a:srgbClr>
                        </a:outerShdw>
                      </a:effectLst>
                    </a:rPr>
                    <a:t>10</a:t>
                  </a:r>
                  <a:endParaRPr lang="zh-TW"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6" name="矩形 25"/>
                <p:cNvSpPr/>
                <p:nvPr/>
              </p:nvSpPr>
              <p:spPr>
                <a:xfrm>
                  <a:off x="2551573" y="5684240"/>
                  <a:ext cx="954107" cy="923330"/>
                </a:xfrm>
                <a:prstGeom prst="rect">
                  <a:avLst/>
                </a:prstGeom>
                <a:noFill/>
              </p:spPr>
              <p:txBody>
                <a:bodyPr wrap="none" lIns="91440" tIns="45720" rIns="91440" bIns="45720">
                  <a:spAutoFit/>
                </a:bodyPr>
                <a:lstStyle/>
                <a:p>
                  <a:pPr algn="ctr"/>
                  <a:r>
                    <a:rPr lang="en-US" altLang="zh-TW" sz="5400" b="0" cap="none" spc="0" dirty="0" smtClean="0">
                      <a:ln w="0"/>
                      <a:solidFill>
                        <a:schemeClr val="accent1"/>
                      </a:solidFill>
                      <a:effectLst>
                        <a:outerShdw blurRad="38100" dist="25400" dir="5400000" algn="ctr" rotWithShape="0">
                          <a:srgbClr val="6E747A">
                            <a:alpha val="43000"/>
                          </a:srgbClr>
                        </a:outerShdw>
                      </a:effectLst>
                    </a:rPr>
                    <a:t>10</a:t>
                  </a:r>
                  <a:endParaRPr lang="zh-TW" altLang="en-US" sz="5400" b="0" cap="none" spc="0" dirty="0">
                    <a:ln w="0"/>
                    <a:solidFill>
                      <a:schemeClr val="accent1"/>
                    </a:solidFill>
                    <a:effectLst>
                      <a:outerShdw blurRad="38100" dist="25400" dir="5400000" algn="ctr" rotWithShape="0">
                        <a:srgbClr val="6E747A">
                          <a:alpha val="43000"/>
                        </a:srgbClr>
                      </a:outerShdw>
                    </a:effectLst>
                  </a:endParaRPr>
                </a:p>
              </p:txBody>
            </p:sp>
          </p:grpSp>
        </p:grpSp>
        <p:cxnSp>
          <p:nvCxnSpPr>
            <p:cNvPr id="10" name="直線單箭頭接點 9"/>
            <p:cNvCxnSpPr/>
            <p:nvPr/>
          </p:nvCxnSpPr>
          <p:spPr>
            <a:xfrm>
              <a:off x="347718" y="2797629"/>
              <a:ext cx="479596" cy="10885"/>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369489" y="4963882"/>
              <a:ext cx="479596" cy="10885"/>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02822" y="1885184"/>
              <a:ext cx="569387" cy="923330"/>
            </a:xfrm>
            <a:prstGeom prst="rect">
              <a:avLst/>
            </a:prstGeom>
            <a:noFill/>
          </p:spPr>
          <p:txBody>
            <a:bodyPr wrap="none" lIns="91440" tIns="45720" rIns="91440" bIns="45720">
              <a:spAutoFit/>
            </a:bodyPr>
            <a:lstStyle/>
            <a:p>
              <a:pPr algn="ctr"/>
              <a:r>
                <a:rPr lang="en-US" altLang="zh-TW" sz="5400" b="0" cap="none" spc="0" dirty="0" smtClean="0">
                  <a:ln w="0"/>
                  <a:solidFill>
                    <a:schemeClr val="accent1"/>
                  </a:solidFill>
                  <a:effectLst>
                    <a:outerShdw blurRad="38100" dist="25400" dir="5400000" algn="ctr" rotWithShape="0">
                      <a:srgbClr val="6E747A">
                        <a:alpha val="43000"/>
                      </a:srgbClr>
                    </a:outerShdw>
                  </a:effectLst>
                </a:rPr>
                <a:t>5</a:t>
              </a:r>
              <a:endParaRPr lang="zh-TW"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9" name="矩形 28"/>
            <p:cNvSpPr/>
            <p:nvPr/>
          </p:nvSpPr>
          <p:spPr>
            <a:xfrm>
              <a:off x="313707" y="4084098"/>
              <a:ext cx="569387" cy="923330"/>
            </a:xfrm>
            <a:prstGeom prst="rect">
              <a:avLst/>
            </a:prstGeom>
            <a:noFill/>
          </p:spPr>
          <p:txBody>
            <a:bodyPr wrap="none" lIns="91440" tIns="45720" rIns="91440" bIns="45720">
              <a:spAutoFit/>
            </a:bodyPr>
            <a:lstStyle/>
            <a:p>
              <a:pPr algn="ctr"/>
              <a:r>
                <a:rPr lang="en-US" altLang="zh-TW" sz="5400" b="0" cap="none" spc="0" dirty="0" smtClean="0">
                  <a:ln w="0"/>
                  <a:solidFill>
                    <a:schemeClr val="accent1"/>
                  </a:solidFill>
                  <a:effectLst>
                    <a:outerShdw blurRad="38100" dist="25400" dir="5400000" algn="ctr" rotWithShape="0">
                      <a:srgbClr val="6E747A">
                        <a:alpha val="43000"/>
                      </a:srgbClr>
                    </a:outerShdw>
                  </a:effectLst>
                </a:rPr>
                <a:t>5</a:t>
              </a:r>
              <a:endParaRPr lang="zh-TW" altLang="en-US" sz="5400" b="0" cap="none" spc="0" dirty="0">
                <a:ln w="0"/>
                <a:solidFill>
                  <a:schemeClr val="accent1"/>
                </a:solidFill>
                <a:effectLst>
                  <a:outerShdw blurRad="38100" dist="25400" dir="5400000" algn="ctr" rotWithShape="0">
                    <a:srgbClr val="6E747A">
                      <a:alpha val="43000"/>
                    </a:srgbClr>
                  </a:outerShdw>
                </a:effectLst>
              </a:endParaRPr>
            </a:p>
          </p:txBody>
        </p:sp>
      </p:grpSp>
      <p:pic>
        <p:nvPicPr>
          <p:cNvPr id="32" name="圖片 31"/>
          <p:cNvPicPr>
            <a:picLocks noChangeAspect="1"/>
          </p:cNvPicPr>
          <p:nvPr/>
        </p:nvPicPr>
        <p:blipFill>
          <a:blip r:embed="rId5"/>
          <a:stretch>
            <a:fillRect/>
          </a:stretch>
        </p:blipFill>
        <p:spPr>
          <a:xfrm>
            <a:off x="6683147" y="1417605"/>
            <a:ext cx="5026088" cy="509166"/>
          </a:xfrm>
          <a:prstGeom prst="rect">
            <a:avLst/>
          </a:prstGeom>
        </p:spPr>
      </p:pic>
      <p:pic>
        <p:nvPicPr>
          <p:cNvPr id="33" name="圖片 3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374203" y="2028407"/>
            <a:ext cx="5719762" cy="4528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34" name="直線單箭頭接點 33"/>
          <p:cNvCxnSpPr/>
          <p:nvPr/>
        </p:nvCxnSpPr>
        <p:spPr>
          <a:xfrm>
            <a:off x="6374203" y="3624945"/>
            <a:ext cx="1256683"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H="1" flipV="1">
            <a:off x="9699171" y="5508171"/>
            <a:ext cx="1" cy="1048914"/>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491570" y="2647121"/>
            <a:ext cx="954107" cy="923330"/>
          </a:xfrm>
          <a:prstGeom prst="rect">
            <a:avLst/>
          </a:prstGeom>
          <a:noFill/>
        </p:spPr>
        <p:txBody>
          <a:bodyPr wrap="none" lIns="91440" tIns="45720" rIns="91440" bIns="45720">
            <a:spAutoFit/>
          </a:bodyPr>
          <a:lstStyle/>
          <a:p>
            <a:pPr algn="ctr"/>
            <a:r>
              <a:rPr lang="en-US" altLang="zh-TW" sz="5400" b="0" cap="none" spc="0" dirty="0" smtClean="0">
                <a:ln w="0"/>
                <a:solidFill>
                  <a:schemeClr val="accent1"/>
                </a:solidFill>
                <a:effectLst>
                  <a:outerShdw blurRad="38100" dist="25400" dir="5400000" algn="ctr" rotWithShape="0">
                    <a:srgbClr val="6E747A">
                      <a:alpha val="43000"/>
                    </a:srgbClr>
                  </a:outerShdw>
                </a:effectLst>
              </a:rPr>
              <a:t>10</a:t>
            </a:r>
            <a:endParaRPr lang="zh-TW"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2" name="矩形 41"/>
          <p:cNvSpPr/>
          <p:nvPr/>
        </p:nvSpPr>
        <p:spPr>
          <a:xfrm>
            <a:off x="8450995" y="5444753"/>
            <a:ext cx="954107" cy="923330"/>
          </a:xfrm>
          <a:prstGeom prst="rect">
            <a:avLst/>
          </a:prstGeom>
          <a:noFill/>
        </p:spPr>
        <p:txBody>
          <a:bodyPr wrap="none" lIns="91440" tIns="45720" rIns="91440" bIns="45720">
            <a:spAutoFit/>
          </a:bodyPr>
          <a:lstStyle/>
          <a:p>
            <a:pPr algn="ctr"/>
            <a:r>
              <a:rPr lang="en-US" altLang="zh-TW" sz="5400" b="0" cap="none" spc="0" dirty="0" smtClean="0">
                <a:ln w="0"/>
                <a:solidFill>
                  <a:schemeClr val="accent1"/>
                </a:solidFill>
                <a:effectLst>
                  <a:outerShdw blurRad="38100" dist="25400" dir="5400000" algn="ctr" rotWithShape="0">
                    <a:srgbClr val="6E747A">
                      <a:alpha val="43000"/>
                    </a:srgbClr>
                  </a:outerShdw>
                </a:effectLst>
              </a:rPr>
              <a:t>15</a:t>
            </a:r>
            <a:endParaRPr lang="zh-TW"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38181829"/>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4"/>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1656</TotalTime>
  <Words>1005</Words>
  <Application>Microsoft Office PowerPoint</Application>
  <PresentationFormat>寬螢幕</PresentationFormat>
  <Paragraphs>78</Paragraphs>
  <Slides>10</Slides>
  <Notes>10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10</vt:i4>
      </vt:variant>
    </vt:vector>
  </HeadingPairs>
  <TitlesOfParts>
    <vt:vector size="18" baseType="lpstr">
      <vt:lpstr>等线</vt:lpstr>
      <vt:lpstr>微软雅黑</vt:lpstr>
      <vt:lpstr>新細明體</vt:lpstr>
      <vt:lpstr>標楷體</vt:lpstr>
      <vt:lpstr>Arial</vt:lpstr>
      <vt:lpstr>Cambria Math</vt:lpstr>
      <vt:lpstr>Times New Roman</vt:lpstr>
      <vt:lpstr>包图主题2</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淯琳 黃</cp:lastModifiedBy>
  <cp:revision>69</cp:revision>
  <dcterms:created xsi:type="dcterms:W3CDTF">2017-07-11T08:34:15Z</dcterms:created>
  <dcterms:modified xsi:type="dcterms:W3CDTF">2020-05-28T07:03:38Z</dcterms:modified>
</cp:coreProperties>
</file>