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10" r:id="rId6"/>
    <p:sldId id="311" r:id="rId7"/>
    <p:sldId id="313" r:id="rId8"/>
    <p:sldId id="312" r:id="rId9"/>
    <p:sldId id="314" r:id="rId10"/>
    <p:sldId id="315" r:id="rId11"/>
    <p:sldId id="316" r:id="rId12"/>
    <p:sldId id="317" r:id="rId13"/>
    <p:sldId id="320" r:id="rId14"/>
    <p:sldId id="321"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E6053-5A66-4DD8-84D9-9659C2F6BEA3}">
          <p14:sldIdLst>
            <p14:sldId id="265"/>
            <p14:sldId id="310"/>
            <p14:sldId id="311"/>
            <p14:sldId id="313"/>
            <p14:sldId id="312"/>
            <p14:sldId id="314"/>
            <p14:sldId id="315"/>
            <p14:sldId id="316"/>
            <p14:sldId id="317"/>
            <p14:sldId id="320"/>
            <p14:sldId id="32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1275" autoAdjust="0"/>
  </p:normalViewPr>
  <p:slideViewPr>
    <p:cSldViewPr showGuides="1">
      <p:cViewPr>
        <p:scale>
          <a:sx n="70" d="100"/>
          <a:sy n="70" d="100"/>
        </p:scale>
        <p:origin x="-66"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5/15/2017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5/15/2017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F93199CD-3E1B-4AE6-990F-76F925F5EA9F}" type="slidenum">
              <a:rPr lang="en-ZA" smtClean="0"/>
              <a:t>1</a:t>
            </a:fld>
            <a:endParaRPr lang="en-ZA" dirty="0"/>
          </a:p>
        </p:txBody>
      </p:sp>
    </p:spTree>
    <p:extLst>
      <p:ext uri="{BB962C8B-B14F-4D97-AF65-F5344CB8AC3E}">
        <p14:creationId xmlns:p14="http://schemas.microsoft.com/office/powerpoint/2010/main" val="335333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F93199CD-3E1B-4AE6-990F-76F925F5EA9F}" type="slidenum">
              <a:rPr lang="en-ZA" smtClean="0"/>
              <a:t>2</a:t>
            </a:fld>
            <a:endParaRPr lang="en-ZA" dirty="0"/>
          </a:p>
        </p:txBody>
      </p:sp>
    </p:spTree>
    <p:extLst>
      <p:ext uri="{BB962C8B-B14F-4D97-AF65-F5344CB8AC3E}">
        <p14:creationId xmlns:p14="http://schemas.microsoft.com/office/powerpoint/2010/main" val="212589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F93199CD-3E1B-4AE6-990F-76F925F5EA9F}" type="slidenum">
              <a:rPr lang="en-ZA" smtClean="0"/>
              <a:t>8</a:t>
            </a:fld>
            <a:endParaRPr lang="en-ZA" dirty="0"/>
          </a:p>
        </p:txBody>
      </p:sp>
    </p:spTree>
    <p:extLst>
      <p:ext uri="{BB962C8B-B14F-4D97-AF65-F5344CB8AC3E}">
        <p14:creationId xmlns:p14="http://schemas.microsoft.com/office/powerpoint/2010/main" val="3296128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5/15/2017</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5/15/2017</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5/15/2017</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5/15/2017</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5/15/2017</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5/15/2017</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5/15/2017</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5/15/2017</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5/15/2017</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5/15/2017</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5/15/2017</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DYNAMIC SYSTEMS PRACTIONERS</a:t>
            </a:r>
            <a:endParaRPr lang="en-US" dirty="0"/>
          </a:p>
        </p:txBody>
      </p:sp>
      <p:sp>
        <p:nvSpPr>
          <p:cNvPr id="4" name="Subtitle 3"/>
          <p:cNvSpPr>
            <a:spLocks noGrp="1"/>
          </p:cNvSpPr>
          <p:nvPr>
            <p:ph type="subTitle" idx="1"/>
          </p:nvPr>
        </p:nvSpPr>
        <p:spPr/>
        <p:txBody>
          <a:bodyPr/>
          <a:lstStyle/>
          <a:p>
            <a:r>
              <a:rPr lang="it-IT" dirty="0" smtClean="0"/>
              <a:t>UKZN Eye-care clinic INFORMATION MANAGEMENT SYSTEM</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t>WHERE TO FROM HERE?</a:t>
            </a:r>
            <a:endParaRPr lang="en-ZA" b="1" u="sng" dirty="0"/>
          </a:p>
        </p:txBody>
      </p:sp>
      <p:sp>
        <p:nvSpPr>
          <p:cNvPr id="3" name="Content Placeholder 2"/>
          <p:cNvSpPr>
            <a:spLocks noGrp="1"/>
          </p:cNvSpPr>
          <p:nvPr>
            <p:ph idx="1"/>
          </p:nvPr>
        </p:nvSpPr>
        <p:spPr/>
        <p:txBody>
          <a:bodyPr/>
          <a:lstStyle/>
          <a:p>
            <a:r>
              <a:rPr lang="en-ZA" dirty="0" smtClean="0"/>
              <a:t>As Dynamic Systems Practitioners we believe that our client will be able to use the system as it meets most of the functional requirements needed to computerise the appointment booking, registration of patients and trainee students. </a:t>
            </a:r>
            <a:r>
              <a:rPr lang="en-ZA" dirty="0" smtClean="0"/>
              <a:t>It will also take care </a:t>
            </a:r>
            <a:endParaRPr lang="en-ZA" dirty="0"/>
          </a:p>
        </p:txBody>
      </p:sp>
    </p:spTree>
    <p:extLst>
      <p:ext uri="{BB962C8B-B14F-4D97-AF65-F5344CB8AC3E}">
        <p14:creationId xmlns:p14="http://schemas.microsoft.com/office/powerpoint/2010/main" val="314901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t>GROUP MEMBERS</a:t>
            </a:r>
            <a:endParaRPr lang="en-ZA" b="1" u="sng" dirty="0"/>
          </a:p>
        </p:txBody>
      </p:sp>
      <p:sp>
        <p:nvSpPr>
          <p:cNvPr id="3" name="Content Placeholder 2"/>
          <p:cNvSpPr>
            <a:spLocks noGrp="1"/>
          </p:cNvSpPr>
          <p:nvPr>
            <p:ph idx="1"/>
          </p:nvPr>
        </p:nvSpPr>
        <p:spPr/>
        <p:txBody>
          <a:bodyPr/>
          <a:lstStyle/>
          <a:p>
            <a:pPr marL="457200" lvl="0" indent="-457200">
              <a:buFont typeface="+mj-lt"/>
              <a:buAutoNum type="arabicPeriod"/>
            </a:pPr>
            <a:r>
              <a:rPr lang="en-ZA" dirty="0"/>
              <a:t>213530876- Zanele Nkosi</a:t>
            </a:r>
          </a:p>
          <a:p>
            <a:pPr marL="457200" lvl="0" indent="-457200">
              <a:buFont typeface="+mj-lt"/>
              <a:buAutoNum type="arabicPeriod"/>
            </a:pPr>
            <a:r>
              <a:rPr lang="en-ZA" dirty="0"/>
              <a:t>214516138- Nothando Mkhwanazi</a:t>
            </a:r>
          </a:p>
          <a:p>
            <a:pPr marL="457200" lvl="0" indent="-457200">
              <a:buFont typeface="+mj-lt"/>
              <a:buAutoNum type="arabicPeriod"/>
            </a:pPr>
            <a:r>
              <a:rPr lang="en-ZA" dirty="0"/>
              <a:t>214523369- Candice Gumede</a:t>
            </a:r>
          </a:p>
          <a:p>
            <a:pPr marL="457200" lvl="0" indent="-457200">
              <a:buFont typeface="+mj-lt"/>
              <a:buAutoNum type="arabicPeriod"/>
            </a:pPr>
            <a:r>
              <a:rPr lang="en-ZA" dirty="0"/>
              <a:t>215016957- Lindani Mabaso</a:t>
            </a:r>
          </a:p>
          <a:p>
            <a:pPr marL="457200" lvl="0" indent="-457200">
              <a:buFont typeface="+mj-lt"/>
              <a:buAutoNum type="arabicPeriod"/>
            </a:pPr>
            <a:r>
              <a:rPr lang="en-ZA" dirty="0"/>
              <a:t>215024323- Senzosenkosi Shezi</a:t>
            </a:r>
          </a:p>
          <a:p>
            <a:pPr marL="457200" lvl="0" indent="-457200">
              <a:buFont typeface="+mj-lt"/>
              <a:buAutoNum type="arabicPeriod"/>
            </a:pPr>
            <a:r>
              <a:rPr lang="en-ZA" dirty="0"/>
              <a:t>215079932- Njabulo Hlophe</a:t>
            </a:r>
          </a:p>
          <a:p>
            <a:endParaRPr lang="en-ZA" dirty="0"/>
          </a:p>
        </p:txBody>
      </p:sp>
    </p:spTree>
    <p:extLst>
      <p:ext uri="{BB962C8B-B14F-4D97-AF65-F5344CB8AC3E}">
        <p14:creationId xmlns:p14="http://schemas.microsoft.com/office/powerpoint/2010/main" val="107482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b="1" u="sng" dirty="0" smtClean="0"/>
              <a:t>CLIENT BACKGROUND</a:t>
            </a:r>
            <a:endParaRPr lang="en-US" sz="5400" b="1" u="sng" dirty="0"/>
          </a:p>
        </p:txBody>
      </p:sp>
      <p:sp>
        <p:nvSpPr>
          <p:cNvPr id="14" name="Content Placeholder 13"/>
          <p:cNvSpPr>
            <a:spLocks noGrp="1"/>
          </p:cNvSpPr>
          <p:nvPr>
            <p:ph idx="1"/>
          </p:nvPr>
        </p:nvSpPr>
        <p:spPr/>
        <p:txBody>
          <a:bodyPr>
            <a:normAutofit/>
          </a:bodyPr>
          <a:lstStyle/>
          <a:p>
            <a:r>
              <a:rPr lang="en-US" sz="3200" dirty="0" smtClean="0"/>
              <a:t>University of KwaZulu Natal Discipline of Optometry</a:t>
            </a:r>
          </a:p>
          <a:p>
            <a:r>
              <a:rPr lang="en-US" sz="3200" dirty="0" smtClean="0"/>
              <a:t>Westville Block E5 </a:t>
            </a:r>
          </a:p>
          <a:p>
            <a:r>
              <a:rPr lang="en-US" sz="3200" dirty="0" smtClean="0"/>
              <a:t>Offers Comprehensive Vision Assessment to the Community and internal stuff and students </a:t>
            </a:r>
          </a:p>
          <a:p>
            <a:r>
              <a:rPr lang="en-US" sz="3200" dirty="0" smtClean="0"/>
              <a:t>Administrator: Priscillar Sewamber</a:t>
            </a:r>
          </a:p>
          <a:p>
            <a:r>
              <a:rPr lang="en-US" sz="3200" dirty="0" smtClean="0"/>
              <a:t>Telephone Number: 031 260 7294  </a:t>
            </a:r>
            <a:endParaRPr lang="en-US" sz="32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506533"/>
            <a:ext cx="9144001" cy="1371600"/>
          </a:xfrm>
        </p:spPr>
        <p:txBody>
          <a:bodyPr>
            <a:normAutofit/>
          </a:bodyPr>
          <a:lstStyle/>
          <a:p>
            <a:r>
              <a:rPr lang="en-US" b="1" u="sng" dirty="0" smtClean="0"/>
              <a:t>CURRENT SYSTEM OVERVIEW &amp; PROBLEM IDENTIFICATION </a:t>
            </a:r>
            <a:endParaRPr lang="en-US" b="1" u="sng" dirty="0"/>
          </a:p>
        </p:txBody>
      </p:sp>
      <p:sp>
        <p:nvSpPr>
          <p:cNvPr id="2" name="Content Placeholder 1"/>
          <p:cNvSpPr>
            <a:spLocks noGrp="1"/>
          </p:cNvSpPr>
          <p:nvPr>
            <p:ph idx="1"/>
          </p:nvPr>
        </p:nvSpPr>
        <p:spPr/>
        <p:txBody>
          <a:bodyPr>
            <a:normAutofit/>
          </a:bodyPr>
          <a:lstStyle/>
          <a:p>
            <a:r>
              <a:rPr lang="en-ZA" dirty="0" smtClean="0"/>
              <a:t>The </a:t>
            </a:r>
            <a:r>
              <a:rPr lang="en-ZA" dirty="0"/>
              <a:t>Eye-Care clinic uses a manual system to record appointment bookings, registering patients and keeping records for patients. </a:t>
            </a:r>
          </a:p>
          <a:p>
            <a:r>
              <a:rPr lang="en-ZA" dirty="0"/>
              <a:t>Manual patient data management is labour demanding and time consuming. </a:t>
            </a:r>
          </a:p>
          <a:p>
            <a:r>
              <a:rPr lang="en-ZA" dirty="0"/>
              <a:t>There is limited space to update patient information using manual record card. </a:t>
            </a:r>
          </a:p>
          <a:p>
            <a:r>
              <a:rPr lang="en-ZA" dirty="0"/>
              <a:t>Patent files may be lost due to natural hazards. </a:t>
            </a:r>
          </a:p>
          <a:p>
            <a:r>
              <a:rPr lang="en-ZA" dirty="0"/>
              <a:t>Using manual filling system exposes patient data to high </a:t>
            </a:r>
            <a:r>
              <a:rPr lang="en-ZA" dirty="0" smtClean="0"/>
              <a:t>security issues. </a:t>
            </a:r>
            <a:endParaRPr lang="en-ZA" dirty="0"/>
          </a:p>
          <a:p>
            <a:endParaRPr lang="en-ZA"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en-US" b="1" u="sng" dirty="0" smtClean="0"/>
              <a:t>DATA FLOW DIAGRAM</a:t>
            </a:r>
            <a:endParaRPr lang="en-US" b="1" u="sng" dirty="0"/>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881945" y="1268760"/>
            <a:ext cx="8424936" cy="5256584"/>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8399" y="404664"/>
            <a:ext cx="9144001" cy="1371600"/>
          </a:xfrm>
        </p:spPr>
        <p:txBody>
          <a:bodyPr/>
          <a:lstStyle/>
          <a:p>
            <a:r>
              <a:rPr lang="en-US" b="1" u="sng" dirty="0" smtClean="0"/>
              <a:t>MAJOR SYSTEM’S REQUIREMENTS</a:t>
            </a:r>
            <a:endParaRPr lang="en-US" b="1" u="sng" dirty="0"/>
          </a:p>
        </p:txBody>
      </p:sp>
      <p:sp>
        <p:nvSpPr>
          <p:cNvPr id="2" name="Content Placeholder 1"/>
          <p:cNvSpPr>
            <a:spLocks noGrp="1"/>
          </p:cNvSpPr>
          <p:nvPr>
            <p:ph idx="1"/>
          </p:nvPr>
        </p:nvSpPr>
        <p:spPr/>
        <p:txBody>
          <a:bodyPr/>
          <a:lstStyle/>
          <a:p>
            <a:pPr marL="0" indent="0">
              <a:buNone/>
            </a:pPr>
            <a:r>
              <a:rPr lang="en-ZA" dirty="0" smtClean="0"/>
              <a:t>The UKZN Eye-Care Clinic Information is Required to do the following:</a:t>
            </a:r>
          </a:p>
          <a:p>
            <a:pPr>
              <a:buFont typeface="Wingdings" panose="05000000000000000000" pitchFamily="2" charset="2"/>
              <a:buChar char="v"/>
            </a:pPr>
            <a:r>
              <a:rPr lang="en-ZA" dirty="0" smtClean="0"/>
              <a:t>Make appointment Booking</a:t>
            </a:r>
          </a:p>
          <a:p>
            <a:pPr>
              <a:buFont typeface="Wingdings" panose="05000000000000000000" pitchFamily="2" charset="2"/>
              <a:buChar char="v"/>
            </a:pPr>
            <a:r>
              <a:rPr lang="en-ZA" dirty="0" smtClean="0"/>
              <a:t>Register patient</a:t>
            </a:r>
          </a:p>
          <a:p>
            <a:pPr>
              <a:buFont typeface="Wingdings" panose="05000000000000000000" pitchFamily="2" charset="2"/>
              <a:buChar char="v"/>
            </a:pPr>
            <a:r>
              <a:rPr lang="en-ZA" dirty="0" smtClean="0"/>
              <a:t>Register </a:t>
            </a:r>
            <a:r>
              <a:rPr lang="en-ZA" dirty="0"/>
              <a:t>T</a:t>
            </a:r>
            <a:r>
              <a:rPr lang="en-ZA" dirty="0" smtClean="0"/>
              <a:t>rainee Student</a:t>
            </a:r>
          </a:p>
          <a:p>
            <a:pPr>
              <a:buFont typeface="Wingdings" panose="05000000000000000000" pitchFamily="2" charset="2"/>
              <a:buChar char="v"/>
            </a:pPr>
            <a:r>
              <a:rPr lang="en-ZA" dirty="0" smtClean="0"/>
              <a:t>Capture Diagnosis Details</a:t>
            </a:r>
          </a:p>
          <a:p>
            <a:pPr>
              <a:buFont typeface="Wingdings" panose="05000000000000000000" pitchFamily="2" charset="2"/>
              <a:buChar char="v"/>
            </a:pPr>
            <a:r>
              <a:rPr lang="en-ZA" dirty="0" smtClean="0"/>
              <a:t>Capture Payment </a:t>
            </a:r>
            <a:endParaRPr lang="en-ZA"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260648"/>
            <a:ext cx="8692399" cy="1184920"/>
          </a:xfrm>
        </p:spPr>
        <p:txBody>
          <a:bodyPr>
            <a:normAutofit/>
          </a:bodyPr>
          <a:lstStyle/>
          <a:p>
            <a:r>
              <a:rPr lang="en-US" sz="3600" b="1" u="sng" dirty="0" smtClean="0"/>
              <a:t>ENTITY RELATIONSHIP DIAGRAM</a:t>
            </a:r>
            <a:endParaRPr lang="en-US" sz="3600" b="1" u="sng" dirty="0"/>
          </a:p>
        </p:txBody>
      </p:sp>
      <p:sp>
        <p:nvSpPr>
          <p:cNvPr id="3" name="Text Placeholder 2"/>
          <p:cNvSpPr>
            <a:spLocks noGrp="1"/>
          </p:cNvSpPr>
          <p:nvPr>
            <p:ph type="body" idx="1"/>
          </p:nvPr>
        </p:nvSpPr>
        <p:spPr>
          <a:xfrm>
            <a:off x="1065213" y="1445568"/>
            <a:ext cx="9781727" cy="457423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1445568"/>
            <a:ext cx="9781727" cy="4574233"/>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BENEFITS OF THE SYSTEM</a:t>
            </a:r>
            <a:endParaRPr lang="en-US" b="1" u="sng" dirty="0"/>
          </a:p>
        </p:txBody>
      </p:sp>
      <p:sp>
        <p:nvSpPr>
          <p:cNvPr id="6" name="Content Placeholder 5"/>
          <p:cNvSpPr>
            <a:spLocks noGrp="1"/>
          </p:cNvSpPr>
          <p:nvPr>
            <p:ph sz="quarter" idx="4"/>
          </p:nvPr>
        </p:nvSpPr>
        <p:spPr>
          <a:xfrm>
            <a:off x="1197868" y="1752600"/>
            <a:ext cx="9468545" cy="3764632"/>
          </a:xfrm>
        </p:spPr>
        <p:txBody>
          <a:bodyPr/>
          <a:lstStyle/>
          <a:p>
            <a:r>
              <a:rPr lang="en-ZA" dirty="0" smtClean="0"/>
              <a:t>Improve </a:t>
            </a:r>
            <a:r>
              <a:rPr lang="en-ZA" dirty="0"/>
              <a:t>patient data security </a:t>
            </a:r>
          </a:p>
          <a:p>
            <a:r>
              <a:rPr lang="en-ZA" dirty="0" smtClean="0"/>
              <a:t>Change </a:t>
            </a:r>
            <a:r>
              <a:rPr lang="en-ZA" dirty="0"/>
              <a:t>manual patient record filling to an information system </a:t>
            </a:r>
          </a:p>
          <a:p>
            <a:r>
              <a:rPr lang="en-ZA" dirty="0"/>
              <a:t>A</a:t>
            </a:r>
            <a:r>
              <a:rPr lang="en-ZA" dirty="0" smtClean="0"/>
              <a:t>dvance </a:t>
            </a:r>
            <a:r>
              <a:rPr lang="en-ZA" dirty="0"/>
              <a:t>patient record keeping </a:t>
            </a:r>
          </a:p>
          <a:p>
            <a:r>
              <a:rPr lang="en-ZA" dirty="0" smtClean="0"/>
              <a:t> Improve </a:t>
            </a:r>
            <a:r>
              <a:rPr lang="en-ZA" dirty="0"/>
              <a:t>decision making </a:t>
            </a:r>
          </a:p>
          <a:p>
            <a:r>
              <a:rPr lang="en-ZA" dirty="0" smtClean="0"/>
              <a:t> </a:t>
            </a:r>
            <a:r>
              <a:rPr lang="en-ZA" dirty="0"/>
              <a:t>Improve patient statistics capturing </a:t>
            </a:r>
          </a:p>
          <a:p>
            <a:r>
              <a:rPr lang="en-ZA" dirty="0" smtClean="0"/>
              <a:t> Advance </a:t>
            </a:r>
            <a:r>
              <a:rPr lang="en-ZA" dirty="0"/>
              <a:t>patient booking system </a:t>
            </a:r>
          </a:p>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PROJECT HIGHLIGHTS AND ACHIEVEMENTS</a:t>
            </a:r>
            <a:endParaRPr lang="en-US" b="1" u="sng" dirty="0"/>
          </a:p>
        </p:txBody>
      </p:sp>
      <p:sp>
        <p:nvSpPr>
          <p:cNvPr id="6" name="TextBox 5"/>
          <p:cNvSpPr txBox="1"/>
          <p:nvPr/>
        </p:nvSpPr>
        <p:spPr>
          <a:xfrm flipH="1">
            <a:off x="1269876" y="2060848"/>
            <a:ext cx="7056784" cy="4524315"/>
          </a:xfrm>
          <a:prstGeom prst="rect">
            <a:avLst/>
          </a:prstGeom>
          <a:noFill/>
        </p:spPr>
        <p:txBody>
          <a:bodyPr wrap="square" rtlCol="0">
            <a:spAutoFit/>
          </a:bodyPr>
          <a:lstStyle/>
          <a:p>
            <a:pPr marL="285750" indent="-285750">
              <a:buFont typeface="Arial" panose="020B0604020202020204" pitchFamily="34" charset="0"/>
              <a:buChar char="•"/>
            </a:pPr>
            <a:r>
              <a:rPr lang="en-ZA" sz="2400" dirty="0" smtClean="0"/>
              <a:t>Team work: Communication, listening and understanding brings about a successful project.</a:t>
            </a:r>
          </a:p>
          <a:p>
            <a:pPr marL="285750" indent="-285750">
              <a:buFont typeface="Arial" panose="020B0604020202020204" pitchFamily="34" charset="0"/>
              <a:buChar char="•"/>
            </a:pPr>
            <a:r>
              <a:rPr lang="en-ZA" sz="2400" dirty="0" smtClean="0"/>
              <a:t>Achieving our main system goal is to eliminate manual systems.</a:t>
            </a:r>
          </a:p>
          <a:p>
            <a:pPr marL="285750" indent="-285750">
              <a:buFont typeface="Arial" panose="020B0604020202020204" pitchFamily="34" charset="0"/>
              <a:buChar char="•"/>
            </a:pPr>
            <a:r>
              <a:rPr lang="en-ZA" sz="2400" dirty="0" smtClean="0"/>
              <a:t>Priscillar the administrator is impressed about the whole system.</a:t>
            </a:r>
          </a:p>
          <a:p>
            <a:pPr marL="285750" indent="-285750">
              <a:buFont typeface="Arial" panose="020B0604020202020204" pitchFamily="34" charset="0"/>
              <a:buChar char="•"/>
            </a:pPr>
            <a:r>
              <a:rPr lang="en-ZA" sz="2400" dirty="0" smtClean="0"/>
              <a:t>Combining everything we learnt from ISTN211 , 212 with our third year ISTN modules in order to achieve a working system.</a:t>
            </a:r>
          </a:p>
          <a:p>
            <a:pPr marL="285750" indent="-285750">
              <a:buFont typeface="Arial" panose="020B0604020202020204" pitchFamily="34" charset="0"/>
              <a:buChar char="•"/>
            </a:pPr>
            <a:r>
              <a:rPr lang="en-ZA" sz="2400" dirty="0" smtClean="0"/>
              <a:t>All members learnt the basics of coding.</a:t>
            </a:r>
          </a:p>
          <a:p>
            <a:pPr marL="285750" indent="-285750">
              <a:buFont typeface="Arial" panose="020B0604020202020204" pitchFamily="34" charset="0"/>
              <a:buChar char="•"/>
            </a:pPr>
            <a:r>
              <a:rPr lang="en-ZA" sz="2400" dirty="0" smtClean="0"/>
              <a:t>Project was developed and carried out in a truly collaborative manner</a:t>
            </a:r>
            <a:r>
              <a:rPr lang="en-ZA" dirty="0" smtClean="0"/>
              <a:t>.</a:t>
            </a:r>
            <a:endParaRPr lang="en-ZA"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t>PROJECT LOWLIGHTS AND LESSONS LEARNT</a:t>
            </a:r>
            <a:endParaRPr lang="en-ZA" b="1" u="sng" dirty="0"/>
          </a:p>
        </p:txBody>
      </p:sp>
      <p:sp>
        <p:nvSpPr>
          <p:cNvPr id="3" name="Content Placeholder 2"/>
          <p:cNvSpPr>
            <a:spLocks noGrp="1"/>
          </p:cNvSpPr>
          <p:nvPr>
            <p:ph idx="1"/>
          </p:nvPr>
        </p:nvSpPr>
        <p:spPr/>
        <p:txBody>
          <a:bodyPr/>
          <a:lstStyle/>
          <a:p>
            <a:r>
              <a:rPr lang="en-ZA" dirty="0" smtClean="0"/>
              <a:t>Lack of time management </a:t>
            </a:r>
          </a:p>
          <a:p>
            <a:r>
              <a:rPr lang="en-ZA" dirty="0" smtClean="0"/>
              <a:t>Project scope was too big which forced us to review our actual plan and design</a:t>
            </a:r>
          </a:p>
          <a:p>
            <a:r>
              <a:rPr lang="en-ZA" dirty="0" smtClean="0"/>
              <a:t>Lack of proper planning</a:t>
            </a:r>
          </a:p>
          <a:p>
            <a:pPr marL="0" indent="0">
              <a:buNone/>
            </a:pPr>
            <a:endParaRPr lang="en-ZA"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www.w3.org/XML/1998/namespace"/>
    <ds:schemaRef ds:uri="http://schemas.openxmlformats.org/package/2006/metadata/core-properties"/>
    <ds:schemaRef ds:uri="http://purl.org/dc/terms/"/>
    <ds:schemaRef ds:uri="http://schemas.microsoft.com/office/2006/documentManagement/types"/>
    <ds:schemaRef ds:uri="4873beb7-5857-4685-be1f-d57550cc96cc"/>
    <ds:schemaRef ds:uri="http://purl.org/dc/elements/1.1/"/>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299</TotalTime>
  <Words>364</Words>
  <Application>Microsoft Office PowerPoint</Application>
  <PresentationFormat>Custom</PresentationFormat>
  <Paragraphs>53</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vt:lpstr>
      <vt:lpstr>Digital Blue Tunnel 16x9</vt:lpstr>
      <vt:lpstr>DYNAMIC SYSTEMS PRACTIONERS</vt:lpstr>
      <vt:lpstr>CLIENT BACKGROUND</vt:lpstr>
      <vt:lpstr>CURRENT SYSTEM OVERVIEW &amp; PROBLEM IDENTIFICATION </vt:lpstr>
      <vt:lpstr>DATA FLOW DIAGRAM</vt:lpstr>
      <vt:lpstr>MAJOR SYSTEM’S REQUIREMENTS</vt:lpstr>
      <vt:lpstr>ENTITY RELATIONSHIP DIAGRAM</vt:lpstr>
      <vt:lpstr>BENEFITS OF THE SYSTEM</vt:lpstr>
      <vt:lpstr>PROJECT HIGHLIGHTS AND ACHIEVEMENTS</vt:lpstr>
      <vt:lpstr>PROJECT LOWLIGHTS AND LESSONS LEARNT</vt:lpstr>
      <vt:lpstr>WHERE TO FROM HERE?</vt:lpstr>
      <vt:lpstr>GROUP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SYSTEMS PRACTIONERS</dc:title>
  <dc:creator>Zanele Nkosi (213530876)</dc:creator>
  <cp:lastModifiedBy>Zanele Nkosi (213530876)</cp:lastModifiedBy>
  <cp:revision>19</cp:revision>
  <dcterms:created xsi:type="dcterms:W3CDTF">2017-05-12T23:47:14Z</dcterms:created>
  <dcterms:modified xsi:type="dcterms:W3CDTF">2017-05-15T05:03:11Z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