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3"/>
    <p:sldId id="257" r:id="rId4"/>
    <p:sldId id="258" r:id="rId5"/>
    <p:sldId id="259" r:id="rId6"/>
    <p:sldId id="260" r:id="rId7"/>
    <p:sldId id="261" r:id="rId8"/>
    <p:sldId id="262" r:id="rId9"/>
    <p:sldId id="263" r:id="rId10"/>
    <p:sldId id="264" r:id="rId11"/>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smtClean="0"/>
              <a:t>Click to edit Master subtitle style</a:t>
            </a:r>
            <a:endParaRPr lang="en-US" altLang="zh-CN" noProof="0" smtClean="0"/>
          </a:p>
        </p:txBody>
      </p:sp>
      <p:sp>
        <p:nvSpPr>
          <p:cNvPr id="2056" name="Rectangle 8"/>
          <p:cNvSpPr>
            <a:spLocks noChangeArrowheads="1"/>
          </p:cNvSpPr>
          <p:nvPr>
            <p:ph type="ctrTitle"/>
          </p:nvPr>
        </p:nvSpPr>
        <p:spPr>
          <a:xfrm>
            <a:off x="1007533" y="620713"/>
            <a:ext cx="10363200" cy="1470025"/>
          </a:xfrm>
        </p:spPr>
        <p:txBody>
          <a:bodyPr/>
          <a:lstStyle>
            <a:lvl1pPr>
              <a:defRPr sz="3600"/>
            </a:lvl1pPr>
          </a:lstStyle>
          <a:p>
            <a:pPr lvl="0"/>
            <a:r>
              <a:rPr lang="en-US" altLang="zh-CN" noProof="0" smtClean="0"/>
              <a:t>Click to edit Master title style</a:t>
            </a:r>
            <a:endParaRPr lang="en-US" altLang="zh-CN" noProof="0" smtClean="0"/>
          </a:p>
        </p:txBody>
      </p:sp>
      <p:sp>
        <p:nvSpPr>
          <p:cNvPr id="11" name="Rectangle 4"/>
          <p:cNvSpPr>
            <a:spLocks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2" name="Rectangle 5"/>
          <p:cNvSpPr>
            <a:spLocks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3" name="Rectangle 6"/>
          <p:cNvSpPr>
            <a:spLocks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2"/>
          <a:srcRect t="1094" r="8122" b="13318"/>
          <a:stretch>
            <a:fillRect/>
          </a:stretch>
        </p:blipFill>
        <p:spPr>
          <a:xfrm>
            <a:off x="7730067" y="4438650"/>
            <a:ext cx="4453467" cy="2333625"/>
          </a:xfrm>
          <a:prstGeom prst="rect">
            <a:avLst/>
          </a:prstGeom>
          <a:noFill/>
          <a:ln w="9525">
            <a:noFill/>
          </a:ln>
        </p:spPr>
      </p:pic>
      <p:sp>
        <p:nvSpPr>
          <p:cNvPr id="1028" name="Rectangle 4"/>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5"/>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1" name="Rectangle 7"/>
          <p:cNvSpPr>
            <a:spLocks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2" name="Rectangle 8"/>
          <p:cNvSpPr>
            <a:spLocks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Pancasila sebagai </a:t>
            </a:r>
            <a:r>
              <a:rPr lang="id-ID" altLang="en-US" dirty="0"/>
              <a:t>S</a:t>
            </a:r>
            <a:r>
              <a:rPr lang="en-US" dirty="0"/>
              <a:t>istem </a:t>
            </a:r>
            <a:r>
              <a:rPr lang="id-ID" altLang="en-US" dirty="0"/>
              <a:t>F</a:t>
            </a:r>
            <a:r>
              <a:rPr lang="en-US" dirty="0"/>
              <a:t>ilsafat dan </a:t>
            </a:r>
            <a:r>
              <a:rPr lang="id-ID" altLang="en-US" dirty="0"/>
              <a:t>S</a:t>
            </a:r>
            <a:r>
              <a:rPr lang="en-US" dirty="0"/>
              <a:t>istem </a:t>
            </a:r>
            <a:r>
              <a:rPr lang="id-ID" altLang="en-US" dirty="0"/>
              <a:t>E</a:t>
            </a:r>
            <a:r>
              <a:rPr lang="en-US" dirty="0"/>
              <a:t>tika Indonesia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buNone/>
            </a:pPr>
            <a:r>
              <a:rPr lang="id-ID" altLang="en-US" sz="2400">
                <a:sym typeface="+mn-ea"/>
              </a:rPr>
              <a:t>	</a:t>
            </a:r>
            <a:r>
              <a:rPr lang="en-US" sz="2400">
                <a:sym typeface="+mn-ea"/>
              </a:rPr>
              <a:t>Hakikat yang abstrak ini mempunyai dua sifat istimewa yaitu tetap tidak berubah dan keharusan yang mutlak bagi halnya yang bersangkutan di samping karena abstraknya umum dan universal</a:t>
            </a:r>
            <a:r>
              <a:rPr lang="id-ID" altLang="en-US" sz="2400">
                <a:sym typeface="+mn-ea"/>
              </a:rPr>
              <a:t>. </a:t>
            </a:r>
            <a:r>
              <a:rPr lang="en-US" sz="2400">
                <a:sym typeface="+mn-ea"/>
              </a:rPr>
              <a:t>Pengertian yang menunjukkan sesuatu pada hakikatnya atau substansi disebut dengan Accidens/Aksidensi</a:t>
            </a:r>
            <a:endParaRPr lang="en-US" sz="2400"/>
          </a:p>
          <a:p>
            <a:pPr marL="0" indent="0">
              <a:buNone/>
            </a:pPr>
            <a:r>
              <a:rPr lang="en-US" sz="2400">
                <a:sym typeface="+mn-ea"/>
              </a:rPr>
              <a:t>Ada 9 macam </a:t>
            </a:r>
            <a:r>
              <a:rPr lang="id-ID" altLang="en-US" sz="2400">
                <a:sym typeface="+mn-ea"/>
              </a:rPr>
              <a:t>A</a:t>
            </a:r>
            <a:r>
              <a:rPr lang="en-US" sz="2400">
                <a:sym typeface="+mn-ea"/>
              </a:rPr>
              <a:t>ksidensi yaitu </a:t>
            </a:r>
            <a:r>
              <a:rPr lang="id-ID" altLang="en-US" sz="2400">
                <a:sym typeface="+mn-ea"/>
              </a:rPr>
              <a:t>:</a:t>
            </a:r>
            <a:endParaRPr lang="en-US" sz="2400"/>
          </a:p>
          <a:p>
            <a:pPr marL="0" indent="0">
              <a:buNone/>
            </a:pPr>
            <a:r>
              <a:rPr lang="en-US" sz="2400">
                <a:sym typeface="+mn-ea"/>
              </a:rPr>
              <a:t>1.kuantitas    		   4</a:t>
            </a:r>
            <a:r>
              <a:rPr lang="en-US" sz="2400">
                <a:sym typeface="+mn-ea"/>
              </a:rPr>
              <a:t>. relasi</a:t>
            </a:r>
            <a:r>
              <a:rPr lang="en-US" sz="2400">
                <a:sym typeface="+mn-ea"/>
              </a:rPr>
              <a:t>             	 7. keadaan atau sikap </a:t>
            </a:r>
            <a:endParaRPr lang="en-US" sz="2400"/>
          </a:p>
          <a:p>
            <a:pPr marL="0" indent="0">
              <a:buNone/>
            </a:pPr>
            <a:r>
              <a:rPr lang="en-US" sz="2400">
                <a:sym typeface="+mn-ea"/>
              </a:rPr>
              <a:t>2.kualitas       	   5. passi 		 8. lingkungan </a:t>
            </a:r>
            <a:endParaRPr lang="en-US" sz="2400"/>
          </a:p>
          <a:p>
            <a:pPr marL="0" indent="0">
              <a:buNone/>
            </a:pPr>
            <a:r>
              <a:rPr lang="en-US" sz="2400">
                <a:sym typeface="+mn-ea"/>
              </a:rPr>
              <a:t>3.aksi 		 	   6. tempat 		 9. waktu </a:t>
            </a:r>
            <a:endParaRPr lang="en-US" sz="2400"/>
          </a:p>
          <a:p>
            <a:pPr marL="0" indent="0">
              <a:buNone/>
            </a:pPr>
            <a:endParaRPr 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id-ID" altLang="en-US"/>
              <a:t>P</a:t>
            </a:r>
            <a:r>
              <a:rPr lang="en-US"/>
              <a:t>engertian </a:t>
            </a:r>
            <a:r>
              <a:rPr lang="id-ID" altLang="en-US"/>
              <a:t>F</a:t>
            </a:r>
            <a:r>
              <a:rPr lang="en-US"/>
              <a:t>ilsafat </a:t>
            </a:r>
            <a:endParaRPr lang="en-US"/>
          </a:p>
        </p:txBody>
      </p:sp>
      <p:sp>
        <p:nvSpPr>
          <p:cNvPr id="3" name="Content Placeholder 2"/>
          <p:cNvSpPr>
            <a:spLocks noGrp="1"/>
          </p:cNvSpPr>
          <p:nvPr>
            <p:ph idx="1"/>
          </p:nvPr>
        </p:nvSpPr>
        <p:spPr/>
        <p:txBody>
          <a:bodyPr/>
          <a:p>
            <a:pPr marL="0" indent="0">
              <a:buNone/>
            </a:pPr>
            <a:r>
              <a:rPr lang="id-ID" altLang="en-US"/>
              <a:t>	Fi</a:t>
            </a:r>
            <a:r>
              <a:rPr lang="en-US"/>
              <a:t>safat atau philosophy berasal dari bahasa yunani , philosophia yang diturunkan dari kata kerja filosofienyang berarti mencintai kebijaksanaan . kata filsafat dari kata yang bersifat majemuk berasal dari : Philos=sahabat sophia=pengetahuan bijaksana </a:t>
            </a:r>
            <a:endParaRPr lang="en-US"/>
          </a:p>
          <a:p>
            <a:pPr marL="0" indent="0">
              <a:buNone/>
            </a:pPr>
            <a:r>
              <a:rPr lang="en-US"/>
              <a:t>Adapun Endang syaifuddin ansori menjelaskan filasafat adalah hasil pemikiran manusia tentang hakikat semua yang ada secara radikal, integral, dan sistematis.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id-ID" altLang="en-US"/>
              <a:t>O</a:t>
            </a:r>
            <a:r>
              <a:rPr lang="en-US"/>
              <a:t>byek dan </a:t>
            </a:r>
            <a:r>
              <a:rPr lang="id-ID" altLang="en-US"/>
              <a:t>C</a:t>
            </a:r>
            <a:r>
              <a:rPr lang="en-US"/>
              <a:t>iri </a:t>
            </a:r>
            <a:r>
              <a:rPr lang="id-ID" altLang="en-US"/>
              <a:t>P</a:t>
            </a:r>
            <a:r>
              <a:rPr lang="en-US"/>
              <a:t>ikiran </a:t>
            </a:r>
            <a:r>
              <a:rPr lang="id-ID" altLang="en-US"/>
              <a:t>K</a:t>
            </a:r>
            <a:r>
              <a:rPr lang="en-US"/>
              <a:t>efilsafatan </a:t>
            </a:r>
            <a:endParaRPr lang="en-US"/>
          </a:p>
        </p:txBody>
      </p:sp>
      <p:sp>
        <p:nvSpPr>
          <p:cNvPr id="3" name="Content Placeholder 2"/>
          <p:cNvSpPr>
            <a:spLocks noGrp="1"/>
          </p:cNvSpPr>
          <p:nvPr>
            <p:ph idx="1"/>
          </p:nvPr>
        </p:nvSpPr>
        <p:spPr/>
        <p:txBody>
          <a:bodyPr/>
          <a:p>
            <a:pPr marL="0" indent="0">
              <a:buNone/>
            </a:pPr>
            <a:r>
              <a:rPr lang="id-ID" altLang="en-US" sz="2400"/>
              <a:t>	</a:t>
            </a:r>
            <a:r>
              <a:rPr lang="en-US" sz="2400"/>
              <a:t>Beerling Menegaskan bahwa “filsafat harus dianggap sebagai kekuatan yang paling radikal dalam menggunakan kesanggupan berpikir filosuf adalah ahli fikir yang radikal” hal ini mengandung arti bahwa berpikir merupakan ciri khas dalam berfilsafat namun bukan berarti bahwa setiap orang yang berfikir adalah sebagai tanda seorang filosuf mempunyai beberapa ciri yaitu:</a:t>
            </a:r>
            <a:endParaRPr lang="en-US" sz="2400"/>
          </a:p>
          <a:p>
            <a:pPr>
              <a:buFont typeface="Wingdings" panose="05000000000000000000" charset="0"/>
              <a:buChar char="Ø"/>
            </a:pPr>
            <a:r>
              <a:rPr lang="en-US" sz="2400"/>
              <a:t>Radikal  berpikir sampai ke akar-akarnya</a:t>
            </a:r>
            <a:endParaRPr lang="en-US" sz="2400"/>
          </a:p>
          <a:p>
            <a:pPr>
              <a:buFont typeface="Wingdings" panose="05000000000000000000" charset="0"/>
              <a:buChar char="Ø"/>
            </a:pPr>
            <a:r>
              <a:rPr lang="en-US" sz="2400"/>
              <a:t>Sistematis Berpikir secara logis dan dengan penuh kesadaran </a:t>
            </a:r>
            <a:endParaRPr lang="en-US" sz="2400"/>
          </a:p>
          <a:p>
            <a:pPr>
              <a:buFont typeface="Wingdings" panose="05000000000000000000" charset="0"/>
              <a:buChar char="Ø"/>
            </a:pPr>
            <a:r>
              <a:rPr lang="en-US" sz="2400"/>
              <a:t>Universal Berpikir secara umum yaitu mencakup keseluruhan</a:t>
            </a:r>
            <a:endParaRPr 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id-ID" altLang="en-US"/>
              <a:t>M</a:t>
            </a:r>
            <a:r>
              <a:rPr lang="en-US"/>
              <a:t>etode </a:t>
            </a:r>
            <a:r>
              <a:rPr lang="id-ID" altLang="en-US"/>
              <a:t>F</a:t>
            </a:r>
            <a:r>
              <a:rPr lang="en-US"/>
              <a:t>ilsafat </a:t>
            </a:r>
            <a:endParaRPr lang="en-US"/>
          </a:p>
        </p:txBody>
      </p:sp>
      <p:sp>
        <p:nvSpPr>
          <p:cNvPr id="3" name="Content Placeholder 2"/>
          <p:cNvSpPr>
            <a:spLocks noGrp="1"/>
          </p:cNvSpPr>
          <p:nvPr>
            <p:ph idx="1"/>
          </p:nvPr>
        </p:nvSpPr>
        <p:spPr/>
        <p:txBody>
          <a:bodyPr/>
          <a:p>
            <a:pPr marL="0" indent="0">
              <a:buNone/>
            </a:pPr>
            <a:r>
              <a:rPr lang="id-ID" altLang="en-US" sz="2400"/>
              <a:t>M</a:t>
            </a:r>
            <a:r>
              <a:rPr lang="en-US" sz="2400"/>
              <a:t>etode yang digunakan oleh seorang filsuf menurut Louis o kattsoff yaitu : </a:t>
            </a:r>
            <a:endParaRPr lang="en-US" sz="2400"/>
          </a:p>
          <a:p>
            <a:r>
              <a:rPr lang="en-US" sz="2400"/>
              <a:t>Analisa, artinya perincian istilah-istilah </a:t>
            </a:r>
            <a:endParaRPr lang="en-US" sz="2400"/>
          </a:p>
          <a:p>
            <a:r>
              <a:rPr lang="id-ID" altLang="en-US" sz="2400"/>
              <a:t>S</a:t>
            </a:r>
            <a:r>
              <a:rPr lang="en-US" sz="2400"/>
              <a:t>intesa, artinya pengumpulan semua pengetahuan untuk menyusun suatu pandangan dunia </a:t>
            </a:r>
            <a:endParaRPr lang="en-US" sz="2400"/>
          </a:p>
          <a:p>
            <a:r>
              <a:rPr lang="id-ID" altLang="en-US" sz="2400"/>
              <a:t>L</a:t>
            </a:r>
            <a:r>
              <a:rPr lang="en-US" sz="2400"/>
              <a:t>ogika deduktif, yang membicarakan cara-cara untuk mencapai kesimpulan lebih dahulu telah diajukan pernyataan </a:t>
            </a:r>
            <a:endParaRPr lang="en-US" sz="2400"/>
          </a:p>
          <a:p>
            <a:r>
              <a:rPr lang="id-ID" altLang="en-US" sz="2400"/>
              <a:t>L</a:t>
            </a:r>
            <a:r>
              <a:rPr lang="en-US" sz="2400"/>
              <a:t>ogika induktif, bila lebih dahulu diberikan bukan dari pernyataan umum</a:t>
            </a:r>
            <a:endParaRPr lang="en-US" sz="2400"/>
          </a:p>
          <a:p>
            <a:r>
              <a:rPr lang="id-ID" altLang="en-US" sz="2400"/>
              <a:t>A</a:t>
            </a:r>
            <a:r>
              <a:rPr lang="en-US" sz="2400"/>
              <a:t>nalogi dan komparasi, suatu penalaran yang berusaha untuk mencapai kesimpulan dengan menggantikan apa yang kita coba untuk membuktikan dengan sesuatu yang serupa </a:t>
            </a:r>
            <a:endParaRPr 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id-ID" altLang="en-US"/>
              <a:t>T</a:t>
            </a:r>
            <a:r>
              <a:rPr lang="en-US"/>
              <a:t>ujuan, </a:t>
            </a:r>
            <a:r>
              <a:rPr lang="id-ID" altLang="en-US"/>
              <a:t>F</a:t>
            </a:r>
            <a:r>
              <a:rPr lang="en-US"/>
              <a:t>ungsi dan </a:t>
            </a:r>
            <a:r>
              <a:rPr lang="id-ID" altLang="en-US"/>
              <a:t>G</a:t>
            </a:r>
            <a:r>
              <a:rPr lang="en-US"/>
              <a:t>una </a:t>
            </a:r>
            <a:r>
              <a:rPr lang="id-ID" altLang="en-US"/>
              <a:t>F</a:t>
            </a:r>
            <a:r>
              <a:rPr lang="en-US"/>
              <a:t>ilsafat </a:t>
            </a:r>
            <a:endParaRPr lang="en-US"/>
          </a:p>
        </p:txBody>
      </p:sp>
      <p:sp>
        <p:nvSpPr>
          <p:cNvPr id="3" name="Content Placeholder 2"/>
          <p:cNvSpPr>
            <a:spLocks noGrp="1"/>
          </p:cNvSpPr>
          <p:nvPr>
            <p:ph idx="1"/>
          </p:nvPr>
        </p:nvSpPr>
        <p:spPr/>
        <p:txBody>
          <a:bodyPr/>
          <a:p>
            <a:r>
              <a:rPr lang="en-US" sz="2400"/>
              <a:t>Filsafat mempunyai tujuan fungsi dan kegunaan bagi manusia , menjadi pokok kajian Yang menarik selain diterapkan dalam kehidupan suatu bangsa. Menurut Titus tujuan filsafat ialah pengertian dan kebijaksanaan sedangkan menurut dokter ahli filsafat memberikan Hikmah.Fungsi filsafat menurut dokter Umi Nastiti ada dua yaitu</a:t>
            </a:r>
            <a:endParaRPr lang="en-US" sz="2400"/>
          </a:p>
          <a:p>
            <a:r>
              <a:rPr lang="id-ID" altLang="en-US" sz="2400"/>
              <a:t>F</a:t>
            </a:r>
            <a:r>
              <a:rPr lang="en-US" sz="2400"/>
              <a:t>ungsi teoritis  artinya sebagai dasar dari ilmu lain berfungsi memberi asas-asas yang murni kepada ilmu lain</a:t>
            </a:r>
            <a:endParaRPr lang="en-US" sz="2400"/>
          </a:p>
          <a:p>
            <a:r>
              <a:rPr lang="id-ID" altLang="en-US" sz="2400"/>
              <a:t>F</a:t>
            </a:r>
            <a:r>
              <a:rPr lang="en-US" sz="2400"/>
              <a:t>ungsi praktis artinya filsafat sebagai pendorong manusia untuk menjadi pemikir yang kritis jelas tepat untuk menemukan tujuan hidup yang menjadi pengarahan tingkah lakunya</a:t>
            </a:r>
            <a:endParaRPr 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id-ID" altLang="en-US"/>
              <a:t>P</a:t>
            </a:r>
            <a:r>
              <a:rPr lang="en-US"/>
              <a:t>roblem </a:t>
            </a:r>
            <a:r>
              <a:rPr lang="id-ID" altLang="en-US"/>
              <a:t>U</a:t>
            </a:r>
            <a:r>
              <a:rPr lang="en-US"/>
              <a:t>tama dalam </a:t>
            </a:r>
            <a:r>
              <a:rPr lang="id-ID" altLang="en-US"/>
              <a:t>G</a:t>
            </a:r>
            <a:r>
              <a:rPr lang="en-US"/>
              <a:t>ilsafat </a:t>
            </a:r>
            <a:endParaRPr lang="en-US"/>
          </a:p>
        </p:txBody>
      </p:sp>
      <p:sp>
        <p:nvSpPr>
          <p:cNvPr id="3" name="Content Placeholder 2"/>
          <p:cNvSpPr>
            <a:spLocks noGrp="1"/>
          </p:cNvSpPr>
          <p:nvPr>
            <p:ph idx="1"/>
          </p:nvPr>
        </p:nvSpPr>
        <p:spPr/>
        <p:txBody>
          <a:bodyPr/>
          <a:p>
            <a:pPr marL="0" indent="0">
              <a:buNone/>
            </a:pPr>
            <a:r>
              <a:rPr lang="en-US"/>
              <a:t>Pada zaman Yunani kuno hingga dewasa ini ada banyak problem besar dalam dunia filsafat beberapa ahli filsafat mencukupkan hanya pada tiga problem besar saja yaitu</a:t>
            </a:r>
            <a:endParaRPr lang="en-US"/>
          </a:p>
          <a:p>
            <a:pPr>
              <a:buFont typeface="Wingdings" panose="05000000000000000000" charset="0"/>
              <a:buChar char="Ø"/>
            </a:pPr>
            <a:r>
              <a:rPr lang="en-US"/>
              <a:t>Problem realita yang melahirkan cabang filsafat yang dinamakan “ontology”</a:t>
            </a:r>
            <a:endParaRPr lang="en-US"/>
          </a:p>
          <a:p>
            <a:pPr>
              <a:buFont typeface="Wingdings" panose="05000000000000000000" charset="0"/>
              <a:buChar char="Ø"/>
            </a:pPr>
            <a:r>
              <a:rPr lang="en-US"/>
              <a:t>Problem pengetahuan yang melahirkan cabang filsafat yang dikenal dengan sebutan “epistemology, theory of knowledge atau filsafat pengetahuan” </a:t>
            </a:r>
            <a:endParaRPr lang="en-US"/>
          </a:p>
          <a:p>
            <a:pPr>
              <a:buFont typeface="Wingdings" panose="05000000000000000000" charset="0"/>
              <a:buChar char="Ø"/>
            </a:pPr>
            <a:r>
              <a:rPr lang="en-US"/>
              <a:t>Problem nilai yang melahirkan cabang filsafat yang kita kenal dengan “axiologi” </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379095"/>
            <a:ext cx="10972800" cy="5536565"/>
          </a:xfrm>
        </p:spPr>
        <p:txBody>
          <a:bodyPr/>
          <a:p>
            <a:pPr>
              <a:buFont typeface="Wingdings" panose="05000000000000000000" charset="0"/>
              <a:buChar char="ü"/>
            </a:pPr>
            <a:r>
              <a:rPr lang="en-US" sz="2400"/>
              <a:t>Ontologi berasal dari kata dasar ‘ontos’ artinya “ada”,’being’ artinya ilmu dengan demikian arti ontologi adalah salah satu cabang filsafat yang berkhidmad menelaah hal ihwal ‘ada’atau ‘being’ pada umumnya </a:t>
            </a:r>
            <a:endParaRPr lang="en-US" sz="2400"/>
          </a:p>
          <a:p>
            <a:pPr>
              <a:buFont typeface="Wingdings" panose="05000000000000000000" charset="0"/>
              <a:buChar char="ü"/>
            </a:pPr>
            <a:r>
              <a:rPr lang="en-US" sz="2400"/>
              <a:t>Epistemologi barasal dari kata episteme artinya pengetahuan dan ‘logoi’ artinya ilmu. yang dimaksud e</a:t>
            </a:r>
            <a:r>
              <a:rPr lang="en-US" sz="2400">
                <a:sym typeface="+mn-ea"/>
              </a:rPr>
              <a:t>pistemologi  ialah cabang filsafat yang membahas sumber, proses, batas, validitas dan hakikat pengetahuan </a:t>
            </a:r>
            <a:endParaRPr lang="en-US" sz="2400">
              <a:sym typeface="+mn-ea"/>
            </a:endParaRPr>
          </a:p>
          <a:p>
            <a:pPr marL="0" indent="0">
              <a:buNone/>
            </a:pPr>
            <a:r>
              <a:rPr lang="id-ID" altLang="en-US" sz="2400"/>
              <a:t>A</a:t>
            </a:r>
            <a:r>
              <a:rPr lang="en-US" sz="2400"/>
              <a:t>liran teori pengetahuan (</a:t>
            </a:r>
            <a:r>
              <a:rPr lang="en-US" sz="2400">
                <a:sym typeface="+mn-ea"/>
              </a:rPr>
              <a:t>Epistemologi) antara lain:</a:t>
            </a:r>
            <a:endParaRPr lang="en-US" sz="2400">
              <a:sym typeface="+mn-ea"/>
            </a:endParaRPr>
          </a:p>
          <a:p>
            <a:pPr marL="0" indent="0">
              <a:buNone/>
            </a:pPr>
            <a:r>
              <a:rPr lang="en-US" sz="2400"/>
              <a:t>Rasionalisme        </a:t>
            </a:r>
            <a:r>
              <a:rPr lang="en-US" sz="2400">
                <a:sym typeface="+mn-ea"/>
              </a:rPr>
              <a:t>Pragmatisme </a:t>
            </a:r>
            <a:endParaRPr lang="en-US" sz="2400"/>
          </a:p>
          <a:p>
            <a:pPr marL="0" indent="0">
              <a:buNone/>
            </a:pPr>
            <a:r>
              <a:rPr lang="en-US" sz="2400"/>
              <a:t>Empirisme             R</a:t>
            </a:r>
            <a:r>
              <a:rPr lang="en-US" sz="2400">
                <a:sym typeface="+mn-ea"/>
              </a:rPr>
              <a:t>ealisme </a:t>
            </a:r>
            <a:endParaRPr lang="en-US" sz="2400"/>
          </a:p>
          <a:p>
            <a:pPr marL="0" indent="0">
              <a:buNone/>
            </a:pPr>
            <a:r>
              <a:rPr lang="en-US" sz="2400"/>
              <a:t>Positivisme </a:t>
            </a:r>
            <a:endParaRPr lang="en-US" sz="2400"/>
          </a:p>
          <a:p>
            <a:pPr>
              <a:buFont typeface="Wingdings" panose="05000000000000000000" charset="0"/>
              <a:buChar char="ü"/>
            </a:pPr>
            <a:r>
              <a:rPr lang="en-US" sz="2400"/>
              <a:t>Axiologi membahas masalah teori nilai adalah Frondizi menyatakan bahwa nilai adalah kuantitas yang tidak riil, kareana ia tidak menambahkan reaalitas atau substansi kepada objek </a:t>
            </a:r>
            <a:endParaRPr lang="en-US" sz="2400"/>
          </a:p>
          <a:p>
            <a:pPr marL="0" indent="0">
              <a:buNone/>
            </a:pPr>
            <a:endParaRPr 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id-ID" altLang="en-US"/>
              <a:t>P</a:t>
            </a:r>
            <a:r>
              <a:rPr lang="en-US"/>
              <a:t>engertian </a:t>
            </a:r>
            <a:r>
              <a:rPr lang="id-ID" altLang="en-US"/>
              <a:t>P</a:t>
            </a:r>
            <a:r>
              <a:rPr lang="en-US"/>
              <a:t>ancasila sebagai </a:t>
            </a:r>
            <a:r>
              <a:rPr lang="id-ID" altLang="en-US"/>
              <a:t>S</a:t>
            </a:r>
            <a:r>
              <a:rPr lang="en-US"/>
              <a:t>istem </a:t>
            </a:r>
            <a:r>
              <a:rPr lang="id-ID" altLang="en-US"/>
              <a:t>F</a:t>
            </a:r>
            <a:r>
              <a:rPr lang="en-US"/>
              <a:t>ilsafat </a:t>
            </a:r>
            <a:endParaRPr lang="en-US"/>
          </a:p>
        </p:txBody>
      </p:sp>
      <p:sp>
        <p:nvSpPr>
          <p:cNvPr id="3" name="Content Placeholder 2"/>
          <p:cNvSpPr>
            <a:spLocks noGrp="1"/>
          </p:cNvSpPr>
          <p:nvPr>
            <p:ph idx="1"/>
          </p:nvPr>
        </p:nvSpPr>
        <p:spPr/>
        <p:txBody>
          <a:bodyPr/>
          <a:p>
            <a:pPr marL="0" indent="0">
              <a:buNone/>
            </a:pPr>
            <a:r>
              <a:rPr lang="en-US" sz="2400"/>
              <a:t>Beberapa pemikir dan penulis yang menyatakan bahwa Pancasila merupakan salah satu aliran filsafat yang merupakan hasil pemikiran filosof bangsa Indonesia yaitu:</a:t>
            </a:r>
            <a:endParaRPr lang="en-US" sz="2400"/>
          </a:p>
          <a:p>
            <a:r>
              <a:rPr lang="en-US" sz="2400"/>
              <a:t>Mr Muhammad Yamin yang menyampaikan pidato pada tanggal 29 Mei 1945 di depan sidang BPUPKI menyatakan bahwa ajaran Pancasila adalah tersusun secara harmonis dan dalam sistem filsafat </a:t>
            </a:r>
            <a:endParaRPr lang="en-US" sz="2400"/>
          </a:p>
          <a:p>
            <a:pPr>
              <a:buFont typeface="Arial" panose="020B0604020202020204" pitchFamily="34" charset="0"/>
              <a:buChar char="•"/>
            </a:pPr>
            <a:r>
              <a:rPr lang="en-US" sz="2400"/>
              <a:t>Prof.Dr. Notonagoro dalam lokakaarya Pengalaman Pancasila di Jogjakarta</a:t>
            </a:r>
            <a:endParaRPr lang="en-US" sz="2400"/>
          </a:p>
          <a:p>
            <a:pPr>
              <a:buFont typeface="Arial" panose="020B0604020202020204" pitchFamily="34" charset="0"/>
              <a:buChar char="•"/>
            </a:pPr>
            <a:r>
              <a:rPr lang="en-US" sz="2400"/>
              <a:t> Prof.Dr.Roeslan Abdulgani dalam buku pengembangan Pancasila di Indonesia yang dikutip oleh Prof.Dr.Roeslan Abdulgani menegaskan betapa Pancasila itu dapat disebut sebagai filsafat.</a:t>
            </a:r>
            <a:endParaRPr 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Hakekat/</a:t>
            </a:r>
            <a:r>
              <a:rPr lang="id-ID" altLang="en-US"/>
              <a:t>S</a:t>
            </a:r>
            <a:r>
              <a:rPr lang="en-US"/>
              <a:t>ubstansi </a:t>
            </a:r>
            <a:r>
              <a:rPr lang="id-ID" altLang="en-US"/>
              <a:t>F</a:t>
            </a:r>
            <a:r>
              <a:rPr lang="en-US"/>
              <a:t>ilsafat </a:t>
            </a:r>
            <a:r>
              <a:rPr lang="id-ID" altLang="en-US"/>
              <a:t>P</a:t>
            </a:r>
            <a:r>
              <a:rPr lang="en-US"/>
              <a:t>ancasila </a:t>
            </a:r>
            <a:endParaRPr lang="en-US"/>
          </a:p>
        </p:txBody>
      </p:sp>
      <p:sp>
        <p:nvSpPr>
          <p:cNvPr id="3" name="Content Placeholder 2"/>
          <p:cNvSpPr>
            <a:spLocks noGrp="1"/>
          </p:cNvSpPr>
          <p:nvPr>
            <p:ph idx="1"/>
          </p:nvPr>
        </p:nvSpPr>
        <p:spPr/>
        <p:txBody>
          <a:bodyPr/>
          <a:p>
            <a:pPr marL="0" indent="0">
              <a:buNone/>
            </a:pPr>
            <a:r>
              <a:rPr lang="id-ID" altLang="en-US" sz="2400"/>
              <a:t>	</a:t>
            </a:r>
            <a:r>
              <a:rPr lang="en-US" sz="2400"/>
              <a:t>Dalam buku Prof.Dr. Notonagoro  yang berjudul Pancasila secara ilmiah populer memperkenalkan istilah Alkitab artinya sejumlah unsur-unsur yang bersama-sama dalam kesatuan tulisan halnya.</a:t>
            </a:r>
            <a:endParaRPr lang="en-US" sz="2400"/>
          </a:p>
          <a:p>
            <a:pPr marL="0" indent="0">
              <a:buNone/>
            </a:pPr>
            <a:r>
              <a:rPr lang="id-ID" altLang="en-US" sz="2400"/>
              <a:t>	</a:t>
            </a:r>
            <a:r>
              <a:rPr lang="en-US" sz="2400"/>
              <a:t>Hakikat yang abstrak ini mempunyai dua sifat istimewa yaitu tetap tidak berubah dan keharusan yang mutlak bagi halnya yang bersangkutan di samping karena abstraknya umum dan universal</a:t>
            </a:r>
            <a:r>
              <a:rPr lang="id-ID" altLang="en-US" sz="2400"/>
              <a:t>. </a:t>
            </a:r>
            <a:r>
              <a:rPr lang="en-US" sz="2400"/>
              <a:t>Dalam buku Prof.Dr. Notonagoro  yang berjudul Pancasila secara ilmiah populer memperkenalkan istilah Alkitab artinya sejumlah unsur-unsur yang bersama-sama dalam kesatuan tulisan halnya.</a:t>
            </a:r>
            <a:endParaRPr lang="en-US" sz="2400"/>
          </a:p>
          <a:p>
            <a:pPr marL="0" indent="0">
              <a:buNone/>
            </a:pPr>
            <a:endParaRPr lang="en-US" sz="2400"/>
          </a:p>
        </p:txBody>
      </p:sp>
    </p:spTree>
  </p:cSld>
  <p:clrMapOvr>
    <a:masterClrMapping/>
  </p:clrMapOvr>
</p:sld>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5149</Words>
  <Application>WPS Presentation</Application>
  <PresentationFormat>Widescreen</PresentationFormat>
  <Paragraphs>65</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vt:lpstr>
      <vt:lpstr>SimSun</vt:lpstr>
      <vt:lpstr>Wingdings</vt:lpstr>
      <vt:lpstr>Wingdings</vt:lpstr>
      <vt:lpstr>Microsoft YaHei</vt:lpstr>
      <vt:lpstr>Arial Unicode MS</vt:lpstr>
      <vt:lpstr>Calibri</vt:lpstr>
      <vt:lpstr>Business Cooperate</vt:lpstr>
      <vt:lpstr>Pancasila sebagai Sistem Filsafat dan Sistem Etika Indonesia </vt:lpstr>
      <vt:lpstr>Pengertian Filsafat </vt:lpstr>
      <vt:lpstr>Obyek dan Ciri Pikiran Kefilsafatan </vt:lpstr>
      <vt:lpstr>Metode Filsafat </vt:lpstr>
      <vt:lpstr>Tujuan, Fungsi dan Guna Filsafat </vt:lpstr>
      <vt:lpstr>Problem Utama dalam Gilsafat </vt:lpstr>
      <vt:lpstr>PowerPoint 演示文稿</vt:lpstr>
      <vt:lpstr>Pengertian Pancasila sebagai Sistem Filsafat </vt:lpstr>
      <vt:lpstr>Hakekat/Substansi Filsafat Pancasila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pancasila sebagai sistem filsafat dan sistem etika indonesia </dc:title>
  <dc:creator/>
  <cp:lastModifiedBy>EKA LAILATUZ ZAHRO</cp:lastModifiedBy>
  <cp:revision>4</cp:revision>
  <dcterms:created xsi:type="dcterms:W3CDTF">2021-08-25T07:36:00Z</dcterms:created>
  <dcterms:modified xsi:type="dcterms:W3CDTF">2021-09-23T08:03:40Z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1033-11.2.0.10224</vt:lpwstr>
  </property>
</Properties>
</file>