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altLang="en-US" dirty="0"/>
              <a:t>amandemen undang-undang dasar negara  republik indonesia 1945</a:t>
            </a:r>
            <a:endParaRPr lang="id-ID" altLang="en-US" dirty="0"/>
          </a:p>
        </p:txBody>
      </p:sp>
      <p:sp>
        <p:nvSpPr>
          <p:cNvPr id="3" name="Subtitle 2"/>
          <p:cNvSpPr>
            <a:spLocks noGrp="1"/>
          </p:cNvSpPr>
          <p:nvPr>
            <p:ph type="subTitle" idx="1"/>
          </p:nvPr>
        </p:nvSpPr>
        <p:spPr/>
        <p:txBody>
          <a:bodyPr/>
          <a:lstStyle/>
          <a:p>
            <a:pPr marL="0" indent="0">
              <a:buNone/>
            </a:pPr>
            <a:r>
              <a:rPr lang="id-ID" altLang="en-US" sz="2000">
                <a:sym typeface="+mn-ea"/>
              </a:rPr>
              <a:t>- Pengertian Ponstitusi </a:t>
            </a:r>
            <a:endParaRPr lang="id-ID" altLang="en-US" sz="2000"/>
          </a:p>
          <a:p>
            <a:pPr marL="0" indent="0">
              <a:buNone/>
            </a:pPr>
            <a:r>
              <a:rPr lang="id-ID" altLang="en-US" sz="2000">
                <a:sym typeface="+mn-ea"/>
              </a:rPr>
              <a:t>- </a:t>
            </a:r>
            <a:r>
              <a:rPr lang="id-ID" altLang="en-US" sz="2000">
                <a:sym typeface="+mn-ea"/>
              </a:rPr>
              <a:t>Pengertian </a:t>
            </a:r>
            <a:r>
              <a:rPr lang="id-ID" altLang="en-US" sz="2000">
                <a:sym typeface="+mn-ea"/>
              </a:rPr>
              <a:t>Undang-Undang Dasar </a:t>
            </a:r>
            <a:endParaRPr lang="id-ID" altLang="en-US" sz="2000"/>
          </a:p>
          <a:p>
            <a:pPr marL="0" indent="0">
              <a:buNone/>
            </a:pPr>
            <a:r>
              <a:rPr lang="id-ID" altLang="en-US" sz="2000">
                <a:sym typeface="+mn-ea"/>
              </a:rPr>
              <a:t>- Kedudukan UUD 1945</a:t>
            </a:r>
            <a:endParaRPr lang="id-ID" altLang="en-US" sz="2000"/>
          </a:p>
          <a:p>
            <a:pPr marL="0" indent="0">
              <a:buNone/>
            </a:pPr>
            <a:r>
              <a:rPr lang="id-ID" altLang="en-US" sz="2000">
                <a:sym typeface="+mn-ea"/>
              </a:rPr>
              <a:t>- Pembukaan UUD 1945</a:t>
            </a:r>
            <a:endParaRPr lang="id-ID" altLang="en-US" sz="2000"/>
          </a:p>
          <a:p>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id-ID" altLang="en-US"/>
              <a:t> Pengertian Amandemen </a:t>
            </a:r>
            <a:endParaRPr lang="id-ID" altLang="en-US"/>
          </a:p>
        </p:txBody>
      </p:sp>
      <p:sp>
        <p:nvSpPr>
          <p:cNvPr id="3" name="Content Placeholder 2"/>
          <p:cNvSpPr>
            <a:spLocks noGrp="1"/>
          </p:cNvSpPr>
          <p:nvPr>
            <p:ph idx="1"/>
          </p:nvPr>
        </p:nvSpPr>
        <p:spPr>
          <a:xfrm>
            <a:off x="609600" y="1174750"/>
            <a:ext cx="10324465" cy="4953000"/>
          </a:xfrm>
        </p:spPr>
        <p:txBody>
          <a:bodyPr/>
          <a:p>
            <a:pPr marL="0" indent="0">
              <a:buNone/>
            </a:pPr>
            <a:r>
              <a:rPr lang="id-ID" altLang="en-US" sz="2400"/>
              <a:t>	</a:t>
            </a:r>
            <a:r>
              <a:rPr lang="en-US" sz="2400">
                <a:latin typeface="Times New Roman" panose="02020603050405020304" charset="0"/>
                <a:cs typeface="Times New Roman" panose="02020603050405020304" charset="0"/>
              </a:rPr>
              <a:t>Amandemen berasal dari bahasa Inggris ‘to amend’ yang diartikan sebagai to make better, to remove the faults.Amandemen adalah perubahan resmi dokumen resmi atau catatan tertentu, terutama untuk memperbagus nya. Perubahan ini dapat berupa penambahan atau juga penghapusan catatan yang salah, tidak sesuai lagi (amandemen konstitusional) .</a:t>
            </a:r>
            <a:endParaRPr 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Konstitusi dapat diartikan sebagai peraturan dasar dan yang memuat ketentuan-ketentuan pokok dan mejadi satu sumber perundang-undangan.</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Konstitusional sangat berhubungan erat dengan amandemen karena bertujuan untuk memperbaiki sesuatu catatan atau dokumen penting suatu negara yang mencakup bentuk, struktur, prosedur, agar lebih baik dari sebelumnya. </a:t>
            </a:r>
            <a:endParaRPr lang="en-US" sz="2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id-ID" altLang="en-US"/>
              <a:t>Dasar pemikiran perubahan UUD 1945</a:t>
            </a:r>
            <a:endParaRPr lang="id-ID" altLang="en-US"/>
          </a:p>
        </p:txBody>
      </p:sp>
      <p:sp>
        <p:nvSpPr>
          <p:cNvPr id="3" name="Content Placeholder 2"/>
          <p:cNvSpPr>
            <a:spLocks noGrp="1"/>
          </p:cNvSpPr>
          <p:nvPr>
            <p:ph idx="1"/>
          </p:nvPr>
        </p:nvSpPr>
        <p:spPr/>
        <p:txBody>
          <a:bodyPr/>
          <a:p>
            <a:pPr marL="0" indent="0">
              <a:buNone/>
            </a:pPr>
            <a:r>
              <a:rPr lang="en-US" sz="2000" b="1">
                <a:latin typeface="Times New Roman" panose="02020603050405020304" charset="0"/>
                <a:cs typeface="Times New Roman" panose="02020603050405020304" charset="0"/>
              </a:rPr>
              <a:t>Dasar pemikiran yang melatarbelakangi dilakukannya perubahan undang-undang Dasar Negara Republik Indonesia tahun 1945  antara lain sebagai berikut</a:t>
            </a:r>
            <a:r>
              <a:rPr lang="id-ID" altLang="en-US" sz="2000" b="1">
                <a:latin typeface="Times New Roman" panose="02020603050405020304" charset="0"/>
                <a:cs typeface="Times New Roman" panose="02020603050405020304" charset="0"/>
              </a:rPr>
              <a:t>:</a:t>
            </a:r>
            <a:endParaRPr lang="en-US" sz="2000" b="1">
              <a:latin typeface="Times New Roman" panose="02020603050405020304" charset="0"/>
              <a:cs typeface="Times New Roman" panose="02020603050405020304" charset="0"/>
            </a:endParaRPr>
          </a:p>
          <a:p>
            <a:pPr marL="0" indent="0">
              <a:buNone/>
            </a:pPr>
            <a:r>
              <a:rPr lang="id-ID" altLang="en-US" sz="2000">
                <a:latin typeface="Times New Roman" panose="02020603050405020304" charset="0"/>
                <a:cs typeface="Times New Roman" panose="02020603050405020304" charset="0"/>
              </a:rPr>
              <a:t>1. </a:t>
            </a:r>
            <a:r>
              <a:rPr lang="en-US" sz="2000">
                <a:latin typeface="Times New Roman" panose="02020603050405020304" charset="0"/>
                <a:cs typeface="Times New Roman" panose="02020603050405020304" charset="0"/>
              </a:rPr>
              <a:t>UUD 1945 membentuk struktur ketatanegaraan yang bertumpu pada kekuasaan tertinggi ditangan MPR yang sepenuhnya melaksanakan kedaulatan rakyat.</a:t>
            </a:r>
            <a:endParaRPr lang="en-US" sz="2000">
              <a:latin typeface="Times New Roman" panose="02020603050405020304" charset="0"/>
              <a:cs typeface="Times New Roman" panose="02020603050405020304" charset="0"/>
            </a:endParaRPr>
          </a:p>
          <a:p>
            <a:pPr marL="0" indent="0">
              <a:buNone/>
            </a:pPr>
            <a:r>
              <a:rPr lang="id-ID" altLang="en-US" sz="2000">
                <a:latin typeface="Times New Roman" panose="02020603050405020304" charset="0"/>
                <a:cs typeface="Times New Roman" panose="02020603050405020304" charset="0"/>
              </a:rPr>
              <a:t>2. D</a:t>
            </a:r>
            <a:r>
              <a:rPr lang="en-US" sz="2000">
                <a:latin typeface="Times New Roman" panose="02020603050405020304" charset="0"/>
                <a:cs typeface="Times New Roman" panose="02020603050405020304" charset="0"/>
              </a:rPr>
              <a:t>alam UUD 1945 memberikan kekuasaan yang sangat besar pada pemegang kekuasaan eksekutif(pemerintah), yakni kekuasaan dominan berada ditangan presiden.</a:t>
            </a:r>
            <a:endParaRPr lang="en-US" sz="2000">
              <a:latin typeface="Times New Roman" panose="02020603050405020304" charset="0"/>
              <a:cs typeface="Times New Roman" panose="02020603050405020304" charset="0"/>
            </a:endParaRPr>
          </a:p>
          <a:p>
            <a:pPr marL="0" indent="0">
              <a:buNone/>
            </a:pPr>
            <a:r>
              <a:rPr lang="id-ID" altLang="en-US" sz="2000">
                <a:latin typeface="Times New Roman" panose="02020603050405020304" charset="0"/>
                <a:cs typeface="Times New Roman" panose="02020603050405020304" charset="0"/>
              </a:rPr>
              <a:t>3. </a:t>
            </a:r>
            <a:r>
              <a:rPr lang="en-US" sz="2000">
                <a:latin typeface="Times New Roman" panose="02020603050405020304" charset="0"/>
                <a:cs typeface="Times New Roman" panose="02020603050405020304" charset="0"/>
              </a:rPr>
              <a:t>UUD 1945 mengandung pasal-pasal yang terlalu “luwes” sehingga menimbulkan lebih dari satu tafsiran(multitafsir).</a:t>
            </a:r>
            <a:endParaRPr lang="en-US" sz="2000">
              <a:latin typeface="Times New Roman" panose="02020603050405020304" charset="0"/>
              <a:cs typeface="Times New Roman" panose="02020603050405020304" charset="0"/>
            </a:endParaRPr>
          </a:p>
          <a:p>
            <a:pPr marL="0" indent="0">
              <a:buNone/>
            </a:pPr>
            <a:r>
              <a:rPr lang="id-ID" altLang="en-US" sz="2000">
                <a:latin typeface="Times New Roman" panose="02020603050405020304" charset="0"/>
                <a:cs typeface="Times New Roman" panose="02020603050405020304" charset="0"/>
              </a:rPr>
              <a:t>4. </a:t>
            </a:r>
            <a:r>
              <a:rPr lang="en-US" sz="2000">
                <a:latin typeface="Times New Roman" panose="02020603050405020304" charset="0"/>
                <a:cs typeface="Times New Roman" panose="02020603050405020304" charset="0"/>
              </a:rPr>
              <a:t>UUD 1945 terlalu banyak memberikan kewenangan kepada kekuasaan presiden untuk mengatur hal-hal penting dengan undang-undang.</a:t>
            </a:r>
            <a:endParaRPr lang="en-US" sz="2000">
              <a:latin typeface="Times New Roman" panose="02020603050405020304" charset="0"/>
              <a:cs typeface="Times New Roman" panose="02020603050405020304" charset="0"/>
            </a:endParaRPr>
          </a:p>
          <a:p>
            <a:pPr marL="0" indent="0">
              <a:buNone/>
            </a:pPr>
            <a:r>
              <a:rPr lang="id-ID" altLang="en-US" sz="2000">
                <a:latin typeface="Times New Roman" panose="02020603050405020304" charset="0"/>
                <a:cs typeface="Times New Roman" panose="02020603050405020304" charset="0"/>
              </a:rPr>
              <a:t>5. R</a:t>
            </a:r>
            <a:r>
              <a:rPr lang="en-US" sz="2000">
                <a:latin typeface="Times New Roman" panose="02020603050405020304" charset="0"/>
                <a:cs typeface="Times New Roman" panose="02020603050405020304" charset="0"/>
              </a:rPr>
              <a:t>umusan Undang-undang Dasar Negara Republik Indonesia tahun 1945 tentang semangat penyelenggara negara belum cukup didukung ketentuan konstitusi yang memuat aturan dasar tentang kehidupan yang demokratis, Pemberdayaan rakyat dan penghormatan hak asasi manusia (HAM)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id-ID" altLang="en-US"/>
              <a:t>Tujuan perubahan UUD 1945</a:t>
            </a:r>
            <a:endParaRPr lang="id-ID" altLang="en-US"/>
          </a:p>
        </p:txBody>
      </p:sp>
      <p:sp>
        <p:nvSpPr>
          <p:cNvPr id="3" name="Content Placeholder 2"/>
          <p:cNvSpPr>
            <a:spLocks noGrp="1"/>
          </p:cNvSpPr>
          <p:nvPr>
            <p:ph idx="1"/>
          </p:nvPr>
        </p:nvSpPr>
        <p:spPr>
          <a:xfrm>
            <a:off x="609600" y="952500"/>
            <a:ext cx="10972800" cy="4953000"/>
          </a:xfrm>
        </p:spPr>
        <p:txBody>
          <a:bodyPr/>
          <a:p>
            <a:pPr marL="0" indent="0">
              <a:buNone/>
            </a:pPr>
            <a:r>
              <a:rPr lang="en-US" sz="2300" b="1">
                <a:latin typeface="Times New Roman" panose="02020603050405020304" charset="0"/>
                <a:cs typeface="Times New Roman" panose="02020603050405020304" charset="0"/>
              </a:rPr>
              <a:t>Tujuan diadakan amandemen UUD 1945 menurut wakil ketua MPR adalah</a:t>
            </a:r>
            <a:r>
              <a:rPr lang="en-US" sz="2300">
                <a:latin typeface="Times New Roman" panose="02020603050405020304" charset="0"/>
                <a:cs typeface="Times New Roman" panose="02020603050405020304" charset="0"/>
              </a:rPr>
              <a:t>:</a:t>
            </a:r>
            <a:endParaRPr lang="en-US" sz="2300">
              <a:latin typeface="Times New Roman" panose="02020603050405020304" charset="0"/>
              <a:cs typeface="Times New Roman" panose="02020603050405020304" charset="0"/>
            </a:endParaRPr>
          </a:p>
          <a:p>
            <a:pPr>
              <a:buFont typeface="Arial" panose="020B0604020202020204" pitchFamily="34" charset="0"/>
              <a:buChar char="•"/>
            </a:pPr>
            <a:r>
              <a:rPr lang="id-ID" altLang="en-US" sz="2300">
                <a:latin typeface="Times New Roman" panose="02020603050405020304" charset="0"/>
                <a:cs typeface="Times New Roman" panose="02020603050405020304" charset="0"/>
              </a:rPr>
              <a:t>Untuk m</a:t>
            </a:r>
            <a:r>
              <a:rPr lang="en-US" sz="2300">
                <a:latin typeface="Times New Roman" panose="02020603050405020304" charset="0"/>
                <a:cs typeface="Times New Roman" panose="02020603050405020304" charset="0"/>
              </a:rPr>
              <a:t>enyempurnakan aturan dasar mengenai tatanan negara</a:t>
            </a:r>
            <a:endParaRPr lang="en-US" sz="2300">
              <a:latin typeface="Times New Roman" panose="02020603050405020304" charset="0"/>
              <a:cs typeface="Times New Roman" panose="02020603050405020304" charset="0"/>
            </a:endParaRPr>
          </a:p>
          <a:p>
            <a:r>
              <a:rPr lang="en-US" sz="2300">
                <a:latin typeface="Times New Roman" panose="02020603050405020304" charset="0"/>
                <a:cs typeface="Times New Roman" panose="02020603050405020304" charset="0"/>
              </a:rPr>
              <a:t> </a:t>
            </a:r>
            <a:r>
              <a:rPr lang="id-ID" altLang="en-US" sz="2300">
                <a:latin typeface="Times New Roman" panose="02020603050405020304" charset="0"/>
                <a:cs typeface="Times New Roman" panose="02020603050405020304" charset="0"/>
              </a:rPr>
              <a:t>M</a:t>
            </a:r>
            <a:r>
              <a:rPr lang="en-US" sz="2300">
                <a:latin typeface="Times New Roman" panose="02020603050405020304" charset="0"/>
                <a:cs typeface="Times New Roman" panose="02020603050405020304" charset="0"/>
              </a:rPr>
              <a:t>emperluas partisipasi rakyat agar sesuai dengan perkembangan paham demokrasi</a:t>
            </a:r>
            <a:endParaRPr lang="en-US" sz="2300">
              <a:latin typeface="Times New Roman" panose="02020603050405020304" charset="0"/>
              <a:cs typeface="Times New Roman" panose="02020603050405020304" charset="0"/>
            </a:endParaRPr>
          </a:p>
          <a:p>
            <a:r>
              <a:rPr lang="en-US" sz="2300">
                <a:latin typeface="Times New Roman" panose="02020603050405020304" charset="0"/>
                <a:cs typeface="Times New Roman" panose="02020603050405020304" charset="0"/>
              </a:rPr>
              <a:t> </a:t>
            </a:r>
            <a:r>
              <a:rPr lang="id-ID" altLang="en-US" sz="2300">
                <a:latin typeface="Times New Roman" panose="02020603050405020304" charset="0"/>
                <a:cs typeface="Times New Roman" panose="02020603050405020304" charset="0"/>
              </a:rPr>
              <a:t>M</a:t>
            </a:r>
            <a:r>
              <a:rPr lang="en-US" sz="2300">
                <a:latin typeface="Times New Roman" panose="02020603050405020304" charset="0"/>
                <a:cs typeface="Times New Roman" panose="02020603050405020304" charset="0"/>
              </a:rPr>
              <a:t>enyempurnakan aturan dasar mengenai jaminan dan perlindungan hak sesuai perkembangan HAM </a:t>
            </a:r>
            <a:endParaRPr lang="en-US" sz="2300">
              <a:latin typeface="Times New Roman" panose="02020603050405020304" charset="0"/>
              <a:cs typeface="Times New Roman" panose="02020603050405020304" charset="0"/>
            </a:endParaRPr>
          </a:p>
          <a:p>
            <a:r>
              <a:rPr lang="en-US" sz="2300">
                <a:latin typeface="Times New Roman" panose="02020603050405020304" charset="0"/>
                <a:cs typeface="Times New Roman" panose="02020603050405020304" charset="0"/>
              </a:rPr>
              <a:t>Menyempurnakan aturan dasar penyelenggaraan negara secara demokratis dan modern melalui pembagian kekuasaan secara tegas, lebih ketat dan transparan</a:t>
            </a:r>
            <a:endParaRPr lang="en-US" sz="2300">
              <a:latin typeface="Times New Roman" panose="02020603050405020304" charset="0"/>
              <a:cs typeface="Times New Roman" panose="02020603050405020304" charset="0"/>
            </a:endParaRPr>
          </a:p>
          <a:p>
            <a:r>
              <a:rPr lang="en-US" sz="2300">
                <a:latin typeface="Times New Roman" panose="02020603050405020304" charset="0"/>
                <a:cs typeface="Times New Roman" panose="02020603050405020304" charset="0"/>
              </a:rPr>
              <a:t> </a:t>
            </a:r>
            <a:r>
              <a:rPr lang="id-ID" altLang="en-US" sz="2300">
                <a:latin typeface="Times New Roman" panose="02020603050405020304" charset="0"/>
                <a:cs typeface="Times New Roman" panose="02020603050405020304" charset="0"/>
              </a:rPr>
              <a:t>M</a:t>
            </a:r>
            <a:r>
              <a:rPr lang="en-US" sz="2300">
                <a:latin typeface="Times New Roman" panose="02020603050405020304" charset="0"/>
                <a:cs typeface="Times New Roman" panose="02020603050405020304" charset="0"/>
              </a:rPr>
              <a:t>enyempurnakan aturan dasar mengenai jaminan konstitusional dan kewajiban negara mewujudkan Kesejahteraan Sosial berdasarkan kehidupan bangsa</a:t>
            </a:r>
            <a:endParaRPr lang="en-US" sz="2300">
              <a:latin typeface="Times New Roman" panose="02020603050405020304" charset="0"/>
              <a:cs typeface="Times New Roman" panose="02020603050405020304" charset="0"/>
            </a:endParaRPr>
          </a:p>
          <a:p>
            <a:r>
              <a:rPr lang="en-US" sz="2300">
                <a:latin typeface="Times New Roman" panose="02020603050405020304" charset="0"/>
                <a:cs typeface="Times New Roman" panose="02020603050405020304" charset="0"/>
              </a:rPr>
              <a:t>Melengkapi aturan dasar dalam penyelenggaraan negara yang sangat penting bagi eksistensi negara dan perjuangan mewujudkan demokrasi</a:t>
            </a:r>
            <a:endParaRPr lang="en-US" sz="2300">
              <a:latin typeface="Times New Roman" panose="02020603050405020304" charset="0"/>
              <a:cs typeface="Times New Roman" panose="02020603050405020304" charset="0"/>
            </a:endParaRPr>
          </a:p>
          <a:p>
            <a:r>
              <a:rPr lang="en-US" sz="2300">
                <a:latin typeface="Times New Roman" panose="02020603050405020304" charset="0"/>
                <a:cs typeface="Times New Roman" panose="02020603050405020304" charset="0"/>
              </a:rPr>
              <a:t> </a:t>
            </a:r>
            <a:r>
              <a:rPr lang="id-ID" altLang="en-US" sz="2300">
                <a:latin typeface="Times New Roman" panose="02020603050405020304" charset="0"/>
                <a:cs typeface="Times New Roman" panose="02020603050405020304" charset="0"/>
              </a:rPr>
              <a:t>M</a:t>
            </a:r>
            <a:r>
              <a:rPr lang="en-US" sz="2300">
                <a:latin typeface="Times New Roman" panose="02020603050405020304" charset="0"/>
                <a:cs typeface="Times New Roman" panose="02020603050405020304" charset="0"/>
              </a:rPr>
              <a:t>enyempurnakan aturan dasar mengenai kehidupan bernegara dan berbangsa sesuai dengan perkembangan aspirasi kebutuhan dan kepentingan bangsa</a:t>
            </a:r>
            <a:endParaRPr lang="en-US" sz="23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id-ID" altLang="en-US"/>
              <a:t>Prinsip-prinsip perubahan UUD 1945</a:t>
            </a:r>
            <a:endParaRPr lang="id-ID" altLang="en-US"/>
          </a:p>
        </p:txBody>
      </p:sp>
      <p:sp>
        <p:nvSpPr>
          <p:cNvPr id="3" name="Content Placeholder 2"/>
          <p:cNvSpPr>
            <a:spLocks noGrp="1"/>
          </p:cNvSpPr>
          <p:nvPr>
            <p:ph idx="1"/>
          </p:nvPr>
        </p:nvSpPr>
        <p:spPr>
          <a:xfrm>
            <a:off x="323850" y="952500"/>
            <a:ext cx="11666220" cy="4953000"/>
          </a:xfrm>
        </p:spPr>
        <p:txBody>
          <a:bodyPr/>
          <a:p>
            <a:pPr marL="0" indent="0">
              <a:buNone/>
            </a:pPr>
            <a:r>
              <a:rPr lang="id-ID"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MPR telah melakukan perubahan pertama UUD 1945 dilakukan pada sidang MPR pada tanggal 14-21 Oktober 1999, perubahan sidang kedua terjadi pada tanggal 7-18 Agustus 2000, perubahan ketika dilakukan pada sidang Tahunan MPR pada tanggal 1-9 November 2001 dan perubahan sidang ke empat terjadi pada sidang tahunan MPR yang berlangsung pada tanggal 1-11 Agustus 2002.</a:t>
            </a:r>
            <a:endParaRPr lang="en-US" sz="24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Prinsip-prinsip yang terkandung dalam  UUD1945 :</a:t>
            </a:r>
            <a:endParaRPr lang="en-US" sz="2400" b="1">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MPR terdiri dari anggota DPR dan anggota DPD yang dipilih melalui pemilu</a:t>
            </a:r>
            <a:endParaRPr 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Masa jabatan presiden dan wakil presiden hanya dapat di dipilih kembali dalam satu kali masa jabatan.</a:t>
            </a:r>
            <a:endParaRPr 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Persyaratan pemilihan presiden dan wakil presiden secara langsung oleh rakyat.</a:t>
            </a:r>
            <a:endParaRPr 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Pembentukan mahkamah konstitusi yang mempunyai tugas untuk memeriksa mengadili dan memutus pendapat DPR  tentang pelanggaran hukum.</a:t>
            </a:r>
            <a:endParaRPr 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 P</a:t>
            </a:r>
            <a:r>
              <a:rPr lang="en-US" sz="2400">
                <a:latin typeface="Times New Roman" panose="02020603050405020304" charset="0"/>
                <a:cs typeface="Times New Roman" panose="02020603050405020304" charset="0"/>
              </a:rPr>
              <a:t>residen dalam mengangkat duta dan konsul harus memperhatikan pertimbangan dari DPR.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id-ID" altLang="en-US"/>
              <a:t>Dinamika pelaksanaan UUD 1945</a:t>
            </a:r>
            <a:endParaRPr lang="id-ID" altLang="en-US"/>
          </a:p>
        </p:txBody>
      </p:sp>
      <p:sp>
        <p:nvSpPr>
          <p:cNvPr id="3" name="Content Placeholder 2"/>
          <p:cNvSpPr>
            <a:spLocks noGrp="1"/>
          </p:cNvSpPr>
          <p:nvPr>
            <p:ph idx="1"/>
          </p:nvPr>
        </p:nvSpPr>
        <p:spPr/>
        <p:txBody>
          <a:bodyPr/>
          <a:p>
            <a:pPr marL="0" indent="0">
              <a:buNone/>
            </a:pPr>
            <a:r>
              <a:rPr lang="id-ID" altLang="en-US">
                <a:latin typeface="Times New Roman" panose="02020603050405020304" charset="0"/>
                <a:cs typeface="Times New Roman" panose="02020603050405020304" charset="0"/>
              </a:rPr>
              <a:t>a. Tahun 1945-1949</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pada tanggal 18 Agustus 1945 - 14 November 1945 </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pada tanggal 14 November 1945- 20 Desember 1949</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b. Tahun 1949-1950 </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c. Tahun 1950-1959</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pada tanggal 17 Agustus 1950 </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d. Tahun 1959-1965 /1966</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e. Tahun 1965/1966-1998</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f. Tahun 1998 sampai sekarang </a:t>
            </a:r>
            <a:endParaRPr lang="id-ID"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id-ID" altLang="en-US"/>
              <a:t>Tata urutan hukum di Indonesia </a:t>
            </a:r>
            <a:endParaRPr lang="id-ID" altLang="en-US"/>
          </a:p>
        </p:txBody>
      </p:sp>
      <p:sp>
        <p:nvSpPr>
          <p:cNvPr id="3" name="Content Placeholder 2"/>
          <p:cNvSpPr>
            <a:spLocks noGrp="1"/>
          </p:cNvSpPr>
          <p:nvPr>
            <p:ph idx="1"/>
          </p:nvPr>
        </p:nvSpPr>
        <p:spPr/>
        <p:txBody>
          <a:bodyPr/>
          <a:p>
            <a:pPr marL="0" indent="0">
              <a:buNone/>
            </a:pPr>
            <a:r>
              <a:rPr lang="id-ID" altLang="en-US" sz="2400">
                <a:latin typeface="Times New Roman" panose="02020603050405020304" charset="0"/>
                <a:cs typeface="Times New Roman" panose="02020603050405020304" charset="0"/>
              </a:rPr>
              <a:t>tata urutan hukum di indonesia mengalami perubahan sebelum dan sesudah Orde Reformasi sebagai berikut:</a:t>
            </a:r>
            <a:endParaRPr lang="id-ID" alt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A. Tap MPRS :			B. Tap MPR</a:t>
            </a:r>
            <a:endParaRPr lang="id-ID" alt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1. UUD 1945				1. </a:t>
            </a:r>
            <a:r>
              <a:rPr lang="id-ID" altLang="en-US" sz="2400">
                <a:latin typeface="Times New Roman" panose="02020603050405020304" charset="0"/>
                <a:cs typeface="Times New Roman" panose="02020603050405020304" charset="0"/>
                <a:sym typeface="+mn-ea"/>
              </a:rPr>
              <a:t>UUD 1945	</a:t>
            </a:r>
            <a:endParaRPr lang="id-ID" altLang="en-US" sz="2400">
              <a:latin typeface="Times New Roman" panose="02020603050405020304" charset="0"/>
              <a:cs typeface="Times New Roman" panose="02020603050405020304" charset="0"/>
            </a:endParaRPr>
          </a:p>
          <a:p>
            <a:pPr marL="0" indent="0">
              <a:lnSpc>
                <a:spcPct val="90000"/>
              </a:lnSpc>
              <a:buNone/>
            </a:pPr>
            <a:r>
              <a:rPr lang="id-ID" altLang="en-US" sz="2400">
                <a:latin typeface="Times New Roman" panose="02020603050405020304" charset="0"/>
                <a:cs typeface="Times New Roman" panose="02020603050405020304" charset="0"/>
              </a:rPr>
              <a:t>2. TAP MPR				2. </a:t>
            </a:r>
            <a:r>
              <a:rPr lang="id-ID" altLang="en-US" sz="2400">
                <a:latin typeface="Times New Roman" panose="02020603050405020304" charset="0"/>
                <a:cs typeface="Times New Roman" panose="02020603050405020304" charset="0"/>
                <a:sym typeface="+mn-ea"/>
              </a:rPr>
              <a:t>TAP MPR	</a:t>
            </a:r>
            <a:endParaRPr lang="id-ID" alt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3. UU/PERPU				3. </a:t>
            </a:r>
            <a:r>
              <a:rPr lang="id-ID" altLang="en-US" sz="2400">
                <a:latin typeface="Times New Roman" panose="02020603050405020304" charset="0"/>
                <a:cs typeface="Times New Roman" panose="02020603050405020304" charset="0"/>
                <a:sym typeface="+mn-ea"/>
              </a:rPr>
              <a:t>UU</a:t>
            </a:r>
            <a:endParaRPr lang="id-ID" alt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4. Peraturan pemerintah 		4. </a:t>
            </a:r>
            <a:r>
              <a:rPr lang="id-ID" altLang="en-US" sz="2400">
                <a:latin typeface="Times New Roman" panose="02020603050405020304" charset="0"/>
                <a:cs typeface="Times New Roman" panose="02020603050405020304" charset="0"/>
                <a:sym typeface="+mn-ea"/>
              </a:rPr>
              <a:t>PERPU</a:t>
            </a:r>
            <a:endParaRPr lang="id-ID" alt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5. Keputusan Presiden 		5. PP</a:t>
            </a:r>
            <a:endParaRPr lang="id-ID" alt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6. Peraturan Mentri 			6. </a:t>
            </a:r>
            <a:r>
              <a:rPr lang="id-ID" altLang="en-US" sz="2400">
                <a:latin typeface="Times New Roman" panose="02020603050405020304" charset="0"/>
                <a:cs typeface="Times New Roman" panose="02020603050405020304" charset="0"/>
                <a:sym typeface="+mn-ea"/>
              </a:rPr>
              <a:t>Keputusan Presiden</a:t>
            </a:r>
            <a:endParaRPr lang="id-ID" altLang="en-US" sz="2400">
              <a:latin typeface="Times New Roman" panose="02020603050405020304" charset="0"/>
              <a:cs typeface="Times New Roman" panose="02020603050405020304" charset="0"/>
            </a:endParaRPr>
          </a:p>
          <a:p>
            <a:pPr marL="0" indent="0">
              <a:buNone/>
            </a:pPr>
            <a:r>
              <a:rPr lang="id-ID" altLang="en-US" sz="2400">
                <a:latin typeface="Times New Roman" panose="02020603050405020304" charset="0"/>
                <a:cs typeface="Times New Roman" panose="02020603050405020304" charset="0"/>
              </a:rPr>
              <a:t>7. Intruksi Mentri 			7. Peraturan Daerah </a:t>
            </a:r>
            <a:endParaRPr lang="id-ID" alt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id-ID" altLang="en-US">
                <a:latin typeface="Times New Roman" panose="02020603050405020304" charset="0"/>
                <a:cs typeface="Times New Roman" panose="02020603050405020304" charset="0"/>
              </a:rPr>
              <a:t>C. UU No.10 Tahun 2004		D. UU No.12 Tahun 2011</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sym typeface="+mn-ea"/>
              </a:rPr>
              <a:t>1. UUD 1945				1. </a:t>
            </a:r>
            <a:r>
              <a:rPr lang="id-ID" altLang="en-US">
                <a:latin typeface="Times New Roman" panose="02020603050405020304" charset="0"/>
                <a:cs typeface="Times New Roman" panose="02020603050405020304" charset="0"/>
                <a:sym typeface="+mn-ea"/>
              </a:rPr>
              <a:t>UUD RI 1945	</a:t>
            </a:r>
            <a:endParaRPr lang="id-ID" altLang="en-US">
              <a:latin typeface="Times New Roman" panose="02020603050405020304" charset="0"/>
              <a:cs typeface="Times New Roman" panose="02020603050405020304" charset="0"/>
            </a:endParaRPr>
          </a:p>
          <a:p>
            <a:pPr marL="0" indent="0">
              <a:lnSpc>
                <a:spcPct val="90000"/>
              </a:lnSpc>
              <a:buNone/>
            </a:pPr>
            <a:r>
              <a:rPr lang="id-ID" altLang="en-US">
                <a:latin typeface="Times New Roman" panose="02020603050405020304" charset="0"/>
                <a:cs typeface="Times New Roman" panose="02020603050405020304" charset="0"/>
                <a:sym typeface="+mn-ea"/>
              </a:rPr>
              <a:t>2.</a:t>
            </a:r>
            <a:r>
              <a:rPr lang="id-ID" altLang="en-US">
                <a:latin typeface="Times New Roman" panose="02020603050405020304" charset="0"/>
                <a:cs typeface="Times New Roman" panose="02020603050405020304" charset="0"/>
                <a:sym typeface="+mn-ea"/>
              </a:rPr>
              <a:t>UU/PERPU</a:t>
            </a:r>
            <a:r>
              <a:rPr lang="id-ID" altLang="en-US">
                <a:latin typeface="Times New Roman" panose="02020603050405020304" charset="0"/>
                <a:cs typeface="Times New Roman" panose="02020603050405020304" charset="0"/>
                <a:sym typeface="+mn-ea"/>
              </a:rPr>
              <a:t>				2. ketetapan</a:t>
            </a:r>
            <a:r>
              <a:rPr lang="id-ID" altLang="en-US">
                <a:latin typeface="Times New Roman" panose="02020603050405020304" charset="0"/>
                <a:cs typeface="Times New Roman" panose="02020603050405020304" charset="0"/>
                <a:sym typeface="+mn-ea"/>
              </a:rPr>
              <a:t> MPR	</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sym typeface="+mn-ea"/>
              </a:rPr>
              <a:t>3. </a:t>
            </a:r>
            <a:r>
              <a:rPr lang="id-ID" altLang="en-US">
                <a:latin typeface="Times New Roman" panose="02020603050405020304" charset="0"/>
                <a:cs typeface="Times New Roman" panose="02020603050405020304" charset="0"/>
                <a:sym typeface="+mn-ea"/>
              </a:rPr>
              <a:t>Peraturan pemerintah</a:t>
            </a:r>
            <a:r>
              <a:rPr lang="id-ID" altLang="en-US">
                <a:latin typeface="Times New Roman" panose="02020603050405020304" charset="0"/>
                <a:cs typeface="Times New Roman" panose="02020603050405020304" charset="0"/>
                <a:sym typeface="+mn-ea"/>
              </a:rPr>
              <a:t>		3. </a:t>
            </a:r>
            <a:r>
              <a:rPr lang="id-ID" altLang="en-US">
                <a:latin typeface="Times New Roman" panose="02020603050405020304" charset="0"/>
                <a:cs typeface="Times New Roman" panose="02020603050405020304" charset="0"/>
                <a:sym typeface="+mn-ea"/>
              </a:rPr>
              <a:t>UU/PERPU</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sym typeface="+mn-ea"/>
              </a:rPr>
              <a:t>4. </a:t>
            </a:r>
            <a:r>
              <a:rPr lang="id-ID" altLang="en-US">
                <a:latin typeface="Times New Roman" panose="02020603050405020304" charset="0"/>
                <a:cs typeface="Times New Roman" panose="02020603050405020304" charset="0"/>
                <a:sym typeface="+mn-ea"/>
              </a:rPr>
              <a:t>Keputusan Presiden</a:t>
            </a:r>
            <a:r>
              <a:rPr lang="id-ID" altLang="en-US">
                <a:latin typeface="Times New Roman" panose="02020603050405020304" charset="0"/>
                <a:cs typeface="Times New Roman" panose="02020603050405020304" charset="0"/>
                <a:sym typeface="+mn-ea"/>
              </a:rPr>
              <a:t>			4. </a:t>
            </a:r>
            <a:r>
              <a:rPr lang="id-ID" altLang="en-US">
                <a:latin typeface="Times New Roman" panose="02020603050405020304" charset="0"/>
                <a:cs typeface="Times New Roman" panose="02020603050405020304" charset="0"/>
                <a:sym typeface="+mn-ea"/>
              </a:rPr>
              <a:t>Peraturan pemerintah</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5. Peraturan Daerah			5. </a:t>
            </a:r>
            <a:r>
              <a:rPr lang="id-ID" altLang="en-US">
                <a:latin typeface="Times New Roman" panose="02020603050405020304" charset="0"/>
                <a:cs typeface="Times New Roman" panose="02020603050405020304" charset="0"/>
                <a:sym typeface="+mn-ea"/>
              </a:rPr>
              <a:t>Peraturan Presiden</a:t>
            </a:r>
            <a:endParaRPr lang="id-ID" altLang="en-US">
              <a:latin typeface="Times New Roman" panose="02020603050405020304" charset="0"/>
              <a:cs typeface="Times New Roman" panose="02020603050405020304" charset="0"/>
              <a:sym typeface="+mn-ea"/>
            </a:endParaRPr>
          </a:p>
          <a:p>
            <a:pPr marL="0" indent="0">
              <a:buNone/>
            </a:pPr>
            <a:r>
              <a:rPr lang="id-ID" altLang="en-US">
                <a:latin typeface="Times New Roman" panose="02020603050405020304" charset="0"/>
                <a:cs typeface="Times New Roman" panose="02020603050405020304" charset="0"/>
              </a:rPr>
              <a:t>						6. </a:t>
            </a:r>
            <a:r>
              <a:rPr lang="id-ID" altLang="en-US">
                <a:latin typeface="Times New Roman" panose="02020603050405020304" charset="0"/>
                <a:cs typeface="Times New Roman" panose="02020603050405020304" charset="0"/>
                <a:sym typeface="+mn-ea"/>
              </a:rPr>
              <a:t>Peraturan </a:t>
            </a:r>
            <a:r>
              <a:rPr lang="id-ID" altLang="en-US">
                <a:latin typeface="Times New Roman" panose="02020603050405020304" charset="0"/>
                <a:cs typeface="Times New Roman" panose="02020603050405020304" charset="0"/>
                <a:sym typeface="+mn-ea"/>
              </a:rPr>
              <a:t>Daerah Provinsi </a:t>
            </a:r>
            <a:endParaRPr lang="id-ID" altLang="en-US">
              <a:latin typeface="Times New Roman" panose="02020603050405020304" charset="0"/>
              <a:cs typeface="Times New Roman" panose="02020603050405020304" charset="0"/>
            </a:endParaRPr>
          </a:p>
          <a:p>
            <a:pPr marL="0" indent="0">
              <a:buNone/>
            </a:pPr>
            <a:r>
              <a:rPr lang="id-ID" altLang="en-US">
                <a:latin typeface="Times New Roman" panose="02020603050405020304" charset="0"/>
                <a:cs typeface="Times New Roman" panose="02020603050405020304" charset="0"/>
              </a:rPr>
              <a:t>						7. </a:t>
            </a:r>
            <a:r>
              <a:rPr lang="id-ID" altLang="en-US">
                <a:latin typeface="Times New Roman" panose="02020603050405020304" charset="0"/>
                <a:cs typeface="Times New Roman" panose="02020603050405020304" charset="0"/>
                <a:sym typeface="+mn-ea"/>
              </a:rPr>
              <a:t>Peraturan </a:t>
            </a:r>
            <a:r>
              <a:rPr lang="id-ID" altLang="en-US">
                <a:latin typeface="Times New Roman" panose="02020603050405020304" charset="0"/>
                <a:cs typeface="Times New Roman" panose="02020603050405020304" charset="0"/>
                <a:sym typeface="+mn-ea"/>
              </a:rPr>
              <a:t>Daerah 								Kabupaten/kota </a:t>
            </a:r>
            <a:endParaRPr lang="id-ID" alt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4638</Words>
  <Application>WPS Presentation</Application>
  <PresentationFormat>Widescreen</PresentationFormat>
  <Paragraphs>77</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 Light</vt:lpstr>
      <vt:lpstr>Calibri</vt:lpstr>
      <vt:lpstr>Microsoft YaHei</vt:lpstr>
      <vt:lpstr>Arial Unicode MS</vt:lpstr>
      <vt:lpstr>Times New Roman</vt:lpstr>
      <vt:lpstr>Microsoft JhengHei Light</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amandemen undang-undang dasar negara  republik indonesia 1945</dc:title>
  <dc:creator/>
  <cp:lastModifiedBy>EKA LAILATUZ ZAHRO</cp:lastModifiedBy>
  <cp:revision>1</cp:revision>
  <dcterms:created xsi:type="dcterms:W3CDTF">2021-08-26T07:48:47Z</dcterms:created>
  <dcterms:modified xsi:type="dcterms:W3CDTF">2021-08-26T07:48:47Z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