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4" autoAdjust="0"/>
    <p:restoredTop sz="94660"/>
  </p:normalViewPr>
  <p:slideViewPr>
    <p:cSldViewPr snapToGrid="0">
      <p:cViewPr>
        <p:scale>
          <a:sx n="80" d="100"/>
          <a:sy n="80" d="100"/>
        </p:scale>
        <p:origin x="25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1481D-24F2-47B4-8304-CBC2AFC5DA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9C671-2E0A-4F35-B576-5E8A7D11D1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D64F-9C3E-4C09-BE6A-D38D83E2CA8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67451-586C-4ADD-A75D-0FAF526625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5F5E-A40B-443C-AB45-A4F79B16D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2F46B-59CF-4681-A2A2-BF339BAB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41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AA42-691D-412D-9F4A-9B88AE4BE0D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ED75-635D-436D-89AC-95E7A7BE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830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D825-DF69-4E75-826E-BB7DACEB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71E6-C7AC-4246-9F7A-2EF2B121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F139-9D6A-40AD-A7D5-2081DA51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926-CDDB-440E-868A-9D25C337EE27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2F25-E123-4DB4-9F7A-646D1D1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3E82-758A-4A5C-90E9-ADB1BCB6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DF54-DA2C-49B0-B7D1-1F91E590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DAE26-C14A-4913-84C8-2C9F81E00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BE4B-8D95-4859-B665-BFD83B2F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132-3886-4DAC-B1AA-C5B1CFF89B8B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0B10-7E5B-450D-97F3-3A18B44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9427-299D-4C3F-8B17-62ACD60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AFC95-6C18-43D6-9DFD-AEA92784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2A80E-8AEA-480E-B113-2A723CC4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5C8F-AD8F-4D1F-BF9C-9A319D0B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4F03-417A-4896-A955-F7F87580CFFB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4214-C812-4151-8806-DEB16C68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1428-3E1C-430F-97BA-C1170CC5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8E9-F0AB-43E9-B9E0-9BF908D2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94E8-4BB3-486B-A9FC-EBFD9216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2024-BFA0-48F2-9CE4-6469AF72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5B4-399A-4A9D-9257-8D434EE9E52B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62C3-8219-4C5B-A2B7-E0143FF9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E198-0CFE-47F4-A566-F490258B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F5D7-71C0-44AE-9FB3-276AF040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CF1B9-CC8E-4DBC-9229-C0CFA965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DE2E-A126-41E7-AD22-776E287D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1A9B-C2B5-4E94-9A6B-D172C9499A0B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F38-CA78-436E-9976-733D3EB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FCE6-E2CD-41BA-B602-E5A7382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CD45-B901-43BC-AFD5-BF5AC85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FEA9-E649-4E34-83EE-5FFB2EC70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CBFD-89E7-4BEB-B2ED-F8ABC77A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AF1E-1137-43B1-A88B-1DEFF131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7D62-3684-4E11-AC1F-48E0779AA67A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F907C-6BE7-445A-8E1A-88A5F99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0BF4-2DF2-4AD0-BE6F-AC186B47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1D5C-859C-4293-BE4A-D6402848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7206-AEBE-4A54-9667-97F572C3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56AE-FA45-48ED-B4AE-E4A059F1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86156-980C-46C7-9BEF-B5C53C336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907A5-3A16-4065-9AD3-4E4B1197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84A3-31BD-402D-A616-8D12884B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4F20-2CD5-46C8-89D6-0FD27C07D033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903C1-1B13-47CE-92C3-A781A324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0CF8E-D317-4885-B7D5-CD79234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E654-D11F-42DC-A0B9-BA147C8F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FAF5B-6069-45F8-8A59-8848FAA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88F4-F444-4469-BF60-2D3B5B886020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209A-9349-405F-9A8C-B444DDF2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47F6-5902-4B37-B378-43799805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1FED-770C-414E-AA07-D053061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4E8-76A8-450F-B27B-8D48425C44E9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5879E-5408-465A-B22A-372B1528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9FE1-9D73-4F13-A40A-516D2DE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F95F-9F66-40D3-93A1-A270F16B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843D-0410-4E86-A065-5B849622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33AA7-FA66-4286-8CB8-2762FF94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741D-AC73-49FF-A783-5C78DC55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2F34-EE19-4054-9E09-2E03E5A88326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88CD-32AB-4C2A-94B3-F9E8D0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8BFE-3F55-4FC6-9B0D-CC563C0B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6E6-7E94-49BF-B62B-E3414CD1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75193-FE58-4D9B-B08E-63E71A373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C68B-2C50-4F2F-872B-CF33864C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0AAF-3F1E-4A0B-87A2-DFC99618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0C02-9006-418A-A423-22CDE1C0501C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7BA0-B573-4A89-876C-A555DC47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AD4D1-34A3-4301-8F25-96641B0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8F235-26AE-4252-8B2E-E322D92A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D598-654E-4BAF-A9AB-24DF2318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71D1-7189-49A5-A1D1-396B8800F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7985-6DC9-47AB-ADA1-AC4F0C1EDF71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D4F9-BC5B-4534-8E90-4EE8E1503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9F4B-58FE-48B6-9AF1-D0817A01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A387-A748-4AA4-BD26-8B9BF97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compute/mo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9144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M+ 1m" panose="020B0509020203020207" pitchFamily="49" charset="-128"/>
                <a:ea typeface="M+ 1m" panose="020B0509020203020207" pitchFamily="49" charset="-128"/>
              </a:rPr>
              <a:t>Monotonic Optimal Binning </a:t>
            </a:r>
            <a:br>
              <a:rPr lang="en-US" sz="4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4000" b="1" dirty="0">
                <a:latin typeface="M+ 1m" panose="020B0509020203020207" pitchFamily="49" charset="-128"/>
                <a:ea typeface="M+ 1m" panose="020B0509020203020207" pitchFamily="49" charset="-128"/>
              </a:rPr>
              <a:t>(MOB)</a:t>
            </a:r>
          </a:p>
        </p:txBody>
      </p:sp>
    </p:spTree>
    <p:extLst>
      <p:ext uri="{BB962C8B-B14F-4D97-AF65-F5344CB8AC3E}">
        <p14:creationId xmlns:p14="http://schemas.microsoft.com/office/powerpoint/2010/main" val="124270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top &lt;- paste(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bin_out$BinSum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[order(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bin_out$BinSum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[["iv"]], decreasing = T), ][1:6, "var"],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sep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‘’)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par(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mfrow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c(2, 3))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lapply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(top,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function(x)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plot(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[[x]]$df[["woe"]],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log(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[[x]]$df[["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"]] / (1 -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[[x]]$df[["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"]])),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type = "b", main = x,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cex.main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2,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xlab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paste("woe of", x),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ylab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"logit(bad)",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cex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2, col = "red"))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062E3-8F48-4EAD-861E-247734790B4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Example 3: Improve General Regression Neural Network</a:t>
            </a:r>
            <a:br>
              <a:rPr lang="en-US" sz="1500" b="1" u="sng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df1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read.table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("credit_count.txt", header = T,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sep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",")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df2 &lt;- df1[which(df1$CARDHLDR == 1), ]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Y &lt;- df2$DEFAULT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X &lt;- scale(df2[, 3:ncol(df2)])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i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&lt;- sample(seq(length(Y)), length(Y) / 2)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WITHOUT BINNING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Y1 &lt;- Y[i]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Y2 &lt;- Y[-i]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X1 &lt;- X[i, 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X2 &lt;- X[-i, 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net11 &lt;- grnn.fit(x = X1, y = Y1)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79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test1 &lt;- grnn.search_auc(net11, gen_latin(1, 3, 10), nfolds = 4)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$best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sigma       auc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2.198381 0.6297201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net12 &lt;- grnn.fit(x = X1, y = Y1, sigma = test1$best$sigma)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MLmetrics::AUC(grnn.parpred(net12, X1), Y1)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0.6855638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MLmetrics::AUC(grnn.parpred(net12, X2), Y2)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0.6555798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WITH WOE Transformation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df3 &lt;- data.frame(df2[, 3:ncol(df2)], Y)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bin_out &lt;- batch_bin(df3, method = 3)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df_woe &lt;- batch_woe(df3, bin_out$BinLst)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W &lt;- scale(df_woe$df[, -1])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W1 &lt;- W[i, 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W2 &lt;- W[-i, ]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6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net21 &lt;- grnn.fit(x = W1, y = Y1)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test2 &lt;- grnn.search_auc(net21, gen_latin(1, 3, 10), nfolds = 4)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$best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sigma       auc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2.198381 0.6820317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net22 &lt;- grnn.fit(x = W1, y = Y1, sigma = test2$best$sigma)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MLmetrics::AUC(grnn.parpred(net22, W1), Y1)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0.7150051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MLmetrics::AUC(grnn.parpred(net22, W2), Y2)</a:t>
            </a:r>
            <a:b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nn-NO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0.6884229</a:t>
            </a: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76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What is MOB: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The MOB package is a collection of R functions that generate the monotonic binning.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Why need MOB: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Perform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 (Weight of Evidence) transformation for numeric attributes in the scorecard development of consumer credit risk.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Convert missing values and outliers to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 transformation through the discretization.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Derive IV (Information Value) to assess the variable importance through the calculation of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How to install MOB: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Download “mob_0.1.0.tar.gz” from 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  <a:hlinkClick r:id="rId2"/>
              </a:rPr>
              <a:t>https://github.com/statcompute/mob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 and then save the tar ball in the working folder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Make sure to install dependent packages, e.g. base, stats, parallel,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gbm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,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Hmisc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Install MOB from the source by running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M+ 1m" panose="020B0509020203020207" pitchFamily="49" charset="-128"/>
                <a:ea typeface="M+ 1m" panose="020B0509020203020207" pitchFamily="49" charset="-128"/>
              </a:rPr>
              <a:t>install.packages</a:t>
            </a:r>
            <a:r>
              <a:rPr lang="en-US" sz="2000" b="1" dirty="0">
                <a:solidFill>
                  <a:srgbClr val="0070C0"/>
                </a:solidFill>
                <a:latin typeface="M+ 1m" panose="020B0509020203020207" pitchFamily="49" charset="-128"/>
                <a:ea typeface="M+ 1m" panose="020B0509020203020207" pitchFamily="49" charset="-128"/>
              </a:rPr>
              <a:t>(" mob_0.1.0.tar.gz ", repos = NULL, type = "source")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20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MOB Functionalities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Binning functions: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nl-NL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qtl_bin(): The binning algorithm based on the 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iterative discretization by quantiles for the whole development data sample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iso_bin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The binning algorithm based on the isotonic regression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The binning algorithm based on the iterative discretization by quantiles for the data sample with Y = 1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gbm_bin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The binning algorithm based on the generalized boosted modeling with the monotone restriction.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arb_bin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The binning algorithm based on the decision tree with the monotone restriction.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A wrapper for above binning algorithms to apply to all numeric variables in the data frame with the last column as Y.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Deployment functions: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cal_woe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Perform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 transformation based on the spec file from the binning output. </a:t>
            </a:r>
            <a:b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-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(): A wrapper for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cal_woe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 to apply to all numeric variables in the data frame based on a list of spec from </a:t>
            </a:r>
            <a:r>
              <a:rPr lang="en-US" sz="20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4158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Example 1: How to Use</a:t>
            </a:r>
            <a:br>
              <a:rPr lang="en-US" sz="1800" b="1" u="sng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df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readRDS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("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df.rds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")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head(df, 2) 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age_oldest_tr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tot_open_tr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tot_rev_debt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…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     6      7            46   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NaN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NaN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NaN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…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     0     21           153           6          1           97 …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qtl_bin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bad,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$df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bin                           rule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dist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mv_cnt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woe     iv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ks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00                      is.na($X)  213 0.0365    213       70   0.3286  0.6416 0.0178  2.7716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01                        $X &lt;= 1 3741 0.6409      0      560   0.1497 -0.3811 0.0828 18.9469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02               $X &gt; 1 &amp; $X &lt;= 2  478 0.0819      0      121   0.2531  0.2740 0.0066 16.5222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03               $X &gt; 2 &amp; $X &lt;= 4  587 0.1006      0      176   0.2998  0.5078 0.0298 10.6623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04                         $X &gt; 4  818 0.1401      0      269   0.3289  0.6426 0.0685  0.0000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$cuts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[1] 1 2 4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86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bad,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$df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bin                           rule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dist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mv_cnt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woe     iv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ks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00                      is.na($X)  213 0.0365    213       70   0.3286  0.6416 0.0178  2.7716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01                        $X &lt;= 2 4219 0.7228      0      681   0.1614 -0.2918 0.0563 16.5222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02               $X &gt; 2 &amp; $X &lt;= 4  587 0.1006      0      176   0.2998  0.5078 0.0298 10.6623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03                         $X &gt; 4  818 0.1401      0      269   0.3289  0.6426 0.0685  0.0000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$cuts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[1] 2 4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iso_bin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bad,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$df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bin                           rule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dist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mv_cnt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woe     iv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ks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00                      is.na($X)  213 0.0365    213       70   0.3286  0.6416 0.0178  2.7716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01                        $X &lt;= 0 2850 0.4883      0      367   0.1288 -0.5559 0.1268 20.0442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02               $X &gt; 0 &amp; $X &lt;= 1  891 0.1526      0      193   0.2166  0.0704 0.0008 18.9469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03               $X &gt; 1 &amp; $X &lt;= 2  478 0.0819      0      121   0.2531  0.2740 0.0066 16.5222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04               $X &gt; 2 &amp; $X &lt;= 3  332 0.0569      0       86   0.2590  0.3050 0.0058 14.6321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05              $X &gt; 3 &amp; $X &lt;= 23 1064 0.1823      0      353   0.3318  0.6557 0.0931  0.4370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06                        $X &gt; 23    9 0.0015      0        6   0.6667  2.0491 0.0090  0.0000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$cuts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[1]  0  1  2  3 23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### Binning in batch with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qtl_bin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() as the back-end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1)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|var            |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nbin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|  unique|  miss|  min|   median|      max|  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ks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|      iv|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|:--------------|-----:|-------:|-----:|----:|--------:|--------:|--------:|-------:|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|     5|      29|   213|    0|      0.0|       32|  18.9469|  0.2055|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|     5|      67|   213|    0|     16.0|       77|  15.7052|  0.1302|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age_oldest_tr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|    10|     460|   216|    1|    137.0|      588|  19.9821|  0.2539|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tot_open_tr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|     3|      26|  1416|    0|      5.0|       26|   6.7157|  0.0240|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|     3|      21|   636|    0|      3.0|       24|   9.0104|  0.0717|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tot_rev_debt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|     3|    3880|   477|    0|   3009.5|    96260|   8.5102|  0.0627|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tot_rev_line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|     9|    3617|   477|    0|  10573.0|   205395|  26.4924|  0.4077|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rev_util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|     2|     101|     0|    0|     30.0|      100|  15.1570|  0.0930|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bureau_score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|    12|     315|   315|  443|    692.5|      848|  34.8028|  0.7785|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ltv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   |     7|     145|     1|    0|    100.0|      176|  15.6254|  0.1538|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|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tot_income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|     4|    1639|     5|    0|   3400.0|  8147167|   9.1526|  0.0500|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1)$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[["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tot_income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"]]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$df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bin                           rule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dist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mv_cnt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bad_freq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bad_rate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woe     iv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ks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00                      is.na($X)    5 0.0009      5        1   0.2000 -0.0303 0.0000 0.0026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01                     $X &lt;= 2570 1947 0.3336      0      486   0.2496  0.2553 0.0234 9.1526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02         $X &gt; 2570 &amp; $X &lt;= 4510 1995 0.3418      0      406   0.2035 -0.0086 0.0000 8.8608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03                      $X &gt; 4510 1890 0.3238      0      303   0.1603 -0.2999 0.0266 0.0000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$cuts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[1] 2570 4510</a:t>
            </a:r>
          </a:p>
        </p:txBody>
      </p:sp>
    </p:spTree>
    <p:extLst>
      <p:ext uri="{BB962C8B-B14F-4D97-AF65-F5344CB8AC3E}">
        <p14:creationId xmlns:p14="http://schemas.microsoft.com/office/powerpoint/2010/main" val="2235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### How to deploy the binning outcome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ltv_bin &lt;- qtl_bin(df, bad, ltv)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ltv_woe &lt;- cal_woe(df[sample(seq(nrow(df)), 1000, replace = T), ], "ltv", ltv_bin$df)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str(ltv_woe, max.level = 1)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List of 2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$ df :'data.frame':	1000 obs. of  13 variables: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$ psi:'data.frame':	7 obs. of  8 variables: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- attr(*, "class")= chr "psi"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ltv_woe$psi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bin                           rule   dist     woe cal_freq cal_dist cal_woe    psi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01                       $X &lt;= 84 0.1638 -0.7690      177    0.177 -0.7690 0.0010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02             $X &gt; 84 &amp; $X &lt;= 93 0.1645 -0.3951      143    0.143 -0.3951 0.0030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03             $X &gt; 93 &amp; $X &lt;= 99 0.1501  0.0518      154    0.154  0.0518 0.0001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04            $X &gt; 99 &amp; $X &lt;= 103 0.1407  0.0787      125    0.125  0.0787 0.0019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05           $X &gt; 103 &amp; $X &lt;= 109 0.1324  0.1492      149    0.149  0.1492 0.0020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06           $X &gt; 109 &amp; $X &lt;= 117 0.1237  0.3263      133    0.133  0.3263 0.0007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07           $X &gt; 117 | is.na($X) 0.1249  0.5041      119    0.119  0.5041 0.0003</a:t>
            </a: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de-DE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head(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ltv_woe$df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, 1)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...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bureau_score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ltv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tot_income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bad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woe.ltv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...          667  83       2500   1  -0.769</a:t>
            </a:r>
          </a:p>
        </p:txBody>
      </p:sp>
    </p:spTree>
    <p:extLst>
      <p:ext uri="{BB962C8B-B14F-4D97-AF65-F5344CB8AC3E}">
        <p14:creationId xmlns:p14="http://schemas.microsoft.com/office/powerpoint/2010/main" val="111285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### Generate a list of binning specifications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binout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1)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woeout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batch_woe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(df[sample(seq(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nrow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(df)), 2000, replace = T), ],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binout$BinLst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woeout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age_oldest_tr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tot_open_tr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tot_rev_debt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...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psi    0.0027 0.0044        0.0144      0.0011      3e-04       0.0013 ...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str(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woeout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max.level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1)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List of 2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$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psi:List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of 11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$ df :'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data.frame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':	2000 obs. of  12 variables: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attr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(*, "class")=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chr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"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psiSummary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"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head(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woeout$df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, 1)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idx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_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woe.tot_derog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woe.tot_tr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woe.age_oldest_tr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woe.tot_open_tr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woe.tot_rev_tr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...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 1       -0.3811    -0.0215           -0.5356         -0.0722        -0.1012 ...</a:t>
            </a:r>
          </a:p>
        </p:txBody>
      </p:sp>
    </p:spTree>
    <p:extLst>
      <p:ext uri="{BB962C8B-B14F-4D97-AF65-F5344CB8AC3E}">
        <p14:creationId xmlns:p14="http://schemas.microsoft.com/office/powerpoint/2010/main" val="45239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D8A-1E2F-495C-9D03-CA30D841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430000" cy="59436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M+ 1m" panose="020B0509020203020207" pitchFamily="49" charset="-128"/>
                <a:ea typeface="M+ 1m" panose="020B0509020203020207" pitchFamily="49" charset="-128"/>
              </a:rPr>
              <a:t>Example 2: Improve Logit Model</a:t>
            </a:r>
            <a:br>
              <a:rPr lang="en-US" sz="1500" b="1" u="sng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3) # binning in batch with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iso_bin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() as the back-end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df_woe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batch_woe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(df,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bin_out$BinLst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x1 &lt;- paste("woe",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bin_out$BinSum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bin_out$BinSum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[["iv"]] &gt; 0.1, ]$var,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sep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".")  # parse vars with IV &gt; 0.1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fml1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as.formula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(paste("bad", paste(x1, collapse = " + "),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sep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" ~ "))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sum1 &lt;- summary(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glm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(fml1, data =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cbind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(bad =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df$bad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df_woe$df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), family = "binomial"))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x2 &lt;- paste(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row.names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(sum1$coefficients)[sum1$coefficients[, 4] &lt; 0.05][-1]) # parse vars with p-value &lt; 0.05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fml2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as.formula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(paste("bad", paste(x2, collapse = " + "),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sep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= " ~ "))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mdl2 &lt;-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glm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(fml2, data =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cbind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(bad =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df$bad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,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df_woe$df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), family = "binomial")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                  Estimate Std. Error z value 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Pr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(&gt;|z|)    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#(Intercept)       -1.38600    0.03801 -36.461  &lt; 2e-16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woe.age_oldest_tr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0.30376    0.08176   3.715 0.000203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woe.tot_rev_line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0.42935    0.06793   6.321 2.61e-10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woe.rev_util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0.29150    0.08721   3.342 0.000831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woe.bureau_score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0.83568    0.04974  16.803  &lt; 2e-16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#</a:t>
            </a:r>
            <a:r>
              <a:rPr lang="en-US" sz="1500" b="1" dirty="0" err="1">
                <a:latin typeface="M+ 1m" panose="020B0509020203020207" pitchFamily="49" charset="-128"/>
                <a:ea typeface="M+ 1m" panose="020B0509020203020207" pitchFamily="49" charset="-128"/>
              </a:rPr>
              <a:t>woe.ltv</a:t>
            </a:r>
            <a: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  <a:t>            0.97789    0.09121  10.721  &lt; 2e-16 ***</a:t>
            </a:r>
            <a:br>
              <a:rPr lang="en-US" sz="1500" b="1" dirty="0">
                <a:latin typeface="M+ 1m" panose="020B0509020203020207" pitchFamily="49" charset="-128"/>
                <a:ea typeface="M+ 1m" panose="020B0509020203020207" pitchFamily="49" charset="-128"/>
              </a:rPr>
            </a:br>
            <a:endParaRPr lang="en-US" sz="1500" b="1" dirty="0">
              <a:latin typeface="M+ 1m" panose="020B0509020203020207" pitchFamily="49" charset="-128"/>
              <a:ea typeface="M+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8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2725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M+ 1m</vt:lpstr>
      <vt:lpstr>Arial</vt:lpstr>
      <vt:lpstr>Calibri</vt:lpstr>
      <vt:lpstr>Calibri Light</vt:lpstr>
      <vt:lpstr>Office Theme</vt:lpstr>
      <vt:lpstr>Monotonic Optimal Binning  (MOB)</vt:lpstr>
      <vt:lpstr>What is MOB: The MOB package is a collection of R functions that generate the monotonic binning.   Why need MOB: - Perform WoE (Weight of Evidence) transformation for numeric attributes in the scorecard development of consumer credit risk.  - Convert missing values and outliers to WoE transformation through the discretization. - Derive IV (Information Value) to assess the variable importance through the calculation of WoE  How to install MOB: - Download “mob_0.1.0.tar.gz” from https://github.com/statcompute/mob and then save the tar ball in the working folder - Make sure to install dependent packages, e.g. base, stats, parallel, gbm, Hmisc - Install MOB from the source by running   install.packages(" mob_0.1.0.tar.gz ", repos = NULL, type = "source") </vt:lpstr>
      <vt:lpstr>MOB Functionalities  Binning functions: - qtl_bin(): The binning algorithm based on the iterative discretization by quantiles for the whole development data sample - iso_bin(): The binning algorithm based on the isotonic regression - bad_bin(): The binning algorithm based on the iterative discretization by quantiles for the data sample with Y = 1 - gbm_bin(): The binning algorithm based on the generalized boosted modeling with the monotone restriction.  - arb_bin(): The binning algorithm based on the decision tree with the monotone restriction.  - batch_bin(): A wrapper for above binning algorithms to apply to all numeric variables in the data frame with the last column as Y.   Deployment functions: - cal_woe(): Perform WoE transformation based on the spec file from the binning output.  - batch_woe(): A wrapper for cal_woe() to apply to all numeric variables in the data frame based on a list of spec from batch_bin(). </vt:lpstr>
      <vt:lpstr>Example 1: How to Use  df &lt;- readRDS("df.rds")  head(df, 2)   # tot_derog tot_tr age_oldest_tr tot_open_tr tot_rev_tr tot_rev_debt … #         6      7            46         NaN        NaN          NaN … #         0     21           153           6          1           97 …  qtl_bin(df, bad, tot_derog) # $df #  bin                           rule freq   dist mv_cnt bad_freq bad_rate     woe     iv      ks #   00                      is.na($X)  213 0.0365    213       70   0.3286  0.6416 0.0178  2.7716 #   01                        $X &lt;= 1 3741 0.6409      0      560   0.1497 -0.3811 0.0828 18.9469 #   02               $X &gt; 1 &amp; $X &lt;= 2  478 0.0819      0      121   0.2531  0.2740 0.0066 16.5222 #   03               $X &gt; 2 &amp; $X &lt;= 4  587 0.1006      0      176   0.2998  0.5078 0.0298 10.6623 #   04                         $X &gt; 4  818 0.1401      0      269   0.3289  0.6426 0.0685  0.0000 # $cuts # [1] 1 2 4 </vt:lpstr>
      <vt:lpstr>bad_bin(df, bad, tot_derog) # $df #  bin                           rule freq   dist mv_cnt bad_freq bad_rate     woe     iv      ks #   00                      is.na($X)  213 0.0365    213       70   0.3286  0.6416 0.0178  2.7716 #   01                        $X &lt;= 2 4219 0.7228      0      681   0.1614 -0.2918 0.0563 16.5222 #   02               $X &gt; 2 &amp; $X &lt;= 4  587 0.1006      0      176   0.2998  0.5078 0.0298 10.6623 #   03                         $X &gt; 4  818 0.1401      0      269   0.3289  0.6426 0.0685  0.0000 # $cuts # [1] 2 4  iso_bin(df, bad, tot_derog) # $df #  bin                           rule freq   dist mv_cnt bad_freq bad_rate     woe     iv      ks #   00                      is.na($X)  213 0.0365    213       70   0.3286  0.6416 0.0178  2.7716 #   01                        $X &lt;= 0 2850 0.4883      0      367   0.1288 -0.5559 0.1268 20.0442 #   02               $X &gt; 0 &amp; $X &lt;= 1  891 0.1526      0      193   0.2166  0.0704 0.0008 18.9469 #   03               $X &gt; 1 &amp; $X &lt;= 2  478 0.0819      0      121   0.2531  0.2740 0.0066 16.5222 #   04               $X &gt; 2 &amp; $X &lt;= 3  332 0.0569      0       86   0.2590  0.3050 0.0058 14.6321 #   05              $X &gt; 3 &amp; $X &lt;= 23 1064 0.1823      0      353   0.3318  0.6557 0.0931  0.4370 #   06                        $X &gt; 23    9 0.0015      0        6   0.6667  2.0491 0.0090  0.0000 # $cuts # [1]  0  1  2  3 23 </vt:lpstr>
      <vt:lpstr>### Binning in batch with qtl_bin() as the back-end  batch_bin(df, 1)  # |var            |  nbin|  unique|  miss|  min|   median|      max|       ks|      iv| # |:--------------|-----:|-------:|-----:|----:|--------:|--------:|--------:|-------:| # |tot_derog      |     5|      29|   213|    0|      0.0|       32|  18.9469|  0.2055| # |tot_tr         |     5|      67|   213|    0|     16.0|       77|  15.7052|  0.1302| # |age_oldest_tr  |    10|     460|   216|    1|    137.0|      588|  19.9821|  0.2539| # |tot_open_tr    |     3|      26|  1416|    0|      5.0|       26|   6.7157|  0.0240| # |tot_rev_tr     |     3|      21|   636|    0|      3.0|       24|   9.0104|  0.0717| # |tot_rev_debt   |     3|    3880|   477|    0|   3009.5|    96260|   8.5102|  0.0627| # |tot_rev_line   |     9|    3617|   477|    0|  10573.0|   205395|  26.4924|  0.4077| # |rev_util       |     2|     101|     0|    0|     30.0|      100|  15.1570|  0.0930| # |bureau_score   |    12|     315|   315|  443|    692.5|      848|  34.8028|  0.7785| # |ltv            |     7|     145|     1|    0|    100.0|      176|  15.6254|  0.1538| # |tot_income     |     4|    1639|     5|    0|   3400.0|  8147167|   9.1526|  0.0500|  batch_bin(df, 1)$BinLst[["tot_income"]]  # $df #  bin                           rule freq   dist mv_cnt bad_freq bad_rate     woe     iv     ks #   00                      is.na($X)    5 0.0009      5        1   0.2000 -0.0303 0.0000 0.0026 #   01                     $X &lt;= 2570 1947 0.3336      0      486   0.2496  0.2553 0.0234 9.1526 #   02         $X &gt; 2570 &amp; $X &lt;= 4510 1995 0.3418      0      406   0.2035 -0.0086 0.0000 8.8608 #   03                      $X &gt; 4510 1890 0.3238      0      303   0.1603 -0.2999 0.0266 0.0000 # $cuts # [1] 2570 4510</vt:lpstr>
      <vt:lpstr>### How to deploy the binning outcome ltv_bin &lt;- qtl_bin(df, bad, ltv)  ltv_woe &lt;- cal_woe(df[sample(seq(nrow(df)), 1000, replace = T), ], "ltv", ltv_bin$df)  str(ltv_woe, max.level = 1) # List of 2 #  $ df :'data.frame': 1000 obs. of  13 variables: #  $ psi:'data.frame': 7 obs. of  8 variables: #  - attr(*, "class")= chr "psi"  ltv_woe$psi #  bin                           rule   dist     woe cal_freq cal_dist cal_woe    psi #   01                       $X &lt;= 84 0.1638 -0.7690      177    0.177 -0.7690 0.0010 #   02             $X &gt; 84 &amp; $X &lt;= 93 0.1645 -0.3951      143    0.143 -0.3951 0.0030 #   03             $X &gt; 93 &amp; $X &lt;= 99 0.1501  0.0518      154    0.154  0.0518 0.0001 #   04            $X &gt; 99 &amp; $X &lt;= 103 0.1407  0.0787      125    0.125  0.0787 0.0019 #   05           $X &gt; 103 &amp; $X &lt;= 109 0.1324  0.1492      149    0.149  0.1492 0.0020 #   06           $X &gt; 109 &amp; $X &lt;= 117 0.1237  0.3263      133    0.133  0.3263 0.0007 #   07           $X &gt; 117 | is.na($X) 0.1249  0.5041      119    0.119  0.5041 0.0003  head(ltv_woe$df, 1) # ... bureau_score ltv tot_income bad woe.ltv # ...          667  83       2500   1  -0.769</vt:lpstr>
      <vt:lpstr>### Generate a list of binning specifications binout &lt;- batch_bin(df, 1)  woeout &lt;- batch_woe(df[sample(seq(nrow(df)), 2000, replace = T), ], binout$BinLst)  woeout  #     tot_derog tot_tr age_oldest_tr tot_open_tr tot_rev_tr tot_rev_debt ... # psi    0.0027 0.0044        0.0144      0.0011      3e-04       0.0013 ...  str(woeout, max.level = 1) # List of 2 #  $ psi:List of 11 #  $ df :'data.frame': 2000 obs. of  12 variables: #  - attr(*, "class")= chr "psiSummary"  head(woeout$df, 1) #  idx_ woe.tot_derog woe.tot_tr woe.age_oldest_tr woe.tot_open_tr woe.tot_rev_tr ... #     1       -0.3811    -0.0215           -0.5356         -0.0722        -0.1012 ...</vt:lpstr>
      <vt:lpstr>Example 2: Improve Logit Model  bin_out &lt;- batch_bin(df, 3) # binning in batch with iso_bin() as the back-end   df_woe &lt;- batch_woe(df, bin_out$BinLst)  x1 &lt;- paste("woe", bin_out$BinSum[bin_out$BinSum[["iv"]] &gt; 0.1, ]$var, sep = ".")  # parse vars with IV &gt; 0.1  fml1 &lt;- as.formula(paste("bad", paste(x1, collapse = " + "), sep = " ~ "))  sum1 &lt;- summary(glm(fml1, data = cbind(bad = df$bad, df_woe$df), family = "binomial"))  x2 &lt;- paste(row.names(sum1$coefficients)[sum1$coefficients[, 4] &lt; 0.05][-1]) # parse vars with p-value &lt; 0.05  fml2 &lt;- as.formula(paste("bad", paste(x2, collapse = " + "), sep = " ~ "))  mdl2 &lt;- glm(fml2, data = cbind(bad = df$bad, df_woe$df), family = "binomial") #                  Estimate Std. Error z value Pr(&gt;|z|)     #(Intercept)       -1.38600    0.03801 -36.461  &lt; 2e-16 *** #woe.age_oldest_tr  0.30376    0.08176   3.715 0.000203 *** #woe.tot_rev_line   0.42935    0.06793   6.321 2.61e-10 *** #woe.rev_util       0.29150    0.08721   3.342 0.000831 *** #woe.bureau_score   0.83568    0.04974  16.803  &lt; 2e-16 *** #woe.ltv            0.97789    0.09121  10.721  &lt; 2e-16 *** </vt:lpstr>
      <vt:lpstr>top &lt;- paste(bin_out$BinSum[order(bin_out$BinSum[["iv"]], decreasing = T), ][1:6, "var"], sep = ‘’)  par(mfrow = c(2, 3))  lapply(top,    function(x)      plot(bin_out$BinLst[[x]]$df[["woe"]],           log(bin_out$BinLst[[x]]$df[["bad_rate"]] / (1 - bin_out$BinLst[[x]]$df[["bad_rate"]])),           type = "b", main = x, cex.main = 2, xlab = paste("woe of", x), ylab = "logit(bad)", cex = 2, col = "red")) </vt:lpstr>
      <vt:lpstr>Example 3: Improve General Regression Neural Network  df1 &lt;- read.table("credit_count.txt", header = T, sep = ",")  df2 &lt;- df1[which(df1$CARDHLDR == 1), ]  Y &lt;- df2$DEFAULT  X &lt;- scale(df2[, 3:ncol(df2)])  i &lt;- sample(seq(length(Y)), length(Y) / 2)  # WITHOUT BINNING Y1 &lt;- Y[i]  Y2 &lt;- Y[-i]  X1 &lt;- X[i, ]  X2 &lt;- X[-i, ]  net11 &lt;- grnn.fit(x = X1, y = Y1) </vt:lpstr>
      <vt:lpstr>test1 &lt;- grnn.search_auc(net11, gen_latin(1, 3, 10), nfolds = 4) # $best #    sigma       auc # 2.198381 0.6297201  net12 &lt;- grnn.fit(x = X1, y = Y1, sigma = test1$best$sigma)  MLmetrics::AUC(grnn.parpred(net12, X1), Y1) # 0.6855638  MLmetrics::AUC(grnn.parpred(net12, X2), Y2) # 0.6555798  # WITH WOE Transformation df3 &lt;- data.frame(df2[, 3:ncol(df2)], Y)  bin_out &lt;- batch_bin(df3, method = 3)  df_woe &lt;- batch_woe(df3, bin_out$BinLst)  W &lt;- scale(df_woe$df[, -1])  W1 &lt;- W[i, ]  W2 &lt;- W[-i, ] </vt:lpstr>
      <vt:lpstr>net21 &lt;- grnn.fit(x = W1, y = Y1)  test2 &lt;- grnn.search_auc(net21, gen_latin(1, 3, 10), nfolds = 4) # $best #    sigma       auc # 2.198381 0.6820317  net22 &lt;- grnn.fit(x = W1, y = Y1, sigma = test2$best$sigma)  MLmetrics::AUC(grnn.parpred(net22, W1), Y1) # 0.7150051  MLmetrics::AUC(grnn.parpred(net22, W2), Y2) # 0.6884229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</dc:title>
  <dc:creator>wensui liu</dc:creator>
  <cp:lastModifiedBy>wensui liu</cp:lastModifiedBy>
  <cp:revision>163</cp:revision>
  <dcterms:created xsi:type="dcterms:W3CDTF">2020-02-01T22:56:23Z</dcterms:created>
  <dcterms:modified xsi:type="dcterms:W3CDTF">2020-02-04T02:25:12Z</dcterms:modified>
</cp:coreProperties>
</file>