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318" r:id="rId3"/>
    <p:sldId id="317" r:id="rId4"/>
    <p:sldId id="310" r:id="rId5"/>
    <p:sldId id="311" r:id="rId6"/>
    <p:sldId id="312" r:id="rId7"/>
    <p:sldId id="313" r:id="rId8"/>
    <p:sldId id="314" r:id="rId9"/>
    <p:sldId id="330" r:id="rId10"/>
    <p:sldId id="331" r:id="rId11"/>
    <p:sldId id="316" r:id="rId12"/>
    <p:sldId id="315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259" r:id="rId25"/>
    <p:sldId id="267" r:id="rId26"/>
  </p:sldIdLst>
  <p:sldSz cx="9144000" cy="5143500" type="screen16x9"/>
  <p:notesSz cx="6858000" cy="9144000"/>
  <p:embeddedFontLst>
    <p:embeddedFont>
      <p:font typeface="Archivo Black" panose="020B0604020202020204" charset="0"/>
      <p:regular r:id="rId28"/>
    </p:embeddedFont>
    <p:embeddedFont>
      <p:font typeface="Libre Baskerville" panose="020B0604020202020204" charset="0"/>
      <p:regular r:id="rId29"/>
      <p:bold r:id="rId30"/>
      <p: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Black" panose="02000000000000000000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orient="horz" pos="2903">
          <p15:clr>
            <a:srgbClr val="9AA0A6"/>
          </p15:clr>
        </p15:guide>
        <p15:guide id="5" pos="455">
          <p15:clr>
            <a:srgbClr val="9AA0A6"/>
          </p15:clr>
        </p15:guide>
        <p15:guide id="6" pos="53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34466-7A5D-4A30-A21E-2F4515622BB1}">
  <a:tblStyle styleId="{FB734466-7A5D-4A30-A21E-2F4515622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  <p:guide orient="horz" pos="340"/>
        <p:guide orient="horz" pos="2903"/>
        <p:guide pos="455"/>
        <p:guide pos="5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08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0248371d8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0248371d8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8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2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4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980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48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806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625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19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1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0248371d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0248371d8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027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80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29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2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2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0248371d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0248371d8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44cf98deb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44cf98deb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0248371d8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0248371d8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3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72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5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0248371d8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0248371d8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98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38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c688155e8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c688155e8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56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2"/>
          <p:cNvGrpSpPr/>
          <p:nvPr/>
        </p:nvGrpSpPr>
        <p:grpSpPr>
          <a:xfrm rot="5400000">
            <a:off x="-613324" y="2217794"/>
            <a:ext cx="1935792" cy="721105"/>
            <a:chOff x="39" y="4275012"/>
            <a:chExt cx="9144036" cy="886205"/>
          </a:xfrm>
        </p:grpSpPr>
        <p:sp>
          <p:nvSpPr>
            <p:cNvPr id="39" name="Google Shape;39;p2"/>
            <p:cNvSpPr/>
            <p:nvPr/>
          </p:nvSpPr>
          <p:spPr>
            <a:xfrm>
              <a:off x="75" y="4275012"/>
              <a:ext cx="9144000" cy="295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" y="4562606"/>
              <a:ext cx="9144000" cy="30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" y="4849217"/>
              <a:ext cx="9144000" cy="31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-5400000" flipH="1">
            <a:off x="7823476" y="2217794"/>
            <a:ext cx="1935792" cy="721105"/>
            <a:chOff x="39" y="4275012"/>
            <a:chExt cx="9144036" cy="886205"/>
          </a:xfrm>
        </p:grpSpPr>
        <p:sp>
          <p:nvSpPr>
            <p:cNvPr id="43" name="Google Shape;43;p2"/>
            <p:cNvSpPr/>
            <p:nvPr/>
          </p:nvSpPr>
          <p:spPr>
            <a:xfrm>
              <a:off x="75" y="4275012"/>
              <a:ext cx="9144000" cy="295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" y="4562606"/>
              <a:ext cx="9144000" cy="30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" y="4849217"/>
              <a:ext cx="9144000" cy="31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15125" y="552450"/>
            <a:ext cx="7715700" cy="4051800"/>
          </a:xfrm>
          <a:prstGeom prst="roundRect">
            <a:avLst>
              <a:gd name="adj" fmla="val 9256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037250" y="897575"/>
            <a:ext cx="4123800" cy="23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1858950" y="3306400"/>
            <a:ext cx="2648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9"/>
          <p:cNvGrpSpPr/>
          <p:nvPr/>
        </p:nvGrpSpPr>
        <p:grpSpPr>
          <a:xfrm>
            <a:off x="75" y="4767375"/>
            <a:ext cx="9144000" cy="376233"/>
            <a:chOff x="75" y="4275004"/>
            <a:chExt cx="9144000" cy="868496"/>
          </a:xfrm>
        </p:grpSpPr>
        <p:sp>
          <p:nvSpPr>
            <p:cNvPr id="536" name="Google Shape;536;p29"/>
            <p:cNvSpPr/>
            <p:nvPr/>
          </p:nvSpPr>
          <p:spPr>
            <a:xfrm>
              <a:off x="75" y="4275004"/>
              <a:ext cx="9144000" cy="29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75" y="4564476"/>
              <a:ext cx="9144000" cy="29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75" y="4854000"/>
              <a:ext cx="9144000" cy="28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"/>
          <p:cNvSpPr/>
          <p:nvPr/>
        </p:nvSpPr>
        <p:spPr>
          <a:xfrm>
            <a:off x="0" y="3705223"/>
            <a:ext cx="9144000" cy="1438312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E5E1CC">
                  <a:alpha val="0"/>
                </a:srgbClr>
              </a:gs>
              <a:gs pos="50000">
                <a:srgbClr val="9B1135">
                  <a:alpha val="58431"/>
                </a:srgbClr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6905625" y="533400"/>
            <a:ext cx="1935975" cy="1031100"/>
            <a:chOff x="4600575" y="533400"/>
            <a:chExt cx="1935975" cy="1031100"/>
          </a:xfrm>
        </p:grpSpPr>
        <p:sp>
          <p:nvSpPr>
            <p:cNvPr id="542" name="Google Shape;542;p30"/>
            <p:cNvSpPr/>
            <p:nvPr/>
          </p:nvSpPr>
          <p:spPr>
            <a:xfrm>
              <a:off x="4600575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826794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053013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5279231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505450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 rot="10800000">
            <a:off x="0" y="-27"/>
            <a:ext cx="9144000" cy="1438312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E5E1CC">
                  <a:alpha val="0"/>
                </a:srgbClr>
              </a:gs>
              <a:gs pos="50000">
                <a:srgbClr val="9B1135">
                  <a:alpha val="58431"/>
                </a:srgbClr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0" y="3705223"/>
            <a:ext cx="9144000" cy="1438312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E5E1CC">
                  <a:alpha val="0"/>
                </a:srgbClr>
              </a:gs>
              <a:gs pos="50000">
                <a:srgbClr val="9B1135">
                  <a:alpha val="58431"/>
                </a:srgbClr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75" y="1992750"/>
            <a:ext cx="9144000" cy="1158000"/>
            <a:chOff x="75" y="3985500"/>
            <a:chExt cx="9144000" cy="1158000"/>
          </a:xfrm>
        </p:grpSpPr>
        <p:sp>
          <p:nvSpPr>
            <p:cNvPr id="53" name="Google Shape;53;p3"/>
            <p:cNvSpPr/>
            <p:nvPr/>
          </p:nvSpPr>
          <p:spPr>
            <a:xfrm>
              <a:off x="75" y="3985500"/>
              <a:ext cx="9144000" cy="29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5" y="4272300"/>
              <a:ext cx="9144000" cy="29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5" y="4561800"/>
              <a:ext cx="9144000" cy="29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5" y="4851300"/>
              <a:ext cx="9144000" cy="29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/>
          <p:nvPr/>
        </p:nvSpPr>
        <p:spPr>
          <a:xfrm>
            <a:off x="1467150" y="1075650"/>
            <a:ext cx="6209700" cy="2992200"/>
          </a:xfrm>
          <a:prstGeom prst="roundRect">
            <a:avLst>
              <a:gd name="adj" fmla="val 10303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2161950" y="2284204"/>
            <a:ext cx="482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3952500" y="1479727"/>
            <a:ext cx="1239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2532725" y="3234954"/>
            <a:ext cx="40785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1323975" y="3828905"/>
            <a:ext cx="2809800" cy="1314395"/>
            <a:chOff x="1514475" y="3829050"/>
            <a:chExt cx="2809800" cy="1448050"/>
          </a:xfrm>
        </p:grpSpPr>
        <p:sp>
          <p:nvSpPr>
            <p:cNvPr id="88" name="Google Shape;88;p7"/>
            <p:cNvSpPr/>
            <p:nvPr/>
          </p:nvSpPr>
          <p:spPr>
            <a:xfrm>
              <a:off x="1514475" y="3829050"/>
              <a:ext cx="2809800" cy="13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514475" y="4114800"/>
              <a:ext cx="28098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514475" y="4489250"/>
              <a:ext cx="2809800" cy="32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514475" y="4956100"/>
              <a:ext cx="2809800" cy="3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rot="10800000">
            <a:off x="1323975" y="339975"/>
            <a:ext cx="2809800" cy="12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rot="10800000">
            <a:off x="1323975" y="-101"/>
            <a:ext cx="2809800" cy="2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1237900" y="961938"/>
            <a:ext cx="29625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1237900" y="1924325"/>
            <a:ext cx="29625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/>
          <p:nvPr/>
        </p:nvSpPr>
        <p:spPr>
          <a:xfrm>
            <a:off x="0" y="3705223"/>
            <a:ext cx="9144000" cy="1438312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E5E1CC">
                  <a:alpha val="0"/>
                </a:srgbClr>
              </a:gs>
              <a:gs pos="50000">
                <a:srgbClr val="9B1135">
                  <a:alpha val="58431"/>
                </a:srgbClr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3"/>
          <p:cNvGrpSpPr/>
          <p:nvPr/>
        </p:nvGrpSpPr>
        <p:grpSpPr>
          <a:xfrm>
            <a:off x="713384" y="1242375"/>
            <a:ext cx="7717007" cy="3361800"/>
            <a:chOff x="660975" y="1242375"/>
            <a:chExt cx="7807575" cy="3361800"/>
          </a:xfrm>
        </p:grpSpPr>
        <p:sp>
          <p:nvSpPr>
            <p:cNvPr id="211" name="Google Shape;211;p13"/>
            <p:cNvSpPr/>
            <p:nvPr/>
          </p:nvSpPr>
          <p:spPr>
            <a:xfrm>
              <a:off x="742650" y="1242375"/>
              <a:ext cx="7725900" cy="3361800"/>
            </a:xfrm>
            <a:prstGeom prst="roundRect">
              <a:avLst>
                <a:gd name="adj" fmla="val 8698"/>
              </a:avLst>
            </a:pr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60975" y="1242375"/>
              <a:ext cx="7725900" cy="3361800"/>
            </a:xfrm>
            <a:prstGeom prst="roundRect">
              <a:avLst>
                <a:gd name="adj" fmla="val 8698"/>
              </a:avLst>
            </a:pr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3"/>
          <p:cNvSpPr/>
          <p:nvPr/>
        </p:nvSpPr>
        <p:spPr>
          <a:xfrm>
            <a:off x="749623" y="1242375"/>
            <a:ext cx="7636500" cy="3361800"/>
          </a:xfrm>
          <a:prstGeom prst="roundRect">
            <a:avLst>
              <a:gd name="adj" fmla="val 8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3"/>
          <p:cNvGrpSpPr/>
          <p:nvPr/>
        </p:nvGrpSpPr>
        <p:grpSpPr>
          <a:xfrm>
            <a:off x="6905625" y="533400"/>
            <a:ext cx="1935975" cy="1031100"/>
            <a:chOff x="4600575" y="533400"/>
            <a:chExt cx="1935975" cy="1031100"/>
          </a:xfrm>
        </p:grpSpPr>
        <p:sp>
          <p:nvSpPr>
            <p:cNvPr id="215" name="Google Shape;215;p13"/>
            <p:cNvSpPr/>
            <p:nvPr/>
          </p:nvSpPr>
          <p:spPr>
            <a:xfrm>
              <a:off x="4600575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826794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053013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5279231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505450" y="533400"/>
              <a:ext cx="1031100" cy="10311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2271163" y="2116797"/>
            <a:ext cx="2160000" cy="626400"/>
          </a:xfrm>
          <a:prstGeom prst="rect">
            <a:avLst/>
          </a:prstGeom>
        </p:spPr>
        <p:txBody>
          <a:bodyPr spcFirstLastPara="1" wrap="square" lIns="12600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hasCustomPrompt="1"/>
          </p:nvPr>
        </p:nvSpPr>
        <p:spPr>
          <a:xfrm>
            <a:off x="1194350" y="1761088"/>
            <a:ext cx="1031100" cy="897600"/>
          </a:xfrm>
          <a:prstGeom prst="rect">
            <a:avLst/>
          </a:prstGeom>
          <a:noFill/>
          <a:effectLst>
            <a:outerShdw dist="66675" dir="54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2"/>
          </p:nvPr>
        </p:nvSpPr>
        <p:spPr>
          <a:xfrm>
            <a:off x="5789618" y="2116797"/>
            <a:ext cx="2160000" cy="626400"/>
          </a:xfrm>
          <a:prstGeom prst="rect">
            <a:avLst/>
          </a:prstGeom>
        </p:spPr>
        <p:txBody>
          <a:bodyPr spcFirstLastPara="1" wrap="square" lIns="12600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3" hasCustomPrompt="1"/>
          </p:nvPr>
        </p:nvSpPr>
        <p:spPr>
          <a:xfrm>
            <a:off x="4715319" y="1761088"/>
            <a:ext cx="1031100" cy="897600"/>
          </a:xfrm>
          <a:prstGeom prst="rect">
            <a:avLst/>
          </a:prstGeom>
          <a:noFill/>
          <a:effectLst>
            <a:outerShdw dist="66675" dir="54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ctrTitle" idx="4"/>
          </p:nvPr>
        </p:nvSpPr>
        <p:spPr>
          <a:xfrm>
            <a:off x="2271150" y="3045138"/>
            <a:ext cx="216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5"/>
          </p:nvPr>
        </p:nvSpPr>
        <p:spPr>
          <a:xfrm>
            <a:off x="2271163" y="3408747"/>
            <a:ext cx="2160000" cy="626400"/>
          </a:xfrm>
          <a:prstGeom prst="rect">
            <a:avLst/>
          </a:prstGeom>
        </p:spPr>
        <p:txBody>
          <a:bodyPr spcFirstLastPara="1" wrap="square" lIns="12600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6" hasCustomPrompt="1"/>
          </p:nvPr>
        </p:nvSpPr>
        <p:spPr>
          <a:xfrm>
            <a:off x="1194350" y="3068313"/>
            <a:ext cx="1031100" cy="897600"/>
          </a:xfrm>
          <a:prstGeom prst="rect">
            <a:avLst/>
          </a:prstGeom>
          <a:noFill/>
          <a:effectLst>
            <a:outerShdw dist="66675" dir="54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ctrTitle" idx="7"/>
          </p:nvPr>
        </p:nvSpPr>
        <p:spPr>
          <a:xfrm>
            <a:off x="5789625" y="3045138"/>
            <a:ext cx="216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8"/>
          </p:nvPr>
        </p:nvSpPr>
        <p:spPr>
          <a:xfrm>
            <a:off x="5789638" y="3408747"/>
            <a:ext cx="2160000" cy="626400"/>
          </a:xfrm>
          <a:prstGeom prst="rect">
            <a:avLst/>
          </a:prstGeom>
        </p:spPr>
        <p:txBody>
          <a:bodyPr spcFirstLastPara="1" wrap="square" lIns="12600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9" hasCustomPrompt="1"/>
          </p:nvPr>
        </p:nvSpPr>
        <p:spPr>
          <a:xfrm>
            <a:off x="4715332" y="3068313"/>
            <a:ext cx="1031100" cy="897600"/>
          </a:xfrm>
          <a:prstGeom prst="rect">
            <a:avLst/>
          </a:prstGeom>
          <a:noFill/>
          <a:effectLst>
            <a:outerShdw dist="66675" dir="54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ctrTitle" idx="13"/>
          </p:nvPr>
        </p:nvSpPr>
        <p:spPr>
          <a:xfrm>
            <a:off x="2271147" y="1756788"/>
            <a:ext cx="216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ctrTitle" idx="14"/>
          </p:nvPr>
        </p:nvSpPr>
        <p:spPr>
          <a:xfrm>
            <a:off x="5789615" y="1756788"/>
            <a:ext cx="21600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15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83" name="Google Shape;283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1" name="Google Shape;311;p17"/>
          <p:cNvSpPr txBox="1">
            <a:spLocks noGrp="1"/>
          </p:cNvSpPr>
          <p:nvPr>
            <p:ph type="title"/>
          </p:nvPr>
        </p:nvSpPr>
        <p:spPr>
          <a:xfrm>
            <a:off x="926247" y="1408725"/>
            <a:ext cx="28734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subTitle" idx="1"/>
          </p:nvPr>
        </p:nvSpPr>
        <p:spPr>
          <a:xfrm>
            <a:off x="924747" y="2545275"/>
            <a:ext cx="28734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8"/>
          <p:cNvGrpSpPr/>
          <p:nvPr/>
        </p:nvGrpSpPr>
        <p:grpSpPr>
          <a:xfrm rot="5400000">
            <a:off x="-628018" y="2215433"/>
            <a:ext cx="1968546" cy="712730"/>
            <a:chOff x="1514475" y="3829050"/>
            <a:chExt cx="2809800" cy="1448050"/>
          </a:xfrm>
        </p:grpSpPr>
        <p:sp>
          <p:nvSpPr>
            <p:cNvPr id="315" name="Google Shape;315;p18"/>
            <p:cNvSpPr/>
            <p:nvPr/>
          </p:nvSpPr>
          <p:spPr>
            <a:xfrm>
              <a:off x="1514475" y="3829050"/>
              <a:ext cx="2809800" cy="13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514475" y="4114800"/>
              <a:ext cx="28098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514475" y="4489250"/>
              <a:ext cx="2809800" cy="32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1514475" y="4956100"/>
              <a:ext cx="2809800" cy="3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969401" y="1155300"/>
            <a:ext cx="2770200" cy="16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subTitle" idx="1"/>
          </p:nvPr>
        </p:nvSpPr>
        <p:spPr>
          <a:xfrm>
            <a:off x="969400" y="2816400"/>
            <a:ext cx="2770200" cy="1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67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5">
          <p15:clr>
            <a:srgbClr val="EA4335"/>
          </p15:clr>
        </p15:guide>
        <p15:guide id="2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/>
          <p:nvPr/>
        </p:nvSpPr>
        <p:spPr>
          <a:xfrm>
            <a:off x="7637800" y="4003875"/>
            <a:ext cx="524100" cy="362700"/>
          </a:xfrm>
          <a:prstGeom prst="roundRect">
            <a:avLst>
              <a:gd name="adj" fmla="val 50000"/>
            </a:avLst>
          </a:prstGeom>
          <a:solidFill>
            <a:srgbClr val="00FF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7750000" y="4003875"/>
            <a:ext cx="524100" cy="362700"/>
          </a:xfrm>
          <a:prstGeom prst="roundRect">
            <a:avLst>
              <a:gd name="adj" fmla="val 50000"/>
            </a:avLst>
          </a:prstGeom>
          <a:solidFill>
            <a:srgbClr val="FF00FF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5"/>
          <p:cNvSpPr txBox="1">
            <a:spLocks noGrp="1"/>
          </p:cNvSpPr>
          <p:nvPr>
            <p:ph type="ctrTitle"/>
          </p:nvPr>
        </p:nvSpPr>
        <p:spPr>
          <a:xfrm>
            <a:off x="993440" y="1646829"/>
            <a:ext cx="4123800" cy="12517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Construcción de Figura 3D</a:t>
            </a:r>
            <a:endParaRPr sz="4000" dirty="0"/>
          </a:p>
        </p:txBody>
      </p:sp>
      <p:sp>
        <p:nvSpPr>
          <p:cNvPr id="562" name="Google Shape;562;p35"/>
          <p:cNvSpPr txBox="1">
            <a:spLocks noGrp="1"/>
          </p:cNvSpPr>
          <p:nvPr>
            <p:ph type="subTitle" idx="1"/>
          </p:nvPr>
        </p:nvSpPr>
        <p:spPr>
          <a:xfrm>
            <a:off x="1877938" y="3306375"/>
            <a:ext cx="2648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Luis Jose Ixta Zamudio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17420565</a:t>
            </a:r>
            <a:endParaRPr dirty="0"/>
          </a:p>
        </p:txBody>
      </p:sp>
      <p:sp>
        <p:nvSpPr>
          <p:cNvPr id="563" name="Google Shape;563;p35"/>
          <p:cNvSpPr/>
          <p:nvPr/>
        </p:nvSpPr>
        <p:spPr>
          <a:xfrm>
            <a:off x="7688350" y="4003875"/>
            <a:ext cx="524100" cy="362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 txBox="1"/>
          <p:nvPr/>
        </p:nvSpPr>
        <p:spPr>
          <a:xfrm>
            <a:off x="7768775" y="4059225"/>
            <a:ext cx="3633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HD</a:t>
            </a:r>
            <a:endParaRPr sz="16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7667300" y="4125550"/>
            <a:ext cx="651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8210450" y="4311225"/>
            <a:ext cx="33900" cy="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8194850" y="4059225"/>
            <a:ext cx="65100" cy="21000"/>
          </a:xfrm>
          <a:prstGeom prst="rect">
            <a:avLst/>
          </a:prstGeom>
          <a:solidFill>
            <a:srgbClr val="FF00FF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8304175" y="4220350"/>
            <a:ext cx="65100" cy="21000"/>
          </a:xfrm>
          <a:prstGeom prst="rect">
            <a:avLst/>
          </a:prstGeom>
          <a:solidFill>
            <a:srgbClr val="FF00FF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5"/>
          <p:cNvGrpSpPr/>
          <p:nvPr/>
        </p:nvGrpSpPr>
        <p:grpSpPr>
          <a:xfrm>
            <a:off x="1200708" y="3535693"/>
            <a:ext cx="432190" cy="266265"/>
            <a:chOff x="1037255" y="4051434"/>
            <a:chExt cx="496200" cy="305700"/>
          </a:xfrm>
        </p:grpSpPr>
        <p:sp>
          <p:nvSpPr>
            <p:cNvPr id="570" name="Google Shape;570;p35"/>
            <p:cNvSpPr/>
            <p:nvPr/>
          </p:nvSpPr>
          <p:spPr>
            <a:xfrm>
              <a:off x="1037255" y="4051434"/>
              <a:ext cx="305700" cy="30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227755" y="4051434"/>
              <a:ext cx="305700" cy="30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5"/>
          <p:cNvGrpSpPr/>
          <p:nvPr/>
        </p:nvGrpSpPr>
        <p:grpSpPr>
          <a:xfrm>
            <a:off x="5647625" y="829151"/>
            <a:ext cx="2059500" cy="3503074"/>
            <a:chOff x="5648209" y="826859"/>
            <a:chExt cx="2059500" cy="3503074"/>
          </a:xfrm>
        </p:grpSpPr>
        <p:sp>
          <p:nvSpPr>
            <p:cNvPr id="573" name="Google Shape;573;p35"/>
            <p:cNvSpPr/>
            <p:nvPr/>
          </p:nvSpPr>
          <p:spPr>
            <a:xfrm rot="-5400000">
              <a:off x="5648209" y="2270433"/>
              <a:ext cx="2059500" cy="20595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 rot="-5400000">
              <a:off x="5648209" y="1548600"/>
              <a:ext cx="2059500" cy="20595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 rot="-5400000">
              <a:off x="5648209" y="826859"/>
              <a:ext cx="2059500" cy="20595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A515E9A-C68D-44E3-94D4-EE6D8351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015" y="1267833"/>
            <a:ext cx="2210719" cy="2625616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834832"/>
            <a:ext cx="2770200" cy="347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simplificar la rama de presentación se crea un objeto de tipo </a:t>
            </a:r>
            <a:r>
              <a:rPr lang="es-MX" i="1" dirty="0" err="1"/>
              <a:t>SimpleUniverse</a:t>
            </a:r>
            <a:r>
              <a:rPr lang="es-MX" dirty="0"/>
              <a:t> llamado </a:t>
            </a:r>
            <a:r>
              <a:rPr lang="es-MX" i="1" dirty="0" err="1"/>
              <a:t>sU</a:t>
            </a:r>
            <a:r>
              <a:rPr lang="es-MX" dirty="0"/>
              <a:t> que recibe como argumento el objeto de tipo </a:t>
            </a:r>
            <a:r>
              <a:rPr lang="es-MX" i="1" dirty="0" err="1"/>
              <a:t>Canvas</a:t>
            </a:r>
            <a:r>
              <a:rPr lang="es-MX" i="1" dirty="0"/>
              <a:t>, </a:t>
            </a:r>
            <a:r>
              <a:rPr lang="es-MX" i="1" dirty="0" err="1"/>
              <a:t>canvas</a:t>
            </a:r>
            <a:r>
              <a:rPr lang="es-MX" i="1" dirty="0"/>
              <a:t>.</a:t>
            </a:r>
            <a:r>
              <a:rPr lang="es-MX" dirty="0"/>
              <a:t> Al </a:t>
            </a:r>
            <a:r>
              <a:rPr lang="es-MX" dirty="0" err="1"/>
              <a:t>sU</a:t>
            </a:r>
            <a:r>
              <a:rPr lang="es-MX" dirty="0"/>
              <a:t> se le </a:t>
            </a:r>
            <a:r>
              <a:rPr lang="es-MX" dirty="0" err="1"/>
              <a:t>retraza</a:t>
            </a:r>
            <a:r>
              <a:rPr lang="es-MX" dirty="0"/>
              <a:t> el punto de visión para que se pueda observar la figura con </a:t>
            </a:r>
            <a:r>
              <a:rPr lang="es-MX" dirty="0" err="1"/>
              <a:t>getViewingPlatform</a:t>
            </a:r>
            <a:r>
              <a:rPr lang="es-MX" dirty="0"/>
              <a:t>().</a:t>
            </a:r>
            <a:r>
              <a:rPr lang="es-MX" dirty="0" err="1"/>
              <a:t>setNominalViewingTransform</a:t>
            </a:r>
            <a:r>
              <a:rPr lang="es-MX" dirty="0"/>
              <a:t>(). Por ultimo, a </a:t>
            </a:r>
            <a:r>
              <a:rPr lang="es-MX" i="1" dirty="0" err="1"/>
              <a:t>sU</a:t>
            </a:r>
            <a:r>
              <a:rPr lang="es-MX" dirty="0"/>
              <a:t> se le agrega la rama </a:t>
            </a:r>
            <a:r>
              <a:rPr lang="es-MX" i="1" dirty="0" err="1"/>
              <a:t>scene</a:t>
            </a:r>
            <a:r>
              <a:rPr lang="es-MX" i="1" dirty="0"/>
              <a:t>.</a:t>
            </a:r>
            <a:r>
              <a:rPr lang="es-MX" dirty="0"/>
              <a:t> </a:t>
            </a:r>
            <a:endParaRPr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352FE6-AF2A-4582-A8ED-5F7FDC01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88482">
            <a:off x="3748363" y="2220308"/>
            <a:ext cx="5149940" cy="7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9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9"/>
          <p:cNvSpPr txBox="1">
            <a:spLocks noGrp="1"/>
          </p:cNvSpPr>
          <p:nvPr>
            <p:ph type="title"/>
          </p:nvPr>
        </p:nvSpPr>
        <p:spPr>
          <a:xfrm>
            <a:off x="2161950" y="2284204"/>
            <a:ext cx="482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Escena</a:t>
            </a:r>
            <a:endParaRPr dirty="0"/>
          </a:p>
        </p:txBody>
      </p:sp>
      <p:sp>
        <p:nvSpPr>
          <p:cNvPr id="764" name="Google Shape;764;p39"/>
          <p:cNvSpPr txBox="1">
            <a:spLocks noGrp="1"/>
          </p:cNvSpPr>
          <p:nvPr>
            <p:ph type="title" idx="2"/>
          </p:nvPr>
        </p:nvSpPr>
        <p:spPr>
          <a:xfrm>
            <a:off x="3952500" y="1479727"/>
            <a:ext cx="12390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66" name="Google Shape;766;p39"/>
          <p:cNvGrpSpPr/>
          <p:nvPr/>
        </p:nvGrpSpPr>
        <p:grpSpPr>
          <a:xfrm>
            <a:off x="1763256" y="1285976"/>
            <a:ext cx="722450" cy="158692"/>
            <a:chOff x="2028225" y="1461925"/>
            <a:chExt cx="1132900" cy="248850"/>
          </a:xfrm>
        </p:grpSpPr>
        <p:sp>
          <p:nvSpPr>
            <p:cNvPr id="767" name="Google Shape;767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9"/>
          <p:cNvGrpSpPr/>
          <p:nvPr/>
        </p:nvGrpSpPr>
        <p:grpSpPr>
          <a:xfrm>
            <a:off x="1650356" y="1285976"/>
            <a:ext cx="722450" cy="158692"/>
            <a:chOff x="2028225" y="1461925"/>
            <a:chExt cx="1132900" cy="248850"/>
          </a:xfrm>
        </p:grpSpPr>
        <p:sp>
          <p:nvSpPr>
            <p:cNvPr id="773" name="Google Shape;773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9"/>
          <p:cNvGrpSpPr/>
          <p:nvPr/>
        </p:nvGrpSpPr>
        <p:grpSpPr>
          <a:xfrm>
            <a:off x="1713856" y="1285976"/>
            <a:ext cx="722450" cy="158692"/>
            <a:chOff x="2028225" y="1461925"/>
            <a:chExt cx="1132900" cy="248850"/>
          </a:xfrm>
        </p:grpSpPr>
        <p:sp>
          <p:nvSpPr>
            <p:cNvPr id="779" name="Google Shape;779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465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826047"/>
            <a:ext cx="2770200" cy="349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Dentro del método </a:t>
            </a:r>
            <a:r>
              <a:rPr lang="es-MX" i="1" dirty="0" err="1"/>
              <a:t>createScene</a:t>
            </a:r>
            <a:r>
              <a:rPr lang="es-MX" i="1" dirty="0"/>
              <a:t>()</a:t>
            </a:r>
            <a:r>
              <a:rPr lang="es-MX" dirty="0"/>
              <a:t> se crea, dentro de un </a:t>
            </a:r>
            <a:r>
              <a:rPr lang="es-MX" i="1" dirty="0" err="1"/>
              <a:t>BranchGroup</a:t>
            </a:r>
            <a:r>
              <a:rPr lang="es-MX" dirty="0"/>
              <a:t> llamado </a:t>
            </a:r>
            <a:r>
              <a:rPr lang="es-MX" i="1" dirty="0" err="1"/>
              <a:t>root</a:t>
            </a:r>
            <a:r>
              <a:rPr lang="es-MX" dirty="0"/>
              <a:t>, se crea el fondo de la ventana y la letra con sus colores y rotación. Esto </a:t>
            </a:r>
            <a:r>
              <a:rPr lang="es-MX" dirty="0" err="1"/>
              <a:t>apartir</a:t>
            </a:r>
            <a:r>
              <a:rPr lang="es-MX" dirty="0"/>
              <a:t> del método </a:t>
            </a:r>
            <a:r>
              <a:rPr lang="es-MX" i="1" dirty="0" err="1"/>
              <a:t>setFigure</a:t>
            </a:r>
            <a:r>
              <a:rPr lang="es-MX" dirty="0"/>
              <a:t>() el cual lleva como argumento el objeto </a:t>
            </a:r>
            <a:r>
              <a:rPr lang="es-MX" i="1" dirty="0" err="1"/>
              <a:t>root</a:t>
            </a:r>
            <a:r>
              <a:rPr lang="es-MX" i="1" dirty="0"/>
              <a:t>. </a:t>
            </a:r>
            <a:r>
              <a:rPr lang="es-MX" dirty="0"/>
              <a:t>Después retorna el objeto </a:t>
            </a:r>
            <a:r>
              <a:rPr lang="es-MX" i="1" dirty="0" err="1"/>
              <a:t>root</a:t>
            </a:r>
            <a:r>
              <a:rPr lang="es-MX" i="1" dirty="0"/>
              <a:t> </a:t>
            </a:r>
            <a:r>
              <a:rPr lang="es-MX" dirty="0"/>
              <a:t>al constructor de donde fue mandado a llamar el método.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2035A5-B632-43C4-85A7-74162FE5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29" y="1788442"/>
            <a:ext cx="4332890" cy="1566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73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826047"/>
            <a:ext cx="2770200" cy="349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Dentro del método </a:t>
            </a:r>
            <a:r>
              <a:rPr lang="es-MX" i="1" dirty="0" err="1"/>
              <a:t>createFigure</a:t>
            </a:r>
            <a:r>
              <a:rPr lang="es-MX" i="1" dirty="0"/>
              <a:t>(</a:t>
            </a:r>
            <a:r>
              <a:rPr lang="es-MX" i="1" dirty="0" err="1"/>
              <a:t>BranchGroup</a:t>
            </a:r>
            <a:r>
              <a:rPr lang="es-MX" i="1" dirty="0"/>
              <a:t> </a:t>
            </a:r>
            <a:r>
              <a:rPr lang="es-MX" i="1" dirty="0" err="1"/>
              <a:t>root</a:t>
            </a:r>
            <a:r>
              <a:rPr lang="es-MX" i="1" dirty="0"/>
              <a:t>)</a:t>
            </a:r>
            <a:r>
              <a:rPr lang="es-MX" dirty="0"/>
              <a:t> para comenzar se carga la imagen de fondo.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Esto a partir de un objeto URL llamado</a:t>
            </a:r>
            <a:r>
              <a:rPr lang="es-MX" i="1" dirty="0"/>
              <a:t> ruta</a:t>
            </a:r>
            <a:r>
              <a:rPr lang="es-MX" dirty="0"/>
              <a:t> el cuál recibió la ruta de la imagen guardada en una carpeta de recursos dentro del proyecto. Se creó un objeto de tipo </a:t>
            </a:r>
            <a:r>
              <a:rPr lang="es-MX" i="1" dirty="0" err="1"/>
              <a:t>TextureLoader</a:t>
            </a:r>
            <a:r>
              <a:rPr lang="es-MX" dirty="0"/>
              <a:t> para cargar la imagen a partir de la ruta creada.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7F5D37-220C-4D34-A2CF-DAE3FCE4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86588">
            <a:off x="2939119" y="2624078"/>
            <a:ext cx="6117776" cy="474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6726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1271587"/>
            <a:ext cx="2770200" cy="2600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 un objeto de tipo </a:t>
            </a:r>
            <a:r>
              <a:rPr lang="es-MX" i="1" dirty="0"/>
              <a:t>ImageComponent2D </a:t>
            </a:r>
            <a:r>
              <a:rPr lang="es-MX" dirty="0"/>
              <a:t>llamado </a:t>
            </a:r>
            <a:r>
              <a:rPr lang="es-MX" i="1" dirty="0" err="1"/>
              <a:t>image</a:t>
            </a:r>
            <a:r>
              <a:rPr lang="es-MX" dirty="0"/>
              <a:t> se obtiene la imagen a partir de </a:t>
            </a:r>
            <a:r>
              <a:rPr lang="es-MX" i="1" dirty="0" err="1"/>
              <a:t>loader</a:t>
            </a:r>
            <a:r>
              <a:rPr lang="es-MX" dirty="0"/>
              <a:t> donde se manejó la ruta de la imagen. Se le asigna la imagen a un </a:t>
            </a:r>
            <a:r>
              <a:rPr lang="es-MX" i="1" dirty="0" err="1"/>
              <a:t>Background</a:t>
            </a:r>
            <a:r>
              <a:rPr lang="es-MX" i="1" dirty="0"/>
              <a:t> </a:t>
            </a:r>
            <a:r>
              <a:rPr lang="es-MX" dirty="0"/>
              <a:t>que recibe como argumento en su constructor el componente de</a:t>
            </a:r>
            <a:r>
              <a:rPr lang="es-MX" i="1" dirty="0"/>
              <a:t> </a:t>
            </a:r>
            <a:r>
              <a:rPr lang="es-MX" i="1" dirty="0" err="1"/>
              <a:t>image</a:t>
            </a:r>
            <a:endParaRPr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B87243-A193-4618-81B1-FE9F624E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43167">
            <a:off x="3092986" y="2236897"/>
            <a:ext cx="6460693" cy="669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111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826047"/>
            <a:ext cx="2770200" cy="349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creó un </a:t>
            </a:r>
            <a:r>
              <a:rPr lang="es-MX" i="1" dirty="0" err="1"/>
              <a:t>BoundingSphere</a:t>
            </a:r>
            <a:r>
              <a:rPr lang="es-MX" dirty="0"/>
              <a:t> que sirvió para dar limites a cuanto se puede extender el fondo (</a:t>
            </a:r>
            <a:r>
              <a:rPr lang="es-MX" i="1" dirty="0" err="1"/>
              <a:t>Background</a:t>
            </a:r>
            <a:r>
              <a:rPr lang="es-MX" dirty="0"/>
              <a:t>). Al objeto de tipo </a:t>
            </a:r>
            <a:r>
              <a:rPr lang="es-MX" i="1" dirty="0" err="1"/>
              <a:t>Background</a:t>
            </a:r>
            <a:r>
              <a:rPr lang="es-MX" dirty="0"/>
              <a:t> llamado </a:t>
            </a:r>
            <a:r>
              <a:rPr lang="es-MX" i="1" dirty="0" err="1"/>
              <a:t>bG</a:t>
            </a:r>
            <a:r>
              <a:rPr lang="es-MX" i="1" dirty="0"/>
              <a:t>, </a:t>
            </a:r>
            <a:r>
              <a:rPr lang="es-MX" dirty="0"/>
              <a:t>mediante el método </a:t>
            </a:r>
            <a:r>
              <a:rPr lang="es-MX" i="1" dirty="0" err="1"/>
              <a:t>setApplicationBounds</a:t>
            </a:r>
            <a:r>
              <a:rPr lang="es-MX" i="1" dirty="0"/>
              <a:t>() </a:t>
            </a:r>
            <a:r>
              <a:rPr lang="es-MX" dirty="0"/>
              <a:t>al que se mandó como argumento el objeto tipo </a:t>
            </a:r>
            <a:r>
              <a:rPr lang="es-MX" i="1" dirty="0" err="1"/>
              <a:t>BoundingSphere</a:t>
            </a:r>
            <a:r>
              <a:rPr lang="es-MX" dirty="0"/>
              <a:t> se dio dimensiones para plasmar el fondo 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F139D4-F5A4-451C-9B3E-F0414150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55046">
            <a:off x="3669668" y="2240043"/>
            <a:ext cx="5307329" cy="663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3789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1297863"/>
            <a:ext cx="2770200" cy="2547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crear los vértices de la figura se creó un vector de tipo </a:t>
            </a:r>
            <a:r>
              <a:rPr lang="es-MX" i="1" dirty="0"/>
              <a:t>Point3D </a:t>
            </a:r>
            <a:r>
              <a:rPr lang="es-MX" dirty="0"/>
              <a:t>llamado </a:t>
            </a:r>
            <a:r>
              <a:rPr lang="es-MX" i="1" dirty="0"/>
              <a:t>fig3D</a:t>
            </a:r>
            <a:r>
              <a:rPr lang="es-MX" dirty="0"/>
              <a:t>, el cual tiene 12 puntos. Después se creó un vector de tipo </a:t>
            </a:r>
            <a:r>
              <a:rPr lang="es-MX" i="1" dirty="0" err="1"/>
              <a:t>int</a:t>
            </a:r>
            <a:r>
              <a:rPr lang="es-MX" dirty="0"/>
              <a:t> llamado </a:t>
            </a:r>
            <a:r>
              <a:rPr lang="es-MX" i="1" dirty="0" err="1"/>
              <a:t>sequence</a:t>
            </a:r>
            <a:r>
              <a:rPr lang="es-MX" dirty="0"/>
              <a:t> que contiene el orden en el cual se irán conectando cada una de las caras de la letra.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A3ED58-3EF0-4E2D-A16F-64724F72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82" y="537150"/>
            <a:ext cx="3872501" cy="406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2970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403909"/>
            <a:ext cx="2770200" cy="4335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Mediante un objeto de tipo </a:t>
            </a:r>
            <a:r>
              <a:rPr lang="es-MX" i="1" dirty="0" err="1"/>
              <a:t>GeometryInfo</a:t>
            </a:r>
            <a:r>
              <a:rPr lang="es-MX" dirty="0"/>
              <a:t> el cual indica dentro de su argumento mandado en su constructor. Se establece la información para crear la letra en 3D. Con el método</a:t>
            </a:r>
            <a:r>
              <a:rPr lang="es-MX" i="1" dirty="0"/>
              <a:t> </a:t>
            </a:r>
            <a:r>
              <a:rPr lang="es-MX" i="1" dirty="0" err="1"/>
              <a:t>setCoordinates</a:t>
            </a:r>
            <a:r>
              <a:rPr lang="es-MX" i="1" dirty="0"/>
              <a:t>()</a:t>
            </a:r>
            <a:r>
              <a:rPr lang="es-MX" dirty="0"/>
              <a:t> utiliza el objeto </a:t>
            </a:r>
            <a:r>
              <a:rPr lang="es-MX" i="1" dirty="0"/>
              <a:t>fig3D</a:t>
            </a:r>
            <a:r>
              <a:rPr lang="es-MX" dirty="0"/>
              <a:t> para indicar las coordenadas (puntos) de la figura. Con </a:t>
            </a:r>
            <a:r>
              <a:rPr lang="es-MX" i="1" dirty="0" err="1"/>
              <a:t>setCoordinateIndices</a:t>
            </a:r>
            <a:r>
              <a:rPr lang="es-MX" i="1" dirty="0"/>
              <a:t>()</a:t>
            </a:r>
            <a:r>
              <a:rPr lang="es-MX" dirty="0"/>
              <a:t> que recibe como argumento el vector </a:t>
            </a:r>
            <a:r>
              <a:rPr lang="es-MX" i="1" dirty="0" err="1"/>
              <a:t>sequence</a:t>
            </a:r>
            <a:r>
              <a:rPr lang="es-MX" dirty="0"/>
              <a:t> se establece la </a:t>
            </a:r>
            <a:r>
              <a:rPr lang="es-MX" dirty="0" err="1"/>
              <a:t>secuenca</a:t>
            </a:r>
            <a:r>
              <a:rPr lang="es-MX" dirty="0"/>
              <a:t> para unir las coordenadas o puntos.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AC7FCE-2753-4205-85C1-F1184F9B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23164">
            <a:off x="3308840" y="2263747"/>
            <a:ext cx="6028985" cy="616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9944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1034241"/>
            <a:ext cx="2770200" cy="307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creó un vector de tipo </a:t>
            </a:r>
            <a:r>
              <a:rPr lang="es-MX" i="1" dirty="0" err="1"/>
              <a:t>int</a:t>
            </a:r>
            <a:r>
              <a:rPr lang="es-MX" dirty="0"/>
              <a:t> llamado </a:t>
            </a:r>
            <a:r>
              <a:rPr lang="es-MX" i="1" dirty="0" err="1"/>
              <a:t>bands</a:t>
            </a:r>
            <a:r>
              <a:rPr lang="es-MX" dirty="0"/>
              <a:t> cuyo contenido representa la cantidad de puntos que se van a unir por cada cara de la letra. La letra se forma por 2 </a:t>
            </a:r>
            <a:r>
              <a:rPr lang="es-MX" dirty="0" err="1"/>
              <a:t>L’s</a:t>
            </a:r>
            <a:r>
              <a:rPr lang="es-MX" dirty="0"/>
              <a:t> y 6 cuadrados. Al objeto de tipo </a:t>
            </a:r>
            <a:r>
              <a:rPr lang="es-MX" i="1" dirty="0" err="1"/>
              <a:t>Geometry</a:t>
            </a:r>
            <a:r>
              <a:rPr lang="es-MX" dirty="0" err="1"/>
              <a:t>Info</a:t>
            </a:r>
            <a:r>
              <a:rPr lang="es-MX" dirty="0"/>
              <a:t> se establecen estas tiras mandando el vector </a:t>
            </a:r>
            <a:r>
              <a:rPr lang="es-MX" i="1" dirty="0" err="1"/>
              <a:t>bands</a:t>
            </a:r>
            <a:r>
              <a:rPr lang="es-MX" dirty="0"/>
              <a:t> como argumento dentro del método </a:t>
            </a:r>
            <a:r>
              <a:rPr lang="es-MX" i="1" dirty="0" err="1"/>
              <a:t>setStripCounts</a:t>
            </a:r>
            <a:r>
              <a:rPr lang="es-MX" i="1" dirty="0"/>
              <a:t>()</a:t>
            </a:r>
            <a:r>
              <a:rPr lang="es-MX" dirty="0"/>
              <a:t>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6B534D-F5C5-4E86-BCA1-EE3BABB9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16618">
            <a:off x="3534650" y="2105022"/>
            <a:ext cx="5577364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4775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655722"/>
            <a:ext cx="2770200" cy="383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creó un vector de dos elementos de tipo </a:t>
            </a:r>
            <a:r>
              <a:rPr lang="es-MX" i="1" dirty="0"/>
              <a:t>Color3f </a:t>
            </a:r>
            <a:r>
              <a:rPr lang="es-MX" dirty="0"/>
              <a:t>llamado </a:t>
            </a:r>
            <a:r>
              <a:rPr lang="es-MX" dirty="0" err="1"/>
              <a:t>vc</a:t>
            </a:r>
            <a:r>
              <a:rPr lang="es-MX" i="1" dirty="0"/>
              <a:t>, </a:t>
            </a:r>
            <a:r>
              <a:rPr lang="es-MX" dirty="0"/>
              <a:t>estos dos colores se utilizaron para dar efecto a la letra de un gradiente en los laterales. Con un vector de enteros llamado </a:t>
            </a:r>
            <a:r>
              <a:rPr lang="es-MX" dirty="0" err="1"/>
              <a:t>secC</a:t>
            </a:r>
            <a:r>
              <a:rPr lang="es-MX" dirty="0"/>
              <a:t>, se estableció el orden en el que se reparten los dos colores en la letra 3D. Se </a:t>
            </a:r>
            <a:r>
              <a:rPr lang="es-MX" dirty="0" err="1"/>
              <a:t>setean</a:t>
            </a:r>
            <a:r>
              <a:rPr lang="es-MX" dirty="0"/>
              <a:t> los colores en el </a:t>
            </a:r>
            <a:r>
              <a:rPr lang="es-MX" i="1" dirty="0" err="1"/>
              <a:t>GeometryInfo</a:t>
            </a:r>
            <a:r>
              <a:rPr lang="es-MX" i="1" dirty="0"/>
              <a:t> </a:t>
            </a:r>
            <a:r>
              <a:rPr lang="es-MX" dirty="0"/>
              <a:t>con </a:t>
            </a:r>
            <a:r>
              <a:rPr lang="es-MX" i="1" dirty="0" err="1"/>
              <a:t>setColors</a:t>
            </a:r>
            <a:r>
              <a:rPr lang="es-MX" i="1" dirty="0"/>
              <a:t>(</a:t>
            </a:r>
            <a:r>
              <a:rPr lang="es-MX" i="1" dirty="0" err="1"/>
              <a:t>vc</a:t>
            </a:r>
            <a:r>
              <a:rPr lang="es-MX" i="1" dirty="0"/>
              <a:t>) </a:t>
            </a:r>
            <a:r>
              <a:rPr lang="es-MX" dirty="0"/>
              <a:t>y el orden de los colores con </a:t>
            </a:r>
            <a:r>
              <a:rPr lang="es-MX" i="1" dirty="0" err="1"/>
              <a:t>setColorIndices</a:t>
            </a:r>
            <a:r>
              <a:rPr lang="es-MX" i="1" dirty="0"/>
              <a:t>(</a:t>
            </a:r>
            <a:r>
              <a:rPr lang="es-MX" i="1" dirty="0" err="1"/>
              <a:t>secC</a:t>
            </a:r>
            <a:r>
              <a:rPr lang="es-MX" i="1" dirty="0"/>
              <a:t>).</a:t>
            </a:r>
            <a:endParaRPr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83AAC2-749A-4012-8734-97ECB706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85" y="1204160"/>
            <a:ext cx="4261778" cy="2735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461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7"/>
          <p:cNvSpPr txBox="1">
            <a:spLocks noGrp="1"/>
          </p:cNvSpPr>
          <p:nvPr>
            <p:ph type="title" idx="15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Clases utilizadas</a:t>
            </a:r>
            <a:endParaRPr dirty="0"/>
          </a:p>
        </p:txBody>
      </p:sp>
      <p:sp>
        <p:nvSpPr>
          <p:cNvPr id="622" name="Google Shape;622;p37"/>
          <p:cNvSpPr txBox="1">
            <a:spLocks noGrp="1"/>
          </p:cNvSpPr>
          <p:nvPr>
            <p:ph type="ctrTitle" idx="13"/>
          </p:nvPr>
        </p:nvSpPr>
        <p:spPr>
          <a:xfrm>
            <a:off x="1461850" y="1303283"/>
            <a:ext cx="3110150" cy="3111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</a:t>
            </a:r>
            <a:r>
              <a:rPr lang="es-MX" dirty="0"/>
              <a:t>f</a:t>
            </a:r>
            <a:r>
              <a:rPr lang="en" dirty="0"/>
              <a:t>rame</a:t>
            </a:r>
            <a:br>
              <a:rPr lang="en" dirty="0"/>
            </a:br>
            <a:r>
              <a:rPr lang="en" dirty="0"/>
              <a:t>Image</a:t>
            </a:r>
            <a:br>
              <a:rPr lang="en" dirty="0"/>
            </a:br>
            <a:r>
              <a:rPr lang="en" dirty="0"/>
              <a:t>Toolkit</a:t>
            </a:r>
            <a:br>
              <a:rPr lang="en" dirty="0"/>
            </a:br>
            <a:r>
              <a:rPr lang="en" dirty="0"/>
              <a:t>GraphicsConfiguration</a:t>
            </a:r>
            <a:br>
              <a:rPr lang="en" dirty="0"/>
            </a:br>
            <a:r>
              <a:rPr lang="en" dirty="0"/>
              <a:t>SimpleUniverse</a:t>
            </a:r>
            <a:br>
              <a:rPr lang="en" dirty="0"/>
            </a:br>
            <a:r>
              <a:rPr lang="en" dirty="0"/>
              <a:t>Canvas3D</a:t>
            </a:r>
            <a:br>
              <a:rPr lang="en" dirty="0"/>
            </a:br>
            <a:r>
              <a:rPr lang="en" dirty="0"/>
              <a:t>BranchGroup</a:t>
            </a:r>
            <a:br>
              <a:rPr lang="en" dirty="0"/>
            </a:br>
            <a:r>
              <a:rPr lang="en" dirty="0"/>
              <a:t>URL</a:t>
            </a:r>
            <a:br>
              <a:rPr lang="en" dirty="0"/>
            </a:br>
            <a:r>
              <a:rPr lang="en" dirty="0"/>
              <a:t>TextureLoader</a:t>
            </a:r>
            <a:br>
              <a:rPr lang="en" dirty="0"/>
            </a:br>
            <a:r>
              <a:rPr lang="en" dirty="0"/>
              <a:t>ImageComponent2D</a:t>
            </a:r>
            <a:br>
              <a:rPr lang="en" dirty="0"/>
            </a:br>
            <a:r>
              <a:rPr lang="en" dirty="0"/>
              <a:t>Background</a:t>
            </a:r>
            <a:endParaRPr dirty="0"/>
          </a:p>
        </p:txBody>
      </p:sp>
      <p:sp>
        <p:nvSpPr>
          <p:cNvPr id="39" name="Google Shape;622;p37">
            <a:extLst>
              <a:ext uri="{FF2B5EF4-FFF2-40B4-BE49-F238E27FC236}">
                <a16:creationId xmlns:a16="http://schemas.microsoft.com/office/drawing/2014/main" id="{66760446-CFB3-49CF-A021-FA1C73995EEA}"/>
              </a:ext>
            </a:extLst>
          </p:cNvPr>
          <p:cNvSpPr txBox="1">
            <a:spLocks/>
          </p:cNvSpPr>
          <p:nvPr/>
        </p:nvSpPr>
        <p:spPr>
          <a:xfrm>
            <a:off x="4572000" y="1303283"/>
            <a:ext cx="3110150" cy="31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Black"/>
              <a:buNone/>
              <a:defRPr sz="1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 lang="es-MX" dirty="0"/>
          </a:p>
          <a:p>
            <a:endParaRPr lang="es-MX" dirty="0"/>
          </a:p>
          <a:p>
            <a:r>
              <a:rPr lang="en" dirty="0"/>
              <a:t>BoundingSphere </a:t>
            </a:r>
            <a:r>
              <a:rPr lang="es-MX" dirty="0"/>
              <a:t>Point3D</a:t>
            </a:r>
          </a:p>
          <a:p>
            <a:r>
              <a:rPr lang="es-MX" dirty="0" err="1"/>
              <a:t>GeometryInfo</a:t>
            </a:r>
            <a:endParaRPr lang="es-MX" dirty="0"/>
          </a:p>
          <a:p>
            <a:r>
              <a:rPr lang="es-MX" dirty="0"/>
              <a:t>Color3f</a:t>
            </a:r>
          </a:p>
          <a:p>
            <a:r>
              <a:rPr lang="es-MX" dirty="0" err="1"/>
              <a:t>Appearance</a:t>
            </a:r>
            <a:endParaRPr lang="es-MX" dirty="0"/>
          </a:p>
          <a:p>
            <a:r>
              <a:rPr lang="es-MX" dirty="0"/>
              <a:t>Shape3D</a:t>
            </a:r>
          </a:p>
          <a:p>
            <a:r>
              <a:rPr lang="es-MX" dirty="0" err="1"/>
              <a:t>ColoringAttributes</a:t>
            </a:r>
            <a:endParaRPr lang="es-MX" dirty="0"/>
          </a:p>
          <a:p>
            <a:r>
              <a:rPr lang="es-MX" dirty="0" err="1"/>
              <a:t>PolygonAttributes</a:t>
            </a:r>
            <a:endParaRPr lang="es-MX" dirty="0"/>
          </a:p>
          <a:p>
            <a:r>
              <a:rPr lang="es-MX" dirty="0" err="1"/>
              <a:t>TransformGroup</a:t>
            </a:r>
            <a:endParaRPr lang="es-MX" dirty="0"/>
          </a:p>
          <a:p>
            <a:r>
              <a:rPr lang="es-MX" dirty="0"/>
              <a:t>Alpha</a:t>
            </a:r>
          </a:p>
          <a:p>
            <a:r>
              <a:rPr lang="es-MX" dirty="0" err="1"/>
              <a:t>RotationInterpolator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987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1044530"/>
            <a:ext cx="2770200" cy="3054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creó la apariencia con </a:t>
            </a:r>
            <a:r>
              <a:rPr lang="es-MX" i="1" dirty="0" err="1"/>
              <a:t>Appearance</a:t>
            </a:r>
            <a:r>
              <a:rPr lang="es-MX" dirty="0"/>
              <a:t> al que se le asignaron atributos con los cuales</a:t>
            </a:r>
            <a:r>
              <a:rPr lang="es-MX" i="1" dirty="0"/>
              <a:t> </a:t>
            </a:r>
            <a:r>
              <a:rPr lang="es-MX" dirty="0"/>
              <a:t>hicieron que la figura se viera sólida y completa y que se mostraran todas las caras de la letra. Después se creó un </a:t>
            </a:r>
            <a:r>
              <a:rPr lang="es-MX" i="1" dirty="0"/>
              <a:t>Shape3D</a:t>
            </a:r>
            <a:r>
              <a:rPr lang="es-MX" dirty="0"/>
              <a:t> llamado </a:t>
            </a:r>
            <a:r>
              <a:rPr lang="es-MX" i="1" dirty="0" err="1"/>
              <a:t>shape</a:t>
            </a:r>
            <a:r>
              <a:rPr lang="es-MX" dirty="0"/>
              <a:t> al que se le agregaron el objeto de tipo </a:t>
            </a:r>
            <a:r>
              <a:rPr lang="es-MX" i="1" dirty="0" err="1"/>
              <a:t>GeometryInfo</a:t>
            </a:r>
            <a:r>
              <a:rPr lang="es-MX" dirty="0"/>
              <a:t> y la apariencia </a:t>
            </a:r>
            <a:r>
              <a:rPr lang="es-MX" i="1" dirty="0" err="1"/>
              <a:t>Appearance</a:t>
            </a:r>
            <a:r>
              <a:rPr lang="es-MX" dirty="0"/>
              <a:t>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0B406F-CA12-460C-90D8-4F5A0714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03" y="1863857"/>
            <a:ext cx="4816059" cy="1415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128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1044530"/>
            <a:ext cx="2770200" cy="3054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que la figura rotara se creó un </a:t>
            </a:r>
            <a:r>
              <a:rPr lang="es-MX" i="1" dirty="0" err="1"/>
              <a:t>TransformGroup</a:t>
            </a:r>
            <a:r>
              <a:rPr lang="es-MX" i="1" dirty="0"/>
              <a:t> </a:t>
            </a:r>
            <a:r>
              <a:rPr lang="es-MX" dirty="0"/>
              <a:t>llamado </a:t>
            </a:r>
            <a:r>
              <a:rPr lang="es-MX" i="1" dirty="0" err="1"/>
              <a:t>tGroup</a:t>
            </a:r>
            <a:r>
              <a:rPr lang="es-MX" dirty="0"/>
              <a:t> se le dio una capacidad para que se le pueda escribir una transformación. Con una instancia de la clase </a:t>
            </a:r>
            <a:r>
              <a:rPr lang="es-MX" i="1" dirty="0"/>
              <a:t>Alpha</a:t>
            </a:r>
            <a:r>
              <a:rPr lang="es-MX" dirty="0"/>
              <a:t> y los argumentos -1 para que la trasformación surja de manera indefinida y a una velocidad de 1500 ms se le dio el tiempo de ejecución.</a:t>
            </a:r>
            <a:endParaRPr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C8AEAE-E7A7-47D5-91E3-8BFC2718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59064">
            <a:off x="3638004" y="2233686"/>
            <a:ext cx="5370657" cy="676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246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886112"/>
            <a:ext cx="2770200" cy="3371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 un objeto de la clase </a:t>
            </a:r>
            <a:r>
              <a:rPr lang="es-MX" i="1" dirty="0" err="1"/>
              <a:t>RotationInterpolator</a:t>
            </a:r>
            <a:r>
              <a:rPr lang="es-MX" i="1" dirty="0"/>
              <a:t> </a:t>
            </a:r>
            <a:r>
              <a:rPr lang="es-MX" dirty="0"/>
              <a:t>llamado </a:t>
            </a:r>
            <a:r>
              <a:rPr lang="es-MX" i="1" dirty="0" err="1"/>
              <a:t>rotation</a:t>
            </a:r>
            <a:r>
              <a:rPr lang="es-MX" dirty="0"/>
              <a:t> se utilizan los objetos de </a:t>
            </a:r>
            <a:r>
              <a:rPr lang="es-MX" i="1" dirty="0"/>
              <a:t>Alpha y </a:t>
            </a:r>
            <a:r>
              <a:rPr lang="es-MX" i="1" dirty="0" err="1"/>
              <a:t>TransformGroup</a:t>
            </a:r>
            <a:r>
              <a:rPr lang="es-MX" i="1" dirty="0"/>
              <a:t>.</a:t>
            </a:r>
            <a:r>
              <a:rPr lang="es-MX" dirty="0"/>
              <a:t> Se crea un </a:t>
            </a:r>
            <a:r>
              <a:rPr lang="es-MX" i="1" dirty="0" err="1"/>
              <a:t>BoundingSphere</a:t>
            </a:r>
            <a:r>
              <a:rPr lang="es-MX" dirty="0"/>
              <a:t> para crear los límites del especio que cubre la transformación. A </a:t>
            </a:r>
            <a:r>
              <a:rPr lang="es-MX" i="1" dirty="0" err="1"/>
              <a:t>rotation</a:t>
            </a:r>
            <a:r>
              <a:rPr lang="es-MX" dirty="0"/>
              <a:t> se le agrega el </a:t>
            </a:r>
            <a:r>
              <a:rPr lang="es-MX" dirty="0" err="1"/>
              <a:t>BoundingSphere</a:t>
            </a:r>
            <a:r>
              <a:rPr lang="es-MX" dirty="0"/>
              <a:t>. Por último al </a:t>
            </a:r>
            <a:r>
              <a:rPr lang="es-MX" i="1" dirty="0" err="1"/>
              <a:t>TransformGroup</a:t>
            </a:r>
            <a:r>
              <a:rPr lang="es-MX" dirty="0"/>
              <a:t> se le agrega como hijo a </a:t>
            </a:r>
            <a:r>
              <a:rPr lang="es-MX" i="1" dirty="0" err="1"/>
              <a:t>rotation</a:t>
            </a:r>
            <a:r>
              <a:rPr lang="es-MX" i="1" dirty="0"/>
              <a:t>, y también el Shape3D.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A141DB-D07A-4488-968C-BB533C62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23133">
            <a:off x="3364015" y="2124945"/>
            <a:ext cx="5918636" cy="893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6901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2011062"/>
            <a:ext cx="2770200" cy="1121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último al </a:t>
            </a:r>
            <a:r>
              <a:rPr lang="es-MX" i="1" dirty="0" err="1"/>
              <a:t>BranchGroup</a:t>
            </a:r>
            <a:r>
              <a:rPr lang="es-MX" i="1" dirty="0"/>
              <a:t> </a:t>
            </a:r>
            <a:r>
              <a:rPr lang="es-MX" dirty="0"/>
              <a:t>se le agregan como hijos al </a:t>
            </a:r>
            <a:r>
              <a:rPr lang="es-MX" i="1" dirty="0" err="1"/>
              <a:t>TransformGroup</a:t>
            </a:r>
            <a:r>
              <a:rPr lang="es-MX" i="1" dirty="0"/>
              <a:t> y al </a:t>
            </a:r>
            <a:r>
              <a:rPr lang="es-MX" i="1" dirty="0" err="1"/>
              <a:t>Background</a:t>
            </a:r>
            <a:r>
              <a:rPr lang="es-MX" dirty="0"/>
              <a:t>.</a:t>
            </a:r>
            <a:endParaRPr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A5F259-6F1A-4BC9-8010-ABC11A88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03" y="2011062"/>
            <a:ext cx="4360860" cy="112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5150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8"/>
          <p:cNvGrpSpPr/>
          <p:nvPr/>
        </p:nvGrpSpPr>
        <p:grpSpPr>
          <a:xfrm>
            <a:off x="4319751" y="602060"/>
            <a:ext cx="4504978" cy="4036830"/>
            <a:chOff x="4847875" y="987775"/>
            <a:chExt cx="3693075" cy="3196200"/>
          </a:xfrm>
        </p:grpSpPr>
        <p:sp>
          <p:nvSpPr>
            <p:cNvPr id="629" name="Google Shape;629;p38"/>
            <p:cNvSpPr/>
            <p:nvPr/>
          </p:nvSpPr>
          <p:spPr>
            <a:xfrm>
              <a:off x="5137790" y="987775"/>
              <a:ext cx="3196200" cy="319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38"/>
            <p:cNvGrpSpPr/>
            <p:nvPr/>
          </p:nvGrpSpPr>
          <p:grpSpPr>
            <a:xfrm>
              <a:off x="5373734" y="1223700"/>
              <a:ext cx="2724312" cy="2724350"/>
              <a:chOff x="5373738" y="1209600"/>
              <a:chExt cx="2724312" cy="2724350"/>
            </a:xfrm>
          </p:grpSpPr>
          <p:sp>
            <p:nvSpPr>
              <p:cNvPr id="631" name="Google Shape;631;p38"/>
              <p:cNvSpPr/>
              <p:nvPr/>
            </p:nvSpPr>
            <p:spPr>
              <a:xfrm>
                <a:off x="5373738" y="1209600"/>
                <a:ext cx="2724300" cy="27243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8"/>
              <p:cNvGrpSpPr/>
              <p:nvPr/>
            </p:nvGrpSpPr>
            <p:grpSpPr>
              <a:xfrm>
                <a:off x="5373750" y="12096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633" name="Google Shape;63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2" name="Google Shape;642;p38"/>
              <p:cNvGrpSpPr/>
              <p:nvPr/>
            </p:nvGrpSpPr>
            <p:grpSpPr>
              <a:xfrm>
                <a:off x="5373750" y="15123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643" name="Google Shape;64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2" name="Google Shape;652;p38"/>
              <p:cNvGrpSpPr/>
              <p:nvPr/>
            </p:nvGrpSpPr>
            <p:grpSpPr>
              <a:xfrm>
                <a:off x="5373750" y="18150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653" name="Google Shape;65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2" name="Google Shape;662;p38"/>
              <p:cNvGrpSpPr/>
              <p:nvPr/>
            </p:nvGrpSpPr>
            <p:grpSpPr>
              <a:xfrm>
                <a:off x="5373750" y="21177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663" name="Google Shape;66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2" name="Google Shape;672;p38"/>
              <p:cNvGrpSpPr/>
              <p:nvPr/>
            </p:nvGrpSpPr>
            <p:grpSpPr>
              <a:xfrm>
                <a:off x="5373750" y="24204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673" name="Google Shape;67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2" name="Google Shape;682;p38"/>
              <p:cNvGrpSpPr/>
              <p:nvPr/>
            </p:nvGrpSpPr>
            <p:grpSpPr>
              <a:xfrm>
                <a:off x="5373750" y="27231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683" name="Google Shape;68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38"/>
              <p:cNvGrpSpPr/>
              <p:nvPr/>
            </p:nvGrpSpPr>
            <p:grpSpPr>
              <a:xfrm>
                <a:off x="5373750" y="30258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693" name="Google Shape;69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8"/>
              <p:cNvGrpSpPr/>
              <p:nvPr/>
            </p:nvGrpSpPr>
            <p:grpSpPr>
              <a:xfrm>
                <a:off x="5373750" y="332850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703" name="Google Shape;70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2" name="Google Shape;712;p38"/>
              <p:cNvGrpSpPr/>
              <p:nvPr/>
            </p:nvGrpSpPr>
            <p:grpSpPr>
              <a:xfrm>
                <a:off x="5373750" y="3631250"/>
                <a:ext cx="2724300" cy="302700"/>
                <a:chOff x="5373750" y="1209600"/>
                <a:chExt cx="2724300" cy="302700"/>
              </a:xfrm>
            </p:grpSpPr>
            <p:sp>
              <p:nvSpPr>
                <p:cNvPr id="713" name="Google Shape;713;p38"/>
                <p:cNvSpPr/>
                <p:nvPr/>
              </p:nvSpPr>
              <p:spPr>
                <a:xfrm>
                  <a:off x="53737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8"/>
                <p:cNvSpPr/>
                <p:nvPr/>
              </p:nvSpPr>
              <p:spPr>
                <a:xfrm>
                  <a:off x="56764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8"/>
                <p:cNvSpPr/>
                <p:nvPr/>
              </p:nvSpPr>
              <p:spPr>
                <a:xfrm>
                  <a:off x="59791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8"/>
                <p:cNvSpPr/>
                <p:nvPr/>
              </p:nvSpPr>
              <p:spPr>
                <a:xfrm>
                  <a:off x="62818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8"/>
                <p:cNvSpPr/>
                <p:nvPr/>
              </p:nvSpPr>
              <p:spPr>
                <a:xfrm>
                  <a:off x="65845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8"/>
                <p:cNvSpPr/>
                <p:nvPr/>
              </p:nvSpPr>
              <p:spPr>
                <a:xfrm>
                  <a:off x="68872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8"/>
                <p:cNvSpPr/>
                <p:nvPr/>
              </p:nvSpPr>
              <p:spPr>
                <a:xfrm>
                  <a:off x="71899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8"/>
                <p:cNvSpPr/>
                <p:nvPr/>
              </p:nvSpPr>
              <p:spPr>
                <a:xfrm>
                  <a:off x="74926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8"/>
                <p:cNvSpPr/>
                <p:nvPr/>
              </p:nvSpPr>
              <p:spPr>
                <a:xfrm>
                  <a:off x="7795350" y="1209600"/>
                  <a:ext cx="302700" cy="302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2" name="Google Shape;722;p38"/>
            <p:cNvSpPr/>
            <p:nvPr/>
          </p:nvSpPr>
          <p:spPr>
            <a:xfrm>
              <a:off x="8310900" y="1404050"/>
              <a:ext cx="98700" cy="4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8298950" y="1446350"/>
              <a:ext cx="98700" cy="42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8381250" y="1512575"/>
              <a:ext cx="44100" cy="42300"/>
            </a:xfrm>
            <a:prstGeom prst="rect">
              <a:avLst/>
            </a:prstGeom>
            <a:solidFill>
              <a:srgbClr val="EAE5C4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8442250" y="1579900"/>
              <a:ext cx="98700" cy="42300"/>
            </a:xfrm>
            <a:prstGeom prst="rect">
              <a:avLst/>
            </a:prstGeom>
            <a:solidFill>
              <a:srgbClr val="EAE5C4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5086500" y="3577175"/>
              <a:ext cx="98700" cy="4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5086500" y="3619475"/>
              <a:ext cx="98700" cy="42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4980325" y="3503250"/>
              <a:ext cx="98700" cy="42300"/>
            </a:xfrm>
            <a:prstGeom prst="rect">
              <a:avLst/>
            </a:prstGeom>
            <a:solidFill>
              <a:srgbClr val="EAE5C4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4980325" y="3649750"/>
              <a:ext cx="50100" cy="42300"/>
            </a:xfrm>
            <a:prstGeom prst="rect">
              <a:avLst/>
            </a:prstGeom>
            <a:solidFill>
              <a:srgbClr val="EAE5C4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4847875" y="3577175"/>
              <a:ext cx="50100" cy="42300"/>
            </a:xfrm>
            <a:prstGeom prst="rect">
              <a:avLst/>
            </a:prstGeom>
            <a:solidFill>
              <a:srgbClr val="EAE5C4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185200" y="3692050"/>
              <a:ext cx="50100" cy="42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8"/>
          <p:cNvSpPr txBox="1">
            <a:spLocks noGrp="1"/>
          </p:cNvSpPr>
          <p:nvPr>
            <p:ph type="title"/>
          </p:nvPr>
        </p:nvSpPr>
        <p:spPr>
          <a:xfrm>
            <a:off x="1237900" y="961938"/>
            <a:ext cx="2962500" cy="526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</a:t>
            </a:r>
            <a:endParaRPr dirty="0"/>
          </a:p>
        </p:txBody>
      </p:sp>
      <p:sp>
        <p:nvSpPr>
          <p:cNvPr id="758" name="Google Shape;758;p38"/>
          <p:cNvSpPr txBox="1">
            <a:spLocks noGrp="1"/>
          </p:cNvSpPr>
          <p:nvPr>
            <p:ph type="subTitle" idx="1"/>
          </p:nvPr>
        </p:nvSpPr>
        <p:spPr>
          <a:xfrm>
            <a:off x="1237900" y="1924325"/>
            <a:ext cx="29625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</a:t>
            </a:r>
            <a:r>
              <a:rPr lang="en" dirty="0"/>
              <a:t> obtiene la figura rotatoria de manera infinita con gradiente en los laterales.</a:t>
            </a:r>
            <a:endParaRPr dirty="0"/>
          </a:p>
        </p:txBody>
      </p:sp>
      <p:pic>
        <p:nvPicPr>
          <p:cNvPr id="2" name="2021-07-09 18-19-19">
            <a:hlinkClick r:id="" action="ppaction://media"/>
            <a:extLst>
              <a:ext uri="{FF2B5EF4-FFF2-40B4-BE49-F238E27FC236}">
                <a16:creationId xmlns:a16="http://schemas.microsoft.com/office/drawing/2014/main" id="{ABDC060A-8356-45D0-8A95-196B06F4D9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02836" y="1264366"/>
            <a:ext cx="4621893" cy="2602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6"/>
          <p:cNvSpPr/>
          <p:nvPr/>
        </p:nvSpPr>
        <p:spPr>
          <a:xfrm rot="5400000">
            <a:off x="880597" y="1092650"/>
            <a:ext cx="2951100" cy="2953500"/>
          </a:xfrm>
          <a:prstGeom prst="roundRect">
            <a:avLst>
              <a:gd name="adj" fmla="val 10303"/>
            </a:avLst>
          </a:prstGeom>
          <a:solidFill>
            <a:schemeClr val="dk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6"/>
          <p:cNvSpPr/>
          <p:nvPr/>
        </p:nvSpPr>
        <p:spPr>
          <a:xfrm>
            <a:off x="4966522" y="1095000"/>
            <a:ext cx="4224600" cy="2953500"/>
          </a:xfrm>
          <a:prstGeom prst="roundRect">
            <a:avLst>
              <a:gd name="adj" fmla="val 1123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6"/>
          <p:cNvSpPr/>
          <p:nvPr/>
        </p:nvSpPr>
        <p:spPr>
          <a:xfrm>
            <a:off x="4729878" y="1095000"/>
            <a:ext cx="4224600" cy="2953500"/>
          </a:xfrm>
          <a:prstGeom prst="roundRect">
            <a:avLst>
              <a:gd name="adj" fmla="val 1123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6"/>
          <p:cNvSpPr/>
          <p:nvPr/>
        </p:nvSpPr>
        <p:spPr>
          <a:xfrm>
            <a:off x="4493234" y="1095000"/>
            <a:ext cx="4224600" cy="2953500"/>
          </a:xfrm>
          <a:prstGeom prst="roundRect">
            <a:avLst>
              <a:gd name="adj" fmla="val 1123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6"/>
          <p:cNvSpPr/>
          <p:nvPr/>
        </p:nvSpPr>
        <p:spPr>
          <a:xfrm>
            <a:off x="4256590" y="1095000"/>
            <a:ext cx="4224600" cy="2953500"/>
          </a:xfrm>
          <a:prstGeom prst="roundRect">
            <a:avLst>
              <a:gd name="adj" fmla="val 1123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6"/>
          <p:cNvSpPr txBox="1">
            <a:spLocks noGrp="1"/>
          </p:cNvSpPr>
          <p:nvPr>
            <p:ph type="title"/>
          </p:nvPr>
        </p:nvSpPr>
        <p:spPr>
          <a:xfrm>
            <a:off x="860774" y="2081300"/>
            <a:ext cx="2990745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Importaciones necesarias</a:t>
            </a:r>
            <a:endParaRPr dirty="0"/>
          </a:p>
        </p:txBody>
      </p:sp>
      <p:sp>
        <p:nvSpPr>
          <p:cNvPr id="956" name="Google Shape;956;p46"/>
          <p:cNvSpPr/>
          <p:nvPr/>
        </p:nvSpPr>
        <p:spPr>
          <a:xfrm>
            <a:off x="-536950" y="1095000"/>
            <a:ext cx="724800" cy="2953500"/>
          </a:xfrm>
          <a:prstGeom prst="roundRect">
            <a:avLst>
              <a:gd name="adj" fmla="val 47765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6"/>
          <p:cNvSpPr/>
          <p:nvPr/>
        </p:nvSpPr>
        <p:spPr>
          <a:xfrm>
            <a:off x="-536950" y="1095000"/>
            <a:ext cx="951000" cy="2953500"/>
          </a:xfrm>
          <a:prstGeom prst="roundRect">
            <a:avLst>
              <a:gd name="adj" fmla="val 3714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15AB71-EA07-40D7-ABFD-F17AF7A7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23" y="630734"/>
            <a:ext cx="3910566" cy="387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9"/>
          <p:cNvSpPr txBox="1">
            <a:spLocks noGrp="1"/>
          </p:cNvSpPr>
          <p:nvPr>
            <p:ph type="title"/>
          </p:nvPr>
        </p:nvSpPr>
        <p:spPr>
          <a:xfrm>
            <a:off x="2161950" y="2284204"/>
            <a:ext cx="482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</a:t>
            </a:r>
            <a:endParaRPr dirty="0"/>
          </a:p>
        </p:txBody>
      </p:sp>
      <p:sp>
        <p:nvSpPr>
          <p:cNvPr id="764" name="Google Shape;764;p39"/>
          <p:cNvSpPr txBox="1">
            <a:spLocks noGrp="1"/>
          </p:cNvSpPr>
          <p:nvPr>
            <p:ph type="title" idx="2"/>
          </p:nvPr>
        </p:nvSpPr>
        <p:spPr>
          <a:xfrm>
            <a:off x="3952500" y="1479727"/>
            <a:ext cx="12390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6" name="Google Shape;766;p39"/>
          <p:cNvGrpSpPr/>
          <p:nvPr/>
        </p:nvGrpSpPr>
        <p:grpSpPr>
          <a:xfrm>
            <a:off x="1763256" y="1285976"/>
            <a:ext cx="722450" cy="158692"/>
            <a:chOff x="2028225" y="1461925"/>
            <a:chExt cx="1132900" cy="248850"/>
          </a:xfrm>
        </p:grpSpPr>
        <p:sp>
          <p:nvSpPr>
            <p:cNvPr id="767" name="Google Shape;767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9"/>
          <p:cNvGrpSpPr/>
          <p:nvPr/>
        </p:nvGrpSpPr>
        <p:grpSpPr>
          <a:xfrm>
            <a:off x="1650356" y="1285976"/>
            <a:ext cx="722450" cy="158692"/>
            <a:chOff x="2028225" y="1461925"/>
            <a:chExt cx="1132900" cy="248850"/>
          </a:xfrm>
        </p:grpSpPr>
        <p:sp>
          <p:nvSpPr>
            <p:cNvPr id="773" name="Google Shape;773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9"/>
          <p:cNvGrpSpPr/>
          <p:nvPr/>
        </p:nvGrpSpPr>
        <p:grpSpPr>
          <a:xfrm>
            <a:off x="1713856" y="1285976"/>
            <a:ext cx="722450" cy="158692"/>
            <a:chOff x="2028225" y="1461925"/>
            <a:chExt cx="1132900" cy="248850"/>
          </a:xfrm>
        </p:grpSpPr>
        <p:sp>
          <p:nvSpPr>
            <p:cNvPr id="779" name="Google Shape;779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43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59"/>
          <p:cNvSpPr txBox="1">
            <a:spLocks noGrp="1"/>
          </p:cNvSpPr>
          <p:nvPr>
            <p:ph type="subTitle" idx="1"/>
          </p:nvPr>
        </p:nvSpPr>
        <p:spPr>
          <a:xfrm>
            <a:off x="914359" y="1082567"/>
            <a:ext cx="2770200" cy="290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creó la clase llamada </a:t>
            </a:r>
            <a:r>
              <a:rPr lang="en" i="1" dirty="0"/>
              <a:t>Letter3D</a:t>
            </a:r>
            <a:r>
              <a:rPr lang="en" dirty="0"/>
              <a:t> la cual se convierte en una extensión de la clase </a:t>
            </a:r>
            <a:r>
              <a:rPr lang="en" i="1" dirty="0"/>
              <a:t>J</a:t>
            </a:r>
            <a:r>
              <a:rPr lang="es-MX" i="1" dirty="0"/>
              <a:t>F</a:t>
            </a:r>
            <a:r>
              <a:rPr lang="en" i="1" dirty="0"/>
              <a:t>rame </a:t>
            </a:r>
            <a:r>
              <a:rPr lang="en" dirty="0"/>
              <a:t>para que se lance una ventana al comento de correr el programa. Esta clase contiene un método </a:t>
            </a:r>
            <a:r>
              <a:rPr lang="en" i="1" dirty="0"/>
              <a:t>main</a:t>
            </a:r>
            <a:r>
              <a:rPr lang="en" dirty="0"/>
              <a:t> el cual crea una instancia de clase, cuyo constructor es el que se mostrará la letra en 3D.</a:t>
            </a:r>
            <a:endParaRPr i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1C6B701-5ECA-4A7D-AE49-7B722574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36" y="1376362"/>
            <a:ext cx="40290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44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59"/>
          <p:cNvSpPr txBox="1">
            <a:spLocks noGrp="1"/>
          </p:cNvSpPr>
          <p:nvPr>
            <p:ph type="subTitle" idx="1"/>
          </p:nvPr>
        </p:nvSpPr>
        <p:spPr>
          <a:xfrm>
            <a:off x="914359" y="826045"/>
            <a:ext cx="2770200" cy="349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Dentro del constructor se asignó un título, un tamaño, y se ubicó la ventana en el centro de la pantalla; se le dio visibilidad y se configuró para que el programa se cierre cuando se cierra la </a:t>
            </a:r>
            <a:r>
              <a:rPr lang="es-MX" dirty="0" err="1"/>
              <a:t>ventanta</a:t>
            </a:r>
            <a:r>
              <a:rPr lang="es-MX" dirty="0"/>
              <a:t> con los métodos: </a:t>
            </a:r>
            <a:r>
              <a:rPr lang="es-MX" i="1" dirty="0" err="1"/>
              <a:t>setTitle</a:t>
            </a:r>
            <a:r>
              <a:rPr lang="es-MX" i="1" dirty="0"/>
              <a:t>(), </a:t>
            </a:r>
            <a:r>
              <a:rPr lang="es-MX" i="1" dirty="0" err="1"/>
              <a:t>setSize</a:t>
            </a:r>
            <a:r>
              <a:rPr lang="es-MX" i="1" dirty="0"/>
              <a:t>(), </a:t>
            </a:r>
            <a:r>
              <a:rPr lang="es-MX" i="1" dirty="0" err="1"/>
              <a:t>setLocationRelativeTo</a:t>
            </a:r>
            <a:r>
              <a:rPr lang="es-MX" i="1" dirty="0"/>
              <a:t>(), </a:t>
            </a:r>
            <a:r>
              <a:rPr lang="es-MX" i="1" dirty="0" err="1"/>
              <a:t>setVisible</a:t>
            </a:r>
            <a:r>
              <a:rPr lang="es-MX" i="1" dirty="0"/>
              <a:t>() y </a:t>
            </a:r>
            <a:r>
              <a:rPr lang="es-MX" i="1" dirty="0" err="1"/>
              <a:t>setDefaultCloseOperation</a:t>
            </a:r>
            <a:r>
              <a:rPr lang="es-MX" i="1" dirty="0"/>
              <a:t>() e</a:t>
            </a:r>
            <a:r>
              <a:rPr lang="es-MX" dirty="0"/>
              <a:t>n ese orden respectivamente.</a:t>
            </a:r>
            <a:endParaRPr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808A79-EC2E-46E5-A8F3-349B0E04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904" y="1690762"/>
            <a:ext cx="4130939" cy="1761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195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F21F17-08F5-40F7-841F-7A15671C9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65"/>
          <a:stretch/>
        </p:blipFill>
        <p:spPr>
          <a:xfrm>
            <a:off x="4371042" y="1588426"/>
            <a:ext cx="3502664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126630-B9C1-490C-97F2-70F7ABD61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78" y="2367728"/>
            <a:ext cx="3876056" cy="1369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826047"/>
            <a:ext cx="2770200" cy="349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creó un ícono para la ventana con un objeto de tipo </a:t>
            </a:r>
            <a:r>
              <a:rPr lang="es-MX" i="1" dirty="0" err="1"/>
              <a:t>Image</a:t>
            </a:r>
            <a:r>
              <a:rPr lang="es-MX" i="1" dirty="0"/>
              <a:t>.</a:t>
            </a:r>
            <a:r>
              <a:rPr lang="es-MX" dirty="0"/>
              <a:t> Dentro del constructor se inicializó para que leyera la ruta de la imagen utilizada con métodos de la clase </a:t>
            </a:r>
            <a:r>
              <a:rPr lang="es-MX" i="1" dirty="0" err="1"/>
              <a:t>Toolkit</a:t>
            </a:r>
            <a:r>
              <a:rPr lang="es-MX" dirty="0"/>
              <a:t>. Con el método </a:t>
            </a:r>
            <a:r>
              <a:rPr lang="es-MX" i="1" dirty="0" err="1"/>
              <a:t>setIconImage</a:t>
            </a:r>
            <a:r>
              <a:rPr lang="es-MX" i="1" dirty="0"/>
              <a:t>(), </a:t>
            </a:r>
            <a:r>
              <a:rPr lang="es-MX" dirty="0"/>
              <a:t>se recibió el objeto de tipo </a:t>
            </a:r>
            <a:r>
              <a:rPr lang="es-MX" i="1" dirty="0" err="1"/>
              <a:t>Image</a:t>
            </a:r>
            <a:r>
              <a:rPr lang="es-MX" i="1" dirty="0"/>
              <a:t>. </a:t>
            </a:r>
            <a:r>
              <a:rPr lang="es-MX" dirty="0"/>
              <a:t>La ruta utilizada es la de una imagen guardada en una carpeta de recursos dentro del proyecto.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6427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9"/>
          <p:cNvSpPr txBox="1">
            <a:spLocks noGrp="1"/>
          </p:cNvSpPr>
          <p:nvPr>
            <p:ph type="title"/>
          </p:nvPr>
        </p:nvSpPr>
        <p:spPr>
          <a:xfrm>
            <a:off x="2161950" y="2284204"/>
            <a:ext cx="482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Universo</a:t>
            </a:r>
            <a:endParaRPr dirty="0"/>
          </a:p>
        </p:txBody>
      </p:sp>
      <p:sp>
        <p:nvSpPr>
          <p:cNvPr id="764" name="Google Shape;764;p39"/>
          <p:cNvSpPr txBox="1">
            <a:spLocks noGrp="1"/>
          </p:cNvSpPr>
          <p:nvPr>
            <p:ph type="title" idx="2"/>
          </p:nvPr>
        </p:nvSpPr>
        <p:spPr>
          <a:xfrm>
            <a:off x="3952500" y="1479727"/>
            <a:ext cx="12390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66" name="Google Shape;766;p39"/>
          <p:cNvGrpSpPr/>
          <p:nvPr/>
        </p:nvGrpSpPr>
        <p:grpSpPr>
          <a:xfrm>
            <a:off x="1763256" y="1285976"/>
            <a:ext cx="722450" cy="158692"/>
            <a:chOff x="2028225" y="1461925"/>
            <a:chExt cx="1132900" cy="248850"/>
          </a:xfrm>
        </p:grpSpPr>
        <p:sp>
          <p:nvSpPr>
            <p:cNvPr id="767" name="Google Shape;767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00FF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9"/>
          <p:cNvGrpSpPr/>
          <p:nvPr/>
        </p:nvGrpSpPr>
        <p:grpSpPr>
          <a:xfrm>
            <a:off x="1650356" y="1285976"/>
            <a:ext cx="722450" cy="158692"/>
            <a:chOff x="2028225" y="1461925"/>
            <a:chExt cx="1132900" cy="248850"/>
          </a:xfrm>
        </p:grpSpPr>
        <p:sp>
          <p:nvSpPr>
            <p:cNvPr id="773" name="Google Shape;773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00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9"/>
          <p:cNvGrpSpPr/>
          <p:nvPr/>
        </p:nvGrpSpPr>
        <p:grpSpPr>
          <a:xfrm>
            <a:off x="1713856" y="1285976"/>
            <a:ext cx="722450" cy="158692"/>
            <a:chOff x="2028225" y="1461925"/>
            <a:chExt cx="1132900" cy="248850"/>
          </a:xfrm>
        </p:grpSpPr>
        <p:sp>
          <p:nvSpPr>
            <p:cNvPr id="779" name="Google Shape;779;p39"/>
            <p:cNvSpPr/>
            <p:nvPr/>
          </p:nvSpPr>
          <p:spPr>
            <a:xfrm>
              <a:off x="2028225" y="1462225"/>
              <a:ext cx="189625" cy="247675"/>
            </a:xfrm>
            <a:custGeom>
              <a:avLst/>
              <a:gdLst/>
              <a:ahLst/>
              <a:cxnLst/>
              <a:rect l="l" t="t" r="r" b="b"/>
              <a:pathLst>
                <a:path w="7585" h="9907" extrusionOk="0">
                  <a:moveTo>
                    <a:pt x="5310" y="1429"/>
                  </a:moveTo>
                  <a:lnTo>
                    <a:pt x="5310" y="2119"/>
                  </a:lnTo>
                  <a:lnTo>
                    <a:pt x="6072" y="2119"/>
                  </a:lnTo>
                  <a:lnTo>
                    <a:pt x="6072" y="3536"/>
                  </a:lnTo>
                  <a:lnTo>
                    <a:pt x="5310" y="3536"/>
                  </a:lnTo>
                  <a:lnTo>
                    <a:pt x="5310" y="4251"/>
                  </a:lnTo>
                  <a:lnTo>
                    <a:pt x="1512" y="4251"/>
                  </a:lnTo>
                  <a:lnTo>
                    <a:pt x="1512" y="1429"/>
                  </a:lnTo>
                  <a:close/>
                  <a:moveTo>
                    <a:pt x="0" y="0"/>
                  </a:moveTo>
                  <a:lnTo>
                    <a:pt x="0" y="9906"/>
                  </a:lnTo>
                  <a:lnTo>
                    <a:pt x="1512" y="9906"/>
                  </a:lnTo>
                  <a:lnTo>
                    <a:pt x="1512" y="5679"/>
                  </a:lnTo>
                  <a:lnTo>
                    <a:pt x="6072" y="5679"/>
                  </a:lnTo>
                  <a:lnTo>
                    <a:pt x="6072" y="4965"/>
                  </a:lnTo>
                  <a:lnTo>
                    <a:pt x="6834" y="4965"/>
                  </a:lnTo>
                  <a:lnTo>
                    <a:pt x="6834" y="4251"/>
                  </a:lnTo>
                  <a:lnTo>
                    <a:pt x="7584" y="4251"/>
                  </a:lnTo>
                  <a:lnTo>
                    <a:pt x="7584" y="1429"/>
                  </a:lnTo>
                  <a:lnTo>
                    <a:pt x="6834" y="1429"/>
                  </a:lnTo>
                  <a:lnTo>
                    <a:pt x="6834" y="714"/>
                  </a:lnTo>
                  <a:lnTo>
                    <a:pt x="6072" y="71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255025" y="1462500"/>
              <a:ext cx="189925" cy="247675"/>
            </a:xfrm>
            <a:custGeom>
              <a:avLst/>
              <a:gdLst/>
              <a:ahLst/>
              <a:cxnLst/>
              <a:rect l="l" t="t" r="r" b="b"/>
              <a:pathLst>
                <a:path w="7597" h="9907" extrusionOk="0">
                  <a:moveTo>
                    <a:pt x="1" y="1"/>
                  </a:moveTo>
                  <a:lnTo>
                    <a:pt x="1" y="9907"/>
                  </a:lnTo>
                  <a:lnTo>
                    <a:pt x="7597" y="9907"/>
                  </a:lnTo>
                  <a:lnTo>
                    <a:pt x="7597" y="8502"/>
                  </a:lnTo>
                  <a:lnTo>
                    <a:pt x="1525" y="85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2482150" y="1461925"/>
              <a:ext cx="189625" cy="248850"/>
            </a:xfrm>
            <a:custGeom>
              <a:avLst/>
              <a:gdLst/>
              <a:ahLst/>
              <a:cxnLst/>
              <a:rect l="l" t="t" r="r" b="b"/>
              <a:pathLst>
                <a:path w="7585" h="9954" extrusionOk="0">
                  <a:moveTo>
                    <a:pt x="4548" y="2119"/>
                  </a:moveTo>
                  <a:lnTo>
                    <a:pt x="4548" y="2834"/>
                  </a:lnTo>
                  <a:lnTo>
                    <a:pt x="5310" y="2834"/>
                  </a:lnTo>
                  <a:lnTo>
                    <a:pt x="5310" y="3548"/>
                  </a:lnTo>
                  <a:lnTo>
                    <a:pt x="6072" y="3548"/>
                  </a:lnTo>
                  <a:lnTo>
                    <a:pt x="6072" y="5679"/>
                  </a:lnTo>
                  <a:lnTo>
                    <a:pt x="1512" y="5679"/>
                  </a:lnTo>
                  <a:lnTo>
                    <a:pt x="1512" y="3548"/>
                  </a:lnTo>
                  <a:lnTo>
                    <a:pt x="2274" y="3548"/>
                  </a:lnTo>
                  <a:lnTo>
                    <a:pt x="2274" y="2834"/>
                  </a:lnTo>
                  <a:lnTo>
                    <a:pt x="3036" y="2834"/>
                  </a:lnTo>
                  <a:lnTo>
                    <a:pt x="3036" y="2119"/>
                  </a:lnTo>
                  <a:close/>
                  <a:moveTo>
                    <a:pt x="3036" y="0"/>
                  </a:moveTo>
                  <a:lnTo>
                    <a:pt x="3036" y="726"/>
                  </a:lnTo>
                  <a:lnTo>
                    <a:pt x="2274" y="726"/>
                  </a:lnTo>
                  <a:lnTo>
                    <a:pt x="2274" y="1441"/>
                  </a:lnTo>
                  <a:lnTo>
                    <a:pt x="1512" y="1441"/>
                  </a:lnTo>
                  <a:lnTo>
                    <a:pt x="1512" y="2131"/>
                  </a:lnTo>
                  <a:lnTo>
                    <a:pt x="750" y="2131"/>
                  </a:lnTo>
                  <a:lnTo>
                    <a:pt x="750" y="2846"/>
                  </a:lnTo>
                  <a:lnTo>
                    <a:pt x="0" y="2846"/>
                  </a:lnTo>
                  <a:lnTo>
                    <a:pt x="0" y="9930"/>
                  </a:lnTo>
                  <a:lnTo>
                    <a:pt x="1512" y="9930"/>
                  </a:lnTo>
                  <a:lnTo>
                    <a:pt x="1512" y="7120"/>
                  </a:lnTo>
                  <a:lnTo>
                    <a:pt x="6072" y="7120"/>
                  </a:lnTo>
                  <a:lnTo>
                    <a:pt x="6072" y="9954"/>
                  </a:lnTo>
                  <a:lnTo>
                    <a:pt x="7585" y="9954"/>
                  </a:lnTo>
                  <a:lnTo>
                    <a:pt x="7585" y="2870"/>
                  </a:lnTo>
                  <a:lnTo>
                    <a:pt x="6834" y="2870"/>
                  </a:lnTo>
                  <a:lnTo>
                    <a:pt x="6834" y="2155"/>
                  </a:lnTo>
                  <a:lnTo>
                    <a:pt x="6072" y="2155"/>
                  </a:lnTo>
                  <a:lnTo>
                    <a:pt x="6072" y="1441"/>
                  </a:lnTo>
                  <a:lnTo>
                    <a:pt x="5310" y="1441"/>
                  </a:lnTo>
                  <a:lnTo>
                    <a:pt x="5310" y="726"/>
                  </a:lnTo>
                  <a:lnTo>
                    <a:pt x="4548" y="72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2708950" y="1461925"/>
              <a:ext cx="189650" cy="248250"/>
            </a:xfrm>
            <a:custGeom>
              <a:avLst/>
              <a:gdLst/>
              <a:ahLst/>
              <a:cxnLst/>
              <a:rect l="l" t="t" r="r" b="b"/>
              <a:pathLst>
                <a:path w="7586" h="9930" extrusionOk="0">
                  <a:moveTo>
                    <a:pt x="6073" y="0"/>
                  </a:moveTo>
                  <a:lnTo>
                    <a:pt x="6073" y="3548"/>
                  </a:lnTo>
                  <a:lnTo>
                    <a:pt x="5323" y="3548"/>
                  </a:lnTo>
                  <a:lnTo>
                    <a:pt x="5323" y="4263"/>
                  </a:lnTo>
                  <a:lnTo>
                    <a:pt x="4561" y="4263"/>
                  </a:lnTo>
                  <a:lnTo>
                    <a:pt x="4561" y="4989"/>
                  </a:lnTo>
                  <a:lnTo>
                    <a:pt x="3037" y="4989"/>
                  </a:lnTo>
                  <a:lnTo>
                    <a:pt x="3037" y="4275"/>
                  </a:lnTo>
                  <a:lnTo>
                    <a:pt x="2287" y="4275"/>
                  </a:lnTo>
                  <a:lnTo>
                    <a:pt x="2287" y="3560"/>
                  </a:lnTo>
                  <a:lnTo>
                    <a:pt x="1525" y="3560"/>
                  </a:lnTo>
                  <a:lnTo>
                    <a:pt x="1525" y="24"/>
                  </a:lnTo>
                  <a:lnTo>
                    <a:pt x="1" y="24"/>
                  </a:lnTo>
                  <a:lnTo>
                    <a:pt x="1" y="4263"/>
                  </a:lnTo>
                  <a:lnTo>
                    <a:pt x="763" y="4263"/>
                  </a:lnTo>
                  <a:lnTo>
                    <a:pt x="763" y="4965"/>
                  </a:lnTo>
                  <a:lnTo>
                    <a:pt x="1525" y="4965"/>
                  </a:lnTo>
                  <a:lnTo>
                    <a:pt x="1525" y="5679"/>
                  </a:lnTo>
                  <a:lnTo>
                    <a:pt x="2287" y="5679"/>
                  </a:lnTo>
                  <a:lnTo>
                    <a:pt x="2287" y="6394"/>
                  </a:lnTo>
                  <a:lnTo>
                    <a:pt x="3037" y="6394"/>
                  </a:lnTo>
                  <a:lnTo>
                    <a:pt x="3037" y="9930"/>
                  </a:lnTo>
                  <a:lnTo>
                    <a:pt x="4561" y="9930"/>
                  </a:lnTo>
                  <a:lnTo>
                    <a:pt x="4561" y="6406"/>
                  </a:lnTo>
                  <a:lnTo>
                    <a:pt x="5323" y="6406"/>
                  </a:lnTo>
                  <a:lnTo>
                    <a:pt x="5323" y="5691"/>
                  </a:lnTo>
                  <a:lnTo>
                    <a:pt x="6073" y="5691"/>
                  </a:lnTo>
                  <a:lnTo>
                    <a:pt x="6073" y="4977"/>
                  </a:lnTo>
                  <a:lnTo>
                    <a:pt x="6835" y="4977"/>
                  </a:lnTo>
                  <a:lnTo>
                    <a:pt x="6835" y="4263"/>
                  </a:lnTo>
                  <a:lnTo>
                    <a:pt x="7585" y="4263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3050975" y="1488400"/>
              <a:ext cx="110150" cy="192925"/>
            </a:xfrm>
            <a:custGeom>
              <a:avLst/>
              <a:gdLst/>
              <a:ahLst/>
              <a:cxnLst/>
              <a:rect l="l" t="t" r="r" b="b"/>
              <a:pathLst>
                <a:path w="4406" h="7717" extrusionOk="0">
                  <a:moveTo>
                    <a:pt x="0" y="1"/>
                  </a:moveTo>
                  <a:lnTo>
                    <a:pt x="0" y="1108"/>
                  </a:lnTo>
                  <a:lnTo>
                    <a:pt x="0" y="2203"/>
                  </a:lnTo>
                  <a:lnTo>
                    <a:pt x="0" y="5513"/>
                  </a:lnTo>
                  <a:lnTo>
                    <a:pt x="0" y="6609"/>
                  </a:lnTo>
                  <a:lnTo>
                    <a:pt x="0" y="7716"/>
                  </a:lnTo>
                  <a:lnTo>
                    <a:pt x="1107" y="7716"/>
                  </a:lnTo>
                  <a:lnTo>
                    <a:pt x="1107" y="6609"/>
                  </a:lnTo>
                  <a:lnTo>
                    <a:pt x="2203" y="6609"/>
                  </a:lnTo>
                  <a:lnTo>
                    <a:pt x="2203" y="5537"/>
                  </a:lnTo>
                  <a:lnTo>
                    <a:pt x="2274" y="5513"/>
                  </a:lnTo>
                  <a:lnTo>
                    <a:pt x="3310" y="5513"/>
                  </a:lnTo>
                  <a:lnTo>
                    <a:pt x="3310" y="4406"/>
                  </a:lnTo>
                  <a:lnTo>
                    <a:pt x="4405" y="4406"/>
                  </a:lnTo>
                  <a:lnTo>
                    <a:pt x="4405" y="3311"/>
                  </a:lnTo>
                  <a:lnTo>
                    <a:pt x="3310" y="3311"/>
                  </a:lnTo>
                  <a:lnTo>
                    <a:pt x="3310" y="2203"/>
                  </a:lnTo>
                  <a:lnTo>
                    <a:pt x="2203" y="2203"/>
                  </a:lnTo>
                  <a:lnTo>
                    <a:pt x="2203" y="1108"/>
                  </a:lnTo>
                  <a:lnTo>
                    <a:pt x="1107" y="110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330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826047"/>
            <a:ext cx="2770200" cy="349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Dentro del constructor se crea un objeto de tipo </a:t>
            </a:r>
            <a:r>
              <a:rPr lang="es-MX" i="1" dirty="0" err="1"/>
              <a:t>GraphicsConfiguration</a:t>
            </a:r>
            <a:r>
              <a:rPr lang="es-MX" dirty="0"/>
              <a:t> llamado </a:t>
            </a:r>
            <a:r>
              <a:rPr lang="es-MX" i="1" dirty="0" err="1"/>
              <a:t>config</a:t>
            </a:r>
            <a:r>
              <a:rPr lang="es-MX" dirty="0"/>
              <a:t> al que se le equivale un </a:t>
            </a:r>
            <a:r>
              <a:rPr lang="es-MX" i="1" dirty="0" err="1"/>
              <a:t>SimpleUniverse</a:t>
            </a:r>
            <a:r>
              <a:rPr lang="es-MX" i="1" dirty="0"/>
              <a:t>. </a:t>
            </a:r>
            <a:r>
              <a:rPr lang="es-MX" dirty="0"/>
              <a:t>Esta es la conjuración para el universo simple que contendrá la figura. Se crea un </a:t>
            </a:r>
            <a:r>
              <a:rPr lang="es-MX" i="1" dirty="0"/>
              <a:t>Canvas3D </a:t>
            </a:r>
            <a:r>
              <a:rPr lang="es-MX" dirty="0"/>
              <a:t>llamado </a:t>
            </a:r>
            <a:r>
              <a:rPr lang="es-MX" i="1" dirty="0" err="1"/>
              <a:t>canvas</a:t>
            </a:r>
            <a:r>
              <a:rPr lang="es-MX" dirty="0"/>
              <a:t> el cual en su constructor se manda el argumento </a:t>
            </a:r>
            <a:r>
              <a:rPr lang="es-MX" i="1" dirty="0" err="1"/>
              <a:t>config</a:t>
            </a:r>
            <a:r>
              <a:rPr lang="es-MX" dirty="0"/>
              <a:t>. Al </a:t>
            </a:r>
            <a:r>
              <a:rPr lang="es-MX" i="1" dirty="0" err="1"/>
              <a:t>Jframe</a:t>
            </a:r>
            <a:r>
              <a:rPr lang="es-MX" dirty="0"/>
              <a:t> que es la ventana se le agrega el </a:t>
            </a:r>
            <a:r>
              <a:rPr lang="es-MX" i="1" dirty="0" err="1"/>
              <a:t>canvas</a:t>
            </a:r>
            <a:r>
              <a:rPr lang="es-MX" dirty="0"/>
              <a:t>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5C9B53-4F6C-43D4-AE0A-B4B39E1F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61008">
            <a:off x="3696047" y="2240151"/>
            <a:ext cx="5254572" cy="66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50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/>
          <p:nvPr/>
        </p:nvSpPr>
        <p:spPr>
          <a:xfrm>
            <a:off x="5019900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4818941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4617983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4417024" y="537150"/>
            <a:ext cx="3410700" cy="4069200"/>
          </a:xfrm>
          <a:prstGeom prst="roundRect">
            <a:avLst>
              <a:gd name="adj" fmla="val 1352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31;p59">
            <a:extLst>
              <a:ext uri="{FF2B5EF4-FFF2-40B4-BE49-F238E27FC236}">
                <a16:creationId xmlns:a16="http://schemas.microsoft.com/office/drawing/2014/main" id="{680FAEBA-689E-4F0C-AD18-B6C850558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59" y="1255822"/>
            <a:ext cx="2770200" cy="2631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crea un </a:t>
            </a:r>
            <a:r>
              <a:rPr lang="es-MX" i="1" dirty="0" err="1"/>
              <a:t>BranchGroup</a:t>
            </a:r>
            <a:r>
              <a:rPr lang="es-MX" i="1" dirty="0"/>
              <a:t> llamado </a:t>
            </a:r>
            <a:r>
              <a:rPr lang="es-MX" dirty="0" err="1"/>
              <a:t>scene</a:t>
            </a:r>
            <a:r>
              <a:rPr lang="es-MX" i="1" dirty="0"/>
              <a:t> </a:t>
            </a:r>
            <a:r>
              <a:rPr lang="es-MX" dirty="0"/>
              <a:t>el cuál será igual al </a:t>
            </a:r>
            <a:r>
              <a:rPr lang="es-MX" dirty="0" err="1"/>
              <a:t>BranchGroup</a:t>
            </a:r>
            <a:r>
              <a:rPr lang="es-MX" dirty="0"/>
              <a:t> que retorne el método </a:t>
            </a:r>
            <a:r>
              <a:rPr lang="es-MX" i="1" dirty="0" err="1"/>
              <a:t>createScene</a:t>
            </a:r>
            <a:r>
              <a:rPr lang="es-MX" i="1" dirty="0"/>
              <a:t>()</a:t>
            </a:r>
            <a:r>
              <a:rPr lang="es-MX" dirty="0"/>
              <a:t> el cuál crea la figura con sus colores y efecto de transformación. Después este </a:t>
            </a:r>
            <a:r>
              <a:rPr lang="es-MX" dirty="0" err="1"/>
              <a:t>BrachGroup</a:t>
            </a:r>
            <a:r>
              <a:rPr lang="es-MX" dirty="0"/>
              <a:t> se compila con el método</a:t>
            </a:r>
            <a:r>
              <a:rPr lang="es-MX" i="1" dirty="0"/>
              <a:t> compile().</a:t>
            </a:r>
            <a:endParaRPr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F64D0F-7CD6-4B68-84D9-D56927FD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6896">
            <a:off x="3671411" y="1976190"/>
            <a:ext cx="5303846" cy="1191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69933679"/>
      </p:ext>
    </p:extLst>
  </p:cSld>
  <p:clrMapOvr>
    <a:masterClrMapping/>
  </p:clrMapOvr>
</p:sld>
</file>

<file path=ppt/theme/theme1.xml><?xml version="1.0" encoding="utf-8"?>
<a:theme xmlns:a="http://schemas.openxmlformats.org/drawingml/2006/main" name="Vintage VHS Style Lesson by Slidesgo">
  <a:themeElements>
    <a:clrScheme name="Simple Light">
      <a:dk1>
        <a:srgbClr val="0C1521"/>
      </a:dk1>
      <a:lt1>
        <a:srgbClr val="EAE5C4"/>
      </a:lt1>
      <a:dk2>
        <a:srgbClr val="0C1521"/>
      </a:dk2>
      <a:lt2>
        <a:srgbClr val="D7D4BE"/>
      </a:lt2>
      <a:accent1>
        <a:srgbClr val="E0C32E"/>
      </a:accent1>
      <a:accent2>
        <a:srgbClr val="DB450E"/>
      </a:accent2>
      <a:accent3>
        <a:srgbClr val="C81B19"/>
      </a:accent3>
      <a:accent4>
        <a:srgbClr val="9B1135"/>
      </a:accent4>
      <a:accent5>
        <a:srgbClr val="71173D"/>
      </a:accent5>
      <a:accent6>
        <a:srgbClr val="380B1E"/>
      </a:accent6>
      <a:hlink>
        <a:srgbClr val="EAE5C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1084</Words>
  <Application>Microsoft Office PowerPoint</Application>
  <PresentationFormat>Presentación en pantalla (16:9)</PresentationFormat>
  <Paragraphs>46</Paragraphs>
  <Slides>25</Slides>
  <Notes>25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Libre Baskerville</vt:lpstr>
      <vt:lpstr>Roboto Black</vt:lpstr>
      <vt:lpstr>Arial</vt:lpstr>
      <vt:lpstr>Roboto</vt:lpstr>
      <vt:lpstr>Archivo Black</vt:lpstr>
      <vt:lpstr>Vintage VHS Style Lesson by Slidesgo</vt:lpstr>
      <vt:lpstr>Construcción de Figura 3D</vt:lpstr>
      <vt:lpstr>Clases utilizadas</vt:lpstr>
      <vt:lpstr>Interface</vt:lpstr>
      <vt:lpstr>Presentación de PowerPoint</vt:lpstr>
      <vt:lpstr>Presentación de PowerPoint</vt:lpstr>
      <vt:lpstr>Presentación de PowerPoint</vt:lpstr>
      <vt:lpstr>Universo</vt:lpstr>
      <vt:lpstr>Presentación de PowerPoint</vt:lpstr>
      <vt:lpstr>Presentación de PowerPoint</vt:lpstr>
      <vt:lpstr>Presentación de PowerPoint</vt:lpstr>
      <vt:lpstr>Escena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Importaciones necesarias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Figura 3D</dc:title>
  <dc:creator>Luis José Ixta Zamudio</dc:creator>
  <cp:lastModifiedBy>Luis José Ixtla Zamudio</cp:lastModifiedBy>
  <cp:revision>29</cp:revision>
  <dcterms:modified xsi:type="dcterms:W3CDTF">2021-07-09T23:45:13Z</dcterms:modified>
</cp:coreProperties>
</file>