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2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53C67-3A28-468F-B8C3-7C9C0BDD46E4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761F-0000-479B-9541-31022D2AD0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164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72D6-7BB5-4C48-BFA6-221DAE94FE2C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E2811-3DE0-4761-977F-377DF2461A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339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7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8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2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9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1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5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60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27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53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83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9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99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24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1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7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632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10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90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26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75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90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0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73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70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83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035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72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94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80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4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630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67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18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51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53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3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83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372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75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11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06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80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0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5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162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097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73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464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170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3580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6199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13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640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90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424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8319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630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248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6261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5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7609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567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821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033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2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17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829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843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968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4749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671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2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22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9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DD1E-A71F-49E9-8539-8BD4C2B4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FBF2F-CB4E-4737-AF45-8D90668B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FB4C-18B6-4AB4-89E3-7817E8B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6E76-0128-4444-BCBF-CCA48C0C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BFA2-7A2C-4B7B-8EFB-62E92E4B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9833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7900-10E6-4280-8B04-AD95E206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F571-620F-45ED-AEB0-DE9BB1B62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DFC0-3F84-451D-81BC-A34AD08F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7CD5-9ED8-4B1E-9BAA-8F4A5E39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34E1-F0E2-4047-BAA2-C091776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3494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6DDE-30B2-4CB8-A0C8-CDF4FCD8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76FB-A3B2-4B14-B948-284A3B03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0AC1-FEF2-451C-83C3-C293F119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5E89-BCC0-436F-B973-88F07E59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5A95-F28A-4FC1-AE0D-BA48B8D4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77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894E-9DFB-4976-AA0D-5AC06EF7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825C-12DF-4CFF-BCEC-9773F9F2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6A12-8B70-4756-A063-77843448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9B63-8F7B-433F-90B4-60BC055C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AE63-EBD3-4183-A2F5-63EF32CA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3857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8B0C-AF98-482F-96E2-0D4EEA04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155B-E25B-4114-BFA9-01C92810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F155-903C-411E-B245-5657FA96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7DC6-E507-408C-B7CC-9AD6C5BE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56D5-51A9-4038-9FB7-B199F362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4267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8D19-D7DC-4239-86BF-21D1E950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8283-772F-4823-8ED3-F93E1992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9F77-B3F9-4511-8E69-4B24808E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0709-0CE4-4B50-823E-60DE1C7A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CDC7-B51B-4B9E-9576-12F02508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768B-F4AC-4D3F-A587-F8F4E150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61270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19C6-6C1D-4376-8BF9-2F2A3FEA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0A31-2729-491A-AD7E-D354537C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34499-E3AC-4581-BBC5-300F45DB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5455D-7D37-4F17-A195-E78901785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01E27-5FCB-4C21-93F0-19B2FD79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C8F9-FD5A-4FC3-B4ED-220BA94C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1DACF-A654-4F60-A6DC-CE8D2A7E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10BB-1B5B-4557-9F05-154FFA31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8519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1C7A-B1E9-4AE3-8AE8-A1FF1BD8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A6179-A6FA-4F7D-9565-5FC5EA92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83DE3-2236-4498-8D35-FDEBF2C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F939C-29B8-4E0C-A7CD-6E687E91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926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571B-EB02-4E29-84E5-567768CC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CE002-5181-41F0-BBEF-CD7E39CF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7815C-895A-441F-82BE-7BB1B0D0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4163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9530-030D-415A-A217-7138B4F0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8C9B-857E-46FE-8D4C-0EC433FC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CF99B-24E2-4FFB-8612-356AF304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B774-D924-4A67-8F8E-3E1838CA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61A-8260-4092-9CBC-7C0E1C06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7E9F-1BA1-4CB5-86F0-B381BB27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106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D9F1-6CE7-4406-B8B2-067AA23D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FB8DF-338D-430F-911B-BF40B446B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64179-FB6C-4A47-BF34-39BCE64B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1C52-32D9-4522-A356-55ECA7A4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48A50-B27C-463F-8847-63BDCF0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91F6-B7B7-4007-BD17-BB75A170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0562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CBCC1-AA80-415B-B830-ACC853E2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C696-2A67-4149-AF8D-4C2F4A43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C9D6-CDA6-4A36-8C7C-0C3FF8902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92B5-01D5-484B-B784-CAE731717580}" type="datetime1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2BFA-0BE9-43A2-AB2B-956150AD8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5A48-FCAE-4604-A4A8-FF8B86F42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678B-CD2A-404C-82C3-6E3DF598EA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nielmelo13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012054" y="2048955"/>
            <a:ext cx="10120544" cy="2387600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  <a:t>Recursos Modernos:</a:t>
            </a:r>
            <a:br>
              <a:rPr lang="pt-BR" sz="7200" b="1" dirty="0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</a:br>
            <a:r>
              <a:rPr lang="pt-BR" sz="7200" b="1" dirty="0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  <a:t>Lambda, </a:t>
            </a:r>
            <a:r>
              <a:rPr lang="pt-BR" sz="7200" b="1" dirty="0" err="1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  <a:t>Streams</a:t>
            </a:r>
            <a:r>
              <a:rPr lang="pt-BR" sz="7200" b="1" dirty="0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  <a:t> e </a:t>
            </a:r>
            <a:r>
              <a:rPr lang="pt-BR" sz="7200" b="1" dirty="0" err="1">
                <a:solidFill>
                  <a:schemeClr val="bg1">
                    <a:lumMod val="50000"/>
                  </a:schemeClr>
                </a:solidFill>
                <a:latin typeface="GalanoGrotesqueAlt-Light" panose="00000400000000000000" pitchFamily="50" charset="0"/>
              </a:rPr>
              <a:t>Optional</a:t>
            </a:r>
            <a:endParaRPr lang="pt-BR" sz="7200" b="1" dirty="0">
              <a:solidFill>
                <a:schemeClr val="bg1">
                  <a:lumMod val="50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28855-D676-4A84-93E9-BD58DE9B3E21}"/>
              </a:ext>
            </a:extLst>
          </p:cNvPr>
          <p:cNvSpPr txBox="1"/>
          <p:nvPr/>
        </p:nvSpPr>
        <p:spPr>
          <a:xfrm>
            <a:off x="9000267" y="5680838"/>
            <a:ext cx="3048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Daniel Melo</a:t>
            </a:r>
          </a:p>
          <a:p>
            <a:pPr algn="r"/>
            <a:r>
              <a:rPr lang="pt-BR" sz="2000" dirty="0">
                <a:hlinkClick r:id="rId4"/>
              </a:rPr>
              <a:t>danielmelo131@gmail.com</a:t>
            </a:r>
            <a:endParaRPr lang="pt-BR" sz="2000" dirty="0"/>
          </a:p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12 98142-4846</a:t>
            </a:r>
          </a:p>
        </p:txBody>
      </p:sp>
    </p:spTree>
    <p:extLst>
      <p:ext uri="{BB962C8B-B14F-4D97-AF65-F5344CB8AC3E}">
        <p14:creationId xmlns:p14="http://schemas.microsoft.com/office/powerpoint/2010/main" val="243356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assinatura do método de uma expressão lambda é denominada </a:t>
            </a: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descritor da função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parâmetro/variável cujo tipo seja uma interface que define um único método aceita uma expressão lambda como argumento/valor. Essas interfaces são denominadas </a:t>
            </a: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funcionais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descritor da função deve corresponder aos tipos esperados pelo método da interface funcional.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definir uma interface funcional podemos utilizar a anotação @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anotação faz com que o compilador valide se realmente a interface é funcional, ou seja, define um único método abstrato.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 efeito é semelhante ao da anotação @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sendo apenas uma validação extra do compilador.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949911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diversas interfaces funcionais predefinidas no pacote 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java.util.function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882D8-7CA5-4347-B5F0-22463D2E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2162"/>
              </p:ext>
            </p:extLst>
          </p:nvPr>
        </p:nvGraphicFramePr>
        <p:xfrm>
          <a:off x="1524000" y="2543837"/>
          <a:ext cx="9144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489">
                  <a:extLst>
                    <a:ext uri="{9D8B030D-6E8A-4147-A177-3AD203B41FA5}">
                      <a16:colId xmlns:a16="http://schemas.microsoft.com/office/drawing/2014/main" val="823966601"/>
                    </a:ext>
                  </a:extLst>
                </a:gridCol>
                <a:gridCol w="6131511">
                  <a:extLst>
                    <a:ext uri="{9D8B030D-6E8A-4147-A177-3AD203B41FA5}">
                      <a16:colId xmlns:a16="http://schemas.microsoft.com/office/drawing/2014/main" val="305926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3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Predicate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funções que recebem um valor qualquer e retornam um booleano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funções que recebem um valor qualquer e retornam um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</a:t>
                      </a:r>
                      <a:endParaRPr lang="pt-BR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funções que recebem argumentos e retornam um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funções que recebem um argumento e retornam um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2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UnaryOperator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funções que recebem  e retornam um argumento do mesmo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3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00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variações em cima das principais interfaces para variar o número de argumentos ou trabalhar com tipos primitivos.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BiConsumer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BiFunction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BinaryOperator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BiPredicate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BooleanSuplier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DoubleSupplier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DoubleConsumer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IntConsumer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LongConsumer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LongToDoubleFunction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ToDoubleBiFunction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9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utilizar interfaces funcionais padrão?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interface funcional padrão define um único método.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atribuir expressões lambda e variáveis ou parâmetros cujos tipos sejam interfaces funcionais e invocar a função através do nome padrão definido pela interface.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9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ExemploInterfaceFuncional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 p1 = new Pessoa("João", 20);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Pessoa p2 = new Pessoa("Carlos", 19);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pessoas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(pessoa, (p)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p.getIdade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&gt; 18);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regra)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regra.test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+ " foi aprovado.");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+ " foi vetado.");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5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949911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Veja alguns dos nomes de métodos definidos pelas interfaces funcionais padrão.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funcionais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882D8-7CA5-4347-B5F0-22463D2E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06530"/>
              </p:ext>
            </p:extLst>
          </p:nvPr>
        </p:nvGraphicFramePr>
        <p:xfrm>
          <a:off x="1524000" y="2543837"/>
          <a:ext cx="9144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489">
                  <a:extLst>
                    <a:ext uri="{9D8B030D-6E8A-4147-A177-3AD203B41FA5}">
                      <a16:colId xmlns:a16="http://schemas.microsoft.com/office/drawing/2014/main" val="823966601"/>
                    </a:ext>
                  </a:extLst>
                </a:gridCol>
                <a:gridCol w="6131511">
                  <a:extLst>
                    <a:ext uri="{9D8B030D-6E8A-4147-A177-3AD203B41FA5}">
                      <a16:colId xmlns:a16="http://schemas.microsoft.com/office/drawing/2014/main" val="305926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3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Predicate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accept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&lt;T,R&gt;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apply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2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UnaryOperator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pt-BR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apply</a:t>
                      </a:r>
                      <a:r>
                        <a:rPr lang="pt-BR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3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9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 alternativa para passar funções como argumentos ou armazenar em variáveis é utilizar referências para métodos.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opção permite reaproveitar métodos já existentes.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NomeClasse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nomeMetodo</a:t>
            </a:r>
            <a:b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instancia::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nomeMetodo</a:t>
            </a:r>
            <a:b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NomeClasse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::new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/>
          </a:bodyPr>
          <a:lstStyle/>
          <a:p>
            <a:pPr algn="l"/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 p)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p.getIdade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&gt;= 18;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 p)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p.getIdade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&lt; 18;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8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/>
          </a:bodyPr>
          <a:lstStyle/>
          <a:p>
            <a:pPr algn="l"/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ExemploReferenciaMetodo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 p1 = new Pessoa("João", 20);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Pessoa p2 = new Pessoa("Carlos", 19);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pessoas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(pessoa,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(pessoa, v::menorDeIdade);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6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04AC1317-CF0E-4D7F-AA05-69D63E731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4817"/>
            <a:ext cx="9144000" cy="4154748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Introdução</a:t>
            </a:r>
            <a:b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Expressões Lambda</a:t>
            </a:r>
            <a:b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6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b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Melhorias em Interfaces</a:t>
            </a:r>
            <a:b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6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b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Nova API de Data e Hora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570E8543-83C5-4CED-AAA1-A8692F263A1F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732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referenciar métodos utilizando como prefixo o nome da classe, não é necessário que o método seja estático.</a:t>
            </a:r>
            <a:b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Porém, nesse caso, a interface funcional utilizada deve esperar receber como parâmetro a classe referenciada.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 = Pessoa::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metodoRetornaBoolean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//Ok</a:t>
            </a:r>
            <a:b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 = Cliente::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metodoRetornaBoolean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//Erro</a:t>
            </a:r>
            <a:b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 = Pessoa::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metodoArbitrario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//Erro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3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/>
          </a:bodyPr>
          <a:lstStyle/>
          <a:p>
            <a:pPr algn="l"/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Pessoa2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18;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18;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//demais métodos omitidos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4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/>
          </a:bodyPr>
          <a:lstStyle/>
          <a:p>
            <a:pPr algn="l"/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ExemploReferenciaMetodoInstancia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 p1 = new Pessoa("João", 20);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Pessoa p2 = new Pessoa("Carlos", 19);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pessoas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(pessoa, Pessoa::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maiorDeIdade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(pessoa, Pessoa::menorDeIdade);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8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2574524"/>
            <a:ext cx="9144000" cy="3595456"/>
          </a:xfrm>
        </p:spPr>
        <p:txBody>
          <a:bodyPr numCol="1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ComparadorPessoas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{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&lt;Pessoa, ?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Comparable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fComparacao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ComparadorPessoas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&lt;Pessoa, ?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Externds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Comparable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f) {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this.fComparacao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f;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compare(Pessoa p1, Pessoa p2) {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fComparacao.apply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(p1).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fComparacao.apply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(p2));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058E19B7-1127-4B4F-8D86-A43A7A2A7022}"/>
              </a:ext>
            </a:extLst>
          </p:cNvPr>
          <p:cNvSpPr txBox="1">
            <a:spLocks/>
          </p:cNvSpPr>
          <p:nvPr/>
        </p:nvSpPr>
        <p:spPr>
          <a:xfrm>
            <a:off x="1470734" y="1457418"/>
            <a:ext cx="9144000" cy="95730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que mostra o poder das expressões Lambda está na criação de Comparadores customizáveis.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9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ExemploComparadorCustomizavel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ComparadorPessoas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ComparadorPessoas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NavigableSet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pessoas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Pessoa(“Joao”, 20);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Pessoa(“Carlos”, 19);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(pessoa);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b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Referências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para </a:t>
            </a:r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método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1</a:t>
            </a:r>
          </a:p>
          <a:p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Páginas 26 e 27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3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executar o processamento de coleções, é usual extrair os elementos e aplicar alguma funcionalidade a ele.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que desejamos aplicar um aumento de 10% aos funcionários contratados antes de uma certa data: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Processamento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coleções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E87E63A5-5259-4371-A7CA-C7526F1C7275}"/>
              </a:ext>
            </a:extLst>
          </p:cNvPr>
          <p:cNvSpPr txBox="1">
            <a:spLocks/>
          </p:cNvSpPr>
          <p:nvPr/>
        </p:nvSpPr>
        <p:spPr>
          <a:xfrm>
            <a:off x="1524000" y="3701988"/>
            <a:ext cx="9144000" cy="24679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funcionários = //inicialização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: funcionários)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f.getDataAdmissao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()*1.1);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41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88776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desejamos retornar os nomes dos funcionários contratados antes de certa data: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Processamento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coleções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E87E63A5-5259-4371-A7CA-C7526F1C7275}"/>
              </a:ext>
            </a:extLst>
          </p:cNvPr>
          <p:cNvSpPr txBox="1">
            <a:spLocks/>
          </p:cNvSpPr>
          <p:nvPr/>
        </p:nvSpPr>
        <p:spPr>
          <a:xfrm>
            <a:off x="1524000" y="2583404"/>
            <a:ext cx="9144000" cy="241472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funcionários = //inicialização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nomes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: funcionários)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f.getDataAdmissao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064006AF-57BD-4CC7-8DED-C8505F54AD0E}"/>
              </a:ext>
            </a:extLst>
          </p:cNvPr>
          <p:cNvSpPr txBox="1">
            <a:spLocks/>
          </p:cNvSpPr>
          <p:nvPr/>
        </p:nvSpPr>
        <p:spPr>
          <a:xfrm>
            <a:off x="1470734" y="5197884"/>
            <a:ext cx="9144000" cy="8877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tipo de lógica pode ficar complexa de entender, além de não ser reutilizável.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0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Java 8 é possível passar uma função para que uma coleção aplique a todos seus elementos (iteração interna).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feito através do novo método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Processamento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coleções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E87E63A5-5259-4371-A7CA-C7526F1C7275}"/>
              </a:ext>
            </a:extLst>
          </p:cNvPr>
          <p:cNvSpPr txBox="1">
            <a:spLocks/>
          </p:cNvSpPr>
          <p:nvPr/>
        </p:nvSpPr>
        <p:spPr>
          <a:xfrm>
            <a:off x="1524000" y="3622093"/>
            <a:ext cx="9144000" cy="195530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imprimindo todos os funcionários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imprimindo os nomes de todos os funcionários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250943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554245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 opção para processamento de coleções é utilizar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sequências de elementos vindos de alguma fonte, que suportam operações de processamento de dados.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características: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São processados sob demanda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São iterados apenas uma vez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Possuem iteração interna, ao contrário de coleções que tem    iteração externa via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laços.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447060" y="1411550"/>
            <a:ext cx="9220940" cy="4305669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SE 8 – Março/2014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Maior facilidade de desenvolvimento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Mais produtiva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Introdução de recursos presentes em linguagens de    programação funcional, como </a:t>
            </a:r>
            <a:r>
              <a:rPr lang="pt-BR"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lambdas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Maior poder no processamento de coleções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Nova API de data e hora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Possibilidade de evitar trabalhar com 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nulls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através da interface 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58401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554245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operações em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ser de dois tipos: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Intermediárias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retornam um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podem ser encadeadas.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Terminais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retornam um valor fixo e normalmente são aplicadas depois de uma sequência de operações intermediárias.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Java 8 podemos obter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partir de coleções utilizando o método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1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operações de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executa a função recebida como parâmetro para cada elemento do fluxo.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forEach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3970632-0379-4C2C-95DF-0B4EB3FCB282}"/>
              </a:ext>
            </a:extLst>
          </p:cNvPr>
          <p:cNvSpPr txBox="1">
            <a:spLocks/>
          </p:cNvSpPr>
          <p:nvPr/>
        </p:nvSpPr>
        <p:spPr>
          <a:xfrm>
            <a:off x="1524000" y="3648726"/>
            <a:ext cx="9144000" cy="195530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imprimindo todos os funcionários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imprimindo os nomes de todos os funcionários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72291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p): retorna um fluxo contendo somente os elementos que atendem ao predicado passado como parâmetro.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filter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3970632-0379-4C2C-95DF-0B4EB3FCB282}"/>
              </a:ext>
            </a:extLst>
          </p:cNvPr>
          <p:cNvSpPr txBox="1">
            <a:spLocks/>
          </p:cNvSpPr>
          <p:nvPr/>
        </p:nvSpPr>
        <p:spPr>
          <a:xfrm>
            <a:off x="1524000" y="3648726"/>
            <a:ext cx="9144000" cy="195530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aumentando o salário dos funcionários contratados antes da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f.getDataAdmissao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* 1.1));</a:t>
            </a:r>
          </a:p>
        </p:txBody>
      </p:sp>
    </p:spTree>
    <p:extLst>
      <p:ext uri="{BB962C8B-B14F-4D97-AF65-F5344CB8AC3E}">
        <p14:creationId xmlns:p14="http://schemas.microsoft.com/office/powerpoint/2010/main" val="231741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&lt;T,R&gt; f): retorna um novo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 resultado da aplicação da função a cada elemento do fluxo original.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map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3970632-0379-4C2C-95DF-0B4EB3FCB282}"/>
              </a:ext>
            </a:extLst>
          </p:cNvPr>
          <p:cNvSpPr txBox="1">
            <a:spLocks/>
          </p:cNvSpPr>
          <p:nvPr/>
        </p:nvSpPr>
        <p:spPr>
          <a:xfrm>
            <a:off x="1524000" y="3648726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criando um fluxo com os nomes dos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6494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195530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BinaryOperator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aplica a operação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todos os valores do fluxo utilizando o primeiro elemento como valor inicial e retorna o valor calculado.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reduce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3970632-0379-4C2C-95DF-0B4EB3FCB282}"/>
              </a:ext>
            </a:extLst>
          </p:cNvPr>
          <p:cNvSpPr txBox="1">
            <a:spLocks/>
          </p:cNvSpPr>
          <p:nvPr/>
        </p:nvSpPr>
        <p:spPr>
          <a:xfrm>
            <a:off x="1524000" y="3648726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totalizando o salario dos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&lt;Double&gt; total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atual)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atual);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BF4F5689-D37C-44F0-A869-3BE9E062311C}"/>
              </a:ext>
            </a:extLst>
          </p:cNvPr>
          <p:cNvSpPr txBox="1">
            <a:spLocks/>
          </p:cNvSpPr>
          <p:nvPr/>
        </p:nvSpPr>
        <p:spPr>
          <a:xfrm>
            <a:off x="1524000" y="5974673"/>
            <a:ext cx="9144000" cy="4364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 operação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retorna um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Essa classe será abordada em mais detalhes adiante.</a:t>
            </a:r>
          </a:p>
        </p:txBody>
      </p:sp>
    </p:spTree>
    <p:extLst>
      <p:ext uri="{BB962C8B-B14F-4D97-AF65-F5344CB8AC3E}">
        <p14:creationId xmlns:p14="http://schemas.microsoft.com/office/powerpoint/2010/main" val="3751307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314548"/>
          </a:xfrm>
        </p:spPr>
        <p:txBody>
          <a:bodyPr numCol="1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operações disponíveis em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remove os elementos duplicados de acordo com o método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retorna um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os n primeiros elementos do fluxo original.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remove os n primeiros elementos do fluxo.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retorna o numero de elementos do fluxo.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–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outras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operações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5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25266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versões de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trabalhar com os tipos primitivos: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Evitam os custos de trabalhar com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Autoboxing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Obtidos através dos seguintes métodos de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mapToInt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ToIntFunction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mapToDouble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ToDoubleFunction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mapToLong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ToLongFunction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ser convertidas de volta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boxed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mapToObject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xxxFunction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primitivos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30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2423604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primitivos possuem algumas operações extras: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min()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primitivos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8BE3E59-5DC6-4A46-A3B5-3DEB4FEF470E}"/>
              </a:ext>
            </a:extLst>
          </p:cNvPr>
          <p:cNvSpPr txBox="1">
            <a:spLocks/>
          </p:cNvSpPr>
          <p:nvPr/>
        </p:nvSpPr>
        <p:spPr>
          <a:xfrm>
            <a:off x="1524000" y="4059315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totalizando o salario dos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mapToDouble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.sum();</a:t>
            </a:r>
          </a:p>
        </p:txBody>
      </p:sp>
    </p:spTree>
    <p:extLst>
      <p:ext uri="{BB962C8B-B14F-4D97-AF65-F5344CB8AC3E}">
        <p14:creationId xmlns:p14="http://schemas.microsoft.com/office/powerpoint/2010/main" val="426653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2</a:t>
            </a:r>
          </a:p>
          <a:p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41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71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coletores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8BE3E59-5DC6-4A46-A3B5-3DEB4FEF470E}"/>
              </a:ext>
            </a:extLst>
          </p:cNvPr>
          <p:cNvSpPr txBox="1">
            <a:spLocks/>
          </p:cNvSpPr>
          <p:nvPr/>
        </p:nvSpPr>
        <p:spPr>
          <a:xfrm>
            <a:off x="1524000" y="4813918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criando uma lista com os nomes dos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Collectors.toList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32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Coletores são objetos que iteram pelos elementos de um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fazem a transformação de seu conteúdo em alguma estrutura desejada.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passados para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através do método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java.util.stream.Collectors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possui diversos métodos estáticos para criação de coletores:</a:t>
            </a:r>
            <a:b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toSet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6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várias situações em Java somos obrigados a criar interfaces com um único método.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 exemplos das próprias APIs do Java: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java.lang.Runnable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java.util.Comparator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compare(T o1, T o2)</a:t>
            </a:r>
            <a:b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java.io.FilenameFilter</a:t>
            </a:r>
            <a:b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5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-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coletores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68BE3E59-5DC6-4A46-A3B5-3DEB4FEF470E}"/>
              </a:ext>
            </a:extLst>
          </p:cNvPr>
          <p:cNvSpPr txBox="1">
            <a:spLocks/>
          </p:cNvSpPr>
          <p:nvPr/>
        </p:nvSpPr>
        <p:spPr>
          <a:xfrm>
            <a:off x="1524000" y="4014925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separando os funcionários por departamento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Collectors.groupingBy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getDepartamento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213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Coletores também podem ser utilizados para agrupar valores em Maps.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groupingBy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f): retorna um Map cuja chave é definido pela função classificadora passada como argumento e os valores são listas de elementos.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981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– process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paralelo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processamento padrão dos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sequencial.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explorar melhor os recursos de máquinas multiprocessadas para ser feito o processamento utilizando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paralelo.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isso os seguintes métodos são utilizados: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método de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faz a criação de um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processamento paralelo.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método de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configura para processamento paralelo.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método de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 configura para processamento sequencial.</a:t>
            </a:r>
          </a:p>
        </p:txBody>
      </p:sp>
    </p:spTree>
    <p:extLst>
      <p:ext uri="{BB962C8B-B14F-4D97-AF65-F5344CB8AC3E}">
        <p14:creationId xmlns:p14="http://schemas.microsoft.com/office/powerpoint/2010/main" val="1602933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Streams – process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paralelo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40"/>
            <a:ext cx="9144000" cy="80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uso dos fluxos paralelos é análogo aos fluxos sequenciais.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45F6C75-D335-4921-9D7E-A6A44FB027B1}"/>
              </a:ext>
            </a:extLst>
          </p:cNvPr>
          <p:cNvSpPr txBox="1">
            <a:spLocks/>
          </p:cNvSpPr>
          <p:nvPr/>
        </p:nvSpPr>
        <p:spPr>
          <a:xfrm>
            <a:off x="1524000" y="2982898"/>
            <a:ext cx="9144000" cy="148256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aumentando o salário dos funcionários contratados antes da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fluxos paralelos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funcionarios.parallelStream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f.getDataAdmissão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dataLimite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f.getSalario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* 1.1));</a:t>
            </a:r>
          </a:p>
        </p:txBody>
      </p:sp>
    </p:spTree>
    <p:extLst>
      <p:ext uri="{BB962C8B-B14F-4D97-AF65-F5344CB8AC3E}">
        <p14:creationId xmlns:p14="http://schemas.microsoft.com/office/powerpoint/2010/main" val="15305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3</a:t>
            </a:r>
          </a:p>
          <a:p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Páginas 47 e 48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51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do Java 8, interfaces só podiam ter métodos abstratos: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você decidisse adicionar métodos em interfaces já existentes, ocorria a quebra do código cliente.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Java 8 as interfaces podem ter métodos implementados, que são automaticamente herdados pelas classes que as implementam.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isso basta utilizar o modificador default.</a:t>
            </a:r>
          </a:p>
        </p:txBody>
      </p:sp>
    </p:spTree>
    <p:extLst>
      <p:ext uri="{BB962C8B-B14F-4D97-AF65-F5344CB8AC3E}">
        <p14:creationId xmlns:p14="http://schemas.microsoft.com/office/powerpoint/2010/main" val="2187177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65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com método default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E17BC8A-E94D-4EC6-9C18-57B5834EE5DB}"/>
              </a:ext>
            </a:extLst>
          </p:cNvPr>
          <p:cNvSpPr txBox="1">
            <a:spLocks/>
          </p:cNvSpPr>
          <p:nvPr/>
        </p:nvSpPr>
        <p:spPr>
          <a:xfrm>
            <a:off x="1524000" y="2281562"/>
            <a:ext cx="9144000" cy="36576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Relatório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montaRelatório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montaCabecalho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montaCorpo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montaRodape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montaCabecalho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montaCorpo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montaRodape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554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 ao adicionar métodos em interfaces surge uma dúvida: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acontece quando uma classe implementa diversas interfaces com métodos iguais?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regra de resolução segue a seguinte prioridade: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declarados em classe ou superclasses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em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ainda assim permanecer ambíguo ocorre um erro de compilação e o método deve ser sobrescrito.</a:t>
            </a:r>
          </a:p>
        </p:txBody>
      </p:sp>
    </p:spTree>
    <p:extLst>
      <p:ext uri="{BB962C8B-B14F-4D97-AF65-F5344CB8AC3E}">
        <p14:creationId xmlns:p14="http://schemas.microsoft.com/office/powerpoint/2010/main" val="134168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diagrama de classes na página 52;</a:t>
            </a:r>
          </a:p>
        </p:txBody>
      </p:sp>
    </p:spTree>
    <p:extLst>
      <p:ext uri="{BB962C8B-B14F-4D97-AF65-F5344CB8AC3E}">
        <p14:creationId xmlns:p14="http://schemas.microsoft.com/office/powerpoint/2010/main" val="364007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7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BF8E0DC-033F-4613-9AEE-38BCAFBE9E9B}"/>
              </a:ext>
            </a:extLst>
          </p:cNvPr>
          <p:cNvSpPr txBox="1">
            <a:spLocks/>
          </p:cNvSpPr>
          <p:nvPr/>
        </p:nvSpPr>
        <p:spPr>
          <a:xfrm>
            <a:off x="1524000" y="2139517"/>
            <a:ext cx="9144000" cy="22904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ExemploMultiplasImplementacoes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Classe c = new Classe();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c.primeiro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c.segundo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c.terceiro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06747-62D4-4A17-A208-2B7D2C4CA31C}"/>
              </a:ext>
            </a:extLst>
          </p:cNvPr>
          <p:cNvSpPr txBox="1">
            <a:spLocks/>
          </p:cNvSpPr>
          <p:nvPr/>
        </p:nvSpPr>
        <p:spPr>
          <a:xfrm>
            <a:off x="1524000" y="4628463"/>
            <a:ext cx="9144000" cy="7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métodos são chamados?</a:t>
            </a:r>
          </a:p>
        </p:txBody>
      </p:sp>
    </p:spTree>
    <p:extLst>
      <p:ext uri="{BB962C8B-B14F-4D97-AF65-F5344CB8AC3E}">
        <p14:creationId xmlns:p14="http://schemas.microsoft.com/office/powerpoint/2010/main" val="415325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diagrama de classes na página 54;</a:t>
            </a:r>
          </a:p>
        </p:txBody>
      </p:sp>
    </p:spTree>
    <p:extLst>
      <p:ext uri="{BB962C8B-B14F-4D97-AF65-F5344CB8AC3E}">
        <p14:creationId xmlns:p14="http://schemas.microsoft.com/office/powerpoint/2010/main" val="23547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utilizar essas interfaces podemos criar implementações.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ComparadorClienteId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&lt;Cliente&gt; {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pubic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compare(Cliente cli1, Cliente cli2) {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cli1.getId() – cli2.getId();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ComparadorClientesId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ComparadorClientesId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Set&lt;Cliente&gt;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7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171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Chamando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nomeInterface.super.nomeMetodo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0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BF8E0DC-033F-4613-9AEE-38BCAFBE9E9B}"/>
              </a:ext>
            </a:extLst>
          </p:cNvPr>
          <p:cNvSpPr txBox="1">
            <a:spLocks/>
          </p:cNvSpPr>
          <p:nvPr/>
        </p:nvSpPr>
        <p:spPr>
          <a:xfrm>
            <a:off x="1524000" y="3400148"/>
            <a:ext cx="9144000" cy="22904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InterfaceB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OutraInterface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terceiro()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OutraInterface.super.terceiro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57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default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05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métodos default na API Java: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java.util.Collection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parallelStream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java.util.function.Predicate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p): combina predicados utilizando um E lógico.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p): combina predicados utilizando um OU lógico.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cria um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preficado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aplicanto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NOT lógico.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java.util.Comparator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cria um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ordenação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inverdida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comparador original.</a:t>
            </a:r>
          </a:p>
        </p:txBody>
      </p:sp>
    </p:spTree>
    <p:extLst>
      <p:ext uri="{BB962C8B-B14F-4D97-AF65-F5344CB8AC3E}">
        <p14:creationId xmlns:p14="http://schemas.microsoft.com/office/powerpoint/2010/main" val="2121152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static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20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é possível criar métodos implementados em interfaces utilizando o modificador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Utilizados para criar métodos fábrica.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na API Java: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java.util.Comparator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f): cria um comparador que utiliza a função passada como argumento para extrair o campo a ser comparado no objeto.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reverseOrder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cria um comparador que utiliza a ordem natural em ordem decrescente.</a:t>
            </a:r>
          </a:p>
        </p:txBody>
      </p:sp>
    </p:spTree>
    <p:extLst>
      <p:ext uri="{BB962C8B-B14F-4D97-AF65-F5344CB8AC3E}">
        <p14:creationId xmlns:p14="http://schemas.microsoft.com/office/powerpoint/2010/main" val="2034870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interfaces - static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BF8E0DC-033F-4613-9AEE-38BCAFBE9E9B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4314549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ExemploComparadorDinamico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comparator.comparing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(Pessoa::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NavigableSet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&lt;Pessoa&gt; pessoas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porIdade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Pessoa(“João”, 20));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(“Carlos”, 19));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pessoas.add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Pessoa(“Jose”, 25));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for(Pessoa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pessoas)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053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4</a:t>
            </a:r>
          </a:p>
          <a:p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Páginas 60 a 62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63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A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classe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20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das exceções mais comuns encontradas no mundo Java é a famigerada </a:t>
            </a:r>
            <a:r>
              <a:rPr lang="pt-BR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 evitar trabalhar explicitamente com valores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tornar o código mais robusto, foi criada no Java 8 a classe </a:t>
            </a:r>
            <a:r>
              <a:rPr lang="pt-BR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indicar a ausência de valor utilizamos um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vazio em vez de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 como um contêiner de valores.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 um valor, se existir.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vazio, se não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valor.</a:t>
            </a:r>
          </a:p>
        </p:txBody>
      </p:sp>
    </p:spTree>
    <p:extLst>
      <p:ext uri="{BB962C8B-B14F-4D97-AF65-F5344CB8AC3E}">
        <p14:creationId xmlns:p14="http://schemas.microsoft.com/office/powerpoint/2010/main" val="56035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Criando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20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criar objetos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podem ser utilizados os seguintes métodos estáticos.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retorna uma instância que representa o vazio;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 valor): retorna uma instância que encapsula o valor passado como argumento. O valor não pode ser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senão é lançada uma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ofNullable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 valor): retorna uma instância que encapsula o valor passado como argumento ou vazia caso o valor seja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714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Criando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55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BF8E0DC-033F-4613-9AEE-38BCAFBE9E9B}"/>
              </a:ext>
            </a:extLst>
          </p:cNvPr>
          <p:cNvSpPr txBox="1">
            <a:spLocks/>
          </p:cNvSpPr>
          <p:nvPr/>
        </p:nvSpPr>
        <p:spPr>
          <a:xfrm>
            <a:off x="1524000" y="1926551"/>
            <a:ext cx="9144000" cy="40658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ClienteDAO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&lt;Cliente&gt;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getById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Cliente c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 código de leitura de um cliente do banco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 = ...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catch 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 tratamento de erro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Optional.ofNullable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85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Utilizando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208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extrair os valores de objetos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ser utilizados alguns métodos: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retorna o valor encapsulado ou lança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NoSuchElementException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 default): retorna o valor encapsulado ou o default passado como argumento.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orElseGet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s): retorna o valor encapsulado ou utiliza a função para gerar um valor.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orElseThrow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s): retorna o valor encapsulado ou lança a exceção criada pela função passada como argumento.</a:t>
            </a:r>
          </a:p>
        </p:txBody>
      </p:sp>
    </p:spTree>
    <p:extLst>
      <p:ext uri="{BB962C8B-B14F-4D97-AF65-F5344CB8AC3E}">
        <p14:creationId xmlns:p14="http://schemas.microsoft.com/office/powerpoint/2010/main" val="4206940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Utilizando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19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 obtidos: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Deixar explícito que o valor pode ser vazio, ou seja, é opcional;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o uso de valores default automaticamente;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 a necessidade de verificar se um valor é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utilizar;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Deixar o código mais robusto, menos sujeito a </a:t>
            </a:r>
            <a:r>
              <a:rPr lang="pt-BR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não pretendemos reutilizar a classe pode ser mais conveniente utilizar classes anônimas.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t = new Thread(new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 implementação da lógica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nesse caso o que realmente queríamos era passar somente a função que deve ser executada.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criação da classe é um “malabarismo sintático”.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4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Utilizando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3EB5A37-3742-4817-A34E-4B92FBB95EED}"/>
              </a:ext>
            </a:extLst>
          </p:cNvPr>
          <p:cNvSpPr txBox="1">
            <a:spLocks/>
          </p:cNvSpPr>
          <p:nvPr/>
        </p:nvSpPr>
        <p:spPr>
          <a:xfrm>
            <a:off x="1586144" y="1917673"/>
            <a:ext cx="9144000" cy="40658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Aplicativo {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ClienteDAO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ClienteDAO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&lt;Cliente&gt; cliente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dao.getById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cliente.ifPresente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c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c.getNome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70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Utilizando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objetos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Option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19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manipular os valores dentro 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 extraí-los: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&lt;U&gt;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&lt;T, U&gt; f): retorna uma instância com o valor gerado pela aplicação da função.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f): retorna uma instância do valor original somente se ele atender o predicado. Caso contrário retorna uma instância vazia.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ifPresente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f): aplica a função ao encapsulado. Se for vazio não faz nada.</a:t>
            </a:r>
          </a:p>
        </p:txBody>
      </p:sp>
    </p:spTree>
    <p:extLst>
      <p:ext uri="{BB962C8B-B14F-4D97-AF65-F5344CB8AC3E}">
        <p14:creationId xmlns:p14="http://schemas.microsoft.com/office/powerpoint/2010/main" val="500254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5</a:t>
            </a:r>
          </a:p>
          <a:p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71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53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99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do Java 8 datas eram representadas através das classes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java.util.Date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java.util.Calendar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Abordagem não muito intuitiva com diversos métodos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do Java 8 temos novas opções com classes do novo pacote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 utilizar o Date e 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somente em código legado, anterior a Java 8.</a:t>
            </a:r>
          </a:p>
        </p:txBody>
      </p:sp>
    </p:spTree>
    <p:extLst>
      <p:ext uri="{BB962C8B-B14F-4D97-AF65-F5344CB8AC3E}">
        <p14:creationId xmlns:p14="http://schemas.microsoft.com/office/powerpoint/2010/main" val="820206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99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java.time.LocalDate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uma data (dia, mês, ano)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Instâncias obtidas através de métodos estáticos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hoje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LocalDate.now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(2015, 4, 25)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úteis: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getDayOfMonth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714500" lvl="3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o dia do mês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714500" lvl="3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o mês como uma instância 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Month.APRIL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getMonthValue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714500" lvl="3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o mês</a:t>
            </a:r>
          </a:p>
        </p:txBody>
      </p:sp>
    </p:spTree>
    <p:extLst>
      <p:ext uri="{BB962C8B-B14F-4D97-AF65-F5344CB8AC3E}">
        <p14:creationId xmlns:p14="http://schemas.microsoft.com/office/powerpoint/2010/main" val="2361201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99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java.time.LocalTime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um horário (hora, minuto e segundo)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Instancias obtidas através de métodos estáticos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agora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LocalTime.now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hora1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(19,30); //19h30m00s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hora2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(19,30,15); //19h30m15s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úteis:</a:t>
            </a:r>
          </a:p>
          <a:p>
            <a:pPr marL="1714500" lvl="3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getHour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// retorna a hora</a:t>
            </a:r>
          </a:p>
          <a:p>
            <a:pPr marL="1714500" lvl="3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getMinute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// retorna os minutos</a:t>
            </a:r>
          </a:p>
          <a:p>
            <a:pPr marL="1714500" lvl="3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getSecond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// retorna os segundos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28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8"/>
            <a:ext cx="9144000" cy="499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java.time.LocalDateTime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date e horário combinados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Instancias obtidas através de métodos estáticos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agora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LocalDateTime.now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(2015, 4, 25, 19, 30);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(2015, 4, 25);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hora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(19, 30)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dt2 =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LocalDateTime.of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(data, hora)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Possui os mesmos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LocalTime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910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15122" y="1186409"/>
            <a:ext cx="9144000" cy="55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para manipular as datas: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82A565-5E1D-41AB-A582-EB8B523B0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77319"/>
              </p:ext>
            </p:extLst>
          </p:nvPr>
        </p:nvGraphicFramePr>
        <p:xfrm>
          <a:off x="1515120" y="1615783"/>
          <a:ext cx="9144000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6464">
                  <a:extLst>
                    <a:ext uri="{9D8B030D-6E8A-4147-A177-3AD203B41FA5}">
                      <a16:colId xmlns:a16="http://schemas.microsoft.com/office/drawing/2014/main" val="1880265770"/>
                    </a:ext>
                  </a:extLst>
                </a:gridCol>
                <a:gridCol w="6637536">
                  <a:extLst>
                    <a:ext uri="{9D8B030D-6E8A-4147-A177-3AD203B41FA5}">
                      <a16:colId xmlns:a16="http://schemas.microsoft.com/office/drawing/2014/main" val="3509251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plus(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TemporalUnit</a:t>
                      </a:r>
                      <a:r>
                        <a:rPr lang="pt-BR" dirty="0"/>
                        <a:t> unidade)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uma quantidade de tempo a uma data.</a:t>
                      </a:r>
                    </a:p>
                    <a:p>
                      <a:r>
                        <a:rPr lang="pt-BR" dirty="0" err="1"/>
                        <a:t>TemporalUnit</a:t>
                      </a:r>
                      <a:r>
                        <a:rPr lang="pt-BR" dirty="0"/>
                        <a:t> é um </a:t>
                      </a:r>
                      <a:r>
                        <a:rPr lang="pt-BR" dirty="0" err="1"/>
                        <a:t>enum</a:t>
                      </a:r>
                      <a:r>
                        <a:rPr lang="pt-BR" dirty="0"/>
                        <a:t> com valores como DAYS, MONTHS, YEARS, HOURS, MINUTES, SECONDS,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plusDays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plusHours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plusMinutes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plusMonths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plusSeconds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plusYears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Métodos específicos para adicionar uma quantidade de tempo a uma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3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Minus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TemporalUnit</a:t>
                      </a:r>
                      <a:r>
                        <a:rPr lang="pt-BR" dirty="0"/>
                        <a:t> unidade)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Subtrai uma quantidade de tempo de uma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9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minusDays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minusHours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minusMinutes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minusMonths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minusSeconds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 err="1"/>
                        <a:t>minusYears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Método específicos para subtrair uma quantidade de tempo de uma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6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47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(data utilizada 22/03/2015 15:30:52):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2"/>
            <a:ext cx="9144000" cy="226370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minutos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data.getMinute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(minutos);</a:t>
            </a:r>
          </a:p>
        </p:txBody>
      </p:sp>
    </p:spTree>
    <p:extLst>
      <p:ext uri="{BB962C8B-B14F-4D97-AF65-F5344CB8AC3E}">
        <p14:creationId xmlns:p14="http://schemas.microsoft.com/office/powerpoint/2010/main" val="477760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(data utilizada 22/03/2015 15:30:52):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1"/>
            <a:ext cx="9144000" cy="254779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minutos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data.getMinute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(minutos);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mês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data.getMonthValue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(mês);</a:t>
            </a:r>
          </a:p>
        </p:txBody>
      </p:sp>
    </p:spTree>
    <p:extLst>
      <p:ext uri="{BB962C8B-B14F-4D97-AF65-F5344CB8AC3E}">
        <p14:creationId xmlns:p14="http://schemas.microsoft.com/office/powerpoint/2010/main" val="143514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Expressão Lambda é uma representação literal de uma função anônima.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(parâmetros) -&gt; expressão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(parâmetros) -&gt; { instruções 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-&gt;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-&gt; {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resultado = x + y;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resultado; 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7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(data utilizada 22/03/2015 15:30:52):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1"/>
            <a:ext cx="9144000" cy="3173669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minutos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data.getMinute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(minutos);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mês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data.getMonthValue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(mês);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3189403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(data utilizada 22/03/2015 15:30:52):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1"/>
            <a:ext cx="9144000" cy="363974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minutos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data.getMinute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(minutos);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mês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data.getMonthValue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(mês);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data.minusYears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plusMonths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941671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Manipulação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(data utilizada 22/03/2015 15:30:52):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1"/>
            <a:ext cx="9144000" cy="399485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LocalDateTime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minutos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data.getMinute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(minutos);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mês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data.getMonthValue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(mês);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data.minusYears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plusMonths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data.plusHours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459795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Formatação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55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java.time.format.DateTimeFormatter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130735"/>
            <a:ext cx="9144000" cy="150910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formatador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DateTimeFormatter.ofPattern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/MM/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LocalDate.now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(formatador);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LocalDate.parse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(“11/08/2004”, formatador);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BEB052-60B1-49E8-B25B-28752A4C2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28265"/>
              </p:ext>
            </p:extLst>
          </p:nvPr>
        </p:nvGraphicFramePr>
        <p:xfrm>
          <a:off x="2553810" y="3960015"/>
          <a:ext cx="260411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2150">
                  <a:extLst>
                    <a:ext uri="{9D8B030D-6E8A-4147-A177-3AD203B41FA5}">
                      <a16:colId xmlns:a16="http://schemas.microsoft.com/office/drawing/2014/main" val="3651973483"/>
                    </a:ext>
                  </a:extLst>
                </a:gridCol>
                <a:gridCol w="2181966">
                  <a:extLst>
                    <a:ext uri="{9D8B030D-6E8A-4147-A177-3AD203B41FA5}">
                      <a16:colId xmlns:a16="http://schemas.microsoft.com/office/drawing/2014/main" val="371469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8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do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3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da Semana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046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2C10DC-1BAF-42DD-9634-A849361A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24802"/>
              </p:ext>
            </p:extLst>
          </p:nvPr>
        </p:nvGraphicFramePr>
        <p:xfrm>
          <a:off x="5932255" y="3960015"/>
          <a:ext cx="3998898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3651">
                  <a:extLst>
                    <a:ext uri="{9D8B030D-6E8A-4147-A177-3AD203B41FA5}">
                      <a16:colId xmlns:a16="http://schemas.microsoft.com/office/drawing/2014/main" val="3566957504"/>
                    </a:ext>
                  </a:extLst>
                </a:gridCol>
                <a:gridCol w="3175247">
                  <a:extLst>
                    <a:ext uri="{9D8B030D-6E8A-4147-A177-3AD203B41FA5}">
                      <a16:colId xmlns:a16="http://schemas.microsoft.com/office/drawing/2014/main" val="260604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Marcador de </a:t>
                      </a:r>
                      <a:r>
                        <a:rPr lang="pt-BR" dirty="0" err="1"/>
                        <a:t>am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pm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 de 0 a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4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 de 1 a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8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Milissegundos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7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4597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Formatação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de </a:t>
            </a:r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Datas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(intern)</a:t>
            </a:r>
            <a:endParaRPr lang="pt-BR" sz="4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57AB2-279F-421E-B550-286B4A657F84}"/>
              </a:ext>
            </a:extLst>
          </p:cNvPr>
          <p:cNvSpPr txBox="1">
            <a:spLocks/>
          </p:cNvSpPr>
          <p:nvPr/>
        </p:nvSpPr>
        <p:spPr>
          <a:xfrm>
            <a:off x="1524000" y="1376039"/>
            <a:ext cx="9144000" cy="93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Java.util.Locale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 uma localidade específica para o formatador de datas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701129-0912-428D-A6B7-E9CA1CAE8B70}"/>
              </a:ext>
            </a:extLst>
          </p:cNvPr>
          <p:cNvSpPr txBox="1">
            <a:spLocks/>
          </p:cNvSpPr>
          <p:nvPr/>
        </p:nvSpPr>
        <p:spPr>
          <a:xfrm>
            <a:off x="1586144" y="2308291"/>
            <a:ext cx="9144000" cy="401261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Locale.ENGLISH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Locale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“BR”)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formatadorIngles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DateTimeFormatter.ofPattern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(EEEE MMMM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LocalDate.now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formatadorIngles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(s); -&gt;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formatadorPortugues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DateTimeFormatter.ofPattern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(EEEE MMMM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 =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LocalDate.now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formatadorPortugues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pt-BR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(s2); -&gt; Terça-feira Abril 22</a:t>
            </a:r>
          </a:p>
        </p:txBody>
      </p:sp>
    </p:spTree>
    <p:extLst>
      <p:ext uri="{BB962C8B-B14F-4D97-AF65-F5344CB8AC3E}">
        <p14:creationId xmlns:p14="http://schemas.microsoft.com/office/powerpoint/2010/main" val="4044982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271204" y="3058929"/>
            <a:ext cx="7649592" cy="1202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Laboratório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6</a:t>
            </a:r>
          </a:p>
          <a:p>
            <a:r>
              <a:rPr lang="pt-BR" sz="1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85</a:t>
            </a:r>
            <a:endParaRPr lang="pt-BR" sz="18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lista de parâmetros pode ser 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tipada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-&gt; x + y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(parâmetros) -&gt; { instruções }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existir um único parâmetro, se ele não for </a:t>
            </a: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tipado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os parênteses podem ser omitidos.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-&gt;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3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" y="254159"/>
            <a:ext cx="2218324" cy="55051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473693"/>
            <a:ext cx="9144000" cy="4696287"/>
          </a:xfrm>
        </p:spPr>
        <p:txBody>
          <a:bodyPr numCol="1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passar expressões lambda (funções anônimas) como parâmetros em vez de classes anônimas.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Set&lt;Cliente&gt;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 cli1, cli2 -&gt; cli1.getId() – cli2.getId() );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b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t = new Thread( () -&gt; { // implementação da lógica });</a:t>
            </a:r>
            <a:br>
              <a:rPr lang="pt-B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C553BAD0-720C-4DA3-875E-92313C75263A}"/>
              </a:ext>
            </a:extLst>
          </p:cNvPr>
          <p:cNvSpPr txBox="1">
            <a:spLocks/>
          </p:cNvSpPr>
          <p:nvPr/>
        </p:nvSpPr>
        <p:spPr>
          <a:xfrm>
            <a:off x="2965142" y="254160"/>
            <a:ext cx="7649592" cy="74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Expressões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  <a:latin typeface="GalanoGrotesqueAlt-Light" panose="00000400000000000000" pitchFamily="50" charset="0"/>
              </a:rPr>
              <a:t> Lambda</a:t>
            </a:r>
            <a:endParaRPr lang="pt-BR" sz="5400" b="1" dirty="0">
              <a:solidFill>
                <a:schemeClr val="bg1">
                  <a:lumMod val="85000"/>
                </a:schemeClr>
              </a:solidFill>
              <a:latin typeface="GalanoGrotesqueAlt-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7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4341</TotalTime>
  <Words>3331</Words>
  <Application>Microsoft Office PowerPoint</Application>
  <PresentationFormat>Widescreen</PresentationFormat>
  <Paragraphs>502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GalanoGrotesqueAlt-Light</vt:lpstr>
      <vt:lpstr>Office Theme</vt:lpstr>
      <vt:lpstr>Recursos Modernos: Lambda, Streams e Optional</vt:lpstr>
      <vt:lpstr>- Introdução - Expressões Lambda - Streams - Melhorias em Interfaces - Optional - Nova API de Data e Hora</vt:lpstr>
      <vt:lpstr>Java SE 8 – Março/2014   - Maior facilidade de desenvolvimento   - Mais produtiva   - Introdução de recursos presentes em linguagens de    programação funcional, como suporte a lambdas   - Maior poder no processamento de coleções   - Nova API de data e hora   - Possibilidade de evitar trabalhar com nulls, através da interface Optional.</vt:lpstr>
      <vt:lpstr>Em várias situações em Java somos obrigados a criar interfaces com um único método.  Alguns exemplos das próprias APIs do Java:     java.lang.Runnable         public void run()     java.util.Comparator&lt;T&gt;         public int compare(T o1, T o2)     java.io.FilenameFilter         public boolean accept(File dir, String name)</vt:lpstr>
      <vt:lpstr>Para utilizar essas interfaces podemos criar implementações.  public class ComparadorClienteId implements Comparator&lt;Cliente&gt; {  pubic int compare(Cliente cli1, Cliente cli2) {   return cli1.getId() – cli2.getId();  } }  ComparadorClientesId comp = new ComparadorClientesId(); Set&lt;Cliente&gt; ts = new TreeSet&lt;&gt;(comp);</vt:lpstr>
      <vt:lpstr>Quando não pretendemos reutilizar a classe pode ser mais conveniente utilizar classes anônimas.  Thread t = new Thread(new Runnable() {       public void run() {             // implementação da lógica       } }  Mas nesse caso o que realmente queríamos era passar somente a função que deve ser executada. A criação da classe é um “malabarismo sintático”. </vt:lpstr>
      <vt:lpstr>Expressão Lambda é uma representação literal de uma função anônima.  Sintaxe:      (parâmetros) -&gt; expressão        (parâmetros) -&gt; { instruções }  Ex:      (x) -&gt; System.out.println(x)        (x,y) -&gt; { int resultado = x + y; return resultado; } </vt:lpstr>
      <vt:lpstr>A lista de parâmetros pode ser tipada.  Ex:      (int x, int y) -&gt; x + y        (parâmetros) -&gt; { instruções }  Quando existir um único parâmetro, se ele não for tipado, os parênteses podem ser omitidos. Ex:      (x) -&gt; System.out.println(x) </vt:lpstr>
      <vt:lpstr>Podemos passar expressões lambda (funções anônimas) como parâmetros em vez de classes anônimas.  Ex:      Set&lt;Cliente&gt; ts = new TreeSet&lt;&gt;( cli1, cli2 -&gt; cli1.getId() – cli2.getId() );            Thread t = new Thread( () -&gt; { // implementação da lógica }); </vt:lpstr>
      <vt:lpstr>A assinatura do método de uma expressão lambda é denominada descritor da função.  Todo parâmetro/variável cujo tipo seja uma interface que define um único método aceita uma expressão lambda como argumento/valor. Essas interfaces são denominadas interfaces funcionais.  O descritor da função deve corresponder aos tipos esperados pelo método da interface funcional.</vt:lpstr>
      <vt:lpstr>Ao definir uma interface funcional podemos utilizar a anotação @FunctionalInterface.  Essa anotação faz com que o compilador valide se realmente a interface é funcional, ou seja, define um único método abstrato.  Seu efeito é semelhante ao da anotação @Override, sendo apenas uma validação extra do compilador.</vt:lpstr>
      <vt:lpstr>Existem diversas interfaces funcionais predefinidas no pacote java.util.function.</vt:lpstr>
      <vt:lpstr>Existem variações em cima das principais interfaces para variar o número de argumentos ou trabalhar com tipos primitivos.     - BiConsumer, BiFunction, BinaryOperator, BiPredicate    - BooleanSuplier, DoubleSupplier    - DoubleConsumer, IntConsumer, LongConsumer    - LongToDoubleFunction, ToDoubleBiFunction</vt:lpstr>
      <vt:lpstr>Como utilizar interfaces funcionais padrão?  Cada interface funcional padrão define um único método.  Podemos atribuir expressões lambda e variáveis ou parâmetros cujos tipos sejam interfaces funcionais e invocar a função através do nome padrão definido pela interface.</vt:lpstr>
      <vt:lpstr>public class ExemploInterfaceFuncional {     public static void main(String[] args) {         Pessoa p1 = new Pessoa("João", 20);         Pessoa p2 = new Pessoa("Carlos", 19);         List&lt;Pessoa&gt; pessoas = new ArrayList&lt;&gt;();         pessoas.add(p1);         pessoas.add(p2);         for (Pessoa pessoa : pessoas) {             aprovaPessoa(pessoa, (p) -&gt; p.getIdade() &gt; 18);         }     }     public static void aprovaPessoa(Pessoa pes, Predicate&lt;Pessoa&gt; regra) {         if(regra.test(pes)) {             System.out.println(pes.getNome() + " foi aprovado.");         } else {             System.out.println(pes.getNome() + " foi vetado.");         }     } }</vt:lpstr>
      <vt:lpstr>Veja alguns dos nomes de métodos definidos pelas interfaces funcionais padrão.</vt:lpstr>
      <vt:lpstr>Outra alternativa para passar funções como argumentos ou armazenar em variáveis é utilizar referências para métodos.  Essa opção permite reaproveitar métodos já existentes.  Sintaxe:      NomeClasse::nomeMetodo     instancia::nomeMetodo     NomeClasse::new</vt:lpstr>
      <vt:lpstr>public class Validator {     public static boolean maiorDeIdade(Pessoa p) {         return p.getIdade() &gt;= 18;     }     public static boolean menorDeIdade(Pessoa p) {         return p.getIdade() &lt; 18;     } }</vt:lpstr>
      <vt:lpstr>public class ExemploReferenciaMetodo {     public static void main(String[] args) {         Pessoa p1 = new Pessoa("João", 20);         Pessoa p2 = new Pessoa("Carlos", 19);         List&lt;Pessoa&gt; pessoas = new ArrayList&lt;&gt;();         pessoas.add(p1);         pessoas.add(p2);         for (Pessoa pessoa : pessoas) {             aprovaPessoa(pessoa, Validator::maiorDeIdade);         }         Validator v = new Validator();         for (Pessoa pessoa : pessoas) {             aprovaPessoa(pessoa, v::menorDeIdade);         }      } }</vt:lpstr>
      <vt:lpstr>Ao referenciar métodos utilizando como prefixo o nome da classe, não é necessário que o método seja estático.  Porém, nesse caso, a interface funcional utilizada deve esperar receber como parâmetro a classe referenciada.  Ex:      Predicate&lt;Pessoa&gt; p = Pessoa::metodoRetornaBoolean  //Ok     Predicate&lt;Pessoa&gt; p = Cliente::metodoRetornaBoolean  //Erro     Predicate&lt;Pessoa&gt; p = Pessoa::metodoArbitrario  //Erro</vt:lpstr>
      <vt:lpstr>public class Pessoa2 {     public boolean maiorDeIdade() {         return this.idade &gt;= 18;     }     public static boolean menorDeIdade() {         return this.idade &lt; 18;     }     //demais métodos omitidos }</vt:lpstr>
      <vt:lpstr>public class ExemploReferenciaMetodoInstancia {     public static void main(String[] args) {         Pessoa p1 = new Pessoa("João", 20);         Pessoa p2 = new Pessoa("Carlos", 19);         List&lt;Pessoa&gt; pessoas = new ArrayList&lt;&gt;();         pessoas.add(p1);         pessoas.add(p2);         for (Pessoa pessoa : pessoas) {             aprovaPessoa(pessoa, Pessoa::maiorDeIdade);         }         for (Pessoa pessoa : pessoas) {             aprovaPessoa(pessoa, Pessoa::menorDeIdade);         }      } }</vt:lpstr>
      <vt:lpstr>public class ComparadorPessoas implements Comparator&lt;Pessoa&gt; {          private Function&lt;Pessoa, ? Extends Comparable&gt; fComparacao;      public ComparadorPessoas(Function&lt;Pessoa, ? Externds Comparable&gt; f) {         this.fComparacao = f;     }      public boolean compare(Pessoa p1, Pessoa p2) {         return fComparacao.apply(p1).compareTo(fComparacao.apply(p2));      }</vt:lpstr>
      <vt:lpstr>public class ExemploComparadorCustomizavel {     public static void main(String[] args) {         ComparadorPessoas porIdade = new ComparadorPessoas(Pessoa::getIdade);         NavigableSet&lt;Pessoa&gt; pessoas = new TreeSet&lt;&gt;(porIdade);         pessoas.add(new Pessoa(“Joao”, 20);         pessoas.add(new Pessoa(“Carlos”, 19);          for (Pessoa pessoa : pessoas) {             System.out.println(pessoa);         }      } }</vt:lpstr>
      <vt:lpstr>PowerPoint Presentation</vt:lpstr>
      <vt:lpstr>Ao executar o processamento de coleções, é usual extrair os elementos e aplicar alguma funcionalidade a ele.  Imagine que desejamos aplicar um aumento de 10% aos funcionários contratados antes de uma certa data:</vt:lpstr>
      <vt:lpstr>Ou desejamos retornar os nomes dos funcionários contratados antes de certa data:</vt:lpstr>
      <vt:lpstr>A partir do Java 8 é possível passar uma função para que uma coleção aplique a todos seus elementos (iteração interna). Isso é feito através do novo método forEach  Ex:</vt:lpstr>
      <vt:lpstr>Outra opção para processamento de coleções é utilizar Streams.  Streams são sequências de elementos vindos de alguma fonte, que suportam operações de processamento de dados.  Algumas características:     São processados sob demanda     São iterados apenas uma vez     Possuem iteração interna, ao contrário de coleções que tem    iteração externa via iteradores ou laços.</vt:lpstr>
      <vt:lpstr>As operações em Streams podem ser de dois tipos:     Intermediárias: retornam um Stream e podem ser encadeadas.     Terminais: retornam um valor fixo e normalmente são aplicadas depois de uma sequência de operações intermediárias.  A partir do Java 8 podemos obter Streams a partir de coleções utilizando o método stream().</vt:lpstr>
      <vt:lpstr>Algumas operações de Streams:     forEach(Consumer&lt;T&gt; action): executa a função recebida como parâmetro para cada elemento do fluxo.  Ex:</vt:lpstr>
      <vt:lpstr>filter(Predicate&lt;T&gt; p): retorna um fluxo contendo somente os elementos que atendem ao predicado passado como parâmetro.  Ex:</vt:lpstr>
      <vt:lpstr>map(Function&lt;T,R&gt; f): retorna um novo Stream com o resultado da aplicação da função a cada elemento do fluxo original.  Ex:</vt:lpstr>
      <vt:lpstr>Reduce(BinaryOperator&lt;T&gt; op): aplica a operação op a todos os valores do fluxo utilizando o primeiro elemento como valor inicial e retorna o valor calculado.  Ex:</vt:lpstr>
      <vt:lpstr>Outras operações disponíveis em Stream:     distinct(): remove os elementos duplicados de acordo com o método equals.     limit(int n): retorna um Stream com os n primeiros elementos do fluxo original.     skip(int n): remove os n primeiros elementos do fluxo.     count(): retorna o numero de elementos do fluxo.</vt:lpstr>
      <vt:lpstr>Existem versões de Streams para trabalhar com os tipos primitivos: IntStream, LongStream, DoubleStream.  Evitam os custos de trabalhar com Autoboxing.  Obtidos através dos seguintes métodos de Stream:     mapToInt(ToIntFunction f)     mapToDouble(ToDoubleFunction f)     mapToLong(ToLongFunction f)  Podem ser convertidas de volta a Streams:     boxed()     mapToObject(xxxFunction f)</vt:lpstr>
      <vt:lpstr>Streams de primitivos possuem algumas operações extras:     sum()     min()     max()     average()  Ex: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Ionic</dc:title>
  <dc:creator>Juliana Ribeiro</dc:creator>
  <cp:lastModifiedBy>Daniel Melo</cp:lastModifiedBy>
  <cp:revision>404</cp:revision>
  <dcterms:created xsi:type="dcterms:W3CDTF">2018-02-06T16:51:45Z</dcterms:created>
  <dcterms:modified xsi:type="dcterms:W3CDTF">2019-10-22T21:50:28Z</dcterms:modified>
</cp:coreProperties>
</file>