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embeddedFontLst>
    <p:embeddedFont>
      <p:font typeface="Quattrocento Sans"/>
      <p:bold r:id="rId14"/>
      <p:boldItalic r:id="rId15"/>
    </p:embeddedFont>
    <p:embeddedFont>
      <p:font typeface="Josefi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056">
          <p15:clr>
            <a:srgbClr val="A4A3A4"/>
          </p15:clr>
        </p15:guide>
        <p15:guide id="2" pos="360">
          <p15:clr>
            <a:srgbClr val="A4A3A4"/>
          </p15:clr>
        </p15:guide>
        <p15:guide id="3" orient="horz" pos="264">
          <p15:clr>
            <a:srgbClr val="A4A3A4"/>
          </p15:clr>
        </p15:guide>
        <p15:guide id="4" pos="7320">
          <p15:clr>
            <a:srgbClr val="A4A3A4"/>
          </p15:clr>
        </p15:guide>
      </p15:sldGuideLst>
    </p:ext>
    <p:ext uri="http://customooxmlschemas.google.com/">
      <go:slidesCustomData xmlns:go="http://customooxmlschemas.google.com/" r:id="rId20" roundtripDataSignature="AMtx7mjCLZ6TZryvBuoIVCup8N9353r6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056" orient="horz"/>
        <p:guide pos="360"/>
        <p:guide pos="264" orient="horz"/>
        <p:guide pos="732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QuattrocentoSans-boldItalic.fntdata"/><Relationship Id="rId14" Type="http://schemas.openxmlformats.org/officeDocument/2006/relationships/font" Target="fonts/QuattrocentoSans-bold.fntdata"/><Relationship Id="rId17" Type="http://schemas.openxmlformats.org/officeDocument/2006/relationships/font" Target="fonts/JosefinSans-bold.fntdata"/><Relationship Id="rId16" Type="http://schemas.openxmlformats.org/officeDocument/2006/relationships/font" Target="fonts/JosefinSans-regular.fntdata"/><Relationship Id="rId5" Type="http://schemas.openxmlformats.org/officeDocument/2006/relationships/notesMaster" Target="notesMasters/notesMaster1.xml"/><Relationship Id="rId19" Type="http://schemas.openxmlformats.org/officeDocument/2006/relationships/font" Target="fonts/JosefinSans-boldItalic.fntdata"/><Relationship Id="rId6" Type="http://schemas.openxmlformats.org/officeDocument/2006/relationships/slide" Target="slides/slide1.xml"/><Relationship Id="rId18" Type="http://schemas.openxmlformats.org/officeDocument/2006/relationships/font" Target="fonts/Josefin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Xin chào thầy cùng toàn thể các bạn đến với phần thuyết trình bài tập lớn của nhóm chúng em ngày hôm nay. Hôm nay chúng em xin giới thiệu đến thầy và các bạn trang web monschedule, trang web lập kế hoạch</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Bài thuyết trình của bọn em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8"/>
          <p:cNvSpPr/>
          <p:nvPr>
            <p:ph idx="2" type="pic"/>
          </p:nvPr>
        </p:nvSpPr>
        <p:spPr>
          <a:xfrm>
            <a:off x="5183188" y="987425"/>
            <a:ext cx="6172200" cy="4873625"/>
          </a:xfrm>
          <a:prstGeom prst="rect">
            <a:avLst/>
          </a:prstGeom>
          <a:noFill/>
          <a:ln>
            <a:noFill/>
          </a:ln>
        </p:spPr>
      </p:sp>
      <p:sp>
        <p:nvSpPr>
          <p:cNvPr id="64" name="Google Shape;64;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p:nvPr/>
        </p:nvSpPr>
        <p:spPr>
          <a:xfrm>
            <a:off x="413751" y="401693"/>
            <a:ext cx="1645002" cy="1645002"/>
          </a:xfrm>
          <a:prstGeom prst="ellipse">
            <a:avLst/>
          </a:prstGeom>
          <a:solidFill>
            <a:srgbClr val="F5B60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1"/>
          <p:cNvSpPr txBox="1"/>
          <p:nvPr/>
        </p:nvSpPr>
        <p:spPr>
          <a:xfrm>
            <a:off x="2119608" y="688305"/>
            <a:ext cx="621356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6000" u="none" cap="none" strike="noStrike">
                <a:solidFill>
                  <a:schemeClr val="dk1"/>
                </a:solidFill>
                <a:latin typeface="Arial"/>
                <a:ea typeface="Arial"/>
                <a:cs typeface="Arial"/>
                <a:sym typeface="Arial"/>
              </a:rPr>
              <a:t>MONSCHEDULE</a:t>
            </a:r>
            <a:endParaRPr b="1" sz="6000">
              <a:solidFill>
                <a:schemeClr val="dk1"/>
              </a:solidFill>
              <a:latin typeface="Arial"/>
              <a:ea typeface="Arial"/>
              <a:cs typeface="Arial"/>
              <a:sym typeface="Arial"/>
            </a:endParaRPr>
          </a:p>
        </p:txBody>
      </p:sp>
      <p:sp>
        <p:nvSpPr>
          <p:cNvPr id="87" name="Google Shape;87;p1"/>
          <p:cNvSpPr txBox="1"/>
          <p:nvPr/>
        </p:nvSpPr>
        <p:spPr>
          <a:xfrm>
            <a:off x="1223439" y="2324870"/>
            <a:ext cx="5904180"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chemeClr val="dk1"/>
                </a:solidFill>
                <a:latin typeface="Arial"/>
                <a:ea typeface="Arial"/>
                <a:cs typeface="Arial"/>
                <a:sym typeface="Arial"/>
              </a:rPr>
              <a:t>Công nghệ web và dịch vụ trực tuyến</a:t>
            </a:r>
            <a:endParaRPr b="1" sz="2500">
              <a:solidFill>
                <a:schemeClr val="dk1"/>
              </a:solidFill>
              <a:latin typeface="Arial"/>
              <a:ea typeface="Arial"/>
              <a:cs typeface="Arial"/>
              <a:sym typeface="Arial"/>
            </a:endParaRPr>
          </a:p>
          <a:p>
            <a:pPr indent="0" lvl="0" marL="0" marR="0" rtl="0" algn="l">
              <a:spcBef>
                <a:spcPts val="0"/>
              </a:spcBef>
              <a:spcAft>
                <a:spcPts val="0"/>
              </a:spcAft>
              <a:buNone/>
            </a:pPr>
            <a:r>
              <a:rPr lang="en-US" sz="2500">
                <a:solidFill>
                  <a:schemeClr val="dk1"/>
                </a:solidFill>
                <a:latin typeface="Arial"/>
                <a:ea typeface="Arial"/>
                <a:cs typeface="Arial"/>
                <a:sym typeface="Arial"/>
              </a:rPr>
              <a:t>Giảng viên: TS.Đỗ Bá Lâm</a:t>
            </a:r>
            <a:endParaRPr sz="2500">
              <a:solidFill>
                <a:schemeClr val="dk1"/>
              </a:solidFill>
              <a:latin typeface="Arial"/>
              <a:ea typeface="Arial"/>
              <a:cs typeface="Arial"/>
              <a:sym typeface="Arial"/>
            </a:endParaRPr>
          </a:p>
        </p:txBody>
      </p:sp>
      <p:sp>
        <p:nvSpPr>
          <p:cNvPr id="88" name="Google Shape;88;p1"/>
          <p:cNvSpPr txBox="1"/>
          <p:nvPr/>
        </p:nvSpPr>
        <p:spPr>
          <a:xfrm>
            <a:off x="1236252" y="3551592"/>
            <a:ext cx="2623134"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Nhóm 12:</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Đào Trọng Hiếu</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Vũ Minh Hiếu</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Lê Đình Hiếu</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Phạm Trung Hiếu</a:t>
            </a:r>
            <a:endParaRPr sz="2000">
              <a:solidFill>
                <a:schemeClr val="dk1"/>
              </a:solidFill>
              <a:latin typeface="Arial"/>
              <a:ea typeface="Arial"/>
              <a:cs typeface="Arial"/>
              <a:sym typeface="Arial"/>
            </a:endParaRPr>
          </a:p>
        </p:txBody>
      </p:sp>
      <p:sp>
        <p:nvSpPr>
          <p:cNvPr id="89" name="Google Shape;89;p1"/>
          <p:cNvSpPr txBox="1"/>
          <p:nvPr/>
        </p:nvSpPr>
        <p:spPr>
          <a:xfrm>
            <a:off x="1952106" y="6146512"/>
            <a:ext cx="2413289" cy="2923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300">
                <a:solidFill>
                  <a:schemeClr val="dk1"/>
                </a:solidFill>
                <a:latin typeface="Calibri"/>
                <a:ea typeface="Calibri"/>
                <a:cs typeface="Calibri"/>
                <a:sym typeface="Calibri"/>
              </a:rPr>
              <a:t>Đại học bách khoa Hà Nội - HUST</a:t>
            </a:r>
            <a:endParaRPr/>
          </a:p>
        </p:txBody>
      </p:sp>
      <p:pic>
        <p:nvPicPr>
          <p:cNvPr id="90" name="Google Shape;90;p1"/>
          <p:cNvPicPr preferRelativeResize="0"/>
          <p:nvPr/>
        </p:nvPicPr>
        <p:blipFill rotWithShape="1">
          <a:blip r:embed="rId3">
            <a:alphaModFix/>
          </a:blip>
          <a:srcRect b="0" l="0" r="0" t="0"/>
          <a:stretch/>
        </p:blipFill>
        <p:spPr>
          <a:xfrm>
            <a:off x="7127619" y="1646244"/>
            <a:ext cx="4617796" cy="4264650"/>
          </a:xfrm>
          <a:prstGeom prst="rect">
            <a:avLst/>
          </a:prstGeom>
          <a:solidFill>
            <a:schemeClr val="lt1"/>
          </a:solidFill>
          <a:ln cap="flat" cmpd="sng" w="9525">
            <a:solidFill>
              <a:srgbClr val="E6E6E6"/>
            </a:solidFill>
            <a:prstDash val="solid"/>
            <a:round/>
            <a:headEnd len="sm" w="sm" type="none"/>
            <a:tailEnd len="sm" w="sm" type="none"/>
          </a:ln>
        </p:spPr>
      </p:pic>
      <p:sp>
        <p:nvSpPr>
          <p:cNvPr id="91" name="Google Shape;91;p1"/>
          <p:cNvSpPr txBox="1"/>
          <p:nvPr/>
        </p:nvSpPr>
        <p:spPr>
          <a:xfrm>
            <a:off x="3512527" y="3861043"/>
            <a:ext cx="1326004"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20183739</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20194284</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20194280</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20194283</a:t>
            </a:r>
            <a:endParaRPr/>
          </a:p>
        </p:txBody>
      </p:sp>
      <p:cxnSp>
        <p:nvCxnSpPr>
          <p:cNvPr id="92" name="Google Shape;92;p1"/>
          <p:cNvCxnSpPr/>
          <p:nvPr/>
        </p:nvCxnSpPr>
        <p:spPr>
          <a:xfrm>
            <a:off x="2058753" y="6146512"/>
            <a:ext cx="3601267" cy="0"/>
          </a:xfrm>
          <a:prstGeom prst="straightConnector1">
            <a:avLst/>
          </a:prstGeom>
          <a:noFill/>
          <a:ln cap="flat" cmpd="sng" w="9525">
            <a:solidFill>
              <a:srgbClr val="3D3D3D"/>
            </a:solidFill>
            <a:prstDash val="solid"/>
            <a:miter lim="800000"/>
            <a:headEnd len="sm" w="sm" type="none"/>
            <a:tailEnd len="sm" w="sm" type="none"/>
          </a:ln>
        </p:spPr>
      </p:cxnSp>
      <p:sp>
        <p:nvSpPr>
          <p:cNvPr id="93" name="Google Shape;93;p1"/>
          <p:cNvSpPr/>
          <p:nvPr/>
        </p:nvSpPr>
        <p:spPr>
          <a:xfrm>
            <a:off x="11261491" y="239595"/>
            <a:ext cx="707511" cy="707511"/>
          </a:xfrm>
          <a:prstGeom prst="ellipse">
            <a:avLst/>
          </a:prstGeom>
          <a:solidFill>
            <a:srgbClr val="3D3D3D">
              <a:alpha val="4196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 name="Google Shape;94;p1"/>
          <p:cNvSpPr/>
          <p:nvPr/>
        </p:nvSpPr>
        <p:spPr>
          <a:xfrm>
            <a:off x="11746552" y="6206700"/>
            <a:ext cx="890895" cy="890895"/>
          </a:xfrm>
          <a:prstGeom prst="ellipse">
            <a:avLst/>
          </a:prstGeom>
          <a:solidFill>
            <a:srgbClr val="F5B60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p:nvPr/>
        </p:nvSpPr>
        <p:spPr>
          <a:xfrm>
            <a:off x="0" y="0"/>
            <a:ext cx="12192000" cy="6858000"/>
          </a:xfrm>
          <a:prstGeom prst="rect">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 name="Google Shape;100;p2"/>
          <p:cNvSpPr/>
          <p:nvPr/>
        </p:nvSpPr>
        <p:spPr>
          <a:xfrm>
            <a:off x="1061933" y="2558316"/>
            <a:ext cx="500649" cy="500649"/>
          </a:xfrm>
          <a:prstGeom prst="ellipse">
            <a:avLst/>
          </a:prstGeom>
          <a:solidFill>
            <a:srgbClr val="F5B60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 name="Google Shape;101;p2"/>
          <p:cNvSpPr/>
          <p:nvPr/>
        </p:nvSpPr>
        <p:spPr>
          <a:xfrm>
            <a:off x="1061932" y="3432249"/>
            <a:ext cx="500649" cy="500649"/>
          </a:xfrm>
          <a:prstGeom prst="ellipse">
            <a:avLst/>
          </a:prstGeom>
          <a:solidFill>
            <a:srgbClr val="F5B60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2"/>
          <p:cNvSpPr/>
          <p:nvPr/>
        </p:nvSpPr>
        <p:spPr>
          <a:xfrm>
            <a:off x="1061933" y="4283709"/>
            <a:ext cx="500649" cy="500649"/>
          </a:xfrm>
          <a:prstGeom prst="ellipse">
            <a:avLst/>
          </a:prstGeom>
          <a:solidFill>
            <a:srgbClr val="F5B60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 name="Google Shape;103;p2"/>
          <p:cNvSpPr txBox="1"/>
          <p:nvPr/>
        </p:nvSpPr>
        <p:spPr>
          <a:xfrm>
            <a:off x="1736202" y="2485474"/>
            <a:ext cx="68480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Quattrocento Sans"/>
                <a:ea typeface="Quattrocento Sans"/>
                <a:cs typeface="Quattrocento Sans"/>
                <a:sym typeface="Quattrocento Sans"/>
              </a:rPr>
              <a:t>#1</a:t>
            </a:r>
            <a:endParaRPr/>
          </a:p>
        </p:txBody>
      </p:sp>
      <p:sp>
        <p:nvSpPr>
          <p:cNvPr id="104" name="Google Shape;104;p2"/>
          <p:cNvSpPr txBox="1"/>
          <p:nvPr/>
        </p:nvSpPr>
        <p:spPr>
          <a:xfrm>
            <a:off x="1736201" y="3314685"/>
            <a:ext cx="73930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Quattrocento Sans"/>
                <a:ea typeface="Quattrocento Sans"/>
                <a:cs typeface="Quattrocento Sans"/>
                <a:sym typeface="Quattrocento Sans"/>
              </a:rPr>
              <a:t>#2</a:t>
            </a:r>
            <a:endParaRPr/>
          </a:p>
        </p:txBody>
      </p:sp>
      <p:sp>
        <p:nvSpPr>
          <p:cNvPr id="105" name="Google Shape;105;p2"/>
          <p:cNvSpPr txBox="1"/>
          <p:nvPr/>
        </p:nvSpPr>
        <p:spPr>
          <a:xfrm>
            <a:off x="1740027" y="4143896"/>
            <a:ext cx="73930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Quattrocento Sans"/>
                <a:ea typeface="Quattrocento Sans"/>
                <a:cs typeface="Quattrocento Sans"/>
                <a:sym typeface="Quattrocento Sans"/>
              </a:rPr>
              <a:t>#3</a:t>
            </a:r>
            <a:endParaRPr/>
          </a:p>
        </p:txBody>
      </p:sp>
      <p:sp>
        <p:nvSpPr>
          <p:cNvPr id="106" name="Google Shape;106;p2"/>
          <p:cNvSpPr txBox="1"/>
          <p:nvPr/>
        </p:nvSpPr>
        <p:spPr>
          <a:xfrm>
            <a:off x="2475506" y="2577806"/>
            <a:ext cx="243528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Josefin Sans"/>
                <a:ea typeface="Josefin Sans"/>
                <a:cs typeface="Josefin Sans"/>
                <a:sym typeface="Josefin Sans"/>
              </a:rPr>
              <a:t>Giới thiệu đề tài</a:t>
            </a:r>
            <a:endParaRPr sz="2400">
              <a:solidFill>
                <a:schemeClr val="dk1"/>
              </a:solidFill>
              <a:latin typeface="Josefin Sans"/>
              <a:ea typeface="Josefin Sans"/>
              <a:cs typeface="Josefin Sans"/>
              <a:sym typeface="Josefin Sans"/>
            </a:endParaRPr>
          </a:p>
        </p:txBody>
      </p:sp>
      <p:sp>
        <p:nvSpPr>
          <p:cNvPr id="107" name="Google Shape;107;p2"/>
          <p:cNvSpPr txBox="1"/>
          <p:nvPr/>
        </p:nvSpPr>
        <p:spPr>
          <a:xfrm>
            <a:off x="2475506" y="3471233"/>
            <a:ext cx="303320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Josefin Sans"/>
                <a:ea typeface="Josefin Sans"/>
                <a:cs typeface="Josefin Sans"/>
                <a:sym typeface="Josefin Sans"/>
              </a:rPr>
              <a:t>Giới thiệu trang web</a:t>
            </a:r>
            <a:endParaRPr/>
          </a:p>
        </p:txBody>
      </p:sp>
      <p:sp>
        <p:nvSpPr>
          <p:cNvPr id="108" name="Google Shape;108;p2"/>
          <p:cNvSpPr txBox="1"/>
          <p:nvPr/>
        </p:nvSpPr>
        <p:spPr>
          <a:xfrm>
            <a:off x="2475506" y="4322693"/>
            <a:ext cx="245772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Josefin Sans"/>
                <a:ea typeface="Josefin Sans"/>
                <a:cs typeface="Josefin Sans"/>
                <a:sym typeface="Josefin Sans"/>
              </a:rPr>
              <a:t>Demo sản phẩm</a:t>
            </a:r>
            <a:endParaRPr sz="2400">
              <a:solidFill>
                <a:schemeClr val="dk1"/>
              </a:solidFill>
              <a:latin typeface="Josefin Sans"/>
              <a:ea typeface="Josefin Sans"/>
              <a:cs typeface="Josefin Sans"/>
              <a:sym typeface="Josefin Sans"/>
            </a:endParaRPr>
          </a:p>
        </p:txBody>
      </p:sp>
      <p:sp>
        <p:nvSpPr>
          <p:cNvPr id="109" name="Google Shape;109;p2"/>
          <p:cNvSpPr/>
          <p:nvPr/>
        </p:nvSpPr>
        <p:spPr>
          <a:xfrm>
            <a:off x="6592021" y="873472"/>
            <a:ext cx="4516666" cy="4516666"/>
          </a:xfrm>
          <a:prstGeom prst="ellipse">
            <a:avLst/>
          </a:prstGeom>
          <a:solidFill>
            <a:srgbClr val="F2F2F2"/>
          </a:solidFill>
          <a:ln cap="flat" cmpd="sng" w="12700">
            <a:solidFill>
              <a:srgbClr val="E6E6E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0" name="Google Shape;110;p2"/>
          <p:cNvSpPr/>
          <p:nvPr/>
        </p:nvSpPr>
        <p:spPr>
          <a:xfrm>
            <a:off x="6976595" y="-1700155"/>
            <a:ext cx="3400308" cy="3400308"/>
          </a:xfrm>
          <a:custGeom>
            <a:rect b="b" l="l" r="r" t="t"/>
            <a:pathLst>
              <a:path extrusionOk="0" h="3400308" w="3400308">
                <a:moveTo>
                  <a:pt x="1700153" y="403944"/>
                </a:moveTo>
                <a:cubicBezTo>
                  <a:pt x="984276" y="403944"/>
                  <a:pt x="403943" y="984277"/>
                  <a:pt x="403943" y="1700154"/>
                </a:cubicBezTo>
                <a:cubicBezTo>
                  <a:pt x="403943" y="2416031"/>
                  <a:pt x="984276" y="2996364"/>
                  <a:pt x="1700153" y="2996364"/>
                </a:cubicBezTo>
                <a:cubicBezTo>
                  <a:pt x="2416030" y="2996364"/>
                  <a:pt x="2996363" y="2416031"/>
                  <a:pt x="2996363" y="1700154"/>
                </a:cubicBezTo>
                <a:cubicBezTo>
                  <a:pt x="2996363" y="984277"/>
                  <a:pt x="2416030" y="403944"/>
                  <a:pt x="1700153" y="403944"/>
                </a:cubicBezTo>
                <a:close/>
                <a:moveTo>
                  <a:pt x="1700154" y="0"/>
                </a:moveTo>
                <a:cubicBezTo>
                  <a:pt x="2639123" y="0"/>
                  <a:pt x="3400308" y="761185"/>
                  <a:pt x="3400308" y="1700154"/>
                </a:cubicBezTo>
                <a:cubicBezTo>
                  <a:pt x="3400308" y="2639123"/>
                  <a:pt x="2639123" y="3400308"/>
                  <a:pt x="1700154" y="3400308"/>
                </a:cubicBezTo>
                <a:cubicBezTo>
                  <a:pt x="761185" y="3400308"/>
                  <a:pt x="0" y="2639123"/>
                  <a:pt x="0" y="1700154"/>
                </a:cubicBezTo>
                <a:cubicBezTo>
                  <a:pt x="0" y="761185"/>
                  <a:pt x="761185" y="0"/>
                  <a:pt x="1700154" y="0"/>
                </a:cubicBezTo>
                <a:close/>
              </a:path>
            </a:pathLst>
          </a:custGeom>
          <a:solidFill>
            <a:srgbClr val="F5B60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 name="Google Shape;111;p2"/>
          <p:cNvSpPr txBox="1"/>
          <p:nvPr/>
        </p:nvSpPr>
        <p:spPr>
          <a:xfrm>
            <a:off x="7574972" y="2947528"/>
            <a:ext cx="287610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dk1"/>
                </a:solidFill>
                <a:latin typeface="Quattrocento Sans"/>
                <a:ea typeface="Quattrocento Sans"/>
                <a:cs typeface="Quattrocento Sans"/>
                <a:sym typeface="Quattrocento Sans"/>
              </a:rPr>
              <a:t>NỘI DUNG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p:nvPr/>
        </p:nvSpPr>
        <p:spPr>
          <a:xfrm>
            <a:off x="0" y="0"/>
            <a:ext cx="12192000" cy="6858000"/>
          </a:xfrm>
          <a:prstGeom prst="rect">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 name="Google Shape;117;p3"/>
          <p:cNvSpPr/>
          <p:nvPr/>
        </p:nvSpPr>
        <p:spPr>
          <a:xfrm>
            <a:off x="9437225" y="0"/>
            <a:ext cx="2754775" cy="6858000"/>
          </a:xfrm>
          <a:prstGeom prst="rect">
            <a:avLst/>
          </a:prstGeom>
          <a:solidFill>
            <a:srgbClr val="F5B60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8" name="Google Shape;118;p3"/>
          <p:cNvPicPr preferRelativeResize="0"/>
          <p:nvPr/>
        </p:nvPicPr>
        <p:blipFill rotWithShape="1">
          <a:blip r:embed="rId3">
            <a:alphaModFix/>
          </a:blip>
          <a:srcRect b="0" l="0" r="0" t="0"/>
          <a:stretch/>
        </p:blipFill>
        <p:spPr>
          <a:xfrm>
            <a:off x="7395683" y="1547916"/>
            <a:ext cx="4083083" cy="4042656"/>
          </a:xfrm>
          <a:prstGeom prst="rect">
            <a:avLst/>
          </a:prstGeom>
          <a:noFill/>
          <a:ln>
            <a:noFill/>
          </a:ln>
        </p:spPr>
      </p:pic>
      <p:sp>
        <p:nvSpPr>
          <p:cNvPr id="119" name="Google Shape;119;p3"/>
          <p:cNvSpPr txBox="1"/>
          <p:nvPr/>
        </p:nvSpPr>
        <p:spPr>
          <a:xfrm>
            <a:off x="571500" y="419100"/>
            <a:ext cx="371447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LÝ DO CHỌN ĐỀ TÀI</a:t>
            </a:r>
            <a:endParaRPr/>
          </a:p>
        </p:txBody>
      </p:sp>
      <p:sp>
        <p:nvSpPr>
          <p:cNvPr id="120" name="Google Shape;120;p3"/>
          <p:cNvSpPr txBox="1"/>
          <p:nvPr/>
        </p:nvSpPr>
        <p:spPr>
          <a:xfrm>
            <a:off x="571500" y="1361420"/>
            <a:ext cx="5672152" cy="4871625"/>
          </a:xfrm>
          <a:prstGeom prst="rect">
            <a:avLst/>
          </a:prstGeom>
          <a:noFill/>
          <a:ln>
            <a:noFill/>
          </a:ln>
        </p:spPr>
        <p:txBody>
          <a:bodyPr anchorCtr="0" anchor="t" bIns="274300" lIns="91425" spcFirstLastPara="1" rIns="91425" wrap="square" tIns="0">
            <a:noAutofit/>
          </a:bodyPr>
          <a:lstStyle/>
          <a:p>
            <a:pPr indent="-304800" lvl="0" marL="457200" marR="0" rtl="0" algn="l">
              <a:lnSpc>
                <a:spcPct val="115000"/>
              </a:lnSpc>
              <a:spcBef>
                <a:spcPts val="0"/>
              </a:spcBef>
              <a:spcAft>
                <a:spcPts val="0"/>
              </a:spcAft>
              <a:buClr>
                <a:schemeClr val="dk1"/>
              </a:buClr>
              <a:buSzPts val="1200"/>
              <a:buFont typeface="Josefin Sans"/>
              <a:buChar char="●"/>
            </a:pPr>
            <a:r>
              <a:rPr lang="en-US" sz="2500">
                <a:solidFill>
                  <a:schemeClr val="dk1"/>
                </a:solidFill>
                <a:latin typeface="Arial"/>
                <a:ea typeface="Arial"/>
                <a:cs typeface="Arial"/>
                <a:sym typeface="Arial"/>
              </a:rPr>
              <a:t>Trường hợp cần phần chia công việc nhóm và các thành viên ở xa nhau, cần một công cụ trực tuyến để quản lý và kiểm tra tiến độ của cả nhóm. Vì vậy bọn em quyết định chọn đề tài task schedule </a:t>
            </a:r>
            <a:r>
              <a:rPr lang="en-US" sz="2500">
                <a:solidFill>
                  <a:schemeClr val="dk1"/>
                </a:solidFill>
              </a:rPr>
              <a:t>v</a:t>
            </a:r>
            <a:r>
              <a:rPr lang="en-US" sz="2500">
                <a:solidFill>
                  <a:schemeClr val="dk1"/>
                </a:solidFill>
                <a:latin typeface="Arial"/>
                <a:ea typeface="Arial"/>
                <a:cs typeface="Arial"/>
                <a:sym typeface="Arial"/>
              </a:rPr>
              <a:t>ới web Monschedule.</a:t>
            </a:r>
            <a:endParaRPr sz="2500">
              <a:solidFill>
                <a:schemeClr val="dk1"/>
              </a:solidFill>
              <a:latin typeface="Arial"/>
              <a:ea typeface="Arial"/>
              <a:cs typeface="Arial"/>
              <a:sym typeface="Arial"/>
            </a:endParaRPr>
          </a:p>
          <a:p>
            <a:pPr indent="-304800" lvl="0" marL="457200" marR="0" rtl="0" algn="l">
              <a:lnSpc>
                <a:spcPct val="115000"/>
              </a:lnSpc>
              <a:spcBef>
                <a:spcPts val="1600"/>
              </a:spcBef>
              <a:spcAft>
                <a:spcPts val="0"/>
              </a:spcAft>
              <a:buClr>
                <a:schemeClr val="dk1"/>
              </a:buClr>
              <a:buSzPts val="1200"/>
              <a:buFont typeface="Josefin Sans"/>
              <a:buChar char="●"/>
            </a:pPr>
            <a:r>
              <a:rPr lang="en-US" sz="2500">
                <a:solidFill>
                  <a:schemeClr val="dk1"/>
                </a:solidFill>
                <a:latin typeface="Arial"/>
                <a:ea typeface="Arial"/>
                <a:cs typeface="Arial"/>
                <a:sym typeface="Arial"/>
              </a:rPr>
              <a:t>Kịch bản ứng dụng:</a:t>
            </a:r>
            <a:endParaRPr/>
          </a:p>
          <a:p>
            <a:pPr indent="-304800" lvl="1" marL="914400" marR="0" rtl="0" algn="l">
              <a:lnSpc>
                <a:spcPct val="115000"/>
              </a:lnSpc>
              <a:spcBef>
                <a:spcPts val="0"/>
              </a:spcBef>
              <a:spcAft>
                <a:spcPts val="0"/>
              </a:spcAft>
              <a:buClr>
                <a:schemeClr val="dk1"/>
              </a:buClr>
              <a:buSzPts val="1200"/>
              <a:buFont typeface="Josefin Sans"/>
              <a:buChar char="○"/>
            </a:pPr>
            <a:r>
              <a:rPr b="0" i="0" lang="en-US" sz="2500" u="none" cap="none" strike="noStrike">
                <a:solidFill>
                  <a:schemeClr val="dk1"/>
                </a:solidFill>
                <a:latin typeface="Arial"/>
                <a:ea typeface="Arial"/>
                <a:cs typeface="Arial"/>
                <a:sym typeface="Arial"/>
              </a:rPr>
              <a:t>Quản lý các dự án phần mềm</a:t>
            </a:r>
            <a:endParaRPr b="0" i="0" sz="25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Josefin Sans"/>
              <a:buChar char="○"/>
            </a:pPr>
            <a:r>
              <a:rPr b="0" i="0" lang="en-US" sz="2500" u="none" cap="none" strike="noStrike">
                <a:solidFill>
                  <a:schemeClr val="dk1"/>
                </a:solidFill>
                <a:latin typeface="Arial"/>
                <a:ea typeface="Arial"/>
                <a:cs typeface="Arial"/>
                <a:sym typeface="Arial"/>
              </a:rPr>
              <a:t>Quản lý lịch làm việc cá nhân</a:t>
            </a:r>
            <a:endParaRPr b="0" i="0" sz="2500" u="none" cap="none" strike="noStrike">
              <a:solidFill>
                <a:schemeClr val="dk1"/>
              </a:solidFill>
              <a:latin typeface="Arial"/>
              <a:ea typeface="Arial"/>
              <a:cs typeface="Arial"/>
              <a:sym typeface="Arial"/>
            </a:endParaRPr>
          </a:p>
          <a:p>
            <a:pPr indent="0" lvl="1" marL="609600" marR="0" rtl="0" algn="l">
              <a:lnSpc>
                <a:spcPct val="115000"/>
              </a:lnSpc>
              <a:spcBef>
                <a:spcPts val="0"/>
              </a:spcBef>
              <a:spcAft>
                <a:spcPts val="0"/>
              </a:spcAft>
              <a:buClr>
                <a:schemeClr val="dk1"/>
              </a:buClr>
              <a:buSzPts val="1200"/>
              <a:buFont typeface="Arial"/>
              <a:buNone/>
            </a:pPr>
            <a:br>
              <a:rPr b="0" i="0" lang="en-US" sz="1600" u="none" cap="none" strike="noStrike">
                <a:solidFill>
                  <a:schemeClr val="dk1"/>
                </a:solidFill>
                <a:latin typeface="Josefin Sans"/>
                <a:ea typeface="Josefin Sans"/>
                <a:cs typeface="Josefin Sans"/>
                <a:sym typeface="Josefin Sans"/>
              </a:rPr>
            </a:br>
            <a:endParaRPr b="0" i="0" sz="1600" u="none" cap="none" strike="noStrike">
              <a:solidFill>
                <a:schemeClr val="dk1"/>
              </a:solidFill>
              <a:latin typeface="Josefin Sans"/>
              <a:ea typeface="Josefin Sans"/>
              <a:cs typeface="Josefin Sans"/>
              <a:sym typeface="Josefi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p:nvPr/>
        </p:nvSpPr>
        <p:spPr>
          <a:xfrm>
            <a:off x="-2307772" y="3657600"/>
            <a:ext cx="5283200" cy="5283200"/>
          </a:xfrm>
          <a:prstGeom prst="ellipse">
            <a:avLst/>
          </a:prstGeom>
          <a:solidFill>
            <a:srgbClr val="F5B60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 name="Google Shape;126;p4"/>
          <p:cNvSpPr txBox="1"/>
          <p:nvPr/>
        </p:nvSpPr>
        <p:spPr>
          <a:xfrm>
            <a:off x="435429" y="362858"/>
            <a:ext cx="214026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GIỚI THIỆU</a:t>
            </a:r>
            <a:endParaRPr b="1" sz="2800">
              <a:solidFill>
                <a:schemeClr val="dk1"/>
              </a:solidFill>
              <a:latin typeface="Arial"/>
              <a:ea typeface="Arial"/>
              <a:cs typeface="Arial"/>
              <a:sym typeface="Arial"/>
            </a:endParaRPr>
          </a:p>
        </p:txBody>
      </p:sp>
      <p:sp>
        <p:nvSpPr>
          <p:cNvPr id="127" name="Google Shape;127;p4"/>
          <p:cNvSpPr txBox="1"/>
          <p:nvPr/>
        </p:nvSpPr>
        <p:spPr>
          <a:xfrm>
            <a:off x="435428" y="1175657"/>
            <a:ext cx="11756571" cy="278537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500"/>
              <a:buFont typeface="Arial"/>
              <a:buChar char="•"/>
            </a:pPr>
            <a:r>
              <a:rPr lang="en-US" sz="2500">
                <a:solidFill>
                  <a:schemeClr val="dk1"/>
                </a:solidFill>
                <a:latin typeface="Arial"/>
                <a:ea typeface="Arial"/>
                <a:cs typeface="Arial"/>
                <a:sym typeface="Arial"/>
              </a:rPr>
              <a:t>Trang web có 2 nhóm đối tượng người dùng là User và Admin</a:t>
            </a:r>
            <a:endParaRPr/>
          </a:p>
          <a:p>
            <a:pPr indent="0" lvl="0" marL="0" marR="0" rtl="0" algn="l">
              <a:spcBef>
                <a:spcPts val="0"/>
              </a:spcBef>
              <a:spcAft>
                <a:spcPts val="0"/>
              </a:spcAft>
              <a:buNone/>
            </a:pPr>
            <a:r>
              <a:rPr lang="en-US" sz="2500">
                <a:solidFill>
                  <a:schemeClr val="dk1"/>
                </a:solidFill>
                <a:latin typeface="Arial"/>
                <a:ea typeface="Arial"/>
                <a:cs typeface="Arial"/>
                <a:sym typeface="Arial"/>
              </a:rPr>
              <a:t>      - User: tạo workspace cũng như thêm người khác vào workspace, tạo các  .       .        bảng dành cho các công việc riêng và trong các bảng, người dùng có thể .   .        tạo các cột ứng với từng giai đoạn công việc và tạo các thẻ trong các cột .         .        ứng với từng công việc nhỏ hơn.</a:t>
            </a:r>
            <a:endParaRPr/>
          </a:p>
          <a:p>
            <a:pPr indent="0" lvl="0" marL="0" marR="0" rtl="0" algn="l">
              <a:spcBef>
                <a:spcPts val="0"/>
              </a:spcBef>
              <a:spcAft>
                <a:spcPts val="0"/>
              </a:spcAft>
              <a:buNone/>
            </a:pPr>
            <a:r>
              <a:rPr lang="en-US" sz="2500">
                <a:solidFill>
                  <a:schemeClr val="dk1"/>
                </a:solidFill>
                <a:latin typeface="Arial"/>
                <a:ea typeface="Arial"/>
                <a:cs typeface="Arial"/>
                <a:sym typeface="Arial"/>
              </a:rPr>
              <a:t>     - Admin: quản lý tài khoản người dùng.</a:t>
            </a:r>
            <a:endParaRPr/>
          </a:p>
          <a:p>
            <a:pPr indent="-285750" lvl="0" marL="285750" marR="0" rtl="0" algn="l">
              <a:spcBef>
                <a:spcPts val="0"/>
              </a:spcBef>
              <a:spcAft>
                <a:spcPts val="0"/>
              </a:spcAft>
              <a:buClr>
                <a:schemeClr val="dk1"/>
              </a:buClr>
              <a:buSzPts val="2500"/>
              <a:buFont typeface="Arial"/>
              <a:buChar char="•"/>
            </a:pPr>
            <a:r>
              <a:rPr lang="en-US" sz="2500">
                <a:solidFill>
                  <a:schemeClr val="dk1"/>
                </a:solidFill>
                <a:latin typeface="Arial"/>
                <a:ea typeface="Arial"/>
                <a:cs typeface="Arial"/>
                <a:sym typeface="Arial"/>
              </a:rPr>
              <a:t>Trang web có 3 page chính: đăng nhập, đăng kí và trang chủ quản lý công việc.</a:t>
            </a:r>
            <a:endParaRPr sz="2500">
              <a:solidFill>
                <a:schemeClr val="dk1"/>
              </a:solidFill>
              <a:latin typeface="Arial"/>
              <a:ea typeface="Arial"/>
              <a:cs typeface="Arial"/>
              <a:sym typeface="Arial"/>
            </a:endParaRPr>
          </a:p>
        </p:txBody>
      </p:sp>
      <p:sp>
        <p:nvSpPr>
          <p:cNvPr id="128" name="Google Shape;128;p4"/>
          <p:cNvSpPr/>
          <p:nvPr/>
        </p:nvSpPr>
        <p:spPr>
          <a:xfrm>
            <a:off x="10617199" y="5123543"/>
            <a:ext cx="3149600" cy="3149600"/>
          </a:xfrm>
          <a:prstGeom prst="ellipse">
            <a:avLst/>
          </a:prstGeom>
          <a:solidFill>
            <a:schemeClr val="accent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5"/>
          <p:cNvPicPr preferRelativeResize="0"/>
          <p:nvPr/>
        </p:nvPicPr>
        <p:blipFill rotWithShape="1">
          <a:blip r:embed="rId3">
            <a:alphaModFix/>
          </a:blip>
          <a:srcRect b="0" l="0" r="0" t="0"/>
          <a:stretch/>
        </p:blipFill>
        <p:spPr>
          <a:xfrm>
            <a:off x="522514" y="204624"/>
            <a:ext cx="11176000" cy="7400862"/>
          </a:xfrm>
          <a:prstGeom prst="rect">
            <a:avLst/>
          </a:prstGeom>
          <a:noFill/>
          <a:ln>
            <a:noFill/>
          </a:ln>
        </p:spPr>
      </p:pic>
      <p:sp>
        <p:nvSpPr>
          <p:cNvPr id="134" name="Google Shape;134;p5"/>
          <p:cNvSpPr/>
          <p:nvPr/>
        </p:nvSpPr>
        <p:spPr>
          <a:xfrm>
            <a:off x="1" y="0"/>
            <a:ext cx="2442258" cy="694481"/>
          </a:xfrm>
          <a:prstGeom prst="rect">
            <a:avLst/>
          </a:prstGeom>
          <a:solidFill>
            <a:srgbClr val="F5B60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 name="Google Shape;135;p5"/>
          <p:cNvSpPr txBox="1"/>
          <p:nvPr/>
        </p:nvSpPr>
        <p:spPr>
          <a:xfrm>
            <a:off x="341722" y="85630"/>
            <a:ext cx="191911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USECASE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p:nvPr/>
        </p:nvSpPr>
        <p:spPr>
          <a:xfrm>
            <a:off x="1" y="0"/>
            <a:ext cx="2442258" cy="694481"/>
          </a:xfrm>
          <a:prstGeom prst="rect">
            <a:avLst/>
          </a:prstGeom>
          <a:solidFill>
            <a:srgbClr val="F5B60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 name="Google Shape;141;p6"/>
          <p:cNvSpPr txBox="1"/>
          <p:nvPr/>
        </p:nvSpPr>
        <p:spPr>
          <a:xfrm>
            <a:off x="79631" y="85630"/>
            <a:ext cx="239841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CÔNG NGHỆ</a:t>
            </a:r>
            <a:endParaRPr b="1" sz="2800">
              <a:solidFill>
                <a:schemeClr val="dk1"/>
              </a:solidFill>
              <a:latin typeface="Arial"/>
              <a:ea typeface="Arial"/>
              <a:cs typeface="Arial"/>
              <a:sym typeface="Arial"/>
            </a:endParaRPr>
          </a:p>
        </p:txBody>
      </p:sp>
      <p:pic>
        <p:nvPicPr>
          <p:cNvPr id="142" name="Google Shape;142;p6"/>
          <p:cNvPicPr preferRelativeResize="0"/>
          <p:nvPr/>
        </p:nvPicPr>
        <p:blipFill rotWithShape="1">
          <a:blip r:embed="rId3">
            <a:alphaModFix/>
          </a:blip>
          <a:srcRect b="0" l="0" r="0" t="0"/>
          <a:stretch/>
        </p:blipFill>
        <p:spPr>
          <a:xfrm>
            <a:off x="1059542" y="1212397"/>
            <a:ext cx="2130869" cy="2329089"/>
          </a:xfrm>
          <a:prstGeom prst="rect">
            <a:avLst/>
          </a:prstGeom>
          <a:noFill/>
          <a:ln>
            <a:noFill/>
          </a:ln>
        </p:spPr>
      </p:pic>
      <p:pic>
        <p:nvPicPr>
          <p:cNvPr descr="Pengenalan Node JS Lengkap + Cara Install - Teziger Blog" id="143" name="Google Shape;143;p6"/>
          <p:cNvPicPr preferRelativeResize="0"/>
          <p:nvPr/>
        </p:nvPicPr>
        <p:blipFill rotWithShape="1">
          <a:blip r:embed="rId4">
            <a:alphaModFix/>
          </a:blip>
          <a:srcRect b="0" l="0" r="0" t="0"/>
          <a:stretch/>
        </p:blipFill>
        <p:spPr>
          <a:xfrm>
            <a:off x="4785632" y="1073222"/>
            <a:ext cx="2607438" cy="2607438"/>
          </a:xfrm>
          <a:prstGeom prst="rect">
            <a:avLst/>
          </a:prstGeom>
          <a:noFill/>
          <a:ln>
            <a:noFill/>
          </a:ln>
        </p:spPr>
      </p:pic>
      <p:pic>
        <p:nvPicPr>
          <p:cNvPr descr="Figma’s new icon – Figma Design" id="144" name="Google Shape;144;p6"/>
          <p:cNvPicPr preferRelativeResize="0"/>
          <p:nvPr/>
        </p:nvPicPr>
        <p:blipFill rotWithShape="1">
          <a:blip r:embed="rId5">
            <a:alphaModFix/>
          </a:blip>
          <a:srcRect b="0" l="0" r="0" t="0"/>
          <a:stretch/>
        </p:blipFill>
        <p:spPr>
          <a:xfrm>
            <a:off x="8696099" y="1130754"/>
            <a:ext cx="2492374" cy="2492374"/>
          </a:xfrm>
          <a:prstGeom prst="rect">
            <a:avLst/>
          </a:prstGeom>
          <a:noFill/>
          <a:ln>
            <a:noFill/>
          </a:ln>
        </p:spPr>
      </p:pic>
      <p:pic>
        <p:nvPicPr>
          <p:cNvPr descr="MongoDB Tutorial" id="145" name="Google Shape;145;p6"/>
          <p:cNvPicPr preferRelativeResize="0"/>
          <p:nvPr/>
        </p:nvPicPr>
        <p:blipFill rotWithShape="1">
          <a:blip r:embed="rId6">
            <a:alphaModFix/>
          </a:blip>
          <a:srcRect b="0" l="0" r="0" t="0"/>
          <a:stretch/>
        </p:blipFill>
        <p:spPr>
          <a:xfrm>
            <a:off x="3904343" y="3989048"/>
            <a:ext cx="4670868" cy="25981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7"/>
          <p:cNvSpPr/>
          <p:nvPr/>
        </p:nvSpPr>
        <p:spPr>
          <a:xfrm>
            <a:off x="0" y="0"/>
            <a:ext cx="12192000" cy="6858000"/>
          </a:xfrm>
          <a:prstGeom prst="rect">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7"/>
          <p:cNvSpPr/>
          <p:nvPr/>
        </p:nvSpPr>
        <p:spPr>
          <a:xfrm>
            <a:off x="3457348" y="670272"/>
            <a:ext cx="5277304" cy="5277304"/>
          </a:xfrm>
          <a:prstGeom prst="ellipse">
            <a:avLst/>
          </a:prstGeom>
          <a:solidFill>
            <a:srgbClr val="F2F2F2"/>
          </a:solidFill>
          <a:ln cap="flat" cmpd="sng" w="12700">
            <a:solidFill>
              <a:srgbClr val="E6E6E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 name="Google Shape;152;p7"/>
          <p:cNvSpPr/>
          <p:nvPr/>
        </p:nvSpPr>
        <p:spPr>
          <a:xfrm>
            <a:off x="3841922" y="-1903355"/>
            <a:ext cx="3972944" cy="3972944"/>
          </a:xfrm>
          <a:custGeom>
            <a:rect b="b" l="l" r="r" t="t"/>
            <a:pathLst>
              <a:path extrusionOk="0" h="3400308" w="3400308">
                <a:moveTo>
                  <a:pt x="1700153" y="403944"/>
                </a:moveTo>
                <a:cubicBezTo>
                  <a:pt x="984276" y="403944"/>
                  <a:pt x="403943" y="984277"/>
                  <a:pt x="403943" y="1700154"/>
                </a:cubicBezTo>
                <a:cubicBezTo>
                  <a:pt x="403943" y="2416031"/>
                  <a:pt x="984276" y="2996364"/>
                  <a:pt x="1700153" y="2996364"/>
                </a:cubicBezTo>
                <a:cubicBezTo>
                  <a:pt x="2416030" y="2996364"/>
                  <a:pt x="2996363" y="2416031"/>
                  <a:pt x="2996363" y="1700154"/>
                </a:cubicBezTo>
                <a:cubicBezTo>
                  <a:pt x="2996363" y="984277"/>
                  <a:pt x="2416030" y="403944"/>
                  <a:pt x="1700153" y="403944"/>
                </a:cubicBezTo>
                <a:close/>
                <a:moveTo>
                  <a:pt x="1700154" y="0"/>
                </a:moveTo>
                <a:cubicBezTo>
                  <a:pt x="2639123" y="0"/>
                  <a:pt x="3400308" y="761185"/>
                  <a:pt x="3400308" y="1700154"/>
                </a:cubicBezTo>
                <a:cubicBezTo>
                  <a:pt x="3400308" y="2639123"/>
                  <a:pt x="2639123" y="3400308"/>
                  <a:pt x="1700154" y="3400308"/>
                </a:cubicBezTo>
                <a:cubicBezTo>
                  <a:pt x="761185" y="3400308"/>
                  <a:pt x="0" y="2639123"/>
                  <a:pt x="0" y="1700154"/>
                </a:cubicBezTo>
                <a:cubicBezTo>
                  <a:pt x="0" y="761185"/>
                  <a:pt x="761185" y="0"/>
                  <a:pt x="1700154" y="0"/>
                </a:cubicBezTo>
                <a:close/>
              </a:path>
            </a:pathLst>
          </a:custGeom>
          <a:solidFill>
            <a:srgbClr val="F5B60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 name="Google Shape;153;p7"/>
          <p:cNvSpPr txBox="1"/>
          <p:nvPr/>
        </p:nvSpPr>
        <p:spPr>
          <a:xfrm>
            <a:off x="4922804" y="2801092"/>
            <a:ext cx="271171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000">
                <a:solidFill>
                  <a:schemeClr val="dk1"/>
                </a:solidFill>
                <a:latin typeface="Arial"/>
                <a:ea typeface="Arial"/>
                <a:cs typeface="Arial"/>
                <a:sym typeface="Arial"/>
              </a:rPr>
              <a:t>DEMO</a:t>
            </a:r>
            <a:endParaRPr b="1" sz="6000">
              <a:solidFill>
                <a:schemeClr val="dk1"/>
              </a:solidFill>
              <a:latin typeface="Arial"/>
              <a:ea typeface="Arial"/>
              <a:cs typeface="Arial"/>
              <a:sym typeface="Arial"/>
            </a:endParaRPr>
          </a:p>
        </p:txBody>
      </p:sp>
      <p:sp>
        <p:nvSpPr>
          <p:cNvPr id="154" name="Google Shape;154;p7"/>
          <p:cNvSpPr/>
          <p:nvPr/>
        </p:nvSpPr>
        <p:spPr>
          <a:xfrm>
            <a:off x="-2569029" y="3562692"/>
            <a:ext cx="5544457" cy="5544457"/>
          </a:xfrm>
          <a:prstGeom prst="ellipse">
            <a:avLst/>
          </a:prstGeom>
          <a:solidFill>
            <a:srgbClr val="F5B60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 name="Google Shape;155;p7"/>
          <p:cNvSpPr/>
          <p:nvPr/>
        </p:nvSpPr>
        <p:spPr>
          <a:xfrm>
            <a:off x="10842172" y="5515428"/>
            <a:ext cx="2307771" cy="2307771"/>
          </a:xfrm>
          <a:prstGeom prst="ellipse">
            <a:avLst/>
          </a:prstGeom>
          <a:solidFill>
            <a:srgbClr val="F5B60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p:nvPr/>
        </p:nvSpPr>
        <p:spPr>
          <a:xfrm>
            <a:off x="0" y="0"/>
            <a:ext cx="12192000" cy="6858000"/>
          </a:xfrm>
          <a:prstGeom prst="rect">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p8"/>
          <p:cNvSpPr/>
          <p:nvPr/>
        </p:nvSpPr>
        <p:spPr>
          <a:xfrm>
            <a:off x="3457348" y="670272"/>
            <a:ext cx="5277304" cy="5277304"/>
          </a:xfrm>
          <a:prstGeom prst="ellipse">
            <a:avLst/>
          </a:prstGeom>
          <a:solidFill>
            <a:srgbClr val="F2F2F2"/>
          </a:solidFill>
          <a:ln cap="flat" cmpd="sng" w="12700">
            <a:solidFill>
              <a:srgbClr val="E6E6E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p8"/>
          <p:cNvSpPr/>
          <p:nvPr/>
        </p:nvSpPr>
        <p:spPr>
          <a:xfrm>
            <a:off x="3841922" y="-1903355"/>
            <a:ext cx="3972944" cy="3972944"/>
          </a:xfrm>
          <a:custGeom>
            <a:rect b="b" l="l" r="r" t="t"/>
            <a:pathLst>
              <a:path extrusionOk="0" h="3400308" w="3400308">
                <a:moveTo>
                  <a:pt x="1700153" y="403944"/>
                </a:moveTo>
                <a:cubicBezTo>
                  <a:pt x="984276" y="403944"/>
                  <a:pt x="403943" y="984277"/>
                  <a:pt x="403943" y="1700154"/>
                </a:cubicBezTo>
                <a:cubicBezTo>
                  <a:pt x="403943" y="2416031"/>
                  <a:pt x="984276" y="2996364"/>
                  <a:pt x="1700153" y="2996364"/>
                </a:cubicBezTo>
                <a:cubicBezTo>
                  <a:pt x="2416030" y="2996364"/>
                  <a:pt x="2996363" y="2416031"/>
                  <a:pt x="2996363" y="1700154"/>
                </a:cubicBezTo>
                <a:cubicBezTo>
                  <a:pt x="2996363" y="984277"/>
                  <a:pt x="2416030" y="403944"/>
                  <a:pt x="1700153" y="403944"/>
                </a:cubicBezTo>
                <a:close/>
                <a:moveTo>
                  <a:pt x="1700154" y="0"/>
                </a:moveTo>
                <a:cubicBezTo>
                  <a:pt x="2639123" y="0"/>
                  <a:pt x="3400308" y="761185"/>
                  <a:pt x="3400308" y="1700154"/>
                </a:cubicBezTo>
                <a:cubicBezTo>
                  <a:pt x="3400308" y="2639123"/>
                  <a:pt x="2639123" y="3400308"/>
                  <a:pt x="1700154" y="3400308"/>
                </a:cubicBezTo>
                <a:cubicBezTo>
                  <a:pt x="761185" y="3400308"/>
                  <a:pt x="0" y="2639123"/>
                  <a:pt x="0" y="1700154"/>
                </a:cubicBezTo>
                <a:cubicBezTo>
                  <a:pt x="0" y="761185"/>
                  <a:pt x="761185" y="0"/>
                  <a:pt x="1700154" y="0"/>
                </a:cubicBezTo>
                <a:close/>
              </a:path>
            </a:pathLst>
          </a:custGeom>
          <a:solidFill>
            <a:srgbClr val="F5B60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 name="Google Shape;163;p8"/>
          <p:cNvSpPr txBox="1"/>
          <p:nvPr/>
        </p:nvSpPr>
        <p:spPr>
          <a:xfrm>
            <a:off x="3457348" y="2811412"/>
            <a:ext cx="5370285"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000">
                <a:solidFill>
                  <a:schemeClr val="dk1"/>
                </a:solidFill>
                <a:latin typeface="Arial"/>
                <a:ea typeface="Arial"/>
                <a:cs typeface="Arial"/>
                <a:sym typeface="Arial"/>
              </a:rPr>
              <a:t>THANK YOU!!</a:t>
            </a:r>
            <a:endParaRPr b="1" sz="6000">
              <a:solidFill>
                <a:schemeClr val="dk1"/>
              </a:solidFill>
              <a:latin typeface="Arial"/>
              <a:ea typeface="Arial"/>
              <a:cs typeface="Arial"/>
              <a:sym typeface="Arial"/>
            </a:endParaRPr>
          </a:p>
        </p:txBody>
      </p:sp>
      <p:sp>
        <p:nvSpPr>
          <p:cNvPr id="164" name="Google Shape;164;p8"/>
          <p:cNvSpPr/>
          <p:nvPr/>
        </p:nvSpPr>
        <p:spPr>
          <a:xfrm>
            <a:off x="-2569029" y="3562692"/>
            <a:ext cx="5544457" cy="5544457"/>
          </a:xfrm>
          <a:prstGeom prst="ellipse">
            <a:avLst/>
          </a:prstGeom>
          <a:solidFill>
            <a:srgbClr val="F5B60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 name="Google Shape;165;p8"/>
          <p:cNvSpPr/>
          <p:nvPr/>
        </p:nvSpPr>
        <p:spPr>
          <a:xfrm>
            <a:off x="10566400" y="5254171"/>
            <a:ext cx="2946400" cy="2946400"/>
          </a:xfrm>
          <a:prstGeom prst="ellipse">
            <a:avLst/>
          </a:prstGeom>
          <a:solidFill>
            <a:srgbClr val="F5B60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2023-01-31T05:39:56Z</dcterms:created>
  <dc:creator>DAO TRONG HIEU 20183739</dc:creator>
</cp:coreProperties>
</file>