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863e720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5863e72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5863e72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5863e72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5863e72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5863e72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8a9b11f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8a9b11f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8a9b11f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8a9b11f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a9b11f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8a9b11f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8a9b11f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8a9b11f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878e23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878e23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878e23b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878e23b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878e23b1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878e23b1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78e23b1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78e23b1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78e23b1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78e23b1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78e23b1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78e23b1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74fb08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74fb08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874fb088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874fb08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8a9b11f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8a9b11f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70fe04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70fe04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70fe04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70fe04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670fe04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670fe04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icloud.com/iclouddrive/0tfNyoM-s30scUuK9HH1m_wRw#Screen_Recording_2021-08-24_at_3.58.51_PM" TargetMode="External"/><Relationship Id="rId4" Type="http://schemas.openxmlformats.org/officeDocument/2006/relationships/hyperlink" Target="https://www.icloud.com/iclouddrive/0DAvXNfn9qXEWCD0C3pb959RQ#Screen_Recording_2021-08-24_at_3.59.29_PM" TargetMode="External"/><Relationship Id="rId5" Type="http://schemas.openxmlformats.org/officeDocument/2006/relationships/image" Target="../media/image18.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0.png"/><Relationship Id="rId7" Type="http://schemas.openxmlformats.org/officeDocument/2006/relationships/image" Target="../media/image26.png"/><Relationship Id="rId8"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20"/>
            <a:ext cx="8222100" cy="9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a:t>
            </a:r>
            <a:endParaRPr/>
          </a:p>
          <a:p>
            <a:pPr indent="0" lvl="0" marL="0" rtl="0" algn="l">
              <a:lnSpc>
                <a:spcPct val="100000"/>
              </a:lnSpc>
              <a:spcBef>
                <a:spcPts val="0"/>
              </a:spcBef>
              <a:spcAft>
                <a:spcPts val="0"/>
              </a:spcAft>
              <a:buSzPts val="1800"/>
              <a:buNone/>
            </a:pPr>
            <a:r>
              <a:rPr lang="en"/>
              <a:t>Python Quiz By Max McCallum</a:t>
            </a:r>
            <a:endParaRPr/>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latin typeface="Roboto"/>
                <a:ea typeface="Roboto"/>
                <a:cs typeface="Roboto"/>
                <a:sym typeface="Roboto"/>
              </a:rPr>
              <a:t>0136218313</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 Recording score</a:t>
            </a:r>
            <a:endParaRPr/>
          </a:p>
        </p:txBody>
      </p:sp>
      <p:sp>
        <p:nvSpPr>
          <p:cNvPr id="127" name="Google Shape;127;p21"/>
          <p:cNvSpPr txBox="1"/>
          <p:nvPr>
            <p:ph idx="1" type="body"/>
          </p:nvPr>
        </p:nvSpPr>
        <p:spPr>
          <a:xfrm>
            <a:off x="5976250" y="956400"/>
            <a:ext cx="2717700" cy="40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1300">
                <a:solidFill>
                  <a:srgbClr val="000000"/>
                </a:solidFill>
              </a:rPr>
              <a:t>To begin with, I had the program keep track of the users score by </a:t>
            </a:r>
            <a:r>
              <a:rPr lang="en" sz="1300">
                <a:solidFill>
                  <a:srgbClr val="000000"/>
                </a:solidFill>
              </a:rPr>
              <a:t>adding</a:t>
            </a:r>
            <a:r>
              <a:rPr lang="en" sz="1300">
                <a:solidFill>
                  <a:srgbClr val="000000"/>
                </a:solidFill>
              </a:rPr>
              <a:t> a point when they got a question right and taking a point off when they got the question wrong. However, after trialling this feature multiple times, I decided to remove the part where it removes a point if the user gets the question </a:t>
            </a:r>
            <a:r>
              <a:rPr lang="en" sz="1300">
                <a:solidFill>
                  <a:srgbClr val="000000"/>
                </a:solidFill>
              </a:rPr>
              <a:t>wrong as I don’t think that it is a good indicator of the users skill level because their overall score might say 0 which could be quite misleading considering that they got 5 questions right and 5 questions wrong.</a:t>
            </a:r>
            <a:endParaRPr sz="1300">
              <a:solidFill>
                <a:srgbClr val="000000"/>
              </a:solidFill>
            </a:endParaRPr>
          </a:p>
        </p:txBody>
      </p:sp>
      <p:pic>
        <p:nvPicPr>
          <p:cNvPr id="128" name="Google Shape;128;p21"/>
          <p:cNvPicPr preferRelativeResize="0"/>
          <p:nvPr/>
        </p:nvPicPr>
        <p:blipFill rotWithShape="1">
          <a:blip r:embed="rId3">
            <a:alphaModFix/>
          </a:blip>
          <a:srcRect b="11087" l="0" r="0" t="0"/>
          <a:stretch/>
        </p:blipFill>
        <p:spPr>
          <a:xfrm>
            <a:off x="1901250" y="862701"/>
            <a:ext cx="4074998" cy="1223737"/>
          </a:xfrm>
          <a:prstGeom prst="rect">
            <a:avLst/>
          </a:prstGeom>
          <a:noFill/>
          <a:ln>
            <a:noFill/>
          </a:ln>
        </p:spPr>
      </p:pic>
      <p:pic>
        <p:nvPicPr>
          <p:cNvPr id="129" name="Google Shape;129;p21"/>
          <p:cNvPicPr preferRelativeResize="0"/>
          <p:nvPr/>
        </p:nvPicPr>
        <p:blipFill>
          <a:blip r:embed="rId4">
            <a:alphaModFix/>
          </a:blip>
          <a:stretch>
            <a:fillRect/>
          </a:stretch>
        </p:blipFill>
        <p:spPr>
          <a:xfrm>
            <a:off x="0" y="2357329"/>
            <a:ext cx="4075000" cy="1156782"/>
          </a:xfrm>
          <a:prstGeom prst="rect">
            <a:avLst/>
          </a:prstGeom>
          <a:noFill/>
          <a:ln>
            <a:noFill/>
          </a:ln>
        </p:spPr>
      </p:pic>
      <p:pic>
        <p:nvPicPr>
          <p:cNvPr id="130" name="Google Shape;130;p21"/>
          <p:cNvPicPr preferRelativeResize="0"/>
          <p:nvPr/>
        </p:nvPicPr>
        <p:blipFill>
          <a:blip r:embed="rId5">
            <a:alphaModFix/>
          </a:blip>
          <a:stretch>
            <a:fillRect/>
          </a:stretch>
        </p:blipFill>
        <p:spPr>
          <a:xfrm>
            <a:off x="3771200" y="3906175"/>
            <a:ext cx="1801200" cy="977525"/>
          </a:xfrm>
          <a:prstGeom prst="rect">
            <a:avLst/>
          </a:prstGeom>
          <a:noFill/>
          <a:ln>
            <a:noFill/>
          </a:ln>
        </p:spPr>
      </p:pic>
      <p:pic>
        <p:nvPicPr>
          <p:cNvPr id="131" name="Google Shape;131;p21"/>
          <p:cNvPicPr preferRelativeResize="0"/>
          <p:nvPr/>
        </p:nvPicPr>
        <p:blipFill>
          <a:blip r:embed="rId6">
            <a:alphaModFix/>
          </a:blip>
          <a:stretch>
            <a:fillRect/>
          </a:stretch>
        </p:blipFill>
        <p:spPr>
          <a:xfrm>
            <a:off x="1005675" y="4182200"/>
            <a:ext cx="1699325" cy="693750"/>
          </a:xfrm>
          <a:prstGeom prst="rect">
            <a:avLst/>
          </a:prstGeom>
          <a:noFill/>
          <a:ln>
            <a:noFill/>
          </a:ln>
        </p:spPr>
      </p:pic>
      <p:cxnSp>
        <p:nvCxnSpPr>
          <p:cNvPr id="132" name="Google Shape;132;p21"/>
          <p:cNvCxnSpPr>
            <a:endCxn id="130" idx="0"/>
          </p:cNvCxnSpPr>
          <p:nvPr/>
        </p:nvCxnSpPr>
        <p:spPr>
          <a:xfrm>
            <a:off x="4647800" y="2229775"/>
            <a:ext cx="24000" cy="16764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1"/>
          <p:cNvCxnSpPr>
            <a:stCxn id="129" idx="2"/>
          </p:cNvCxnSpPr>
          <p:nvPr/>
        </p:nvCxnSpPr>
        <p:spPr>
          <a:xfrm>
            <a:off x="2037500" y="3514111"/>
            <a:ext cx="14100" cy="66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 Language select</a:t>
            </a:r>
            <a:endParaRPr/>
          </a:p>
        </p:txBody>
      </p:sp>
      <p:pic>
        <p:nvPicPr>
          <p:cNvPr id="139" name="Google Shape;139;p22"/>
          <p:cNvPicPr preferRelativeResize="0"/>
          <p:nvPr/>
        </p:nvPicPr>
        <p:blipFill>
          <a:blip r:embed="rId3">
            <a:alphaModFix/>
          </a:blip>
          <a:stretch>
            <a:fillRect/>
          </a:stretch>
        </p:blipFill>
        <p:spPr>
          <a:xfrm>
            <a:off x="0" y="896825"/>
            <a:ext cx="3178827" cy="1374376"/>
          </a:xfrm>
          <a:prstGeom prst="rect">
            <a:avLst/>
          </a:prstGeom>
          <a:noFill/>
          <a:ln>
            <a:noFill/>
          </a:ln>
        </p:spPr>
      </p:pic>
      <p:pic>
        <p:nvPicPr>
          <p:cNvPr id="140" name="Google Shape;140;p22"/>
          <p:cNvPicPr preferRelativeResize="0"/>
          <p:nvPr/>
        </p:nvPicPr>
        <p:blipFill>
          <a:blip r:embed="rId4">
            <a:alphaModFix/>
          </a:blip>
          <a:stretch>
            <a:fillRect/>
          </a:stretch>
        </p:blipFill>
        <p:spPr>
          <a:xfrm>
            <a:off x="-25" y="3612902"/>
            <a:ext cx="3178824" cy="1544860"/>
          </a:xfrm>
          <a:prstGeom prst="rect">
            <a:avLst/>
          </a:prstGeom>
          <a:noFill/>
          <a:ln>
            <a:noFill/>
          </a:ln>
        </p:spPr>
      </p:pic>
      <p:sp>
        <p:nvSpPr>
          <p:cNvPr id="141" name="Google Shape;141;p22"/>
          <p:cNvSpPr txBox="1"/>
          <p:nvPr>
            <p:ph idx="1" type="body"/>
          </p:nvPr>
        </p:nvSpPr>
        <p:spPr>
          <a:xfrm>
            <a:off x="4913100" y="896875"/>
            <a:ext cx="4304100" cy="1374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One thing I wanted to add was an option for the user to select which </a:t>
            </a:r>
            <a:r>
              <a:rPr lang="en" sz="1200">
                <a:solidFill>
                  <a:srgbClr val="000000"/>
                </a:solidFill>
              </a:rPr>
              <a:t>language</a:t>
            </a:r>
            <a:r>
              <a:rPr lang="en" sz="1200">
                <a:solidFill>
                  <a:srgbClr val="000000"/>
                </a:solidFill>
              </a:rPr>
              <a:t> they wanted the quiz to be in. I decided that using just English, French and Spanish would be the best idea as they are some of the most widely spoken languages in the world. Combined there are over 2 billion people in the world who speak one of these three languages and that accounts for around 40% of everyone in the world.</a:t>
            </a:r>
            <a:endParaRPr sz="1200">
              <a:solidFill>
                <a:srgbClr val="000000"/>
              </a:solidFill>
            </a:endParaRPr>
          </a:p>
        </p:txBody>
      </p:sp>
      <p:sp>
        <p:nvSpPr>
          <p:cNvPr id="142" name="Google Shape;142;p22"/>
          <p:cNvSpPr txBox="1"/>
          <p:nvPr/>
        </p:nvSpPr>
        <p:spPr>
          <a:xfrm>
            <a:off x="4913100" y="2571750"/>
            <a:ext cx="4230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 programmed it so that if someone were to select a language, then they would need to type out the name of it, for example, “French”. However, a lot of people would type this out without the capital letter. To fix this, i made two spellings of each language, one with a capital letter and one without. This way the only way for there to be an error would be if the spelled the word wrong, they typed in a language that wasn’t french english or spanish, or they typed in either french and spanish how they are spelt in those languages (français and</a:t>
            </a:r>
            <a:r>
              <a:rPr lang="en" sz="1200">
                <a:solidFill>
                  <a:srgbClr val="202124"/>
                </a:solidFill>
              </a:rPr>
              <a:t> español). However i think the chances of this are low, since because the introduction and title to the quiz is in english, most people would assume to type the languages how they are spelt in english.</a:t>
            </a:r>
            <a:endParaRPr sz="1200">
              <a:solidFill>
                <a:srgbClr val="202124"/>
              </a:solidFill>
            </a:endParaRPr>
          </a:p>
        </p:txBody>
      </p:sp>
      <p:pic>
        <p:nvPicPr>
          <p:cNvPr id="143" name="Google Shape;143;p22"/>
          <p:cNvPicPr preferRelativeResize="0"/>
          <p:nvPr/>
        </p:nvPicPr>
        <p:blipFill>
          <a:blip r:embed="rId5">
            <a:alphaModFix/>
          </a:blip>
          <a:stretch>
            <a:fillRect/>
          </a:stretch>
        </p:blipFill>
        <p:spPr>
          <a:xfrm>
            <a:off x="118800" y="2606200"/>
            <a:ext cx="1757576" cy="671700"/>
          </a:xfrm>
          <a:prstGeom prst="rect">
            <a:avLst/>
          </a:prstGeom>
          <a:noFill/>
          <a:ln>
            <a:noFill/>
          </a:ln>
        </p:spPr>
      </p:pic>
      <p:pic>
        <p:nvPicPr>
          <p:cNvPr id="144" name="Google Shape;144;p22"/>
          <p:cNvPicPr preferRelativeResize="0"/>
          <p:nvPr/>
        </p:nvPicPr>
        <p:blipFill>
          <a:blip r:embed="rId6">
            <a:alphaModFix/>
          </a:blip>
          <a:stretch>
            <a:fillRect/>
          </a:stretch>
        </p:blipFill>
        <p:spPr>
          <a:xfrm>
            <a:off x="3662925" y="1807969"/>
            <a:ext cx="1207700" cy="1657506"/>
          </a:xfrm>
          <a:prstGeom prst="rect">
            <a:avLst/>
          </a:prstGeom>
          <a:noFill/>
          <a:ln>
            <a:noFill/>
          </a:ln>
        </p:spPr>
      </p:pic>
      <p:pic>
        <p:nvPicPr>
          <p:cNvPr id="145" name="Google Shape;145;p22"/>
          <p:cNvPicPr preferRelativeResize="0"/>
          <p:nvPr/>
        </p:nvPicPr>
        <p:blipFill>
          <a:blip r:embed="rId7">
            <a:alphaModFix/>
          </a:blip>
          <a:stretch>
            <a:fillRect/>
          </a:stretch>
        </p:blipFill>
        <p:spPr>
          <a:xfrm>
            <a:off x="3662924" y="3546726"/>
            <a:ext cx="1207709" cy="1596775"/>
          </a:xfrm>
          <a:prstGeom prst="rect">
            <a:avLst/>
          </a:prstGeom>
          <a:noFill/>
          <a:ln>
            <a:noFill/>
          </a:ln>
        </p:spPr>
      </p:pic>
      <p:cxnSp>
        <p:nvCxnSpPr>
          <p:cNvPr id="146" name="Google Shape;146;p22"/>
          <p:cNvCxnSpPr>
            <a:stCxn id="139" idx="2"/>
            <a:endCxn id="143" idx="0"/>
          </p:cNvCxnSpPr>
          <p:nvPr/>
        </p:nvCxnSpPr>
        <p:spPr>
          <a:xfrm flipH="1">
            <a:off x="997513" y="2271201"/>
            <a:ext cx="591900" cy="3351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2"/>
          <p:cNvCxnSpPr>
            <a:endCxn id="144" idx="1"/>
          </p:cNvCxnSpPr>
          <p:nvPr/>
        </p:nvCxnSpPr>
        <p:spPr>
          <a:xfrm flipH="1" rot="10800000">
            <a:off x="2983125" y="2636722"/>
            <a:ext cx="679800" cy="9807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2"/>
          <p:cNvCxnSpPr>
            <a:stCxn id="140" idx="3"/>
            <a:endCxn id="145" idx="1"/>
          </p:cNvCxnSpPr>
          <p:nvPr/>
        </p:nvCxnSpPr>
        <p:spPr>
          <a:xfrm flipH="1" rot="10800000">
            <a:off x="3178799" y="4345132"/>
            <a:ext cx="484200" cy="4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 Error handling</a:t>
            </a:r>
            <a:endParaRPr/>
          </a:p>
        </p:txBody>
      </p:sp>
      <p:sp>
        <p:nvSpPr>
          <p:cNvPr id="154" name="Google Shape;154;p23"/>
          <p:cNvSpPr txBox="1"/>
          <p:nvPr>
            <p:ph idx="1" type="body"/>
          </p:nvPr>
        </p:nvSpPr>
        <p:spPr>
          <a:xfrm>
            <a:off x="471900" y="952425"/>
            <a:ext cx="5715000" cy="33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Before, when I set the different languages that a user could select, If they didn’t give an input that i had set (french, english and spanish), then the program would stop running and an error message would pop up. To fix this, i wanted to make a command that would show a message that told the user they had made a mistake and then re-run the language select command. To do this, I at first just copied the language select command and pasted it in several times because I </a:t>
            </a:r>
            <a:r>
              <a:rPr lang="en" sz="1300">
                <a:solidFill>
                  <a:srgbClr val="000000"/>
                </a:solidFill>
              </a:rPr>
              <a:t>wasn'</a:t>
            </a:r>
            <a:r>
              <a:rPr lang="en" sz="1300">
                <a:solidFill>
                  <a:srgbClr val="000000"/>
                </a:solidFill>
              </a:rPr>
              <a:t>t sure of any other way to do it. But there were several problems with this. One of this being that there were a finite number of times a user </a:t>
            </a:r>
            <a:r>
              <a:rPr lang="en" sz="1300">
                <a:solidFill>
                  <a:srgbClr val="000000"/>
                </a:solidFill>
              </a:rPr>
              <a:t>could attempt this and secondly that it made the code very messy. I did some research and found that the best way to do this was to use the ‘raise’ and ‘pass’ commands. The pass command tells the program to ignore a line of code unless directly told to by the raise command. </a:t>
            </a:r>
            <a:endParaRPr sz="1300">
              <a:solidFill>
                <a:srgbClr val="000000"/>
              </a:solidFill>
            </a:endParaRPr>
          </a:p>
        </p:txBody>
      </p:sp>
      <p:pic>
        <p:nvPicPr>
          <p:cNvPr id="155" name="Google Shape;155;p23"/>
          <p:cNvPicPr preferRelativeResize="0"/>
          <p:nvPr/>
        </p:nvPicPr>
        <p:blipFill>
          <a:blip r:embed="rId3">
            <a:alphaModFix/>
          </a:blip>
          <a:stretch>
            <a:fillRect/>
          </a:stretch>
        </p:blipFill>
        <p:spPr>
          <a:xfrm>
            <a:off x="3429000" y="4248649"/>
            <a:ext cx="5714999" cy="894850"/>
          </a:xfrm>
          <a:prstGeom prst="rect">
            <a:avLst/>
          </a:prstGeom>
          <a:noFill/>
          <a:ln>
            <a:noFill/>
          </a:ln>
        </p:spPr>
      </p:pic>
      <p:pic>
        <p:nvPicPr>
          <p:cNvPr id="156" name="Google Shape;156;p23"/>
          <p:cNvPicPr preferRelativeResize="0"/>
          <p:nvPr/>
        </p:nvPicPr>
        <p:blipFill>
          <a:blip r:embed="rId4">
            <a:alphaModFix/>
          </a:blip>
          <a:stretch>
            <a:fillRect/>
          </a:stretch>
        </p:blipFill>
        <p:spPr>
          <a:xfrm>
            <a:off x="0" y="4556700"/>
            <a:ext cx="3594175" cy="586800"/>
          </a:xfrm>
          <a:prstGeom prst="rect">
            <a:avLst/>
          </a:prstGeom>
          <a:noFill/>
          <a:ln>
            <a:noFill/>
          </a:ln>
        </p:spPr>
      </p:pic>
      <p:pic>
        <p:nvPicPr>
          <p:cNvPr id="157" name="Google Shape;157;p23"/>
          <p:cNvPicPr preferRelativeResize="0"/>
          <p:nvPr/>
        </p:nvPicPr>
        <p:blipFill>
          <a:blip r:embed="rId5">
            <a:alphaModFix/>
          </a:blip>
          <a:stretch>
            <a:fillRect/>
          </a:stretch>
        </p:blipFill>
        <p:spPr>
          <a:xfrm>
            <a:off x="6235350" y="879025"/>
            <a:ext cx="2908650" cy="2105451"/>
          </a:xfrm>
          <a:prstGeom prst="rect">
            <a:avLst/>
          </a:prstGeom>
          <a:noFill/>
          <a:ln>
            <a:noFill/>
          </a:ln>
        </p:spPr>
      </p:pic>
      <p:sp>
        <p:nvSpPr>
          <p:cNvPr id="158" name="Google Shape;158;p23"/>
          <p:cNvSpPr txBox="1"/>
          <p:nvPr/>
        </p:nvSpPr>
        <p:spPr>
          <a:xfrm>
            <a:off x="6699450" y="3324063"/>
            <a:ext cx="1873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Result of raise and pass commands</a:t>
            </a:r>
            <a:endParaRPr sz="1300"/>
          </a:p>
        </p:txBody>
      </p:sp>
      <p:cxnSp>
        <p:nvCxnSpPr>
          <p:cNvPr id="159" name="Google Shape;159;p23"/>
          <p:cNvCxnSpPr>
            <a:stCxn id="158" idx="0"/>
            <a:endCxn id="157" idx="2"/>
          </p:cNvCxnSpPr>
          <p:nvPr/>
        </p:nvCxnSpPr>
        <p:spPr>
          <a:xfrm flipH="1" rot="10800000">
            <a:off x="7636050" y="2984463"/>
            <a:ext cx="53700" cy="3396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3"/>
          <p:cNvSpPr/>
          <p:nvPr/>
        </p:nvSpPr>
        <p:spPr>
          <a:xfrm>
            <a:off x="348550" y="4902300"/>
            <a:ext cx="533400" cy="162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4301125" y="4615075"/>
            <a:ext cx="399900" cy="162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 Import Time</a:t>
            </a:r>
            <a:endParaRPr/>
          </a:p>
        </p:txBody>
      </p:sp>
      <p:sp>
        <p:nvSpPr>
          <p:cNvPr id="167" name="Google Shape;167;p24"/>
          <p:cNvSpPr txBox="1"/>
          <p:nvPr>
            <p:ph idx="1" type="body"/>
          </p:nvPr>
        </p:nvSpPr>
        <p:spPr>
          <a:xfrm>
            <a:off x="5960100" y="946500"/>
            <a:ext cx="31839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A problem I faced once i first tested the quiz and the language select was that there was no time for the user to read the steps to the quiz </a:t>
            </a:r>
            <a:r>
              <a:rPr lang="en" sz="1300">
                <a:solidFill>
                  <a:srgbClr val="000000"/>
                </a:solidFill>
              </a:rPr>
              <a:t>as well</a:t>
            </a:r>
            <a:r>
              <a:rPr lang="en" sz="1300">
                <a:solidFill>
                  <a:srgbClr val="000000"/>
                </a:solidFill>
              </a:rPr>
              <a:t> as being able to tell if they got an answer wrong or right. I discovered a feature called import time where i could use the comman</a:t>
            </a:r>
            <a:r>
              <a:rPr lang="en" sz="1300">
                <a:solidFill>
                  <a:srgbClr val="000000"/>
                </a:solidFill>
              </a:rPr>
              <a:t>d ‘</a:t>
            </a:r>
            <a:r>
              <a:rPr lang="en" sz="1300">
                <a:solidFill>
                  <a:srgbClr val="000000"/>
                </a:solidFill>
              </a:rPr>
              <a:t>time.sleep(5)’. This would delay the next command from running for 5 seconds and I could change that time period if i wanted to. This allowed me to be more free with the things like the instructions to the quiz and telling the user if they got the question right or wrong by making the text longer with more information and giving the user an appropriate amount of time to read it.</a:t>
            </a:r>
            <a:endParaRPr>
              <a:solidFill>
                <a:srgbClr val="000000"/>
              </a:solidFill>
            </a:endParaRPr>
          </a:p>
        </p:txBody>
      </p:sp>
      <p:pic>
        <p:nvPicPr>
          <p:cNvPr id="168" name="Google Shape;168;p24"/>
          <p:cNvPicPr preferRelativeResize="0"/>
          <p:nvPr/>
        </p:nvPicPr>
        <p:blipFill>
          <a:blip r:embed="rId3">
            <a:alphaModFix/>
          </a:blip>
          <a:stretch>
            <a:fillRect/>
          </a:stretch>
        </p:blipFill>
        <p:spPr>
          <a:xfrm>
            <a:off x="3187525" y="3425000"/>
            <a:ext cx="2768950" cy="1716250"/>
          </a:xfrm>
          <a:prstGeom prst="rect">
            <a:avLst/>
          </a:prstGeom>
          <a:noFill/>
          <a:ln>
            <a:noFill/>
          </a:ln>
        </p:spPr>
      </p:pic>
      <p:pic>
        <p:nvPicPr>
          <p:cNvPr id="169" name="Google Shape;169;p24"/>
          <p:cNvPicPr preferRelativeResize="0"/>
          <p:nvPr/>
        </p:nvPicPr>
        <p:blipFill>
          <a:blip r:embed="rId4">
            <a:alphaModFix/>
          </a:blip>
          <a:stretch>
            <a:fillRect/>
          </a:stretch>
        </p:blipFill>
        <p:spPr>
          <a:xfrm>
            <a:off x="0" y="4025025"/>
            <a:ext cx="3183901" cy="1116232"/>
          </a:xfrm>
          <a:prstGeom prst="rect">
            <a:avLst/>
          </a:prstGeom>
          <a:noFill/>
          <a:ln>
            <a:noFill/>
          </a:ln>
        </p:spPr>
      </p:pic>
      <p:pic>
        <p:nvPicPr>
          <p:cNvPr id="170" name="Google Shape;170;p24"/>
          <p:cNvPicPr preferRelativeResize="0"/>
          <p:nvPr/>
        </p:nvPicPr>
        <p:blipFill>
          <a:blip r:embed="rId5">
            <a:alphaModFix/>
          </a:blip>
          <a:stretch>
            <a:fillRect/>
          </a:stretch>
        </p:blipFill>
        <p:spPr>
          <a:xfrm>
            <a:off x="0" y="946500"/>
            <a:ext cx="5622527" cy="1555175"/>
          </a:xfrm>
          <a:prstGeom prst="rect">
            <a:avLst/>
          </a:prstGeom>
          <a:noFill/>
          <a:ln>
            <a:noFill/>
          </a:ln>
        </p:spPr>
      </p:pic>
      <p:sp>
        <p:nvSpPr>
          <p:cNvPr id="171" name="Google Shape;171;p24"/>
          <p:cNvSpPr/>
          <p:nvPr/>
        </p:nvSpPr>
        <p:spPr>
          <a:xfrm>
            <a:off x="158550" y="1010850"/>
            <a:ext cx="723600" cy="208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158550" y="2280625"/>
            <a:ext cx="862200" cy="187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0" y="3640125"/>
            <a:ext cx="190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Before 5 seconds:</a:t>
            </a:r>
            <a:endParaRPr sz="1300"/>
          </a:p>
        </p:txBody>
      </p:sp>
      <p:sp>
        <p:nvSpPr>
          <p:cNvPr id="174" name="Google Shape;174;p24"/>
          <p:cNvSpPr txBox="1"/>
          <p:nvPr/>
        </p:nvSpPr>
        <p:spPr>
          <a:xfrm>
            <a:off x="3637125" y="3024800"/>
            <a:ext cx="1678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After 5 seconds:</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Self-Testing(video)</a:t>
            </a:r>
            <a:endParaRPr/>
          </a:p>
        </p:txBody>
      </p:sp>
      <p:sp>
        <p:nvSpPr>
          <p:cNvPr id="180" name="Google Shape;180;p25"/>
          <p:cNvSpPr txBox="1"/>
          <p:nvPr>
            <p:ph idx="1" type="body"/>
          </p:nvPr>
        </p:nvSpPr>
        <p:spPr>
          <a:xfrm>
            <a:off x="13288" y="977350"/>
            <a:ext cx="4420200" cy="12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u="sng">
                <a:solidFill>
                  <a:schemeClr val="dk1"/>
                </a:solidFill>
                <a:hlinkClick r:id="rId3">
                  <a:extLst>
                    <a:ext uri="{A12FA001-AC4F-418D-AE19-62706E023703}">
                      <ahyp:hlinkClr val="tx"/>
                    </a:ext>
                  </a:extLst>
                </a:hlinkClick>
              </a:rPr>
              <a:t>Screen recording of original language select issue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u="sng">
                <a:solidFill>
                  <a:schemeClr val="dk1"/>
                </a:solidFill>
                <a:hlinkClick r:id="rId4">
                  <a:extLst>
                    <a:ext uri="{A12FA001-AC4F-418D-AE19-62706E023703}">
                      <ahyp:hlinkClr val="tx"/>
                    </a:ext>
                  </a:extLst>
                </a:hlinkClick>
              </a:rPr>
              <a:t>Screen recording of fixed product</a:t>
            </a:r>
            <a:endParaRPr sz="1400">
              <a:solidFill>
                <a:schemeClr val="dk1"/>
              </a:solidFill>
            </a:endParaRPr>
          </a:p>
        </p:txBody>
      </p:sp>
      <p:pic>
        <p:nvPicPr>
          <p:cNvPr id="181" name="Google Shape;181;p25"/>
          <p:cNvPicPr preferRelativeResize="0"/>
          <p:nvPr/>
        </p:nvPicPr>
        <p:blipFill>
          <a:blip r:embed="rId5">
            <a:alphaModFix/>
          </a:blip>
          <a:stretch>
            <a:fillRect/>
          </a:stretch>
        </p:blipFill>
        <p:spPr>
          <a:xfrm>
            <a:off x="111924" y="3230300"/>
            <a:ext cx="4266850" cy="1811275"/>
          </a:xfrm>
          <a:prstGeom prst="rect">
            <a:avLst/>
          </a:prstGeom>
          <a:noFill/>
          <a:ln>
            <a:noFill/>
          </a:ln>
        </p:spPr>
      </p:pic>
      <p:pic>
        <p:nvPicPr>
          <p:cNvPr id="182" name="Google Shape;182;p25"/>
          <p:cNvPicPr preferRelativeResize="0"/>
          <p:nvPr/>
        </p:nvPicPr>
        <p:blipFill rotWithShape="1">
          <a:blip r:embed="rId6">
            <a:alphaModFix/>
          </a:blip>
          <a:srcRect b="0" l="0" r="38763" t="0"/>
          <a:stretch/>
        </p:blipFill>
        <p:spPr>
          <a:xfrm>
            <a:off x="5604425" y="3027925"/>
            <a:ext cx="3489549" cy="2013650"/>
          </a:xfrm>
          <a:prstGeom prst="rect">
            <a:avLst/>
          </a:prstGeom>
          <a:noFill/>
          <a:ln>
            <a:noFill/>
          </a:ln>
        </p:spPr>
      </p:pic>
      <p:sp>
        <p:nvSpPr>
          <p:cNvPr id="183" name="Google Shape;183;p25"/>
          <p:cNvSpPr txBox="1"/>
          <p:nvPr/>
        </p:nvSpPr>
        <p:spPr>
          <a:xfrm>
            <a:off x="4211175" y="876300"/>
            <a:ext cx="4932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issue i had with the language select feature i implemented was that if the user was to type it out with the first letter of the language with a capital (French, Spanish) then it wouldn’t work and there would be an error message. To fix this, i made it so there were 2 correct spellings of each language as in reality, there as about a 50/50 chance to </a:t>
            </a:r>
            <a:r>
              <a:rPr lang="en"/>
              <a:t>whether</a:t>
            </a:r>
            <a:r>
              <a:rPr lang="en"/>
              <a:t> the user would type it out with a capital or without one and so instead of just picking one spelling i implemented both.</a:t>
            </a:r>
            <a:endParaRPr/>
          </a:p>
        </p:txBody>
      </p:sp>
      <p:sp>
        <p:nvSpPr>
          <p:cNvPr id="184" name="Google Shape;184;p25"/>
          <p:cNvSpPr/>
          <p:nvPr/>
        </p:nvSpPr>
        <p:spPr>
          <a:xfrm>
            <a:off x="649475" y="3603600"/>
            <a:ext cx="2262600" cy="12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49475" y="4073088"/>
            <a:ext cx="2262600" cy="12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587650" y="4542600"/>
            <a:ext cx="2262600" cy="125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6208275" y="3128350"/>
            <a:ext cx="1679700" cy="178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6217900" y="3729300"/>
            <a:ext cx="1617900" cy="178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6217900" y="4330250"/>
            <a:ext cx="1617900" cy="178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5"/>
          <p:cNvCxnSpPr/>
          <p:nvPr/>
        </p:nvCxnSpPr>
        <p:spPr>
          <a:xfrm flipH="1">
            <a:off x="1508525" y="2074150"/>
            <a:ext cx="104700" cy="11001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5"/>
          <p:cNvCxnSpPr/>
          <p:nvPr/>
        </p:nvCxnSpPr>
        <p:spPr>
          <a:xfrm>
            <a:off x="3687400" y="1644675"/>
            <a:ext cx="0" cy="13827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5"/>
          <p:cNvCxnSpPr/>
          <p:nvPr/>
        </p:nvCxnSpPr>
        <p:spPr>
          <a:xfrm>
            <a:off x="3697875" y="3027425"/>
            <a:ext cx="1843800" cy="33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Feedback	</a:t>
            </a:r>
            <a:endParaRPr/>
          </a:p>
        </p:txBody>
      </p:sp>
      <p:sp>
        <p:nvSpPr>
          <p:cNvPr id="198" name="Google Shape;198;p2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Instructions aren’t clear enough, I started typing out the answer to the questions in words instead of typing A,B,C or D.</a:t>
            </a:r>
            <a:endParaRPr>
              <a:solidFill>
                <a:srgbClr val="000000"/>
              </a:solidFill>
            </a:endParaRPr>
          </a:p>
          <a:p>
            <a:pPr indent="-342900" lvl="0" marL="457200" rtl="0" algn="l">
              <a:spcBef>
                <a:spcPts val="0"/>
              </a:spcBef>
              <a:spcAft>
                <a:spcPts val="0"/>
              </a:spcAft>
              <a:buClr>
                <a:srgbClr val="202124"/>
              </a:buClr>
              <a:buSzPts val="1800"/>
              <a:buChar char="-"/>
            </a:pPr>
            <a:r>
              <a:rPr lang="en">
                <a:solidFill>
                  <a:srgbClr val="202124"/>
                </a:solidFill>
              </a:rPr>
              <a:t>I can’t see whether i get the question wrong or right as the program instantly moves onto the next question with no interval (maybe add in a time delay).</a:t>
            </a:r>
            <a:endParaRPr>
              <a:solidFill>
                <a:srgbClr val="202124"/>
              </a:solidFill>
            </a:endParaRPr>
          </a:p>
          <a:p>
            <a:pPr indent="-342900" lvl="0" marL="457200" rtl="0" algn="l">
              <a:spcBef>
                <a:spcPts val="0"/>
              </a:spcBef>
              <a:spcAft>
                <a:spcPts val="0"/>
              </a:spcAft>
              <a:buClr>
                <a:srgbClr val="202124"/>
              </a:buClr>
              <a:buSzPts val="1800"/>
              <a:buChar char="-"/>
            </a:pPr>
            <a:r>
              <a:rPr lang="en">
                <a:solidFill>
                  <a:srgbClr val="202124"/>
                </a:solidFill>
              </a:rPr>
              <a:t>It would be good if at the end of the quiz, i was able to see how many questions I got right out of how many questions there were e.g. 7/10, rather than what it is at the moment where it just says the total </a:t>
            </a:r>
            <a:r>
              <a:rPr lang="en">
                <a:solidFill>
                  <a:srgbClr val="202124"/>
                </a:solidFill>
              </a:rPr>
              <a:t>amount</a:t>
            </a:r>
            <a:r>
              <a:rPr lang="en">
                <a:solidFill>
                  <a:srgbClr val="202124"/>
                </a:solidFill>
              </a:rPr>
              <a:t> of questions I got right e.g. 7. There is no way to interpret if i got a high score or a low score.</a:t>
            </a:r>
            <a:endParaRPr>
              <a:solidFill>
                <a:srgbClr val="20212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Stakeholder Feedback</a:t>
            </a:r>
            <a:endParaRPr/>
          </a:p>
        </p:txBody>
      </p:sp>
      <p:sp>
        <p:nvSpPr>
          <p:cNvPr id="204" name="Google Shape;204;p27"/>
          <p:cNvSpPr txBox="1"/>
          <p:nvPr>
            <p:ph idx="1" type="body"/>
          </p:nvPr>
        </p:nvSpPr>
        <p:spPr>
          <a:xfrm>
            <a:off x="84875" y="956400"/>
            <a:ext cx="4112700" cy="30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To fix the issue where the stakeholder didn’t know how they should type out the answer, i wrote out a set of instructions that could be easily followed in all three of the languages i had. To prevent the instructions from going unnoticed, i used the import time feature which allowed a 5 second delay where the user would have plenty of time to read the instructions. This time feature also was the solution to the 2nd problem where the stakeholder mentioned that they weren’t able to tell if they got the question right or not because the program would instantly print the answer to the question and print the next question at the same time. I put a 1 second delay after the results for each question were displayed and after testing this, it seemed like an appropriate amount of time. </a:t>
            </a:r>
            <a:endParaRPr sz="1200">
              <a:solidFill>
                <a:srgbClr val="000000"/>
              </a:solidFill>
            </a:endParaRPr>
          </a:p>
        </p:txBody>
      </p:sp>
      <p:pic>
        <p:nvPicPr>
          <p:cNvPr id="205" name="Google Shape;205;p27"/>
          <p:cNvPicPr preferRelativeResize="0"/>
          <p:nvPr/>
        </p:nvPicPr>
        <p:blipFill>
          <a:blip r:embed="rId3">
            <a:alphaModFix/>
          </a:blip>
          <a:stretch>
            <a:fillRect/>
          </a:stretch>
        </p:blipFill>
        <p:spPr>
          <a:xfrm>
            <a:off x="5591631" y="885575"/>
            <a:ext cx="3552370" cy="767700"/>
          </a:xfrm>
          <a:prstGeom prst="rect">
            <a:avLst/>
          </a:prstGeom>
          <a:noFill/>
          <a:ln>
            <a:noFill/>
          </a:ln>
        </p:spPr>
      </p:pic>
      <p:pic>
        <p:nvPicPr>
          <p:cNvPr id="206" name="Google Shape;206;p27"/>
          <p:cNvPicPr preferRelativeResize="0"/>
          <p:nvPr/>
        </p:nvPicPr>
        <p:blipFill>
          <a:blip r:embed="rId4">
            <a:alphaModFix/>
          </a:blip>
          <a:stretch>
            <a:fillRect/>
          </a:stretch>
        </p:blipFill>
        <p:spPr>
          <a:xfrm>
            <a:off x="5841412" y="2934586"/>
            <a:ext cx="3235074" cy="995425"/>
          </a:xfrm>
          <a:prstGeom prst="rect">
            <a:avLst/>
          </a:prstGeom>
          <a:noFill/>
          <a:ln>
            <a:noFill/>
          </a:ln>
        </p:spPr>
      </p:pic>
      <p:sp>
        <p:nvSpPr>
          <p:cNvPr id="207" name="Google Shape;207;p27"/>
          <p:cNvSpPr txBox="1"/>
          <p:nvPr/>
        </p:nvSpPr>
        <p:spPr>
          <a:xfrm>
            <a:off x="4544350" y="956400"/>
            <a:ext cx="8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208" name="Google Shape;208;p27"/>
          <p:cNvSpPr txBox="1"/>
          <p:nvPr/>
        </p:nvSpPr>
        <p:spPr>
          <a:xfrm>
            <a:off x="4647800" y="3287275"/>
            <a:ext cx="7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209" name="Google Shape;209;p27"/>
          <p:cNvPicPr preferRelativeResize="0"/>
          <p:nvPr/>
        </p:nvPicPr>
        <p:blipFill>
          <a:blip r:embed="rId5">
            <a:alphaModFix/>
          </a:blip>
          <a:stretch>
            <a:fillRect/>
          </a:stretch>
        </p:blipFill>
        <p:spPr>
          <a:xfrm>
            <a:off x="4181700" y="1733512"/>
            <a:ext cx="3995441" cy="767700"/>
          </a:xfrm>
          <a:prstGeom prst="rect">
            <a:avLst/>
          </a:prstGeom>
          <a:noFill/>
          <a:ln>
            <a:noFill/>
          </a:ln>
        </p:spPr>
      </p:pic>
      <p:cxnSp>
        <p:nvCxnSpPr>
          <p:cNvPr id="210" name="Google Shape;210;p27"/>
          <p:cNvCxnSpPr/>
          <p:nvPr/>
        </p:nvCxnSpPr>
        <p:spPr>
          <a:xfrm>
            <a:off x="8857225" y="1653275"/>
            <a:ext cx="9300" cy="1281300"/>
          </a:xfrm>
          <a:prstGeom prst="straightConnector1">
            <a:avLst/>
          </a:prstGeom>
          <a:noFill/>
          <a:ln cap="flat" cmpd="sng" w="9525">
            <a:solidFill>
              <a:schemeClr val="dk2"/>
            </a:solidFill>
            <a:prstDash val="solid"/>
            <a:round/>
            <a:headEnd len="med" w="med" type="none"/>
            <a:tailEnd len="med" w="med" type="triangle"/>
          </a:ln>
        </p:spPr>
      </p:cxnSp>
      <p:pic>
        <p:nvPicPr>
          <p:cNvPr id="211" name="Google Shape;211;p27"/>
          <p:cNvPicPr preferRelativeResize="0"/>
          <p:nvPr/>
        </p:nvPicPr>
        <p:blipFill>
          <a:blip r:embed="rId6">
            <a:alphaModFix/>
          </a:blip>
          <a:stretch>
            <a:fillRect/>
          </a:stretch>
        </p:blipFill>
        <p:spPr>
          <a:xfrm>
            <a:off x="5194512" y="3980175"/>
            <a:ext cx="3160776" cy="815525"/>
          </a:xfrm>
          <a:prstGeom prst="rect">
            <a:avLst/>
          </a:prstGeom>
          <a:noFill/>
          <a:ln>
            <a:noFill/>
          </a:ln>
        </p:spPr>
      </p:pic>
      <p:cxnSp>
        <p:nvCxnSpPr>
          <p:cNvPr id="212" name="Google Shape;212;p27"/>
          <p:cNvCxnSpPr/>
          <p:nvPr/>
        </p:nvCxnSpPr>
        <p:spPr>
          <a:xfrm flipH="1">
            <a:off x="5401450" y="2501200"/>
            <a:ext cx="9300" cy="14112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7"/>
          <p:cNvSpPr/>
          <p:nvPr/>
        </p:nvSpPr>
        <p:spPr>
          <a:xfrm>
            <a:off x="5410750" y="4256713"/>
            <a:ext cx="557100" cy="139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391200" y="4656500"/>
            <a:ext cx="557100" cy="139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5878525" y="3789175"/>
            <a:ext cx="601800" cy="139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878525" y="3419563"/>
            <a:ext cx="3160800" cy="369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7"/>
          <p:cNvPicPr preferRelativeResize="0"/>
          <p:nvPr/>
        </p:nvPicPr>
        <p:blipFill>
          <a:blip r:embed="rId7">
            <a:alphaModFix/>
          </a:blip>
          <a:stretch>
            <a:fillRect/>
          </a:stretch>
        </p:blipFill>
        <p:spPr>
          <a:xfrm>
            <a:off x="1100050" y="4845875"/>
            <a:ext cx="6000125" cy="258925"/>
          </a:xfrm>
          <a:prstGeom prst="rect">
            <a:avLst/>
          </a:prstGeom>
          <a:noFill/>
          <a:ln>
            <a:noFill/>
          </a:ln>
        </p:spPr>
      </p:pic>
      <p:pic>
        <p:nvPicPr>
          <p:cNvPr id="218" name="Google Shape;218;p27"/>
          <p:cNvPicPr preferRelativeResize="0"/>
          <p:nvPr/>
        </p:nvPicPr>
        <p:blipFill>
          <a:blip r:embed="rId8">
            <a:alphaModFix/>
          </a:blip>
          <a:stretch>
            <a:fillRect/>
          </a:stretch>
        </p:blipFill>
        <p:spPr>
          <a:xfrm>
            <a:off x="1100060" y="4473550"/>
            <a:ext cx="4035490" cy="312425"/>
          </a:xfrm>
          <a:prstGeom prst="rect">
            <a:avLst/>
          </a:prstGeom>
          <a:noFill/>
          <a:ln>
            <a:noFill/>
          </a:ln>
        </p:spPr>
      </p:pic>
      <p:sp>
        <p:nvSpPr>
          <p:cNvPr id="219" name="Google Shape;219;p27"/>
          <p:cNvSpPr txBox="1"/>
          <p:nvPr/>
        </p:nvSpPr>
        <p:spPr>
          <a:xfrm>
            <a:off x="0" y="3992325"/>
            <a:ext cx="51945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t>The last piece of stakeholder feedback was making the total score at the end of the quiz more clear and this was an easy fix, i just had to use the command str(len(questions))</a:t>
            </a:r>
            <a:endParaRPr sz="1000"/>
          </a:p>
        </p:txBody>
      </p:sp>
      <p:sp>
        <p:nvSpPr>
          <p:cNvPr id="220" name="Google Shape;220;p27"/>
          <p:cNvSpPr/>
          <p:nvPr/>
        </p:nvSpPr>
        <p:spPr>
          <a:xfrm>
            <a:off x="686978" y="4638075"/>
            <a:ext cx="423000" cy="297300"/>
          </a:xfrm>
          <a:custGeom>
            <a:rect b="b" l="l" r="r" t="t"/>
            <a:pathLst>
              <a:path extrusionOk="0" h="11892" w="16920">
                <a:moveTo>
                  <a:pt x="16920" y="0"/>
                </a:moveTo>
                <a:cubicBezTo>
                  <a:pt x="14145" y="1321"/>
                  <a:pt x="1988" y="5946"/>
                  <a:pt x="270" y="7928"/>
                </a:cubicBezTo>
                <a:cubicBezTo>
                  <a:pt x="-1448" y="9910"/>
                  <a:pt x="5556" y="11231"/>
                  <a:pt x="6613" y="11892"/>
                </a:cubicBezTo>
              </a:path>
            </a:pathLst>
          </a:custGeom>
          <a:noFill/>
          <a:ln cap="flat" cmpd="sng" w="9525">
            <a:solidFill>
              <a:schemeClr val="dk2"/>
            </a:solidFill>
            <a:prstDash val="solid"/>
            <a:round/>
            <a:headEnd len="med" w="med" type="none"/>
            <a:tailEnd len="med" w="med" type="none"/>
          </a:ln>
        </p:spPr>
      </p:sp>
      <p:cxnSp>
        <p:nvCxnSpPr>
          <p:cNvPr id="221" name="Google Shape;221;p27"/>
          <p:cNvCxnSpPr/>
          <p:nvPr/>
        </p:nvCxnSpPr>
        <p:spPr>
          <a:xfrm>
            <a:off x="842375" y="4935375"/>
            <a:ext cx="208200" cy="2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a:t>
            </a:r>
            <a:endParaRPr/>
          </a:p>
        </p:txBody>
      </p:sp>
      <p:sp>
        <p:nvSpPr>
          <p:cNvPr id="227" name="Google Shape;227;p2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going through and correcting my list of errors, I noticed that the vast majority of errors were labelled ‘PEP8’. After some researching I discovered that it was just indicating that I hadn’t followed the conventions of python. This is basically just the grammar of which python uses to say that there is a correct way of formatting it, how many empty lines there should be after a line of code etc.</a:t>
            </a:r>
            <a:endParaRPr>
              <a:solidFill>
                <a:srgbClr val="000000"/>
              </a:solidFill>
            </a:endParaRPr>
          </a:p>
        </p:txBody>
      </p:sp>
      <p:pic>
        <p:nvPicPr>
          <p:cNvPr id="228" name="Google Shape;228;p28"/>
          <p:cNvPicPr preferRelativeResize="0"/>
          <p:nvPr/>
        </p:nvPicPr>
        <p:blipFill>
          <a:blip r:embed="rId3">
            <a:alphaModFix/>
          </a:blip>
          <a:stretch>
            <a:fillRect/>
          </a:stretch>
        </p:blipFill>
        <p:spPr>
          <a:xfrm>
            <a:off x="2093000" y="3268075"/>
            <a:ext cx="4957999" cy="155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234" name="Google Shape;234;p29"/>
          <p:cNvSpPr txBox="1"/>
          <p:nvPr>
            <p:ph idx="1" type="body"/>
          </p:nvPr>
        </p:nvSpPr>
        <p:spPr>
          <a:xfrm>
            <a:off x="94775" y="956400"/>
            <a:ext cx="84429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To ensure that i didn’t break my code beyond repair where i couldn’t get back to the point i wanted to, no matter how many times i pressed ctrl z, I made several save files of the program at various stages during the development process. I was </a:t>
            </a:r>
            <a:r>
              <a:rPr lang="en">
                <a:solidFill>
                  <a:srgbClr val="202124"/>
                </a:solidFill>
              </a:rPr>
              <a:t>extremely</a:t>
            </a:r>
            <a:r>
              <a:rPr lang="en">
                <a:solidFill>
                  <a:srgbClr val="202124"/>
                </a:solidFill>
              </a:rPr>
              <a:t> thankful to myself that i did this because there was a point in the assignment where my code was almost completely broken and it had almost no functionality. I spent almost a full period of class trying to figure out what the issue was but to no avail. Fortunately this only occured 2 days after i had made the 3rd save file and therefore i was able to use that and caught up to where i previously was the very next day.</a:t>
            </a:r>
            <a:endParaRPr>
              <a:solidFill>
                <a:srgbClr val="202124"/>
              </a:solidFill>
            </a:endParaRPr>
          </a:p>
        </p:txBody>
      </p:sp>
      <p:pic>
        <p:nvPicPr>
          <p:cNvPr id="235" name="Google Shape;235;p29"/>
          <p:cNvPicPr preferRelativeResize="0"/>
          <p:nvPr/>
        </p:nvPicPr>
        <p:blipFill>
          <a:blip r:embed="rId3">
            <a:alphaModFix/>
          </a:blip>
          <a:stretch>
            <a:fillRect/>
          </a:stretch>
        </p:blipFill>
        <p:spPr>
          <a:xfrm>
            <a:off x="3838675" y="3580025"/>
            <a:ext cx="4561999" cy="151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a:t>
            </a:r>
            <a:r>
              <a:rPr lang="en"/>
              <a:t> Implication 1 - Functionality </a:t>
            </a:r>
            <a:endParaRPr/>
          </a:p>
        </p:txBody>
      </p:sp>
      <p:sp>
        <p:nvSpPr>
          <p:cNvPr id="241" name="Google Shape;241;p30"/>
          <p:cNvSpPr txBox="1"/>
          <p:nvPr>
            <p:ph idx="1" type="body"/>
          </p:nvPr>
        </p:nvSpPr>
        <p:spPr>
          <a:xfrm>
            <a:off x="39650" y="956400"/>
            <a:ext cx="90285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02124"/>
                </a:solidFill>
              </a:rPr>
              <a:t>The functionality of a program is the ease of using it and if the users find it difficult or not to understand. It should be easy enough to understand for the user to not give up and stop playing it half way through, but not too easy that the program just runs itself with no user inputs.</a:t>
            </a:r>
            <a:endParaRPr sz="1700">
              <a:solidFill>
                <a:srgbClr val="202124"/>
              </a:solidFill>
            </a:endParaRPr>
          </a:p>
          <a:p>
            <a:pPr indent="0" lvl="0" marL="0" rtl="0" algn="l">
              <a:spcBef>
                <a:spcPts val="0"/>
              </a:spcBef>
              <a:spcAft>
                <a:spcPts val="0"/>
              </a:spcAft>
              <a:buNone/>
            </a:pPr>
            <a:r>
              <a:t/>
            </a:r>
            <a:endParaRPr sz="1700">
              <a:solidFill>
                <a:srgbClr val="202124"/>
              </a:solidFill>
            </a:endParaRPr>
          </a:p>
          <a:p>
            <a:pPr indent="0" lvl="0" marL="0" rtl="0" algn="l">
              <a:spcBef>
                <a:spcPts val="0"/>
              </a:spcBef>
              <a:spcAft>
                <a:spcPts val="0"/>
              </a:spcAft>
              <a:buNone/>
            </a:pPr>
            <a:r>
              <a:rPr lang="en" sz="1700">
                <a:solidFill>
                  <a:srgbClr val="202124"/>
                </a:solidFill>
              </a:rPr>
              <a:t>Functionality was definitely something that i </a:t>
            </a:r>
            <a:r>
              <a:rPr lang="en" sz="1700">
                <a:solidFill>
                  <a:srgbClr val="202124"/>
                </a:solidFill>
              </a:rPr>
              <a:t>focused on the most and i believed that i have achieved the level of functionality that i set for myself. To make sure that the user doesn’t accidentally start typing in the answers to the questions as words instead of A, B, C or D, I put a set of instructions that are easy to understand in all 3 of the languages.</a:t>
            </a:r>
            <a:endParaRPr sz="1700">
              <a:solidFill>
                <a:srgbClr val="202124"/>
              </a:solidFill>
            </a:endParaRPr>
          </a:p>
          <a:p>
            <a:pPr indent="0" lvl="0" marL="0" rtl="0" algn="l">
              <a:spcBef>
                <a:spcPts val="0"/>
              </a:spcBef>
              <a:spcAft>
                <a:spcPts val="0"/>
              </a:spcAft>
              <a:buNone/>
            </a:pPr>
            <a:r>
              <a:t/>
            </a:r>
            <a:endParaRPr sz="1700">
              <a:solidFill>
                <a:srgbClr val="202124"/>
              </a:solidFill>
            </a:endParaRPr>
          </a:p>
          <a:p>
            <a:pPr indent="0" lvl="0" marL="0" rtl="0" algn="l">
              <a:spcBef>
                <a:spcPts val="0"/>
              </a:spcBef>
              <a:spcAft>
                <a:spcPts val="0"/>
              </a:spcAft>
              <a:buNone/>
            </a:pPr>
            <a:r>
              <a:rPr lang="en" sz="1700">
                <a:solidFill>
                  <a:srgbClr val="202124"/>
                </a:solidFill>
              </a:rPr>
              <a:t>I also made sure that in the language select feature, if the user didn’t input a correctly listed language then there would be an error message, clearly stating “Please select one of the listed languages”</a:t>
            </a:r>
            <a:endParaRPr sz="1700">
              <a:solidFill>
                <a:srgbClr val="20212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51"/>
            <a:ext cx="8222100" cy="1698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a:p>
            <a:pPr indent="0" lvl="0" marL="0" rtl="0" algn="l">
              <a:lnSpc>
                <a:spcPct val="100000"/>
              </a:lnSpc>
              <a:spcBef>
                <a:spcPts val="0"/>
              </a:spcBef>
              <a:spcAft>
                <a:spcPts val="0"/>
              </a:spcAft>
              <a:buSzPts val="4800"/>
              <a:buNone/>
            </a:pPr>
            <a:r>
              <a:rPr lang="en" sz="2800">
                <a:solidFill>
                  <a:schemeClr val="accent5"/>
                </a:solidFill>
              </a:rPr>
              <a:t>https://drive.google.com/drive/folders/1qZxB8mJehUaWLc8khPRcwflvQHqE6PH1?usp=sharing</a:t>
            </a:r>
            <a:endParaRPr sz="2800">
              <a:solidFill>
                <a:schemeClr val="accent5"/>
              </a:solidFill>
            </a:endParaRPr>
          </a:p>
        </p:txBody>
      </p:sp>
      <p:sp>
        <p:nvSpPr>
          <p:cNvPr id="73" name="Google Shape;73;p13"/>
          <p:cNvSpPr txBox="1"/>
          <p:nvPr>
            <p:ph idx="1" type="subTitle"/>
          </p:nvPr>
        </p:nvSpPr>
        <p:spPr>
          <a:xfrm>
            <a:off x="390525" y="2571750"/>
            <a:ext cx="8222100" cy="12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a:p>
            <a:pPr indent="0" lvl="0" marL="0" rtl="0" algn="l">
              <a:lnSpc>
                <a:spcPct val="100000"/>
              </a:lnSpc>
              <a:spcBef>
                <a:spcPts val="0"/>
              </a:spcBef>
              <a:spcAft>
                <a:spcPts val="0"/>
              </a:spcAft>
              <a:buSzPts val="1800"/>
              <a:buNone/>
            </a:pPr>
            <a:r>
              <a:rPr lang="en" sz="1600">
                <a:solidFill>
                  <a:schemeClr val="accent5"/>
                </a:solidFill>
              </a:rPr>
              <a:t>https://trello.com/invite/b/gzQjs901/a34bd988b2d17ef21285bb2220bb273f/py-quiz-plan</a:t>
            </a:r>
            <a:endParaRPr sz="1600">
              <a:solidFill>
                <a:schemeClr val="accent5"/>
              </a:solidFill>
            </a:endParaRPr>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2 - Privacy</a:t>
            </a:r>
            <a:endParaRPr/>
          </a:p>
        </p:txBody>
      </p:sp>
      <p:sp>
        <p:nvSpPr>
          <p:cNvPr id="247" name="Google Shape;247;p3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The privacy of a program is dependent on how much data the program collects </a:t>
            </a:r>
            <a:r>
              <a:rPr lang="en">
                <a:solidFill>
                  <a:srgbClr val="202124"/>
                </a:solidFill>
              </a:rPr>
              <a:t>from the user, these things could be as simple as their name or their final score.</a:t>
            </a:r>
            <a:endParaRPr>
              <a:solidFill>
                <a:srgbClr val="202124"/>
              </a:solidFill>
            </a:endParaRPr>
          </a:p>
          <a:p>
            <a:pPr indent="0" lvl="0" marL="0" rtl="0" algn="l">
              <a:spcBef>
                <a:spcPts val="0"/>
              </a:spcBef>
              <a:spcAft>
                <a:spcPts val="0"/>
              </a:spcAft>
              <a:buNone/>
            </a:pPr>
            <a:r>
              <a:t/>
            </a:r>
            <a:endParaRPr>
              <a:solidFill>
                <a:srgbClr val="202124"/>
              </a:solidFill>
            </a:endParaRPr>
          </a:p>
          <a:p>
            <a:pPr indent="0" lvl="0" marL="0" rtl="0" algn="l">
              <a:spcBef>
                <a:spcPts val="0"/>
              </a:spcBef>
              <a:spcAft>
                <a:spcPts val="0"/>
              </a:spcAft>
              <a:buNone/>
            </a:pPr>
            <a:r>
              <a:rPr lang="en">
                <a:solidFill>
                  <a:srgbClr val="202124"/>
                </a:solidFill>
              </a:rPr>
              <a:t>Nowhere in my program do i mention that i collect any of the user’s data, and therefore i have no right to do so. The only possible things i could’ve kept track of was the user’s score and name, however all of that data is deleted once the program has ended and therefore there is nothing that the user needs to worry about.</a:t>
            </a:r>
            <a:endParaRPr>
              <a:solidFill>
                <a:srgbClr val="20212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99100" y="-23275"/>
            <a:ext cx="90879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Relevant Implication 3 - Sustainability and future proofing</a:t>
            </a:r>
            <a:endParaRPr sz="2700"/>
          </a:p>
        </p:txBody>
      </p:sp>
      <p:sp>
        <p:nvSpPr>
          <p:cNvPr id="253" name="Google Shape;253;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The level of sustainability and future proofing a program has is how easy it is to adapt the code to the needs of a user in the future. This aspect is </a:t>
            </a:r>
            <a:r>
              <a:rPr lang="en">
                <a:solidFill>
                  <a:srgbClr val="202124"/>
                </a:solidFill>
              </a:rPr>
              <a:t>important</a:t>
            </a:r>
            <a:r>
              <a:rPr lang="en">
                <a:solidFill>
                  <a:srgbClr val="202124"/>
                </a:solidFill>
              </a:rPr>
              <a:t> as without it, in the future if it is neglected, then the code could become redundant.</a:t>
            </a:r>
            <a:endParaRPr>
              <a:solidFill>
                <a:srgbClr val="202124"/>
              </a:solidFill>
            </a:endParaRPr>
          </a:p>
          <a:p>
            <a:pPr indent="0" lvl="0" marL="0" rtl="0" algn="l">
              <a:spcBef>
                <a:spcPts val="0"/>
              </a:spcBef>
              <a:spcAft>
                <a:spcPts val="0"/>
              </a:spcAft>
              <a:buNone/>
            </a:pPr>
            <a:r>
              <a:t/>
            </a:r>
            <a:endParaRPr>
              <a:solidFill>
                <a:srgbClr val="202124"/>
              </a:solidFill>
            </a:endParaRPr>
          </a:p>
          <a:p>
            <a:pPr indent="0" lvl="0" marL="0" rtl="0" algn="l">
              <a:spcBef>
                <a:spcPts val="0"/>
              </a:spcBef>
              <a:spcAft>
                <a:spcPts val="0"/>
              </a:spcAft>
              <a:buNone/>
            </a:pPr>
            <a:r>
              <a:rPr lang="en">
                <a:solidFill>
                  <a:srgbClr val="202124"/>
                </a:solidFill>
              </a:rPr>
              <a:t>My program could be easily adapted to the future as there would really only be 2 aspects which could be subject to change. One of them is the Amount of Languages. In the future, the most spoken languages may not necessarily be English Spanish and French and so i may need to simply just translate the program into a new language which isn’t very time consuming. Another thing that i might need to change is the answers the questions in the quiz as the world is constantly changing.</a:t>
            </a:r>
            <a:endParaRPr>
              <a:solidFill>
                <a:srgbClr val="20212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4 - accessibility</a:t>
            </a:r>
            <a:endParaRPr/>
          </a:p>
        </p:txBody>
      </p:sp>
      <p:sp>
        <p:nvSpPr>
          <p:cNvPr id="259" name="Google Shape;259;p33"/>
          <p:cNvSpPr txBox="1"/>
          <p:nvPr>
            <p:ph idx="1" type="body"/>
          </p:nvPr>
        </p:nvSpPr>
        <p:spPr>
          <a:xfrm>
            <a:off x="471900" y="956400"/>
            <a:ext cx="8222100" cy="3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The accessibility of a program is how available it is for people to access it. The most basic form of this is having it in multiple languages as that way you are </a:t>
            </a:r>
            <a:r>
              <a:rPr lang="en">
                <a:solidFill>
                  <a:srgbClr val="202124"/>
                </a:solidFill>
              </a:rPr>
              <a:t>targeting</a:t>
            </a:r>
            <a:r>
              <a:rPr lang="en">
                <a:solidFill>
                  <a:srgbClr val="202124"/>
                </a:solidFill>
              </a:rPr>
              <a:t> a much wider audience rather than just those who can speak your mother tongue.</a:t>
            </a:r>
            <a:endParaRPr>
              <a:solidFill>
                <a:srgbClr val="202124"/>
              </a:solidFill>
            </a:endParaRPr>
          </a:p>
          <a:p>
            <a:pPr indent="0" lvl="0" marL="0" rtl="0" algn="l">
              <a:spcBef>
                <a:spcPts val="0"/>
              </a:spcBef>
              <a:spcAft>
                <a:spcPts val="0"/>
              </a:spcAft>
              <a:buNone/>
            </a:pPr>
            <a:r>
              <a:t/>
            </a:r>
            <a:endParaRPr>
              <a:solidFill>
                <a:srgbClr val="202124"/>
              </a:solidFill>
            </a:endParaRPr>
          </a:p>
          <a:p>
            <a:pPr indent="0" lvl="0" marL="0" rtl="0" algn="l">
              <a:spcBef>
                <a:spcPts val="0"/>
              </a:spcBef>
              <a:spcAft>
                <a:spcPts val="0"/>
              </a:spcAft>
              <a:buNone/>
            </a:pPr>
            <a:r>
              <a:rPr lang="en">
                <a:solidFill>
                  <a:srgbClr val="202124"/>
                </a:solidFill>
              </a:rPr>
              <a:t>After functionality, accessibility was definitely something that i </a:t>
            </a:r>
            <a:r>
              <a:rPr lang="en">
                <a:solidFill>
                  <a:srgbClr val="202124"/>
                </a:solidFill>
              </a:rPr>
              <a:t>paid</a:t>
            </a:r>
            <a:r>
              <a:rPr lang="en">
                <a:solidFill>
                  <a:srgbClr val="202124"/>
                </a:solidFill>
              </a:rPr>
              <a:t> extra attention to and it was the main reason i chose to implement a language select feature. As i have mentioned multiple times throughout this </a:t>
            </a:r>
            <a:r>
              <a:rPr lang="en">
                <a:solidFill>
                  <a:srgbClr val="202124"/>
                </a:solidFill>
              </a:rPr>
              <a:t>presentation</a:t>
            </a:r>
            <a:r>
              <a:rPr lang="en">
                <a:solidFill>
                  <a:srgbClr val="202124"/>
                </a:solidFill>
              </a:rPr>
              <a:t>, the reason that i chose the languages English, Spanish and French was because they are the some of the most widely used languages in the world, with a combined total of over 2 billion people who can speak at least one of these languages.</a:t>
            </a:r>
            <a:endParaRPr>
              <a:solidFill>
                <a:srgbClr val="20212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65" name="Google Shape;265;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202124"/>
                </a:solidFill>
              </a:rPr>
              <a:t>At the start of the development process, I made a trello board, this gave me a clear </a:t>
            </a:r>
            <a:r>
              <a:rPr lang="en">
                <a:solidFill>
                  <a:srgbClr val="202124"/>
                </a:solidFill>
              </a:rPr>
              <a:t>representation</a:t>
            </a:r>
            <a:r>
              <a:rPr lang="en">
                <a:solidFill>
                  <a:srgbClr val="202124"/>
                </a:solidFill>
              </a:rPr>
              <a:t> of what needed to be done and i had a way where i could keep track of that, By using this, i was able to know if i was ahead of schedule or if i needed to do some catching up.</a:t>
            </a:r>
            <a:endParaRPr>
              <a:solidFill>
                <a:srgbClr val="202124"/>
              </a:solidFill>
            </a:endParaRPr>
          </a:p>
          <a:p>
            <a:pPr indent="0" lvl="0" marL="0" rtl="0" algn="l">
              <a:lnSpc>
                <a:spcPct val="115000"/>
              </a:lnSpc>
              <a:spcBef>
                <a:spcPts val="1600"/>
              </a:spcBef>
              <a:spcAft>
                <a:spcPts val="1600"/>
              </a:spcAft>
              <a:buSzPts val="1800"/>
              <a:buNone/>
            </a:pPr>
            <a:r>
              <a:rPr lang="en">
                <a:solidFill>
                  <a:srgbClr val="202124"/>
                </a:solidFill>
              </a:rPr>
              <a:t>Another thing i used to help me with the planning of my project was a bar graph showing estimates of how long i thought each feature of the program would take. This combined with the trello board were the sole reason i finished on time as i was able to have all the information i needed before starting with the development of my program.</a:t>
            </a:r>
            <a:endParaRPr>
              <a:solidFill>
                <a:srgbClr val="20212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 - continued</a:t>
            </a:r>
            <a:endParaRPr/>
          </a:p>
        </p:txBody>
      </p:sp>
      <p:sp>
        <p:nvSpPr>
          <p:cNvPr id="271" name="Google Shape;271;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By setting aside time for myself to trial the program, I was able to identify errors that would have otherwise gone unnoticed. An example of this was the problem i had where the user would get an error for typing out the languages with a capital instead of a lowercase letter. I would not have possibly </a:t>
            </a:r>
            <a:r>
              <a:rPr lang="en">
                <a:solidFill>
                  <a:srgbClr val="202124"/>
                </a:solidFill>
              </a:rPr>
              <a:t>notice</a:t>
            </a:r>
            <a:r>
              <a:rPr lang="en">
                <a:solidFill>
                  <a:srgbClr val="202124"/>
                </a:solidFill>
              </a:rPr>
              <a:t> this if it weren’t for me trialling the program.</a:t>
            </a:r>
            <a:endParaRPr>
              <a:solidFill>
                <a:srgbClr val="202124"/>
              </a:solidFill>
            </a:endParaRPr>
          </a:p>
          <a:p>
            <a:pPr indent="0" lvl="0" marL="0" rtl="0" algn="l">
              <a:spcBef>
                <a:spcPts val="0"/>
              </a:spcBef>
              <a:spcAft>
                <a:spcPts val="0"/>
              </a:spcAft>
              <a:buNone/>
            </a:pPr>
            <a:r>
              <a:t/>
            </a:r>
            <a:endParaRPr>
              <a:solidFill>
                <a:srgbClr val="202124"/>
              </a:solidFill>
            </a:endParaRPr>
          </a:p>
          <a:p>
            <a:pPr indent="0" lvl="0" marL="0" rtl="0" algn="l">
              <a:spcBef>
                <a:spcPts val="0"/>
              </a:spcBef>
              <a:spcAft>
                <a:spcPts val="0"/>
              </a:spcAft>
              <a:buNone/>
            </a:pPr>
            <a:r>
              <a:rPr lang="en">
                <a:solidFill>
                  <a:srgbClr val="202124"/>
                </a:solidFill>
              </a:rPr>
              <a:t>Because i had another person test the quiz for me that had never see in previously, i was able to greatly improve the functionality. Mainly when it came to the </a:t>
            </a:r>
            <a:r>
              <a:rPr lang="en">
                <a:solidFill>
                  <a:srgbClr val="202124"/>
                </a:solidFill>
              </a:rPr>
              <a:t>instructions and the time delays.</a:t>
            </a:r>
            <a:endParaRPr>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 Setup</a:t>
            </a:r>
            <a:endParaRPr/>
          </a:p>
        </p:txBody>
      </p:sp>
      <p:sp>
        <p:nvSpPr>
          <p:cNvPr id="80" name="Google Shape;80;p14"/>
          <p:cNvSpPr txBox="1"/>
          <p:nvPr>
            <p:ph idx="1" type="body"/>
          </p:nvPr>
        </p:nvSpPr>
        <p:spPr>
          <a:xfrm>
            <a:off x="79275" y="956400"/>
            <a:ext cx="8949000" cy="39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On the first day of the </a:t>
            </a:r>
            <a:r>
              <a:rPr lang="en">
                <a:solidFill>
                  <a:srgbClr val="202124"/>
                </a:solidFill>
              </a:rPr>
              <a:t>assignment</a:t>
            </a:r>
            <a:r>
              <a:rPr lang="en">
                <a:solidFill>
                  <a:srgbClr val="202124"/>
                </a:solidFill>
              </a:rPr>
              <a:t> i focused on what i should make the project about. At first there wasn’t a lot that came to mind as i was trying to come up with ideas of things that would only implement the techniques that we learnt but i soon realised that nothing was stopping me from learning more online.</a:t>
            </a:r>
            <a:endParaRPr>
              <a:solidFill>
                <a:srgbClr val="202124"/>
              </a:solidFill>
            </a:endParaRPr>
          </a:p>
          <a:p>
            <a:pPr indent="0" lvl="0" marL="0" rtl="0" algn="l">
              <a:spcBef>
                <a:spcPts val="0"/>
              </a:spcBef>
              <a:spcAft>
                <a:spcPts val="0"/>
              </a:spcAft>
              <a:buNone/>
            </a:pPr>
            <a:r>
              <a:t/>
            </a:r>
            <a:endParaRPr>
              <a:solidFill>
                <a:srgbClr val="202124"/>
              </a:solidFill>
            </a:endParaRPr>
          </a:p>
          <a:p>
            <a:pPr indent="0" lvl="0" marL="0" rtl="0" algn="l">
              <a:spcBef>
                <a:spcPts val="0"/>
              </a:spcBef>
              <a:spcAft>
                <a:spcPts val="0"/>
              </a:spcAft>
              <a:buNone/>
            </a:pPr>
            <a:r>
              <a:rPr lang="en">
                <a:solidFill>
                  <a:srgbClr val="202124"/>
                </a:solidFill>
              </a:rPr>
              <a:t>The first proper idea for a project that i had was a quiz, however i thought that this was too basic and so i didn’t commit to it straight away. I came back to this idea because i knew that this would be something that i would enjoy doing and also that to make it more advanced i could put in some other features. I didn’t want to go overboard with the </a:t>
            </a:r>
            <a:r>
              <a:rPr lang="en">
                <a:solidFill>
                  <a:srgbClr val="202124"/>
                </a:solidFill>
              </a:rPr>
              <a:t>amount of things i added to the code as i knew i had a limited amount of time.</a:t>
            </a:r>
            <a:endParaRPr>
              <a:solidFill>
                <a:srgbClr val="202124"/>
              </a:solidFill>
            </a:endParaRPr>
          </a:p>
          <a:p>
            <a:pPr indent="0" lvl="0" marL="0" rtl="0" algn="l">
              <a:spcBef>
                <a:spcPts val="0"/>
              </a:spcBef>
              <a:spcAft>
                <a:spcPts val="0"/>
              </a:spcAft>
              <a:buNone/>
            </a:pPr>
            <a:r>
              <a:t/>
            </a:r>
            <a:endParaRPr sz="1500">
              <a:solidFill>
                <a:srgbClr val="202124"/>
              </a:solidFill>
            </a:endParaRPr>
          </a:p>
          <a:p>
            <a:pPr indent="0" lvl="0" marL="0" rtl="0" algn="l">
              <a:spcBef>
                <a:spcPts val="0"/>
              </a:spcBef>
              <a:spcAft>
                <a:spcPts val="0"/>
              </a:spcAft>
              <a:buNone/>
            </a:pPr>
            <a:r>
              <a:t/>
            </a:r>
            <a:endParaRPr sz="1500">
              <a:solidFill>
                <a:srgbClr val="20212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 continued</a:t>
            </a:r>
            <a:endParaRPr/>
          </a:p>
        </p:txBody>
      </p:sp>
      <p:sp>
        <p:nvSpPr>
          <p:cNvPr id="86" name="Google Shape;86;p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rPr>
              <a:t>An idea i had that i could add to the quiz was the ability to select a language. I thought to myself that i should stick with that for now as i knew that a language select feature would lead onto other features just as complicated. My first thought was to have three different languages, English, French and Spanish. All of these are among the most widely spoken languages around the world and that way i could reach a wider audience. Mandarin is the Most spoken language in the world and i knew this, but i also knew that if i implemented this then there would be some other complications because Mandarin doesn’t use the latin alphabet like French, Spanish and English do.</a:t>
            </a:r>
            <a:endParaRPr>
              <a:solidFill>
                <a:srgbClr val="202124"/>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00">
              <a:solidFill>
                <a:srgbClr val="20212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92" name="Google Shape;92;p16"/>
          <p:cNvSpPr txBox="1"/>
          <p:nvPr>
            <p:ph idx="1" type="body"/>
          </p:nvPr>
        </p:nvSpPr>
        <p:spPr>
          <a:xfrm>
            <a:off x="0" y="852975"/>
            <a:ext cx="3432000" cy="22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02124"/>
                </a:solidFill>
              </a:rPr>
              <a:t>To plan and estimate how much time i would spend on this project, i created a bar graph on NZgrapher which displays an estimate for each aspect of the code. By having this data i could set aside smaller tasks and focus on the larger ones like error handling and language select, allowing me to have more time to improve them. </a:t>
            </a:r>
            <a:endParaRPr sz="1400">
              <a:solidFill>
                <a:srgbClr val="202124"/>
              </a:solidFill>
            </a:endParaRPr>
          </a:p>
        </p:txBody>
      </p:sp>
      <p:pic>
        <p:nvPicPr>
          <p:cNvPr id="93" name="Google Shape;93;p16"/>
          <p:cNvPicPr preferRelativeResize="0"/>
          <p:nvPr/>
        </p:nvPicPr>
        <p:blipFill>
          <a:blip r:embed="rId3">
            <a:alphaModFix/>
          </a:blip>
          <a:stretch>
            <a:fillRect/>
          </a:stretch>
        </p:blipFill>
        <p:spPr>
          <a:xfrm>
            <a:off x="4127975" y="956400"/>
            <a:ext cx="4840775" cy="2817076"/>
          </a:xfrm>
          <a:prstGeom prst="rect">
            <a:avLst/>
          </a:prstGeom>
          <a:noFill/>
          <a:ln>
            <a:noFill/>
          </a:ln>
        </p:spPr>
      </p:pic>
      <p:sp>
        <p:nvSpPr>
          <p:cNvPr id="94" name="Google Shape;94;p16"/>
          <p:cNvSpPr txBox="1"/>
          <p:nvPr/>
        </p:nvSpPr>
        <p:spPr>
          <a:xfrm>
            <a:off x="0" y="3133575"/>
            <a:ext cx="4240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However, This plan didn’t completely work as it was implying that i was able to do everything </a:t>
            </a:r>
            <a:r>
              <a:rPr lang="en"/>
              <a:t>separately</a:t>
            </a:r>
            <a:r>
              <a:rPr lang="en"/>
              <a:t> without needing to do something else before hand. So </a:t>
            </a:r>
            <a:r>
              <a:rPr lang="en"/>
              <a:t>instead</a:t>
            </a:r>
            <a:r>
              <a:rPr lang="en"/>
              <a:t> i found myself doing the tasks in chronological order from whatever would come up first when a user plays the quiz, for example, the first thing that they see would be a message that says ‘Welcome to the quiz’ and so this is what i did first 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 Trello</a:t>
            </a:r>
            <a:endParaRPr/>
          </a:p>
        </p:txBody>
      </p:sp>
      <p:sp>
        <p:nvSpPr>
          <p:cNvPr id="100" name="Google Shape;100;p1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202124"/>
                </a:solidFill>
              </a:rPr>
              <a:t>I used the website Trello to help me with the development of my website, it has many useful tools which i took advantage of such as a feature where i get an email on the day i set for myself to complete one of my tasks. This was useful because i was able to keep track of my progress and know if i was behind on anything and needed to catch up. The main purpose of Trello is to show what you need to do, what you are in the process of doing and what you have completed.</a:t>
            </a:r>
            <a:r>
              <a:rPr lang="en">
                <a:solidFill>
                  <a:srgbClr val="202124"/>
                </a:solidFill>
              </a:rPr>
              <a:t> </a:t>
            </a:r>
            <a:endParaRPr>
              <a:solidFill>
                <a:srgbClr val="202124"/>
              </a:solidFill>
            </a:endParaRPr>
          </a:p>
          <a:p>
            <a:pPr indent="0" lvl="0" marL="0" rtl="0" algn="l">
              <a:lnSpc>
                <a:spcPct val="115000"/>
              </a:lnSpc>
              <a:spcBef>
                <a:spcPts val="1600"/>
              </a:spcBef>
              <a:spcAft>
                <a:spcPts val="1600"/>
              </a:spcAft>
              <a:buSzPts val="1800"/>
              <a:buNone/>
            </a:pPr>
            <a:r>
              <a:rPr lang="en">
                <a:solidFill>
                  <a:srgbClr val="202124"/>
                </a:solidFill>
              </a:rPr>
              <a:t>Another website I considered was Mondaye.com and although it seemed relatively easy to use, it looked more suitable for group projects rather than individual projects so i decided that Trello would be the best for me to use.</a:t>
            </a:r>
            <a:endParaRPr>
              <a:solidFill>
                <a:srgbClr val="2021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Trello Board at the start of the assessment</a:t>
            </a:r>
            <a:endParaRPr/>
          </a:p>
        </p:txBody>
      </p:sp>
      <p:sp>
        <p:nvSpPr>
          <p:cNvPr id="106" name="Google Shape;106;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a:off x="183900" y="956400"/>
            <a:ext cx="8573673" cy="410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Trello board midway through the assessment</a:t>
            </a:r>
            <a:endParaRPr/>
          </a:p>
        </p:txBody>
      </p:sp>
      <p:sp>
        <p:nvSpPr>
          <p:cNvPr id="113" name="Google Shape;113;p1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p:cNvPicPr preferRelativeResize="0"/>
          <p:nvPr/>
        </p:nvPicPr>
        <p:blipFill>
          <a:blip r:embed="rId3">
            <a:alphaModFix/>
          </a:blip>
          <a:stretch>
            <a:fillRect/>
          </a:stretch>
        </p:blipFill>
        <p:spPr>
          <a:xfrm>
            <a:off x="79125" y="1760925"/>
            <a:ext cx="8971749" cy="211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Trello board at the end of the assesment</a:t>
            </a:r>
            <a:endParaRPr/>
          </a:p>
        </p:txBody>
      </p:sp>
      <p:sp>
        <p:nvSpPr>
          <p:cNvPr id="120" name="Google Shape;120;p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0"/>
          <p:cNvPicPr preferRelativeResize="0"/>
          <p:nvPr/>
        </p:nvPicPr>
        <p:blipFill>
          <a:blip r:embed="rId3">
            <a:alphaModFix/>
          </a:blip>
          <a:stretch>
            <a:fillRect/>
          </a:stretch>
        </p:blipFill>
        <p:spPr>
          <a:xfrm>
            <a:off x="591725" y="956401"/>
            <a:ext cx="8102274" cy="3832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