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Robot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afeb4b92358ec1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feb4b92358ec1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613b4a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613b4a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fe68c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fe68c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fe68c0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fe68c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fe68c0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fe68c0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6fe68c0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6fe68c0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6fe68c0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6fe68c0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fe68c05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6fe68c05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e70d0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9e70d0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e70d0f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9e70d0f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9e70d0f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9e70d0f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e70d0f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9e70d0f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9e70d0f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9e70d0f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9e70d0f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9e70d0f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9e70d0f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9e70d0f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9e70d0f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9e70d0f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9e70d0f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9e70d0f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9e70d0fc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9e70d0fc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9e70d0fc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9e70d0fc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9e70d0f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9e70d0f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9e70d0f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9e70d0f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9e70d0fc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9e70d0fc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9e70d0fc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9e70d0fc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9e70d0fc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9e70d0fc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e70d0fc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e70d0fc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9e70d0fc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9e70d0fc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9e70d0fc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9e70d0fc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9e70d0fc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9e70d0fc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e70d0fc5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9e70d0fc5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b6a11fd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b6a11fd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54d710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54d710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b1f9507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b1f9507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b1f9507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b1f9507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b1f9507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b1f9507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b1f9507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b1f9507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b1f9507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b1f9507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b1f9507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b1f9507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b1f9507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b1f9507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b1f9507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b1f9507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b1f9507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b1f9507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dfd456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dfd456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b1f9507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b1f9507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b1f9507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b1f9507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b1f9507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b1f9507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aea25c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aea25c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b6a11fd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b6a11fd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aea25c7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aea25c7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af482e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af482e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af482e9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af482e9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af482e9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af482e9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dfd456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dfd456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af482e98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af482e98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af482e9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eaf482e9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af482e98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af482e98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eaf482e98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eaf482e98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6c8df5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6c8df5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e6c8df5b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e6c8df5b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a0aa2f86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ea0aa2f86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e6c8df5b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e6c8df5b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a0aa2f86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a0aa2f86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6a11f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6a11f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6c8df5b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e6c8df5b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a0aa2f8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ea0aa2f8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b1c328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eb1c328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b1c3288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eb1c3288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b1c3288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b1c3288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afeb4b92358ec1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feb4b92358ec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rello.com/b/Qq0Unc8p/project-managem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4.png"/><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drive.google.com/file/d/1vs13nRqvkBloFlvWe5b_8tI4WPyQywjP/view" TargetMode="Externa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drive.google.com/file/d/1tTV5bIIaJ_R61ouxwlMRWcMjf3Z_4nS7/view" TargetMode="Externa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drive.google.com/file/d/1SL7aObgsOwI9RrvPPSWJmnyokr-kO7f4/view" TargetMode="Externa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drive.google.com/file/d/1TPAJI7Y6z10Is0GukwFGlBGkyrhK153m/view" TargetMode="External"/><Relationship Id="rId4" Type="http://schemas.openxmlformats.org/officeDocument/2006/relationships/image" Target="../media/image5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9.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8.png"/><Relationship Id="rId4" Type="http://schemas.openxmlformats.org/officeDocument/2006/relationships/image" Target="../media/image51.png"/><Relationship Id="rId5"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9.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 : </a:t>
            </a:r>
            <a:r>
              <a:rPr lang="en" sz="2400"/>
              <a:t>Fantasy Football Quiz</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YOUR NSN NUMBER HERE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25" name="Google Shape;125;p21"/>
          <p:cNvSpPr txBox="1"/>
          <p:nvPr>
            <p:ph idx="1" type="body"/>
          </p:nvPr>
        </p:nvSpPr>
        <p:spPr>
          <a:xfrm>
            <a:off x="0" y="832700"/>
            <a:ext cx="4134600" cy="43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For my introduction I </a:t>
            </a:r>
            <a:r>
              <a:rPr lang="en" sz="1300">
                <a:solidFill>
                  <a:srgbClr val="000000"/>
                </a:solidFill>
              </a:rPr>
              <a:t>first started by introducing the user to the quiz.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The first line of code that was written in this quiz was the print statement “The Fantasy Football Quiz”, this being the title and start of my quiz.</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I then asked for the users name with a little </a:t>
            </a:r>
            <a:r>
              <a:rPr lang="en" sz="1300">
                <a:solidFill>
                  <a:srgbClr val="000000"/>
                </a:solidFill>
              </a:rPr>
              <a:t>backstory</a:t>
            </a:r>
            <a:r>
              <a:rPr lang="en" sz="1300">
                <a:solidFill>
                  <a:srgbClr val="000000"/>
                </a:solidFill>
              </a:rPr>
              <a:t> to the quiz with a couple of instructions before going ahead with the quiz, I did this by entering a user input (name = input), what this does </a:t>
            </a:r>
            <a:r>
              <a:rPr lang="en" sz="1300">
                <a:solidFill>
                  <a:srgbClr val="000000"/>
                </a:solidFill>
              </a:rPr>
              <a:t>is</a:t>
            </a:r>
            <a:r>
              <a:rPr lang="en" sz="1300">
                <a:solidFill>
                  <a:srgbClr val="000000"/>
                </a:solidFill>
              </a:rPr>
              <a:t> it allows users to enter </a:t>
            </a:r>
            <a:r>
              <a:rPr lang="en" sz="1300">
                <a:solidFill>
                  <a:srgbClr val="000000"/>
                </a:solidFill>
              </a:rPr>
              <a:t>their</a:t>
            </a:r>
            <a:r>
              <a:rPr lang="en" sz="1300">
                <a:solidFill>
                  <a:srgbClr val="000000"/>
                </a:solidFill>
              </a:rPr>
              <a:t> name at the end of the string and that the name value at the start of the user input (</a:t>
            </a:r>
            <a:r>
              <a:rPr b="1" lang="en" sz="1300">
                <a:solidFill>
                  <a:srgbClr val="000000"/>
                </a:solidFill>
              </a:rPr>
              <a:t>name</a:t>
            </a:r>
            <a:r>
              <a:rPr lang="en" sz="1300">
                <a:solidFill>
                  <a:srgbClr val="000000"/>
                </a:solidFill>
              </a:rPr>
              <a:t> = input) is what is used to hold the input of the user. This can then be used later (name) to acknowledge user by their name. </a:t>
            </a:r>
            <a:endParaRPr sz="1300">
              <a:solidFill>
                <a:srgbClr val="000000"/>
              </a:solidFill>
            </a:endParaRPr>
          </a:p>
        </p:txBody>
      </p:sp>
      <p:pic>
        <p:nvPicPr>
          <p:cNvPr id="126" name="Google Shape;126;p21"/>
          <p:cNvPicPr preferRelativeResize="0"/>
          <p:nvPr/>
        </p:nvPicPr>
        <p:blipFill rotWithShape="1">
          <a:blip r:embed="rId3">
            <a:alphaModFix/>
          </a:blip>
          <a:srcRect b="4349" l="0" r="0" t="-4350"/>
          <a:stretch/>
        </p:blipFill>
        <p:spPr>
          <a:xfrm>
            <a:off x="4134488" y="832700"/>
            <a:ext cx="4779827" cy="2262526"/>
          </a:xfrm>
          <a:prstGeom prst="rect">
            <a:avLst/>
          </a:prstGeom>
          <a:noFill/>
          <a:ln>
            <a:noFill/>
          </a:ln>
        </p:spPr>
      </p:pic>
      <p:sp>
        <p:nvSpPr>
          <p:cNvPr id="127" name="Google Shape;127;p21"/>
          <p:cNvSpPr txBox="1"/>
          <p:nvPr/>
        </p:nvSpPr>
        <p:spPr>
          <a:xfrm flipH="1">
            <a:off x="2356950" y="3871973"/>
            <a:ext cx="26088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21"/>
          <p:cNvSpPr txBox="1"/>
          <p:nvPr/>
        </p:nvSpPr>
        <p:spPr>
          <a:xfrm>
            <a:off x="4268575" y="3287600"/>
            <a:ext cx="4645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The last printed string which consists of the .format is a method which uses the </a:t>
            </a:r>
            <a:r>
              <a:rPr lang="en" sz="1300">
                <a:latin typeface="Roboto"/>
                <a:ea typeface="Roboto"/>
                <a:cs typeface="Roboto"/>
                <a:sym typeface="Roboto"/>
              </a:rPr>
              <a:t>specified</a:t>
            </a:r>
            <a:r>
              <a:rPr lang="en" sz="1300">
                <a:latin typeface="Roboto"/>
                <a:ea typeface="Roboto"/>
                <a:cs typeface="Roboto"/>
                <a:sym typeface="Roboto"/>
              </a:rPr>
              <a:t> value in the bracket(s) in this case is the (name)) value and inserts the users input inside of the strings placeholder. This placeholder is defined </a:t>
            </a:r>
            <a:r>
              <a:rPr lang="en" sz="1300">
                <a:latin typeface="Roboto"/>
                <a:ea typeface="Roboto"/>
                <a:cs typeface="Roboto"/>
                <a:sym typeface="Roboto"/>
              </a:rPr>
              <a:t>through</a:t>
            </a:r>
            <a:r>
              <a:rPr lang="en" sz="1300">
                <a:latin typeface="Roboto"/>
                <a:ea typeface="Roboto"/>
                <a:cs typeface="Roboto"/>
                <a:sym typeface="Roboto"/>
              </a:rPr>
              <a:t> the use of {} brackets.</a:t>
            </a:r>
            <a:endParaRPr sz="1300">
              <a:latin typeface="Roboto"/>
              <a:ea typeface="Roboto"/>
              <a:cs typeface="Roboto"/>
              <a:sym typeface="Roboto"/>
            </a:endParaRPr>
          </a:p>
        </p:txBody>
      </p:sp>
      <p:sp>
        <p:nvSpPr>
          <p:cNvPr id="129" name="Google Shape;129;p21"/>
          <p:cNvSpPr txBox="1"/>
          <p:nvPr/>
        </p:nvSpPr>
        <p:spPr>
          <a:xfrm>
            <a:off x="2628575" y="4431450"/>
            <a:ext cx="636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Throughout code I have used print </a:t>
            </a:r>
            <a:r>
              <a:rPr lang="en">
                <a:latin typeface="Roboto"/>
                <a:ea typeface="Roboto"/>
                <a:cs typeface="Roboto"/>
                <a:sym typeface="Roboto"/>
              </a:rPr>
              <a:t>statements</a:t>
            </a:r>
            <a:r>
              <a:rPr lang="en">
                <a:latin typeface="Roboto"/>
                <a:ea typeface="Roboto"/>
                <a:cs typeface="Roboto"/>
                <a:sym typeface="Roboto"/>
              </a:rPr>
              <a:t> with ‘-’ in them, what this odes is it creates space between </a:t>
            </a:r>
            <a:r>
              <a:rPr lang="en">
                <a:latin typeface="Roboto"/>
                <a:ea typeface="Roboto"/>
                <a:cs typeface="Roboto"/>
                <a:sym typeface="Roboto"/>
              </a:rPr>
              <a:t>text</a:t>
            </a:r>
            <a:r>
              <a:rPr lang="en">
                <a:latin typeface="Roboto"/>
                <a:ea typeface="Roboto"/>
                <a:cs typeface="Roboto"/>
                <a:sym typeface="Roboto"/>
              </a:rPr>
              <a:t> so that the text is easier to read for users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1" type="body"/>
          </p:nvPr>
        </p:nvSpPr>
        <p:spPr>
          <a:xfrm>
            <a:off x="1230000" y="1543575"/>
            <a:ext cx="7566900" cy="24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The second part of my introduction consists of code for the users to select which difficulty quiz level they’d like to commence with, this is the start of the main loop shown through the while True: statement. This statement means ‘loop forever’, the while part of the </a:t>
            </a:r>
            <a:r>
              <a:rPr lang="en" sz="1300">
                <a:solidFill>
                  <a:srgbClr val="000000"/>
                </a:solidFill>
              </a:rPr>
              <a:t>statement</a:t>
            </a:r>
            <a:r>
              <a:rPr lang="en" sz="1300">
                <a:solidFill>
                  <a:srgbClr val="000000"/>
                </a:solidFill>
              </a:rPr>
              <a:t> uses an expression and executes the loop body whilst the expression is shown in (boolean) ‘True’. The True part of the statement </a:t>
            </a:r>
            <a:r>
              <a:rPr lang="en" sz="1300">
                <a:solidFill>
                  <a:srgbClr val="000000"/>
                </a:solidFill>
              </a:rPr>
              <a:t>executes</a:t>
            </a:r>
            <a:r>
              <a:rPr lang="en" sz="1300">
                <a:solidFill>
                  <a:srgbClr val="000000"/>
                </a:solidFill>
              </a:rPr>
              <a:t> the loop body indefinitely. This loop initiates the users </a:t>
            </a:r>
            <a:r>
              <a:rPr lang="en" sz="1300">
                <a:solidFill>
                  <a:srgbClr val="000000"/>
                </a:solidFill>
              </a:rPr>
              <a:t>flexibility</a:t>
            </a:r>
            <a:r>
              <a:rPr lang="en" sz="1300">
                <a:solidFill>
                  <a:srgbClr val="000000"/>
                </a:solidFill>
              </a:rPr>
              <a:t> once the quiz is </a:t>
            </a:r>
            <a:r>
              <a:rPr lang="en" sz="1300">
                <a:solidFill>
                  <a:srgbClr val="000000"/>
                </a:solidFill>
              </a:rPr>
              <a:t>completed</a:t>
            </a:r>
            <a:r>
              <a:rPr lang="en" sz="1300">
                <a:solidFill>
                  <a:srgbClr val="000000"/>
                </a:solidFill>
              </a:rPr>
              <a:t> and allows the user to </a:t>
            </a:r>
            <a:r>
              <a:rPr lang="en" sz="1300">
                <a:solidFill>
                  <a:srgbClr val="000000"/>
                </a:solidFill>
              </a:rPr>
              <a:t>restart</a:t>
            </a:r>
            <a:r>
              <a:rPr lang="en" sz="1300">
                <a:solidFill>
                  <a:srgbClr val="000000"/>
                </a:solidFill>
              </a:rPr>
              <a:t> or try another difficulty of the quiz.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300">
                <a:solidFill>
                  <a:srgbClr val="000000"/>
                </a:solidFill>
              </a:rPr>
              <a:t>The first bit of code within the while True loop is another user input. This time with the value quiz_difficulty. What this user input does is it allows the user to choose </a:t>
            </a:r>
            <a:r>
              <a:rPr lang="en" sz="1300">
                <a:solidFill>
                  <a:srgbClr val="000000"/>
                </a:solidFill>
              </a:rPr>
              <a:t>which</a:t>
            </a:r>
            <a:r>
              <a:rPr lang="en" sz="1300">
                <a:solidFill>
                  <a:srgbClr val="000000"/>
                </a:solidFill>
              </a:rPr>
              <a:t> difficulty of a football quiz they would like to go ahead and attempt. Within the user input it also prints text letting the user know that they can either enter a or b, a being for easy and b </a:t>
            </a:r>
            <a:r>
              <a:rPr lang="en" sz="1300">
                <a:solidFill>
                  <a:srgbClr val="000000"/>
                </a:solidFill>
              </a:rPr>
              <a:t>being </a:t>
            </a:r>
            <a:r>
              <a:rPr lang="en" sz="1300">
                <a:solidFill>
                  <a:srgbClr val="000000"/>
                </a:solidFill>
              </a:rPr>
              <a:t>for hard. For the users to read the text </a:t>
            </a:r>
            <a:r>
              <a:rPr lang="en" sz="1300">
                <a:solidFill>
                  <a:srgbClr val="000000"/>
                </a:solidFill>
              </a:rPr>
              <a:t>easier I also used the \n command which represents a new line, so \n represents one new line.  For the final part of this section of the code I also put in a command which automatically lowercases the users input, so if they were to type in A to complete the easy quiz it would automatically change to a. This is seen through the code ‘quiz_difficulty = quiz_difficulty.lower(). This uses the quiz_diffuculty value from the user input and makes the user input lower using the .lower() method.</a:t>
            </a:r>
            <a:endParaRPr sz="1300">
              <a:solidFill>
                <a:srgbClr val="000000"/>
              </a:solidFill>
            </a:endParaRPr>
          </a:p>
        </p:txBody>
      </p:sp>
      <p:pic>
        <p:nvPicPr>
          <p:cNvPr id="136" name="Google Shape;136;p22"/>
          <p:cNvPicPr preferRelativeResize="0"/>
          <p:nvPr/>
        </p:nvPicPr>
        <p:blipFill>
          <a:blip r:embed="rId3">
            <a:alphaModFix/>
          </a:blip>
          <a:stretch>
            <a:fillRect/>
          </a:stretch>
        </p:blipFill>
        <p:spPr>
          <a:xfrm>
            <a:off x="0" y="-23275"/>
            <a:ext cx="5325826" cy="156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Easy Quiz Section</a:t>
            </a:r>
            <a:endParaRPr/>
          </a:p>
        </p:txBody>
      </p:sp>
      <p:sp>
        <p:nvSpPr>
          <p:cNvPr id="142" name="Google Shape;142;p2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23"/>
          <p:cNvPicPr preferRelativeResize="0"/>
          <p:nvPr/>
        </p:nvPicPr>
        <p:blipFill>
          <a:blip r:embed="rId3">
            <a:alphaModFix/>
          </a:blip>
          <a:stretch>
            <a:fillRect/>
          </a:stretch>
        </p:blipFill>
        <p:spPr>
          <a:xfrm>
            <a:off x="471900" y="1059625"/>
            <a:ext cx="3838575" cy="180975"/>
          </a:xfrm>
          <a:prstGeom prst="rect">
            <a:avLst/>
          </a:prstGeom>
          <a:noFill/>
          <a:ln>
            <a:noFill/>
          </a:ln>
        </p:spPr>
      </p:pic>
      <p:sp>
        <p:nvSpPr>
          <p:cNvPr id="144" name="Google Shape;144;p23"/>
          <p:cNvSpPr txBox="1"/>
          <p:nvPr/>
        </p:nvSpPr>
        <p:spPr>
          <a:xfrm>
            <a:off x="595475" y="1299838"/>
            <a:ext cx="3254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a:t>
            </a:r>
            <a:r>
              <a:rPr lang="en" sz="1200">
                <a:latin typeface="Roboto"/>
                <a:ea typeface="Roboto"/>
                <a:cs typeface="Roboto"/>
                <a:sym typeface="Roboto"/>
              </a:rPr>
              <a:t>first</a:t>
            </a:r>
            <a:r>
              <a:rPr lang="en" sz="1200">
                <a:latin typeface="Roboto"/>
                <a:ea typeface="Roboto"/>
                <a:cs typeface="Roboto"/>
                <a:sym typeface="Roboto"/>
              </a:rPr>
              <a:t> line of code within my python quiz that is relevant to the easy quiz section is this (import time), ‘time’ is a module used to handle time related tasks within the quiz, what I was expecting from importing this was to record the time in which it took respondents to </a:t>
            </a:r>
            <a:r>
              <a:rPr lang="en" sz="1200">
                <a:latin typeface="Roboto"/>
                <a:ea typeface="Roboto"/>
                <a:cs typeface="Roboto"/>
                <a:sym typeface="Roboto"/>
              </a:rPr>
              <a:t>complete</a:t>
            </a:r>
            <a:r>
              <a:rPr lang="en" sz="1200">
                <a:latin typeface="Roboto"/>
                <a:ea typeface="Roboto"/>
                <a:cs typeface="Roboto"/>
                <a:sym typeface="Roboto"/>
              </a:rPr>
              <a:t> the quiz.  What the import value does is it imports the initial time module into the code allowing for further use and manipulation of the module.</a:t>
            </a:r>
            <a:endParaRPr sz="1200">
              <a:latin typeface="Roboto"/>
              <a:ea typeface="Roboto"/>
              <a:cs typeface="Roboto"/>
              <a:sym typeface="Roboto"/>
            </a:endParaRPr>
          </a:p>
        </p:txBody>
      </p:sp>
      <p:pic>
        <p:nvPicPr>
          <p:cNvPr id="145" name="Google Shape;145;p23"/>
          <p:cNvPicPr preferRelativeResize="0"/>
          <p:nvPr/>
        </p:nvPicPr>
        <p:blipFill>
          <a:blip r:embed="rId4">
            <a:alphaModFix/>
          </a:blip>
          <a:stretch>
            <a:fillRect/>
          </a:stretch>
        </p:blipFill>
        <p:spPr>
          <a:xfrm>
            <a:off x="4310475" y="1192538"/>
            <a:ext cx="4381500" cy="1990725"/>
          </a:xfrm>
          <a:prstGeom prst="rect">
            <a:avLst/>
          </a:prstGeom>
          <a:noFill/>
          <a:ln>
            <a:noFill/>
          </a:ln>
        </p:spPr>
      </p:pic>
      <p:sp>
        <p:nvSpPr>
          <p:cNvPr id="146" name="Google Shape;146;p23"/>
          <p:cNvSpPr txBox="1"/>
          <p:nvPr/>
        </p:nvSpPr>
        <p:spPr>
          <a:xfrm>
            <a:off x="471900" y="3331750"/>
            <a:ext cx="8367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For the next part related to the easy section is for the users to select the easy question. The first line of code above uses the value quiz_difficulty in an if statement, which is a decision making statement that provides directions for the code to follow to make certain decisions based on particular criteria. In this case it is providing directions to initiate the easy quiz section if “a” is entered by the user in a previous user input line of code. The rest of the code following this IF statement is initiated once “a” is selected. The next line of code is what is used to calculate and express the time taken to complete the quiz (it essentially stores the starting time before </a:t>
            </a:r>
            <a:r>
              <a:rPr lang="en" sz="1100">
                <a:latin typeface="Roboto"/>
                <a:ea typeface="Roboto"/>
                <a:cs typeface="Roboto"/>
                <a:sym typeface="Roboto"/>
              </a:rPr>
              <a:t>the</a:t>
            </a:r>
            <a:r>
              <a:rPr lang="en" sz="1100">
                <a:latin typeface="Roboto"/>
                <a:ea typeface="Roboto"/>
                <a:cs typeface="Roboto"/>
                <a:sym typeface="Roboto"/>
              </a:rPr>
              <a:t> next line of code executes). It is the starting command for the time sequence, once “a” is selected the time for completion will commence. time.time() is used to return the time in seconds and start_time is a value that is used to represent it shown through the ‘=’ operator. Which shows that start_time is equal to time.time(), so once start_time is used again it will represent time.time().</a:t>
            </a:r>
            <a:endParaRPr sz="11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4"/>
          <p:cNvPicPr preferRelativeResize="0"/>
          <p:nvPr/>
        </p:nvPicPr>
        <p:blipFill>
          <a:blip r:embed="rId3">
            <a:alphaModFix/>
          </a:blip>
          <a:stretch>
            <a:fillRect/>
          </a:stretch>
        </p:blipFill>
        <p:spPr>
          <a:xfrm>
            <a:off x="558625" y="1016900"/>
            <a:ext cx="8048625" cy="2133600"/>
          </a:xfrm>
          <a:prstGeom prst="rect">
            <a:avLst/>
          </a:prstGeom>
          <a:noFill/>
          <a:ln>
            <a:noFill/>
          </a:ln>
        </p:spPr>
      </p:pic>
      <p:sp>
        <p:nvSpPr>
          <p:cNvPr id="154" name="Google Shape;154;p24"/>
          <p:cNvSpPr txBox="1"/>
          <p:nvPr/>
        </p:nvSpPr>
        <p:spPr>
          <a:xfrm>
            <a:off x="817275" y="3277975"/>
            <a:ext cx="7551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These next couple lines of code are used after the time has started, first there is a print statement </a:t>
            </a:r>
            <a:r>
              <a:rPr lang="en">
                <a:latin typeface="Roboto"/>
                <a:ea typeface="Roboto"/>
                <a:cs typeface="Roboto"/>
                <a:sym typeface="Roboto"/>
              </a:rPr>
              <a:t>which</a:t>
            </a:r>
            <a:r>
              <a:rPr lang="en">
                <a:latin typeface="Roboto"/>
                <a:ea typeface="Roboto"/>
                <a:cs typeface="Roboto"/>
                <a:sym typeface="Roboto"/>
              </a:rPr>
              <a:t> lets the user know that they have selected the easy quiz and that the quiz is combined with multi choice and true/false questions, and gives instructions as well as </a:t>
            </a:r>
            <a:r>
              <a:rPr lang="en">
                <a:latin typeface="Roboto"/>
                <a:ea typeface="Roboto"/>
                <a:cs typeface="Roboto"/>
                <a:sym typeface="Roboto"/>
              </a:rPr>
              <a:t>informants</a:t>
            </a:r>
            <a:r>
              <a:rPr lang="en">
                <a:latin typeface="Roboto"/>
                <a:ea typeface="Roboto"/>
                <a:cs typeface="Roboto"/>
                <a:sym typeface="Roboto"/>
              </a:rPr>
              <a:t> in regards to completing the quiz.</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the second line of code (score = 0), this is what initiates the score variable which will be used throughout the easy quiz section.</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Multi-Choice Easy quiz question</a:t>
            </a:r>
            <a:endParaRPr/>
          </a:p>
        </p:txBody>
      </p:sp>
      <p:sp>
        <p:nvSpPr>
          <p:cNvPr id="160" name="Google Shape;160;p2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5"/>
          <p:cNvPicPr preferRelativeResize="0"/>
          <p:nvPr/>
        </p:nvPicPr>
        <p:blipFill>
          <a:blip r:embed="rId3">
            <a:alphaModFix/>
          </a:blip>
          <a:stretch>
            <a:fillRect/>
          </a:stretch>
        </p:blipFill>
        <p:spPr>
          <a:xfrm>
            <a:off x="526200" y="956388"/>
            <a:ext cx="7515225" cy="1152525"/>
          </a:xfrm>
          <a:prstGeom prst="rect">
            <a:avLst/>
          </a:prstGeom>
          <a:noFill/>
          <a:ln>
            <a:noFill/>
          </a:ln>
        </p:spPr>
      </p:pic>
      <p:sp>
        <p:nvSpPr>
          <p:cNvPr id="162" name="Google Shape;162;p25"/>
          <p:cNvSpPr txBox="1"/>
          <p:nvPr/>
        </p:nvSpPr>
        <p:spPr>
          <a:xfrm>
            <a:off x="565275" y="2261050"/>
            <a:ext cx="798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Within my easy quiz section there are 10 questions, half being multi choice and the other half being true/false questions, therefore for the purpose of me not repeating myself I will only being showing the decomposition of 1 question of both a true/false and multi choice question.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For the multi choice questions they start with a set up of a while True: loop, this is because it enables users to attempt the question again if they enter an input that is not relevant to the possible options given.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second line of code is a user </a:t>
            </a:r>
            <a:r>
              <a:rPr lang="en" sz="1200">
                <a:latin typeface="Roboto"/>
                <a:ea typeface="Roboto"/>
                <a:cs typeface="Roboto"/>
                <a:sym typeface="Roboto"/>
              </a:rPr>
              <a:t>input</a:t>
            </a:r>
            <a:r>
              <a:rPr lang="en" sz="1200">
                <a:latin typeface="Roboto"/>
                <a:ea typeface="Roboto"/>
                <a:cs typeface="Roboto"/>
                <a:sym typeface="Roboto"/>
              </a:rPr>
              <a:t> which provides the possible options for the question that has been asked, each possible answer is put onto a new line using the \n command so that it is easier for users to read what answers they have to choose from.</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For the last line of code within this screenshot again uses the .lower() method which makes the user input lowercase so if they were to put A as their answer, the capitalism on the A would then be read as a lowercase. This is done so that less </a:t>
            </a:r>
            <a:r>
              <a:rPr lang="en" sz="1200">
                <a:latin typeface="Roboto"/>
                <a:ea typeface="Roboto"/>
                <a:cs typeface="Roboto"/>
                <a:sym typeface="Roboto"/>
              </a:rPr>
              <a:t>unnecessary</a:t>
            </a:r>
            <a:r>
              <a:rPr lang="en" sz="1200">
                <a:latin typeface="Roboto"/>
                <a:ea typeface="Roboto"/>
                <a:cs typeface="Roboto"/>
                <a:sym typeface="Roboto"/>
              </a:rPr>
              <a:t> code would have to be written.</a:t>
            </a:r>
            <a:endParaRPr sz="1200">
              <a:latin typeface="Roboto"/>
              <a:ea typeface="Roboto"/>
              <a:cs typeface="Roboto"/>
              <a:sym typeface="Roboto"/>
            </a:endParaRPr>
          </a:p>
        </p:txBody>
      </p:sp>
      <p:sp>
        <p:nvSpPr>
          <p:cNvPr id="163" name="Google Shape;163;p25"/>
          <p:cNvSpPr txBox="1"/>
          <p:nvPr/>
        </p:nvSpPr>
        <p:spPr>
          <a:xfrm>
            <a:off x="675150" y="3082550"/>
            <a:ext cx="3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6"/>
          <p:cNvPicPr preferRelativeResize="0"/>
          <p:nvPr/>
        </p:nvPicPr>
        <p:blipFill>
          <a:blip r:embed="rId3">
            <a:alphaModFix/>
          </a:blip>
          <a:stretch>
            <a:fillRect/>
          </a:stretch>
        </p:blipFill>
        <p:spPr>
          <a:xfrm>
            <a:off x="821900" y="356288"/>
            <a:ext cx="7200900" cy="2390775"/>
          </a:xfrm>
          <a:prstGeom prst="rect">
            <a:avLst/>
          </a:prstGeom>
          <a:noFill/>
          <a:ln>
            <a:noFill/>
          </a:ln>
        </p:spPr>
      </p:pic>
      <p:sp>
        <p:nvSpPr>
          <p:cNvPr id="171" name="Google Shape;171;p26"/>
          <p:cNvSpPr txBox="1"/>
          <p:nvPr/>
        </p:nvSpPr>
        <p:spPr>
          <a:xfrm>
            <a:off x="66500" y="2826325"/>
            <a:ext cx="9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For the next section of the multi choice questions uses if and else statements. For the IF statement, it is providing directions to the user input to print a statement if the user inputs an answer to the question which is not one of the given potential answers. These potential answers that the user is able to use as an input is a,b,c,d, and if the user inputs anything else a print statement will print and take action, which will be directional based, letting the user know that that only values that they can enter is a,b,c,d. If the user puts in a value that is not of the potential options a continue statement will also be printed, what this does is it </a:t>
            </a:r>
            <a:r>
              <a:rPr lang="en" sz="1200">
                <a:latin typeface="Roboto"/>
                <a:ea typeface="Roboto"/>
                <a:cs typeface="Roboto"/>
                <a:sym typeface="Roboto"/>
              </a:rPr>
              <a:t>instructs</a:t>
            </a:r>
            <a:r>
              <a:rPr lang="en" sz="1200">
                <a:latin typeface="Roboto"/>
                <a:ea typeface="Roboto"/>
                <a:cs typeface="Roboto"/>
                <a:sym typeface="Roboto"/>
              </a:rPr>
              <a:t> the while True loop in the previous slide to continue to the next iteration (note* any code that follows a continue statement will not be executed), in this case the next iteration is to repeat the question again.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However if users put in an acceptable answer whether it be wrong or right, there will be an else statement which will break the loop as the user does not need to repeat the questions as they have answer with one of the answers given (a,b,c,d)</a:t>
            </a:r>
            <a:endParaRPr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7"/>
          <p:cNvPicPr preferRelativeResize="0"/>
          <p:nvPr/>
        </p:nvPicPr>
        <p:blipFill>
          <a:blip r:embed="rId3">
            <a:alphaModFix/>
          </a:blip>
          <a:stretch>
            <a:fillRect/>
          </a:stretch>
        </p:blipFill>
        <p:spPr>
          <a:xfrm>
            <a:off x="591925" y="816900"/>
            <a:ext cx="7505700" cy="1314450"/>
          </a:xfrm>
          <a:prstGeom prst="rect">
            <a:avLst/>
          </a:prstGeom>
          <a:noFill/>
          <a:ln>
            <a:noFill/>
          </a:ln>
        </p:spPr>
      </p:pic>
      <p:sp>
        <p:nvSpPr>
          <p:cNvPr id="179" name="Google Shape;179;p27"/>
          <p:cNvSpPr txBox="1"/>
          <p:nvPr/>
        </p:nvSpPr>
        <p:spPr>
          <a:xfrm>
            <a:off x="565275" y="2305400"/>
            <a:ext cx="8013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next section of the multi choice questions is printing the sequence which occurs when the user gets the answer to question correct. It first begins with an IF statement which is providing directions to the code to print a print </a:t>
            </a:r>
            <a:r>
              <a:rPr lang="en">
                <a:latin typeface="Roboto"/>
                <a:ea typeface="Roboto"/>
                <a:cs typeface="Roboto"/>
                <a:sym typeface="Roboto"/>
              </a:rPr>
              <a:t>statement</a:t>
            </a:r>
            <a:r>
              <a:rPr lang="en">
                <a:latin typeface="Roboto"/>
                <a:ea typeface="Roboto"/>
                <a:cs typeface="Roboto"/>
                <a:sym typeface="Roboto"/>
              </a:rPr>
              <a:t> is the user input (easy_1) is equal to ‘b’ which is the correct answer to the question. This print statement will let the user know that the got the question correct and will provide a little more context </a:t>
            </a:r>
            <a:r>
              <a:rPr lang="en">
                <a:latin typeface="Roboto"/>
                <a:ea typeface="Roboto"/>
                <a:cs typeface="Roboto"/>
                <a:sym typeface="Roboto"/>
              </a:rPr>
              <a:t>behind</a:t>
            </a:r>
            <a:r>
              <a:rPr lang="en">
                <a:latin typeface="Roboto"/>
                <a:ea typeface="Roboto"/>
                <a:cs typeface="Roboto"/>
                <a:sym typeface="Roboto"/>
              </a:rPr>
              <a:t> the question and answer.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Once this print </a:t>
            </a:r>
            <a:r>
              <a:rPr lang="en">
                <a:latin typeface="Roboto"/>
                <a:ea typeface="Roboto"/>
                <a:cs typeface="Roboto"/>
                <a:sym typeface="Roboto"/>
              </a:rPr>
              <a:t>statement</a:t>
            </a:r>
            <a:r>
              <a:rPr lang="en">
                <a:latin typeface="Roboto"/>
                <a:ea typeface="Roboto"/>
                <a:cs typeface="Roboto"/>
                <a:sym typeface="Roboto"/>
              </a:rPr>
              <a:t> is executed 1 point will add to the users score (score += 1) and another print </a:t>
            </a:r>
            <a:r>
              <a:rPr lang="en">
                <a:latin typeface="Roboto"/>
                <a:ea typeface="Roboto"/>
                <a:cs typeface="Roboto"/>
                <a:sym typeface="Roboto"/>
              </a:rPr>
              <a:t>statement</a:t>
            </a:r>
            <a:r>
              <a:rPr lang="en">
                <a:latin typeface="Roboto"/>
                <a:ea typeface="Roboto"/>
                <a:cs typeface="Roboto"/>
                <a:sym typeface="Roboto"/>
              </a:rPr>
              <a:t> will execute which again uses the .format method which uses the specified value of score in () brackets </a:t>
            </a:r>
            <a:r>
              <a:rPr lang="en">
                <a:latin typeface="Roboto"/>
                <a:ea typeface="Roboto"/>
                <a:cs typeface="Roboto"/>
                <a:sym typeface="Roboto"/>
              </a:rPr>
              <a:t>and inserts the users score inside of the strings placeholder {}. This allows the user to see what their score is throughout the quiz.</a:t>
            </a:r>
            <a:endParaRPr sz="15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8"/>
          <p:cNvPicPr preferRelativeResize="0"/>
          <p:nvPr/>
        </p:nvPicPr>
        <p:blipFill>
          <a:blip r:embed="rId3">
            <a:alphaModFix/>
          </a:blip>
          <a:stretch>
            <a:fillRect/>
          </a:stretch>
        </p:blipFill>
        <p:spPr>
          <a:xfrm>
            <a:off x="766750" y="956388"/>
            <a:ext cx="7610475" cy="1095375"/>
          </a:xfrm>
          <a:prstGeom prst="rect">
            <a:avLst/>
          </a:prstGeom>
          <a:noFill/>
          <a:ln>
            <a:noFill/>
          </a:ln>
        </p:spPr>
      </p:pic>
      <p:sp>
        <p:nvSpPr>
          <p:cNvPr id="187" name="Google Shape;187;p28"/>
          <p:cNvSpPr txBox="1"/>
          <p:nvPr/>
        </p:nvSpPr>
        <p:spPr>
          <a:xfrm>
            <a:off x="609600" y="2128050"/>
            <a:ext cx="792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last section of each multi choice question is an else statement following the IF statement in the previous slide. This statement prints 2 different print </a:t>
            </a:r>
            <a:r>
              <a:rPr lang="en">
                <a:latin typeface="Roboto"/>
                <a:ea typeface="Roboto"/>
                <a:cs typeface="Roboto"/>
                <a:sym typeface="Roboto"/>
              </a:rPr>
              <a:t>statements</a:t>
            </a:r>
            <a:r>
              <a:rPr lang="en">
                <a:latin typeface="Roboto"/>
                <a:ea typeface="Roboto"/>
                <a:cs typeface="Roboto"/>
                <a:sym typeface="Roboto"/>
              </a:rPr>
              <a:t> which once executed lets the user know that they got the question incorrect and again gives the user their score using the .format method. The else </a:t>
            </a:r>
            <a:r>
              <a:rPr lang="en">
                <a:latin typeface="Roboto"/>
                <a:ea typeface="Roboto"/>
                <a:cs typeface="Roboto"/>
                <a:sym typeface="Roboto"/>
              </a:rPr>
              <a:t>statement</a:t>
            </a:r>
            <a:r>
              <a:rPr lang="en">
                <a:latin typeface="Roboto"/>
                <a:ea typeface="Roboto"/>
                <a:cs typeface="Roboto"/>
                <a:sym typeface="Roboto"/>
              </a:rPr>
              <a:t> reads any user input that is within the appropriate answers (a,b,c,d) that are incorrect, so if the answer is B and the user puts in either A,C,D, then the else </a:t>
            </a:r>
            <a:r>
              <a:rPr lang="en">
                <a:latin typeface="Roboto"/>
                <a:ea typeface="Roboto"/>
                <a:cs typeface="Roboto"/>
                <a:sym typeface="Roboto"/>
              </a:rPr>
              <a:t>statement will be executed.</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True/False Easy quiz question</a:t>
            </a:r>
            <a:endParaRPr/>
          </a:p>
        </p:txBody>
      </p:sp>
      <p:sp>
        <p:nvSpPr>
          <p:cNvPr id="193" name="Google Shape;193;p2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9"/>
          <p:cNvPicPr preferRelativeResize="0"/>
          <p:nvPr/>
        </p:nvPicPr>
        <p:blipFill>
          <a:blip r:embed="rId3">
            <a:alphaModFix/>
          </a:blip>
          <a:stretch>
            <a:fillRect/>
          </a:stretch>
        </p:blipFill>
        <p:spPr>
          <a:xfrm>
            <a:off x="45275" y="698125"/>
            <a:ext cx="6379850" cy="4532650"/>
          </a:xfrm>
          <a:prstGeom prst="rect">
            <a:avLst/>
          </a:prstGeom>
          <a:noFill/>
          <a:ln>
            <a:noFill/>
          </a:ln>
        </p:spPr>
      </p:pic>
      <p:sp>
        <p:nvSpPr>
          <p:cNvPr id="195" name="Google Shape;195;p29"/>
          <p:cNvSpPr txBox="1"/>
          <p:nvPr/>
        </p:nvSpPr>
        <p:spPr>
          <a:xfrm>
            <a:off x="6498675" y="913725"/>
            <a:ext cx="2645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For the true/false questions within the </a:t>
            </a:r>
            <a:r>
              <a:rPr lang="en" sz="1300">
                <a:latin typeface="Roboto"/>
                <a:ea typeface="Roboto"/>
                <a:cs typeface="Roboto"/>
                <a:sym typeface="Roboto"/>
              </a:rPr>
              <a:t>easy quiz sections, they are set up the same way in which the multi choice questions are, the only difference with the true/false questions is that the user input can only either be true or false otherwise the while True loop will reset through the ‘continue’ command. This means that the potential answers that are showed on new lines instead of a,b,c,d will be true and false.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For each question the print statements will also be different as there will be different contexts for the different questions.</a:t>
            </a:r>
            <a:endParaRPr sz="13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 of easy quiz - Time, Score, Play Again</a:t>
            </a:r>
            <a:endParaRPr/>
          </a:p>
        </p:txBody>
      </p:sp>
      <p:sp>
        <p:nvSpPr>
          <p:cNvPr id="201" name="Google Shape;201;p3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30"/>
          <p:cNvPicPr preferRelativeResize="0"/>
          <p:nvPr/>
        </p:nvPicPr>
        <p:blipFill>
          <a:blip r:embed="rId3">
            <a:alphaModFix/>
          </a:blip>
          <a:stretch>
            <a:fillRect/>
          </a:stretch>
        </p:blipFill>
        <p:spPr>
          <a:xfrm>
            <a:off x="797800" y="1004325"/>
            <a:ext cx="6781800" cy="1009650"/>
          </a:xfrm>
          <a:prstGeom prst="rect">
            <a:avLst/>
          </a:prstGeom>
          <a:noFill/>
          <a:ln>
            <a:noFill/>
          </a:ln>
        </p:spPr>
      </p:pic>
      <p:sp>
        <p:nvSpPr>
          <p:cNvPr id="203" name="Google Shape;203;p30"/>
          <p:cNvSpPr txBox="1"/>
          <p:nvPr/>
        </p:nvSpPr>
        <p:spPr>
          <a:xfrm>
            <a:off x="599550" y="2013975"/>
            <a:ext cx="7966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Once the user has completed all 10 questions of the quiz the </a:t>
            </a:r>
            <a:r>
              <a:rPr lang="en">
                <a:latin typeface="Roboto"/>
                <a:ea typeface="Roboto"/>
                <a:cs typeface="Roboto"/>
                <a:sym typeface="Roboto"/>
              </a:rPr>
              <a:t>first</a:t>
            </a:r>
            <a:r>
              <a:rPr lang="en">
                <a:latin typeface="Roboto"/>
                <a:ea typeface="Roboto"/>
                <a:cs typeface="Roboto"/>
                <a:sym typeface="Roboto"/>
              </a:rPr>
              <a:t> initiation that will occur is that the time will stop and be recorded. For the the </a:t>
            </a:r>
            <a:r>
              <a:rPr lang="en">
                <a:latin typeface="Roboto"/>
                <a:ea typeface="Roboto"/>
                <a:cs typeface="Roboto"/>
                <a:sym typeface="Roboto"/>
              </a:rPr>
              <a:t>first</a:t>
            </a:r>
            <a:r>
              <a:rPr lang="en">
                <a:latin typeface="Roboto"/>
                <a:ea typeface="Roboto"/>
                <a:cs typeface="Roboto"/>
                <a:sym typeface="Roboto"/>
              </a:rPr>
              <a:t> line of code above this is a function in which ends the timer allowing for the final number incl decimal points to be gathered, it also allows me to set a value for the end time to then be used to calculate the execution time, the end_time value stores the ending time after the final line of code has been executed in the quiz, this would be after the final else statement </a:t>
            </a:r>
            <a:r>
              <a:rPr lang="en">
                <a:latin typeface="Roboto"/>
                <a:ea typeface="Roboto"/>
                <a:cs typeface="Roboto"/>
                <a:sym typeface="Roboto"/>
              </a:rPr>
              <a:t>which</a:t>
            </a:r>
            <a:r>
              <a:rPr lang="en">
                <a:latin typeface="Roboto"/>
                <a:ea typeface="Roboto"/>
                <a:cs typeface="Roboto"/>
                <a:sym typeface="Roboto"/>
              </a:rPr>
              <a:t> prints the users score . The next line of code is what calculates the execution time and uses the two time.time() values to create a new variable (total_time) which holds the lasting execution time, which is calculated by the different between the end_time and start_time variables shown as end_time - start_time. The final line of code above shows the final execution time </a:t>
            </a:r>
            <a:r>
              <a:rPr lang="en">
                <a:latin typeface="Roboto"/>
                <a:ea typeface="Roboto"/>
                <a:cs typeface="Roboto"/>
                <a:sym typeface="Roboto"/>
              </a:rPr>
              <a:t>which</a:t>
            </a:r>
            <a:r>
              <a:rPr lang="en">
                <a:latin typeface="Roboto"/>
                <a:ea typeface="Roboto"/>
                <a:cs typeface="Roboto"/>
                <a:sym typeface="Roboto"/>
              </a:rPr>
              <a:t> is being stored in the total_time value being turned into an </a:t>
            </a:r>
            <a:r>
              <a:rPr lang="en">
                <a:latin typeface="Roboto"/>
                <a:ea typeface="Roboto"/>
                <a:cs typeface="Roboto"/>
                <a:sym typeface="Roboto"/>
              </a:rPr>
              <a:t>integer</a:t>
            </a:r>
            <a:r>
              <a:rPr lang="en">
                <a:latin typeface="Roboto"/>
                <a:ea typeface="Roboto"/>
                <a:cs typeface="Roboto"/>
                <a:sym typeface="Roboto"/>
              </a:rPr>
              <a:t>, what this does is prints the users score as a rounded whole number rather than a number with lots of following decimal points, the </a:t>
            </a:r>
            <a:r>
              <a:rPr lang="en">
                <a:latin typeface="Roboto"/>
                <a:ea typeface="Roboto"/>
                <a:cs typeface="Roboto"/>
                <a:sym typeface="Roboto"/>
              </a:rPr>
              <a:t>reason</a:t>
            </a:r>
            <a:r>
              <a:rPr lang="en">
                <a:latin typeface="Roboto"/>
                <a:ea typeface="Roboto"/>
                <a:cs typeface="Roboto"/>
                <a:sym typeface="Roboto"/>
              </a:rPr>
              <a:t> I did this is because of the aesthetics behind looking at the number, rather than a messy number, users would much prefer just the whole number by itself.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66899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p:txBody>
      </p:sp>
      <p:sp>
        <p:nvSpPr>
          <p:cNvPr id="73" name="Google Shape;73;p13"/>
          <p:cNvSpPr txBox="1"/>
          <p:nvPr>
            <p:ph idx="1" type="subTitle"/>
          </p:nvPr>
        </p:nvSpPr>
        <p:spPr>
          <a:xfrm>
            <a:off x="460950" y="1930650"/>
            <a:ext cx="8222100" cy="184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https://trello.com/b/Qq0Unc8p/project-management</a:t>
            </a:r>
            <a:endParaRPr sz="20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1"/>
          <p:cNvPicPr preferRelativeResize="0"/>
          <p:nvPr/>
        </p:nvPicPr>
        <p:blipFill>
          <a:blip r:embed="rId3">
            <a:alphaModFix/>
          </a:blip>
          <a:stretch>
            <a:fillRect/>
          </a:stretch>
        </p:blipFill>
        <p:spPr>
          <a:xfrm>
            <a:off x="1273050" y="744424"/>
            <a:ext cx="6300751" cy="1917225"/>
          </a:xfrm>
          <a:prstGeom prst="rect">
            <a:avLst/>
          </a:prstGeom>
          <a:noFill/>
          <a:ln>
            <a:noFill/>
          </a:ln>
        </p:spPr>
      </p:pic>
      <p:sp>
        <p:nvSpPr>
          <p:cNvPr id="211" name="Google Shape;211;p31"/>
          <p:cNvSpPr txBox="1"/>
          <p:nvPr/>
        </p:nvSpPr>
        <p:spPr>
          <a:xfrm>
            <a:off x="20525" y="2813000"/>
            <a:ext cx="907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the final execution time has been calculated it is then shown to the user by using a print statement. As well as the time the final score of the user will also by shown using a print statement. Both use the .format() method, where the specified values for both are score and total_time in the () brackets. Where the time shown as a whole number and the score representing how many questions the user got correct in the quiz are shown in the strings placeholders {} within the print statements. </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2"/>
          <p:cNvPicPr preferRelativeResize="0"/>
          <p:nvPr/>
        </p:nvPicPr>
        <p:blipFill>
          <a:blip r:embed="rId3">
            <a:alphaModFix/>
          </a:blip>
          <a:stretch>
            <a:fillRect/>
          </a:stretch>
        </p:blipFill>
        <p:spPr>
          <a:xfrm>
            <a:off x="653875" y="956388"/>
            <a:ext cx="7858125" cy="923925"/>
          </a:xfrm>
          <a:prstGeom prst="rect">
            <a:avLst/>
          </a:prstGeom>
          <a:noFill/>
          <a:ln>
            <a:noFill/>
          </a:ln>
        </p:spPr>
      </p:pic>
      <p:sp>
        <p:nvSpPr>
          <p:cNvPr id="219" name="Google Shape;219;p32"/>
          <p:cNvSpPr txBox="1"/>
          <p:nvPr/>
        </p:nvSpPr>
        <p:spPr>
          <a:xfrm>
            <a:off x="645750" y="1833000"/>
            <a:ext cx="787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Once the score and total time it took the user to complete the quiz is shown in a print </a:t>
            </a:r>
            <a:r>
              <a:rPr lang="en">
                <a:latin typeface="Roboto"/>
                <a:ea typeface="Roboto"/>
                <a:cs typeface="Roboto"/>
                <a:sym typeface="Roboto"/>
              </a:rPr>
              <a:t>statement, another print statement will be shown in regards what score the user got, congratulating them on what they got. These print statements are used through if, elif, and else statements.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code above shows a print statement that would be shown if the user got 10/10. The if statement is giving directions to the print statement to print if the score value at the end of the easy quiz is either 10 or more (&gt;= 10).</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3"/>
          <p:cNvPicPr preferRelativeResize="0"/>
          <p:nvPr/>
        </p:nvPicPr>
        <p:blipFill>
          <a:blip r:embed="rId3">
            <a:alphaModFix/>
          </a:blip>
          <a:stretch>
            <a:fillRect/>
          </a:stretch>
        </p:blipFill>
        <p:spPr>
          <a:xfrm>
            <a:off x="291925" y="543700"/>
            <a:ext cx="8582025" cy="781050"/>
          </a:xfrm>
          <a:prstGeom prst="rect">
            <a:avLst/>
          </a:prstGeom>
          <a:noFill/>
          <a:ln>
            <a:noFill/>
          </a:ln>
        </p:spPr>
      </p:pic>
      <p:sp>
        <p:nvSpPr>
          <p:cNvPr id="227" name="Google Shape;227;p33"/>
          <p:cNvSpPr txBox="1"/>
          <p:nvPr/>
        </p:nvSpPr>
        <p:spPr>
          <a:xfrm>
            <a:off x="75900" y="1283300"/>
            <a:ext cx="89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Next is an elif statement which is providing directions to the print statement to print if the score value is valued at 9, 5, or any numbers between those two. </a:t>
            </a:r>
            <a:endParaRPr>
              <a:latin typeface="Roboto"/>
              <a:ea typeface="Roboto"/>
              <a:cs typeface="Roboto"/>
              <a:sym typeface="Roboto"/>
            </a:endParaRPr>
          </a:p>
        </p:txBody>
      </p:sp>
      <p:sp>
        <p:nvSpPr>
          <p:cNvPr id="228" name="Google Shape;228;p33"/>
          <p:cNvSpPr txBox="1"/>
          <p:nvPr/>
        </p:nvSpPr>
        <p:spPr>
          <a:xfrm>
            <a:off x="143725" y="2782225"/>
            <a:ext cx="858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Next is another elif statement which is providing directions to the print statement to print if the score value is valued at 4, 2, or any numbers between the two, </a:t>
            </a:r>
            <a:r>
              <a:rPr lang="en">
                <a:latin typeface="Roboto"/>
                <a:ea typeface="Roboto"/>
                <a:cs typeface="Roboto"/>
                <a:sym typeface="Roboto"/>
              </a:rPr>
              <a:t>which</a:t>
            </a:r>
            <a:r>
              <a:rPr lang="en">
                <a:latin typeface="Roboto"/>
                <a:ea typeface="Roboto"/>
                <a:cs typeface="Roboto"/>
                <a:sym typeface="Roboto"/>
              </a:rPr>
              <a:t> would be 3.</a:t>
            </a:r>
            <a:endParaRPr>
              <a:latin typeface="Roboto"/>
              <a:ea typeface="Roboto"/>
              <a:cs typeface="Roboto"/>
              <a:sym typeface="Roboto"/>
            </a:endParaRPr>
          </a:p>
        </p:txBody>
      </p:sp>
      <p:pic>
        <p:nvPicPr>
          <p:cNvPr id="229" name="Google Shape;229;p33"/>
          <p:cNvPicPr preferRelativeResize="0"/>
          <p:nvPr/>
        </p:nvPicPr>
        <p:blipFill>
          <a:blip r:embed="rId4">
            <a:alphaModFix/>
          </a:blip>
          <a:stretch>
            <a:fillRect/>
          </a:stretch>
        </p:blipFill>
        <p:spPr>
          <a:xfrm>
            <a:off x="291913" y="1898900"/>
            <a:ext cx="7820025" cy="876300"/>
          </a:xfrm>
          <a:prstGeom prst="rect">
            <a:avLst/>
          </a:prstGeom>
          <a:noFill/>
          <a:ln>
            <a:noFill/>
          </a:ln>
        </p:spPr>
      </p:pic>
      <p:pic>
        <p:nvPicPr>
          <p:cNvPr id="230" name="Google Shape;230;p33"/>
          <p:cNvPicPr preferRelativeResize="0"/>
          <p:nvPr/>
        </p:nvPicPr>
        <p:blipFill>
          <a:blip r:embed="rId5">
            <a:alphaModFix/>
          </a:blip>
          <a:stretch>
            <a:fillRect/>
          </a:stretch>
        </p:blipFill>
        <p:spPr>
          <a:xfrm>
            <a:off x="291925" y="3349350"/>
            <a:ext cx="9124950" cy="876300"/>
          </a:xfrm>
          <a:prstGeom prst="rect">
            <a:avLst/>
          </a:prstGeom>
          <a:noFill/>
          <a:ln>
            <a:noFill/>
          </a:ln>
        </p:spPr>
      </p:pic>
      <p:sp>
        <p:nvSpPr>
          <p:cNvPr id="231" name="Google Shape;231;p33"/>
          <p:cNvSpPr txBox="1"/>
          <p:nvPr/>
        </p:nvSpPr>
        <p:spPr>
          <a:xfrm>
            <a:off x="71875" y="4352975"/>
            <a:ext cx="89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finale </a:t>
            </a:r>
            <a:r>
              <a:rPr lang="en">
                <a:latin typeface="Roboto"/>
                <a:ea typeface="Roboto"/>
                <a:cs typeface="Roboto"/>
                <a:sym typeface="Roboto"/>
              </a:rPr>
              <a:t>statement</a:t>
            </a:r>
            <a:r>
              <a:rPr lang="en">
                <a:latin typeface="Roboto"/>
                <a:ea typeface="Roboto"/>
                <a:cs typeface="Roboto"/>
                <a:sym typeface="Roboto"/>
              </a:rPr>
              <a:t> within this score sequence is an else statement, this is giving directions to the print </a:t>
            </a:r>
            <a:r>
              <a:rPr lang="en">
                <a:latin typeface="Roboto"/>
                <a:ea typeface="Roboto"/>
                <a:cs typeface="Roboto"/>
                <a:sym typeface="Roboto"/>
              </a:rPr>
              <a:t>statement</a:t>
            </a:r>
            <a:r>
              <a:rPr lang="en">
                <a:latin typeface="Roboto"/>
                <a:ea typeface="Roboto"/>
                <a:cs typeface="Roboto"/>
                <a:sym typeface="Roboto"/>
              </a:rPr>
              <a:t> to print if the score value is anything other than the </a:t>
            </a:r>
            <a:r>
              <a:rPr lang="en">
                <a:latin typeface="Roboto"/>
                <a:ea typeface="Roboto"/>
                <a:cs typeface="Roboto"/>
                <a:sym typeface="Roboto"/>
              </a:rPr>
              <a:t>following</a:t>
            </a:r>
            <a:r>
              <a:rPr lang="en">
                <a:latin typeface="Roboto"/>
                <a:ea typeface="Roboto"/>
                <a:cs typeface="Roboto"/>
                <a:sym typeface="Roboto"/>
              </a:rPr>
              <a:t> scores above, this would be 1 or 0.</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4"/>
          <p:cNvPicPr preferRelativeResize="0"/>
          <p:nvPr/>
        </p:nvPicPr>
        <p:blipFill>
          <a:blip r:embed="rId3">
            <a:alphaModFix/>
          </a:blip>
          <a:stretch>
            <a:fillRect/>
          </a:stretch>
        </p:blipFill>
        <p:spPr>
          <a:xfrm>
            <a:off x="10950" y="744419"/>
            <a:ext cx="9144000" cy="1279212"/>
          </a:xfrm>
          <a:prstGeom prst="rect">
            <a:avLst/>
          </a:prstGeom>
          <a:noFill/>
          <a:ln>
            <a:noFill/>
          </a:ln>
        </p:spPr>
      </p:pic>
      <p:sp>
        <p:nvSpPr>
          <p:cNvPr id="239" name="Google Shape;239;p34"/>
          <p:cNvSpPr txBox="1"/>
          <p:nvPr/>
        </p:nvSpPr>
        <p:spPr>
          <a:xfrm>
            <a:off x="533850" y="2176500"/>
            <a:ext cx="8100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the final sequence of the easy quiz section is </a:t>
            </a:r>
            <a:r>
              <a:rPr lang="en">
                <a:latin typeface="Roboto"/>
                <a:ea typeface="Roboto"/>
                <a:cs typeface="Roboto"/>
                <a:sym typeface="Roboto"/>
              </a:rPr>
              <a:t>asking</a:t>
            </a:r>
            <a:r>
              <a:rPr lang="en">
                <a:latin typeface="Roboto"/>
                <a:ea typeface="Roboto"/>
                <a:cs typeface="Roboto"/>
                <a:sym typeface="Roboto"/>
              </a:rPr>
              <a:t> the user if they would like to attempt the quiz again or attempt the other </a:t>
            </a:r>
            <a:r>
              <a:rPr lang="en">
                <a:latin typeface="Roboto"/>
                <a:ea typeface="Roboto"/>
                <a:cs typeface="Roboto"/>
                <a:sym typeface="Roboto"/>
              </a:rPr>
              <a:t>difficulty (hard).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involved me using another while True loop for the user input. Again this only allows the user to put in one of the provided options (yes or no) otherwise if they try to type anything else as their input the loop will take effect and will re ask the user input question.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 also added another factor which makes the users input become lowercase to reduce the amount of code needed.</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5"/>
          <p:cNvPicPr preferRelativeResize="0"/>
          <p:nvPr/>
        </p:nvPicPr>
        <p:blipFill>
          <a:blip r:embed="rId3">
            <a:alphaModFix/>
          </a:blip>
          <a:stretch>
            <a:fillRect/>
          </a:stretch>
        </p:blipFill>
        <p:spPr>
          <a:xfrm>
            <a:off x="206200" y="914913"/>
            <a:ext cx="8753475" cy="2009775"/>
          </a:xfrm>
          <a:prstGeom prst="rect">
            <a:avLst/>
          </a:prstGeom>
          <a:noFill/>
          <a:ln>
            <a:noFill/>
          </a:ln>
        </p:spPr>
      </p:pic>
      <p:sp>
        <p:nvSpPr>
          <p:cNvPr id="247" name="Google Shape;247;p35"/>
          <p:cNvSpPr txBox="1"/>
          <p:nvPr/>
        </p:nvSpPr>
        <p:spPr>
          <a:xfrm rot="629">
            <a:off x="441435" y="3010415"/>
            <a:ext cx="8202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next section of code follows the while True loop and provides the viable options for the users to choose from in regards to their input (yes, no) using if and else </a:t>
            </a:r>
            <a:r>
              <a:rPr lang="en">
                <a:latin typeface="Roboto"/>
                <a:ea typeface="Roboto"/>
                <a:cs typeface="Roboto"/>
                <a:sym typeface="Roboto"/>
              </a:rPr>
              <a:t>statements</a:t>
            </a:r>
            <a:r>
              <a:rPr lang="en">
                <a:latin typeface="Roboto"/>
                <a:ea typeface="Roboto"/>
                <a:cs typeface="Roboto"/>
                <a:sym typeface="Roboto"/>
              </a:rPr>
              <a:t>. It states that if the users input which is being held in the again.lower() value is not yes or no it will print that print statement following the code above and the continue statement will execute and the question will be re asked.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Otherwise the else </a:t>
            </a:r>
            <a:r>
              <a:rPr lang="en">
                <a:latin typeface="Roboto"/>
                <a:ea typeface="Roboto"/>
                <a:cs typeface="Roboto"/>
                <a:sym typeface="Roboto"/>
              </a:rPr>
              <a:t>statement</a:t>
            </a:r>
            <a:r>
              <a:rPr lang="en">
                <a:latin typeface="Roboto"/>
                <a:ea typeface="Roboto"/>
                <a:cs typeface="Roboto"/>
                <a:sym typeface="Roboto"/>
              </a:rPr>
              <a:t> will pick up the input (yes, no) and will break the loop using the break function.</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6"/>
          <p:cNvPicPr preferRelativeResize="0"/>
          <p:nvPr/>
        </p:nvPicPr>
        <p:blipFill>
          <a:blip r:embed="rId3">
            <a:alphaModFix/>
          </a:blip>
          <a:stretch>
            <a:fillRect/>
          </a:stretch>
        </p:blipFill>
        <p:spPr>
          <a:xfrm>
            <a:off x="30800" y="905088"/>
            <a:ext cx="6139700" cy="1151800"/>
          </a:xfrm>
          <a:prstGeom prst="rect">
            <a:avLst/>
          </a:prstGeom>
          <a:noFill/>
          <a:ln>
            <a:noFill/>
          </a:ln>
        </p:spPr>
      </p:pic>
      <p:sp>
        <p:nvSpPr>
          <p:cNvPr id="255" name="Google Shape;255;p36"/>
          <p:cNvSpPr txBox="1"/>
          <p:nvPr/>
        </p:nvSpPr>
        <p:spPr>
          <a:xfrm>
            <a:off x="30800" y="2217550"/>
            <a:ext cx="9003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Once the while true loop breaks from the </a:t>
            </a:r>
            <a:r>
              <a:rPr lang="en" sz="1300">
                <a:latin typeface="Roboto"/>
                <a:ea typeface="Roboto"/>
                <a:cs typeface="Roboto"/>
                <a:sym typeface="Roboto"/>
              </a:rPr>
              <a:t>previous</a:t>
            </a:r>
            <a:r>
              <a:rPr lang="en" sz="1300">
                <a:latin typeface="Roboto"/>
                <a:ea typeface="Roboto"/>
                <a:cs typeface="Roboto"/>
                <a:sym typeface="Roboto"/>
              </a:rPr>
              <a:t> slide, another if and else </a:t>
            </a:r>
            <a:r>
              <a:rPr lang="en" sz="1300">
                <a:latin typeface="Roboto"/>
                <a:ea typeface="Roboto"/>
                <a:cs typeface="Roboto"/>
                <a:sym typeface="Roboto"/>
              </a:rPr>
              <a:t>statement</a:t>
            </a:r>
            <a:r>
              <a:rPr lang="en" sz="1300">
                <a:latin typeface="Roboto"/>
                <a:ea typeface="Roboto"/>
                <a:cs typeface="Roboto"/>
                <a:sym typeface="Roboto"/>
              </a:rPr>
              <a:t> will be used to determine how the code should function depending on the user input </a:t>
            </a:r>
            <a:r>
              <a:rPr lang="en" sz="1300">
                <a:latin typeface="Roboto"/>
                <a:ea typeface="Roboto"/>
                <a:cs typeface="Roboto"/>
                <a:sym typeface="Roboto"/>
              </a:rPr>
              <a:t>whether it be yes or no. </a:t>
            </a:r>
            <a:r>
              <a:rPr lang="en" sz="1300">
                <a:latin typeface="Roboto"/>
                <a:ea typeface="Roboto"/>
                <a:cs typeface="Roboto"/>
                <a:sym typeface="Roboto"/>
              </a:rPr>
              <a:t>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The code above shows what would happen if the user said yes to playing the quiz again or trying another difficulty.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Firstly I had to import the os module which helps by providing functions for interacting with the operating system (allows for previous code to be cleared off the screen)</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The if </a:t>
            </a:r>
            <a:r>
              <a:rPr lang="en" sz="1300">
                <a:latin typeface="Roboto"/>
                <a:ea typeface="Roboto"/>
                <a:cs typeface="Roboto"/>
                <a:sym typeface="Roboto"/>
              </a:rPr>
              <a:t>statement is giving directions to the again value which would be based off if the user said yes for their input to repeat the initial while True loop which was inserted before choosing the quiz difficulty this allows the user to attempt the quiz again or choose a different difficulty. The ‘next’ statement is used to do this. I have also inserted the os.system(‘clear’) command, what this does is it removes all the previous code from the the users previous attempt of the quiz, the reason I did this is because it allows the user to clearly read what they're doing in their new attempt of the quiz.</a:t>
            </a:r>
            <a:endParaRPr sz="1300">
              <a:latin typeface="Roboto"/>
              <a:ea typeface="Roboto"/>
              <a:cs typeface="Roboto"/>
              <a:sym typeface="Roboto"/>
            </a:endParaRPr>
          </a:p>
        </p:txBody>
      </p:sp>
      <p:pic>
        <p:nvPicPr>
          <p:cNvPr id="256" name="Google Shape;256;p36"/>
          <p:cNvPicPr preferRelativeResize="0"/>
          <p:nvPr/>
        </p:nvPicPr>
        <p:blipFill>
          <a:blip r:embed="rId4">
            <a:alphaModFix/>
          </a:blip>
          <a:stretch>
            <a:fillRect/>
          </a:stretch>
        </p:blipFill>
        <p:spPr>
          <a:xfrm>
            <a:off x="6463950" y="1171039"/>
            <a:ext cx="1999625" cy="61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7"/>
          <p:cNvPicPr preferRelativeResize="0"/>
          <p:nvPr/>
        </p:nvPicPr>
        <p:blipFill>
          <a:blip r:embed="rId3">
            <a:alphaModFix/>
          </a:blip>
          <a:stretch>
            <a:fillRect/>
          </a:stretch>
        </p:blipFill>
        <p:spPr>
          <a:xfrm>
            <a:off x="20475" y="956400"/>
            <a:ext cx="9124950" cy="1695450"/>
          </a:xfrm>
          <a:prstGeom prst="rect">
            <a:avLst/>
          </a:prstGeom>
          <a:noFill/>
          <a:ln>
            <a:noFill/>
          </a:ln>
        </p:spPr>
      </p:pic>
      <p:sp>
        <p:nvSpPr>
          <p:cNvPr id="264" name="Google Shape;264;p37"/>
          <p:cNvSpPr txBox="1"/>
          <p:nvPr/>
        </p:nvSpPr>
        <p:spPr>
          <a:xfrm>
            <a:off x="133475" y="2720625"/>
            <a:ext cx="887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code above shows what would happen if the user said no to playing the quiz again or trying another difficulty.</a:t>
            </a:r>
            <a:endParaRPr>
              <a:latin typeface="Roboto"/>
              <a:ea typeface="Roboto"/>
              <a:cs typeface="Roboto"/>
              <a:sym typeface="Roboto"/>
            </a:endParaRPr>
          </a:p>
        </p:txBody>
      </p:sp>
      <p:sp>
        <p:nvSpPr>
          <p:cNvPr id="265" name="Google Shape;265;p37"/>
          <p:cNvSpPr txBox="1"/>
          <p:nvPr/>
        </p:nvSpPr>
        <p:spPr>
          <a:xfrm>
            <a:off x="154000" y="3521400"/>
            <a:ext cx="890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Through</a:t>
            </a:r>
            <a:r>
              <a:rPr lang="en">
                <a:latin typeface="Roboto"/>
                <a:ea typeface="Roboto"/>
                <a:cs typeface="Roboto"/>
                <a:sym typeface="Roboto"/>
              </a:rPr>
              <a:t> this else statement it is providing directions for the print </a:t>
            </a:r>
            <a:r>
              <a:rPr lang="en">
                <a:latin typeface="Roboto"/>
                <a:ea typeface="Roboto"/>
                <a:cs typeface="Roboto"/>
                <a:sym typeface="Roboto"/>
              </a:rPr>
              <a:t>statement</a:t>
            </a:r>
            <a:r>
              <a:rPr lang="en">
                <a:latin typeface="Roboto"/>
                <a:ea typeface="Roboto"/>
                <a:cs typeface="Roboto"/>
                <a:sym typeface="Roboto"/>
              </a:rPr>
              <a:t> to print </a:t>
            </a:r>
            <a:r>
              <a:rPr lang="en">
                <a:latin typeface="Roboto"/>
                <a:ea typeface="Roboto"/>
                <a:cs typeface="Roboto"/>
                <a:sym typeface="Roboto"/>
              </a:rPr>
              <a:t>through</a:t>
            </a:r>
            <a:r>
              <a:rPr lang="en">
                <a:latin typeface="Roboto"/>
                <a:ea typeface="Roboto"/>
                <a:cs typeface="Roboto"/>
                <a:sym typeface="Roboto"/>
              </a:rPr>
              <a:t> the .format() method and for the while True loop to break (this would cause the whole code to end) which is the while True loop </a:t>
            </a:r>
            <a:r>
              <a:rPr lang="en">
                <a:latin typeface="Roboto"/>
                <a:ea typeface="Roboto"/>
                <a:cs typeface="Roboto"/>
                <a:sym typeface="Roboto"/>
              </a:rPr>
              <a:t>which</a:t>
            </a:r>
            <a:r>
              <a:rPr lang="en">
                <a:latin typeface="Roboto"/>
                <a:ea typeface="Roboto"/>
                <a:cs typeface="Roboto"/>
                <a:sym typeface="Roboto"/>
              </a:rPr>
              <a:t> was initiated before the quiz difficulty was chosen.</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Quiz Section</a:t>
            </a:r>
            <a:endParaRPr/>
          </a:p>
        </p:txBody>
      </p:sp>
      <p:sp>
        <p:nvSpPr>
          <p:cNvPr id="271" name="Google Shape;271;p3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8"/>
          <p:cNvPicPr preferRelativeResize="0"/>
          <p:nvPr/>
        </p:nvPicPr>
        <p:blipFill>
          <a:blip r:embed="rId3">
            <a:alphaModFix/>
          </a:blip>
          <a:stretch>
            <a:fillRect/>
          </a:stretch>
        </p:blipFill>
        <p:spPr>
          <a:xfrm>
            <a:off x="62275" y="883973"/>
            <a:ext cx="7555426" cy="2627975"/>
          </a:xfrm>
          <a:prstGeom prst="rect">
            <a:avLst/>
          </a:prstGeom>
          <a:noFill/>
          <a:ln>
            <a:noFill/>
          </a:ln>
        </p:spPr>
      </p:pic>
      <p:sp>
        <p:nvSpPr>
          <p:cNvPr id="273" name="Google Shape;273;p38"/>
          <p:cNvSpPr txBox="1"/>
          <p:nvPr/>
        </p:nvSpPr>
        <p:spPr>
          <a:xfrm>
            <a:off x="195075" y="3634325"/>
            <a:ext cx="83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the start of the hard quiz section, it follows the same structure and layout as the easy quiz section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Section Questions</a:t>
            </a:r>
            <a:endParaRPr/>
          </a:p>
        </p:txBody>
      </p:sp>
      <p:sp>
        <p:nvSpPr>
          <p:cNvPr id="279" name="Google Shape;279;p3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9"/>
          <p:cNvPicPr preferRelativeResize="0"/>
          <p:nvPr/>
        </p:nvPicPr>
        <p:blipFill>
          <a:blip r:embed="rId3">
            <a:alphaModFix/>
          </a:blip>
          <a:stretch>
            <a:fillRect/>
          </a:stretch>
        </p:blipFill>
        <p:spPr>
          <a:xfrm>
            <a:off x="0" y="843456"/>
            <a:ext cx="2688650" cy="994225"/>
          </a:xfrm>
          <a:prstGeom prst="rect">
            <a:avLst/>
          </a:prstGeom>
          <a:noFill/>
          <a:ln>
            <a:noFill/>
          </a:ln>
        </p:spPr>
      </p:pic>
      <p:sp>
        <p:nvSpPr>
          <p:cNvPr id="281" name="Google Shape;281;p39"/>
          <p:cNvSpPr txBox="1"/>
          <p:nvPr/>
        </p:nvSpPr>
        <p:spPr>
          <a:xfrm>
            <a:off x="-5675" y="1714525"/>
            <a:ext cx="3855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the hard quiz questions, I have structured them differently to the easy quiz questions. For the hard section I have made lists for both the questions with the answers providing context behind the questions and the potential answers to the questions. I have made these </a:t>
            </a:r>
            <a:r>
              <a:rPr lang="en">
                <a:latin typeface="Roboto"/>
                <a:ea typeface="Roboto"/>
                <a:cs typeface="Roboto"/>
                <a:sym typeface="Roboto"/>
              </a:rPr>
              <a:t>separate</a:t>
            </a:r>
            <a:r>
              <a:rPr lang="en">
                <a:latin typeface="Roboto"/>
                <a:ea typeface="Roboto"/>
                <a:cs typeface="Roboto"/>
                <a:sym typeface="Roboto"/>
              </a:rPr>
              <a:t> to structure the questions successfully. Starting with the hard quiz questions I made a new file to hold a class named question. Doing this </a:t>
            </a:r>
            <a:r>
              <a:rPr lang="en">
                <a:latin typeface="Roboto"/>
                <a:ea typeface="Roboto"/>
                <a:cs typeface="Roboto"/>
                <a:sym typeface="Roboto"/>
              </a:rPr>
              <a:t>allowed</a:t>
            </a:r>
            <a:r>
              <a:rPr lang="en">
                <a:latin typeface="Roboto"/>
                <a:ea typeface="Roboto"/>
                <a:cs typeface="Roboto"/>
                <a:sym typeface="Roboto"/>
              </a:rPr>
              <a:t> for the class to be read </a:t>
            </a:r>
            <a:r>
              <a:rPr lang="en">
                <a:latin typeface="Roboto"/>
                <a:ea typeface="Roboto"/>
                <a:cs typeface="Roboto"/>
                <a:sym typeface="Roboto"/>
              </a:rPr>
              <a:t>properly</a:t>
            </a:r>
            <a:r>
              <a:rPr lang="en">
                <a:latin typeface="Roboto"/>
                <a:ea typeface="Roboto"/>
                <a:cs typeface="Roboto"/>
                <a:sym typeface="Roboto"/>
              </a:rPr>
              <a:t> in the main code.</a:t>
            </a:r>
            <a:endParaRPr>
              <a:latin typeface="Roboto"/>
              <a:ea typeface="Roboto"/>
              <a:cs typeface="Roboto"/>
              <a:sym typeface="Roboto"/>
            </a:endParaRPr>
          </a:p>
        </p:txBody>
      </p:sp>
      <p:pic>
        <p:nvPicPr>
          <p:cNvPr id="282" name="Google Shape;282;p39"/>
          <p:cNvPicPr preferRelativeResize="0"/>
          <p:nvPr/>
        </p:nvPicPr>
        <p:blipFill>
          <a:blip r:embed="rId4">
            <a:alphaModFix/>
          </a:blip>
          <a:stretch>
            <a:fillRect/>
          </a:stretch>
        </p:blipFill>
        <p:spPr>
          <a:xfrm>
            <a:off x="5295900" y="1119025"/>
            <a:ext cx="3128200" cy="492800"/>
          </a:xfrm>
          <a:prstGeom prst="rect">
            <a:avLst/>
          </a:prstGeom>
          <a:noFill/>
          <a:ln>
            <a:noFill/>
          </a:ln>
        </p:spPr>
      </p:pic>
      <p:sp>
        <p:nvSpPr>
          <p:cNvPr id="283" name="Google Shape;283;p39"/>
          <p:cNvSpPr txBox="1"/>
          <p:nvPr/>
        </p:nvSpPr>
        <p:spPr>
          <a:xfrm>
            <a:off x="5153775" y="1817175"/>
            <a:ext cx="331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Within</a:t>
            </a:r>
            <a:r>
              <a:rPr lang="en">
                <a:latin typeface="Roboto"/>
                <a:ea typeface="Roboto"/>
                <a:cs typeface="Roboto"/>
                <a:sym typeface="Roboto"/>
              </a:rPr>
              <a:t> this class is a def </a:t>
            </a:r>
            <a:r>
              <a:rPr lang="en">
                <a:latin typeface="Roboto"/>
                <a:ea typeface="Roboto"/>
                <a:cs typeface="Roboto"/>
                <a:sym typeface="Roboto"/>
              </a:rPr>
              <a:t>function</a:t>
            </a:r>
            <a:r>
              <a:rPr lang="en">
                <a:latin typeface="Roboto"/>
                <a:ea typeface="Roboto"/>
                <a:cs typeface="Roboto"/>
                <a:sym typeface="Roboto"/>
              </a:rPr>
              <a:t> which in the end supports my questions </a:t>
            </a:r>
            <a:r>
              <a:rPr lang="en">
                <a:latin typeface="Roboto"/>
                <a:ea typeface="Roboto"/>
                <a:cs typeface="Roboto"/>
                <a:sym typeface="Roboto"/>
              </a:rPr>
              <a:t>which</a:t>
            </a:r>
            <a:r>
              <a:rPr lang="en">
                <a:latin typeface="Roboto"/>
                <a:ea typeface="Roboto"/>
                <a:cs typeface="Roboto"/>
                <a:sym typeface="Roboto"/>
              </a:rPr>
              <a:t> will be shown in a later slide.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40"/>
          <p:cNvPicPr preferRelativeResize="0"/>
          <p:nvPr/>
        </p:nvPicPr>
        <p:blipFill>
          <a:blip r:embed="rId3">
            <a:alphaModFix/>
          </a:blip>
          <a:stretch>
            <a:fillRect/>
          </a:stretch>
        </p:blipFill>
        <p:spPr>
          <a:xfrm>
            <a:off x="529488" y="956400"/>
            <a:ext cx="6086475" cy="1333500"/>
          </a:xfrm>
          <a:prstGeom prst="rect">
            <a:avLst/>
          </a:prstGeom>
          <a:noFill/>
          <a:ln>
            <a:noFill/>
          </a:ln>
        </p:spPr>
      </p:pic>
      <p:sp>
        <p:nvSpPr>
          <p:cNvPr id="291" name="Google Shape;291;p40"/>
          <p:cNvSpPr txBox="1"/>
          <p:nvPr/>
        </p:nvSpPr>
        <p:spPr>
          <a:xfrm>
            <a:off x="605725" y="2361275"/>
            <a:ext cx="75561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This is the def function which is inside the Question class.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The </a:t>
            </a:r>
            <a:r>
              <a:rPr lang="en" sz="1100">
                <a:latin typeface="Roboto"/>
                <a:ea typeface="Roboto"/>
                <a:cs typeface="Roboto"/>
                <a:sym typeface="Roboto"/>
              </a:rPr>
              <a:t>first</a:t>
            </a:r>
            <a:r>
              <a:rPr lang="en" sz="1100">
                <a:latin typeface="Roboto"/>
                <a:ea typeface="Roboto"/>
                <a:cs typeface="Roboto"/>
                <a:sym typeface="Roboto"/>
              </a:rPr>
              <a:t> line of code in this screenshot </a:t>
            </a:r>
            <a:r>
              <a:rPr lang="en" sz="1100">
                <a:latin typeface="Roboto"/>
                <a:ea typeface="Roboto"/>
                <a:cs typeface="Roboto"/>
                <a:sym typeface="Roboto"/>
              </a:rPr>
              <a:t>which</a:t>
            </a:r>
            <a:r>
              <a:rPr lang="en" sz="1100">
                <a:latin typeface="Roboto"/>
                <a:ea typeface="Roboto"/>
                <a:cs typeface="Roboto"/>
                <a:sym typeface="Roboto"/>
              </a:rPr>
              <a:t> first defines the </a:t>
            </a:r>
            <a:r>
              <a:rPr lang="en" sz="1100">
                <a:latin typeface="Roboto"/>
                <a:ea typeface="Roboto"/>
                <a:cs typeface="Roboto"/>
                <a:sym typeface="Roboto"/>
              </a:rPr>
              <a:t>function</a:t>
            </a:r>
            <a:r>
              <a:rPr lang="en" sz="1100">
                <a:latin typeface="Roboto"/>
                <a:ea typeface="Roboto"/>
                <a:cs typeface="Roboto"/>
                <a:sym typeface="Roboto"/>
              </a:rPr>
              <a:t> uses the </a:t>
            </a:r>
            <a:r>
              <a:rPr lang="en" sz="1100">
                <a:latin typeface="Roboto"/>
                <a:ea typeface="Roboto"/>
                <a:cs typeface="Roboto"/>
                <a:sym typeface="Roboto"/>
              </a:rPr>
              <a:t>reserved</a:t>
            </a:r>
            <a:r>
              <a:rPr lang="en" sz="1100">
                <a:latin typeface="Roboto"/>
                <a:ea typeface="Roboto"/>
                <a:cs typeface="Roboto"/>
                <a:sym typeface="Roboto"/>
              </a:rPr>
              <a:t> method of __init__ and is used as a </a:t>
            </a:r>
            <a:r>
              <a:rPr lang="en" sz="1100">
                <a:latin typeface="Roboto"/>
                <a:ea typeface="Roboto"/>
                <a:cs typeface="Roboto"/>
                <a:sym typeface="Roboto"/>
              </a:rPr>
              <a:t>constructor</a:t>
            </a:r>
            <a:r>
              <a:rPr lang="en" sz="1100">
                <a:latin typeface="Roboto"/>
                <a:ea typeface="Roboto"/>
                <a:cs typeface="Roboto"/>
                <a:sym typeface="Roboto"/>
              </a:rPr>
              <a:t> in </a:t>
            </a:r>
            <a:r>
              <a:rPr lang="en" sz="1100">
                <a:latin typeface="Roboto"/>
                <a:ea typeface="Roboto"/>
                <a:cs typeface="Roboto"/>
                <a:sym typeface="Roboto"/>
              </a:rPr>
              <a:t>object</a:t>
            </a:r>
            <a:r>
              <a:rPr lang="en" sz="1100">
                <a:latin typeface="Roboto"/>
                <a:ea typeface="Roboto"/>
                <a:cs typeface="Roboto"/>
                <a:sym typeface="Roboto"/>
              </a:rPr>
              <a:t> oriented </a:t>
            </a:r>
            <a:r>
              <a:rPr lang="en" sz="1100">
                <a:latin typeface="Roboto"/>
                <a:ea typeface="Roboto"/>
                <a:cs typeface="Roboto"/>
                <a:sym typeface="Roboto"/>
              </a:rPr>
              <a:t>concepts. It allows the class to initialize the attributes of the questions, in this case the attributes are, prompt, answer, incorrect, and correct. These represent the Question, the answer to the question, the incorrect statement that would be printed if the user gets the question wrong, and the correct statement that would be printed if the user gets the question right. Self in this case is not a attribute and instead represents the instance of the class, using self allows me to access the attributes of the class within my main python file.</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The next couple lines of code are used to bind the attributes with given arguments, which can be used as values in the main python file. </a:t>
            </a:r>
            <a:endParaRPr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setup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Explain why you believe that these tools and techniques are appropriate for the development of your outcome.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41"/>
          <p:cNvPicPr preferRelativeResize="0"/>
          <p:nvPr/>
        </p:nvPicPr>
        <p:blipFill>
          <a:blip r:embed="rId3">
            <a:alphaModFix/>
          </a:blip>
          <a:stretch>
            <a:fillRect/>
          </a:stretch>
        </p:blipFill>
        <p:spPr>
          <a:xfrm>
            <a:off x="542550" y="1134550"/>
            <a:ext cx="6171000" cy="561000"/>
          </a:xfrm>
          <a:prstGeom prst="rect">
            <a:avLst/>
          </a:prstGeom>
          <a:noFill/>
          <a:ln>
            <a:noFill/>
          </a:ln>
        </p:spPr>
      </p:pic>
      <p:sp>
        <p:nvSpPr>
          <p:cNvPr id="299" name="Google Shape;299;p41"/>
          <p:cNvSpPr txBox="1"/>
          <p:nvPr/>
        </p:nvSpPr>
        <p:spPr>
          <a:xfrm>
            <a:off x="862375" y="1950625"/>
            <a:ext cx="484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Above shows the code that I used to import the question class from the python file named Question allowing for the self arguments to be read as values in the main file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 question prompts</a:t>
            </a:r>
            <a:endParaRPr/>
          </a:p>
        </p:txBody>
      </p:sp>
      <p:sp>
        <p:nvSpPr>
          <p:cNvPr id="305" name="Google Shape;305;p4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42"/>
          <p:cNvPicPr preferRelativeResize="0"/>
          <p:nvPr/>
        </p:nvPicPr>
        <p:blipFill>
          <a:blip r:embed="rId3">
            <a:alphaModFix/>
          </a:blip>
          <a:stretch>
            <a:fillRect/>
          </a:stretch>
        </p:blipFill>
        <p:spPr>
          <a:xfrm>
            <a:off x="471900" y="1034450"/>
            <a:ext cx="4753725" cy="651725"/>
          </a:xfrm>
          <a:prstGeom prst="rect">
            <a:avLst/>
          </a:prstGeom>
          <a:noFill/>
          <a:ln>
            <a:noFill/>
          </a:ln>
        </p:spPr>
      </p:pic>
      <p:sp>
        <p:nvSpPr>
          <p:cNvPr id="307" name="Google Shape;307;p42"/>
          <p:cNvSpPr txBox="1"/>
          <p:nvPr/>
        </p:nvSpPr>
        <p:spPr>
          <a:xfrm>
            <a:off x="482525" y="1847975"/>
            <a:ext cx="468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 then started setting up the questions in a long list using Question _prompts as their value (what the questions are being held in)</a:t>
            </a:r>
            <a:endParaRPr>
              <a:latin typeface="Roboto"/>
              <a:ea typeface="Roboto"/>
              <a:cs typeface="Roboto"/>
              <a:sym typeface="Roboto"/>
            </a:endParaRPr>
          </a:p>
        </p:txBody>
      </p:sp>
      <p:pic>
        <p:nvPicPr>
          <p:cNvPr id="308" name="Google Shape;308;p42"/>
          <p:cNvPicPr preferRelativeResize="0"/>
          <p:nvPr/>
        </p:nvPicPr>
        <p:blipFill>
          <a:blip r:embed="rId4">
            <a:alphaModFix/>
          </a:blip>
          <a:stretch>
            <a:fillRect/>
          </a:stretch>
        </p:blipFill>
        <p:spPr>
          <a:xfrm>
            <a:off x="51325" y="2608525"/>
            <a:ext cx="7363274" cy="368625"/>
          </a:xfrm>
          <a:prstGeom prst="rect">
            <a:avLst/>
          </a:prstGeom>
          <a:noFill/>
          <a:ln>
            <a:noFill/>
          </a:ln>
        </p:spPr>
      </p:pic>
      <p:sp>
        <p:nvSpPr>
          <p:cNvPr id="309" name="Google Shape;309;p42"/>
          <p:cNvSpPr txBox="1"/>
          <p:nvPr/>
        </p:nvSpPr>
        <p:spPr>
          <a:xfrm>
            <a:off x="51325" y="3079950"/>
            <a:ext cx="899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multi choice questions are </a:t>
            </a:r>
            <a:r>
              <a:rPr lang="en">
                <a:latin typeface="Roboto"/>
                <a:ea typeface="Roboto"/>
                <a:cs typeface="Roboto"/>
                <a:sym typeface="Roboto"/>
              </a:rPr>
              <a:t>laid</a:t>
            </a:r>
            <a:r>
              <a:rPr lang="en">
                <a:latin typeface="Roboto"/>
                <a:ea typeface="Roboto"/>
                <a:cs typeface="Roboto"/>
                <a:sym typeface="Roboto"/>
              </a:rPr>
              <a:t> out like this, both the multi choice question prompts and true/false questions prompts follow the same structure as the easy quiz questions.</a:t>
            </a:r>
            <a:endParaRPr>
              <a:latin typeface="Roboto"/>
              <a:ea typeface="Roboto"/>
              <a:cs typeface="Roboto"/>
              <a:sym typeface="Roboto"/>
            </a:endParaRPr>
          </a:p>
        </p:txBody>
      </p:sp>
      <p:pic>
        <p:nvPicPr>
          <p:cNvPr id="310" name="Google Shape;310;p42"/>
          <p:cNvPicPr preferRelativeResize="0"/>
          <p:nvPr/>
        </p:nvPicPr>
        <p:blipFill>
          <a:blip r:embed="rId5">
            <a:alphaModFix/>
          </a:blip>
          <a:stretch>
            <a:fillRect/>
          </a:stretch>
        </p:blipFill>
        <p:spPr>
          <a:xfrm>
            <a:off x="96788" y="3739550"/>
            <a:ext cx="5503938" cy="368625"/>
          </a:xfrm>
          <a:prstGeom prst="rect">
            <a:avLst/>
          </a:prstGeom>
          <a:noFill/>
          <a:ln>
            <a:noFill/>
          </a:ln>
        </p:spPr>
      </p:pic>
      <p:sp>
        <p:nvSpPr>
          <p:cNvPr id="311" name="Google Shape;311;p42"/>
          <p:cNvSpPr txBox="1"/>
          <p:nvPr/>
        </p:nvSpPr>
        <p:spPr>
          <a:xfrm>
            <a:off x="123200" y="4260575"/>
            <a:ext cx="53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true/false questions are laid out like this</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43"/>
          <p:cNvPicPr preferRelativeResize="0"/>
          <p:nvPr/>
        </p:nvPicPr>
        <p:blipFill>
          <a:blip r:embed="rId3">
            <a:alphaModFix/>
          </a:blip>
          <a:stretch>
            <a:fillRect/>
          </a:stretch>
        </p:blipFill>
        <p:spPr>
          <a:xfrm>
            <a:off x="471900" y="77501"/>
            <a:ext cx="8222100" cy="4310173"/>
          </a:xfrm>
          <a:prstGeom prst="rect">
            <a:avLst/>
          </a:prstGeom>
          <a:noFill/>
          <a:ln>
            <a:noFill/>
          </a:ln>
        </p:spPr>
      </p:pic>
      <p:sp>
        <p:nvSpPr>
          <p:cNvPr id="319" name="Google Shape;319;p43"/>
          <p:cNvSpPr txBox="1"/>
          <p:nvPr/>
        </p:nvSpPr>
        <p:spPr>
          <a:xfrm>
            <a:off x="538800" y="4527500"/>
            <a:ext cx="80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Long list looks like this, </a:t>
            </a:r>
            <a:r>
              <a:rPr lang="en">
                <a:latin typeface="Roboto"/>
                <a:ea typeface="Roboto"/>
                <a:cs typeface="Roboto"/>
                <a:sym typeface="Roboto"/>
              </a:rPr>
              <a:t>indicated</a:t>
            </a:r>
            <a:r>
              <a:rPr lang="en">
                <a:latin typeface="Roboto"/>
                <a:ea typeface="Roboto"/>
                <a:cs typeface="Roboto"/>
                <a:sym typeface="Roboto"/>
              </a:rPr>
              <a:t> </a:t>
            </a:r>
            <a:r>
              <a:rPr lang="en">
                <a:latin typeface="Roboto"/>
                <a:ea typeface="Roboto"/>
                <a:cs typeface="Roboto"/>
                <a:sym typeface="Roboto"/>
              </a:rPr>
              <a:t>through</a:t>
            </a:r>
            <a:r>
              <a:rPr lang="en">
                <a:latin typeface="Roboto"/>
                <a:ea typeface="Roboto"/>
                <a:cs typeface="Roboto"/>
                <a:sym typeface="Roboto"/>
              </a:rPr>
              <a:t> the commas used and the end of each question prompt (,)</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4"/>
          <p:cNvPicPr preferRelativeResize="0"/>
          <p:nvPr/>
        </p:nvPicPr>
        <p:blipFill>
          <a:blip r:embed="rId3">
            <a:alphaModFix/>
          </a:blip>
          <a:stretch>
            <a:fillRect/>
          </a:stretch>
        </p:blipFill>
        <p:spPr>
          <a:xfrm>
            <a:off x="10950" y="891705"/>
            <a:ext cx="9144000" cy="988541"/>
          </a:xfrm>
          <a:prstGeom prst="rect">
            <a:avLst/>
          </a:prstGeom>
          <a:noFill/>
          <a:ln>
            <a:noFill/>
          </a:ln>
        </p:spPr>
      </p:pic>
      <p:sp>
        <p:nvSpPr>
          <p:cNvPr id="327" name="Google Shape;327;p44"/>
          <p:cNvSpPr txBox="1"/>
          <p:nvPr/>
        </p:nvSpPr>
        <p:spPr>
          <a:xfrm>
            <a:off x="61600" y="2022500"/>
            <a:ext cx="895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next part of </a:t>
            </a:r>
            <a:r>
              <a:rPr lang="en">
                <a:latin typeface="Roboto"/>
                <a:ea typeface="Roboto"/>
                <a:cs typeface="Roboto"/>
                <a:sym typeface="Roboto"/>
              </a:rPr>
              <a:t>coding</a:t>
            </a:r>
            <a:r>
              <a:rPr lang="en">
                <a:latin typeface="Roboto"/>
                <a:ea typeface="Roboto"/>
                <a:cs typeface="Roboto"/>
                <a:sym typeface="Roboto"/>
              </a:rPr>
              <a:t> the hard section questions involves is joining the question prompts (described in the previous slides) with the following code above which shows the correct answer, the incorrect statement, and the correct statement, this follows the order of the attribute initialization in the question python file </a:t>
            </a:r>
            <a:r>
              <a:rPr lang="en">
                <a:latin typeface="Roboto"/>
                <a:ea typeface="Roboto"/>
                <a:cs typeface="Roboto"/>
                <a:sym typeface="Roboto"/>
              </a:rPr>
              <a:t>which</a:t>
            </a:r>
            <a:r>
              <a:rPr lang="en">
                <a:latin typeface="Roboto"/>
                <a:ea typeface="Roboto"/>
                <a:cs typeface="Roboto"/>
                <a:sym typeface="Roboto"/>
              </a:rPr>
              <a:t> consists of the ‘self’ instances, with everything being in a list.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structure of the code above is the same for the other 9 questions, except for the question prompt number shown as green [</a:t>
            </a:r>
            <a:r>
              <a:rPr lang="en">
                <a:solidFill>
                  <a:srgbClr val="6AA84F"/>
                </a:solidFill>
                <a:latin typeface="Roboto"/>
                <a:ea typeface="Roboto"/>
                <a:cs typeface="Roboto"/>
                <a:sym typeface="Roboto"/>
              </a:rPr>
              <a:t>0</a:t>
            </a:r>
            <a:r>
              <a:rPr lang="en">
                <a:latin typeface="Roboto"/>
                <a:ea typeface="Roboto"/>
                <a:cs typeface="Roboto"/>
                <a:sym typeface="Roboto"/>
              </a:rPr>
              <a:t>]. This number represents the sequence in which the questions will be asked to the user.</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5"/>
          <p:cNvPicPr preferRelativeResize="0"/>
          <p:nvPr/>
        </p:nvPicPr>
        <p:blipFill>
          <a:blip r:embed="rId3">
            <a:alphaModFix/>
          </a:blip>
          <a:stretch>
            <a:fillRect/>
          </a:stretch>
        </p:blipFill>
        <p:spPr>
          <a:xfrm>
            <a:off x="1425227" y="609250"/>
            <a:ext cx="6072399" cy="4121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46"/>
          <p:cNvPicPr preferRelativeResize="0"/>
          <p:nvPr/>
        </p:nvPicPr>
        <p:blipFill>
          <a:blip r:embed="rId3">
            <a:alphaModFix/>
          </a:blip>
          <a:stretch>
            <a:fillRect/>
          </a:stretch>
        </p:blipFill>
        <p:spPr>
          <a:xfrm>
            <a:off x="0" y="956411"/>
            <a:ext cx="9144000" cy="908779"/>
          </a:xfrm>
          <a:prstGeom prst="rect">
            <a:avLst/>
          </a:prstGeom>
          <a:noFill/>
          <a:ln>
            <a:noFill/>
          </a:ln>
        </p:spPr>
      </p:pic>
      <p:sp>
        <p:nvSpPr>
          <p:cNvPr id="342" name="Google Shape;342;p46"/>
          <p:cNvSpPr txBox="1"/>
          <p:nvPr/>
        </p:nvSpPr>
        <p:spPr>
          <a:xfrm>
            <a:off x="51325" y="1865200"/>
            <a:ext cx="8921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next part of code relating to the hard quiz questions </a:t>
            </a:r>
            <a:r>
              <a:rPr lang="en">
                <a:latin typeface="Roboto"/>
                <a:ea typeface="Roboto"/>
                <a:cs typeface="Roboto"/>
                <a:sym typeface="Roboto"/>
              </a:rPr>
              <a:t>involves</a:t>
            </a:r>
            <a:r>
              <a:rPr lang="en">
                <a:latin typeface="Roboto"/>
                <a:ea typeface="Roboto"/>
                <a:cs typeface="Roboto"/>
                <a:sym typeface="Roboto"/>
              </a:rPr>
              <a:t> setting </a:t>
            </a:r>
            <a:r>
              <a:rPr lang="en">
                <a:latin typeface="Roboto"/>
                <a:ea typeface="Roboto"/>
                <a:cs typeface="Roboto"/>
                <a:sym typeface="Roboto"/>
              </a:rPr>
              <a:t>another</a:t>
            </a:r>
            <a:r>
              <a:rPr lang="en">
                <a:latin typeface="Roboto"/>
                <a:ea typeface="Roboto"/>
                <a:cs typeface="Roboto"/>
                <a:sym typeface="Roboto"/>
              </a:rPr>
              <a:t> def function for the questions, within this function I used the values from the self arguments from the other python file to set up user input and the users score.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setting up the score I had to set a global score, this is because I would not be able to tally the score outside the function if I </a:t>
            </a:r>
            <a:r>
              <a:rPr lang="en">
                <a:latin typeface="Roboto"/>
                <a:ea typeface="Roboto"/>
                <a:cs typeface="Roboto"/>
                <a:sym typeface="Roboto"/>
              </a:rPr>
              <a:t>hadn't </a:t>
            </a:r>
            <a:r>
              <a:rPr lang="en">
                <a:latin typeface="Roboto"/>
                <a:ea typeface="Roboto"/>
                <a:cs typeface="Roboto"/>
                <a:sym typeface="Roboto"/>
              </a:rPr>
              <a:t> (global score makes the score variable available outside of the function). The next line of code sets the users score to 0, also setting the score variable which will be used to tally the users score </a:t>
            </a:r>
            <a:r>
              <a:rPr lang="en">
                <a:latin typeface="Roboto"/>
                <a:ea typeface="Roboto"/>
                <a:cs typeface="Roboto"/>
                <a:sym typeface="Roboto"/>
              </a:rPr>
              <a:t>throughout</a:t>
            </a:r>
            <a:r>
              <a:rPr lang="en">
                <a:latin typeface="Roboto"/>
                <a:ea typeface="Roboto"/>
                <a:cs typeface="Roboto"/>
                <a:sym typeface="Roboto"/>
              </a:rPr>
              <a:t> the hard quiz.</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next line of code allows me to manipulate the code for the questions and their attributes in the previous slide</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7"/>
          <p:cNvPicPr preferRelativeResize="0"/>
          <p:nvPr/>
        </p:nvPicPr>
        <p:blipFill>
          <a:blip r:embed="rId3">
            <a:alphaModFix/>
          </a:blip>
          <a:stretch>
            <a:fillRect/>
          </a:stretch>
        </p:blipFill>
        <p:spPr>
          <a:xfrm>
            <a:off x="-12" y="59775"/>
            <a:ext cx="6753225" cy="2590800"/>
          </a:xfrm>
          <a:prstGeom prst="rect">
            <a:avLst/>
          </a:prstGeom>
          <a:noFill/>
          <a:ln>
            <a:noFill/>
          </a:ln>
        </p:spPr>
      </p:pic>
      <p:sp>
        <p:nvSpPr>
          <p:cNvPr id="350" name="Google Shape;350;p47"/>
          <p:cNvSpPr txBox="1"/>
          <p:nvPr/>
        </p:nvSpPr>
        <p:spPr>
          <a:xfrm>
            <a:off x="143725" y="2751425"/>
            <a:ext cx="884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next section of code is the manipulation of the questions.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starts off with a while True loop again for user to enter correct input in. The next lines of code take each question prompt and allow it so the user can type their answer, and make it so that their input is lowercase.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Then for the if </a:t>
            </a:r>
            <a:r>
              <a:rPr lang="en">
                <a:latin typeface="Roboto"/>
                <a:ea typeface="Roboto"/>
                <a:cs typeface="Roboto"/>
                <a:sym typeface="Roboto"/>
              </a:rPr>
              <a:t>statement</a:t>
            </a:r>
            <a:r>
              <a:rPr lang="en">
                <a:latin typeface="Roboto"/>
                <a:ea typeface="Roboto"/>
                <a:cs typeface="Roboto"/>
                <a:sym typeface="Roboto"/>
              </a:rPr>
              <a:t> it is giving directions to answer.lower() which is </a:t>
            </a:r>
            <a:r>
              <a:rPr lang="en">
                <a:latin typeface="Roboto"/>
                <a:ea typeface="Roboto"/>
                <a:cs typeface="Roboto"/>
                <a:sym typeface="Roboto"/>
              </a:rPr>
              <a:t>holding</a:t>
            </a:r>
            <a:r>
              <a:rPr lang="en">
                <a:latin typeface="Roboto"/>
                <a:ea typeface="Roboto"/>
                <a:cs typeface="Roboto"/>
                <a:sym typeface="Roboto"/>
              </a:rPr>
              <a:t> the users input to follow the continue statement if the user input is not one of the following values (a,b,c,d,true,false), otherwise if it is it will follow the else statement directions and break the loop as an appropriate answer has been given</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48"/>
          <p:cNvPicPr preferRelativeResize="0"/>
          <p:nvPr/>
        </p:nvPicPr>
        <p:blipFill>
          <a:blip r:embed="rId3">
            <a:alphaModFix/>
          </a:blip>
          <a:stretch>
            <a:fillRect/>
          </a:stretch>
        </p:blipFill>
        <p:spPr>
          <a:xfrm>
            <a:off x="0" y="-12"/>
            <a:ext cx="7448550" cy="2505075"/>
          </a:xfrm>
          <a:prstGeom prst="rect">
            <a:avLst/>
          </a:prstGeom>
          <a:noFill/>
          <a:ln>
            <a:noFill/>
          </a:ln>
        </p:spPr>
      </p:pic>
      <p:sp>
        <p:nvSpPr>
          <p:cNvPr id="358" name="Google Shape;358;p48"/>
          <p:cNvSpPr txBox="1"/>
          <p:nvPr/>
        </p:nvSpPr>
        <p:spPr>
          <a:xfrm>
            <a:off x="0" y="2402350"/>
            <a:ext cx="8644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After </a:t>
            </a:r>
            <a:r>
              <a:rPr lang="en">
                <a:latin typeface="Roboto"/>
                <a:ea typeface="Roboto"/>
                <a:cs typeface="Roboto"/>
                <a:sym typeface="Roboto"/>
              </a:rPr>
              <a:t>the</a:t>
            </a:r>
            <a:r>
              <a:rPr lang="en">
                <a:latin typeface="Roboto"/>
                <a:ea typeface="Roboto"/>
                <a:cs typeface="Roboto"/>
                <a:sym typeface="Roboto"/>
              </a:rPr>
              <a:t> while True loop has been broken, it then comes to this code which is another set of if and else statements. For the if statement it is giving directions to the answer variable to add 1 point to the users score if the answers for each question asked in the hard section are one of the acceptable answers in its range </a:t>
            </a:r>
            <a:r>
              <a:rPr lang="en">
                <a:latin typeface="Roboto"/>
                <a:ea typeface="Roboto"/>
                <a:cs typeface="Roboto"/>
                <a:sym typeface="Roboto"/>
              </a:rPr>
              <a:t> (a,b,c,d,true,false). It will then also activate two print statements. One which prints the correct statement for the particular question prompt and the other printing the users score showing how many points the user is on after getting a question correct.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if the user gets the question incorrect but chooses one of the acceptable options the else statement will take affect, and what it does is it prints the incorrect statement for that particular question prompt and then prints the users score not adding anything to it.</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of Hard Quiz Section</a:t>
            </a:r>
            <a:endParaRPr/>
          </a:p>
        </p:txBody>
      </p:sp>
      <p:sp>
        <p:nvSpPr>
          <p:cNvPr id="364" name="Google Shape;364;p4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00"/>
                </a:solidFill>
              </a:rPr>
              <a:t>For the rest of the hard quiz section it follows the exact same structure as the easy quiz section so don’t need to repeat myself, all print statements are the same, the score and time are all finalised and recorded the same and the user has the same ability to choose whether they want to play that quiz again or choose a different difficulty (easy).</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460950" y="-88825"/>
            <a:ext cx="8222100" cy="93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Time Sizing graph for Decomposition Components</a:t>
            </a:r>
            <a:endParaRPr sz="2700"/>
          </a:p>
        </p:txBody>
      </p:sp>
      <p:sp>
        <p:nvSpPr>
          <p:cNvPr id="370" name="Google Shape;370;p5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50"/>
          <p:cNvPicPr preferRelativeResize="0"/>
          <p:nvPr/>
        </p:nvPicPr>
        <p:blipFill>
          <a:blip r:embed="rId3">
            <a:alphaModFix/>
          </a:blip>
          <a:stretch>
            <a:fillRect/>
          </a:stretch>
        </p:blipFill>
        <p:spPr>
          <a:xfrm>
            <a:off x="-2" y="876900"/>
            <a:ext cx="6383624" cy="4266600"/>
          </a:xfrm>
          <a:prstGeom prst="rect">
            <a:avLst/>
          </a:prstGeom>
          <a:noFill/>
          <a:ln>
            <a:noFill/>
          </a:ln>
        </p:spPr>
      </p:pic>
      <p:sp>
        <p:nvSpPr>
          <p:cNvPr id="372" name="Google Shape;372;p50"/>
          <p:cNvSpPr txBox="1"/>
          <p:nvPr/>
        </p:nvSpPr>
        <p:spPr>
          <a:xfrm>
            <a:off x="6426800" y="1139575"/>
            <a:ext cx="266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Vertical</a:t>
            </a:r>
            <a:r>
              <a:rPr lang="en">
                <a:latin typeface="Roboto"/>
                <a:ea typeface="Roboto"/>
                <a:cs typeface="Roboto"/>
                <a:sym typeface="Roboto"/>
              </a:rPr>
              <a:t> axis is time take in days, horizontal axis are the components within quiz</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Tools</a:t>
            </a:r>
            <a:endParaRPr/>
          </a:p>
        </p:txBody>
      </p:sp>
      <p:sp>
        <p:nvSpPr>
          <p:cNvPr id="86" name="Google Shape;86;p15"/>
          <p:cNvSpPr txBox="1"/>
          <p:nvPr>
            <p:ph idx="1" type="body"/>
          </p:nvPr>
        </p:nvSpPr>
        <p:spPr>
          <a:xfrm>
            <a:off x="471900" y="956400"/>
            <a:ext cx="8222100" cy="4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At the start of this project I was assigned this project and decided to develop a quiz, the reason at </a:t>
            </a:r>
            <a:r>
              <a:rPr lang="en" sz="1000">
                <a:solidFill>
                  <a:srgbClr val="000000"/>
                </a:solidFill>
              </a:rPr>
              <a:t>which</a:t>
            </a:r>
            <a:r>
              <a:rPr lang="en" sz="1000">
                <a:solidFill>
                  <a:srgbClr val="000000"/>
                </a:solidFill>
              </a:rPr>
              <a:t> I decided to do this is because I felt that the user </a:t>
            </a:r>
            <a:r>
              <a:rPr lang="en" sz="1000">
                <a:solidFill>
                  <a:srgbClr val="000000"/>
                </a:solidFill>
              </a:rPr>
              <a:t>engagement</a:t>
            </a:r>
            <a:r>
              <a:rPr lang="en" sz="1000">
                <a:solidFill>
                  <a:srgbClr val="000000"/>
                </a:solidFill>
              </a:rPr>
              <a:t> related with a quiz was good, so it meant that it </a:t>
            </a:r>
            <a:r>
              <a:rPr lang="en" sz="1000">
                <a:solidFill>
                  <a:srgbClr val="000000"/>
                </a:solidFill>
              </a:rPr>
              <a:t>would</a:t>
            </a:r>
            <a:r>
              <a:rPr lang="en" sz="1000">
                <a:solidFill>
                  <a:srgbClr val="000000"/>
                </a:solidFill>
              </a:rPr>
              <a:t> give me better and more feedback. Before starting my quiz I however had to set milestones and </a:t>
            </a:r>
            <a:r>
              <a:rPr lang="en" sz="1000">
                <a:solidFill>
                  <a:srgbClr val="000000"/>
                </a:solidFill>
              </a:rPr>
              <a:t>time</a:t>
            </a:r>
            <a:r>
              <a:rPr lang="en" sz="1000">
                <a:solidFill>
                  <a:srgbClr val="000000"/>
                </a:solidFill>
              </a:rPr>
              <a:t> bound periods for </a:t>
            </a:r>
            <a:r>
              <a:rPr lang="en" sz="1000">
                <a:solidFill>
                  <a:srgbClr val="000000"/>
                </a:solidFill>
              </a:rPr>
              <a:t>completing</a:t>
            </a:r>
            <a:r>
              <a:rPr lang="en" sz="1000">
                <a:solidFill>
                  <a:srgbClr val="000000"/>
                </a:solidFill>
              </a:rPr>
              <a:t> my project and to have predicted  sections of my project done by certain deadlines so that I was able to complete my quiz in reasonable time so that I would have time afterwards to improve my quiz and apply feedback. I expected to have the quiz finished before June 21st which would have </a:t>
            </a:r>
            <a:r>
              <a:rPr lang="en" sz="1000">
                <a:solidFill>
                  <a:srgbClr val="000000"/>
                </a:solidFill>
              </a:rPr>
              <a:t>given</a:t>
            </a:r>
            <a:r>
              <a:rPr lang="en" sz="1000">
                <a:solidFill>
                  <a:srgbClr val="000000"/>
                </a:solidFill>
              </a:rPr>
              <a:t> me enough time to improve my quiz, I reached this deadline </a:t>
            </a:r>
            <a:r>
              <a:rPr lang="en" sz="1000">
                <a:solidFill>
                  <a:srgbClr val="000000"/>
                </a:solidFill>
              </a:rPr>
              <a:t>allowing</a:t>
            </a:r>
            <a:r>
              <a:rPr lang="en" sz="1000">
                <a:solidFill>
                  <a:srgbClr val="000000"/>
                </a:solidFill>
              </a:rPr>
              <a:t> me to make these changes.</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F</a:t>
            </a:r>
            <a:r>
              <a:rPr lang="en" sz="1000">
                <a:solidFill>
                  <a:srgbClr val="000000"/>
                </a:solidFill>
              </a:rPr>
              <a:t>or my quiz I tested and trialed multiple project management tools, I first started in a google docs where i’d record my daily activity and when I should expect to have a certain function or section of the quiz completed, however this process was simply slow and </a:t>
            </a:r>
            <a:r>
              <a:rPr lang="en" sz="1000">
                <a:solidFill>
                  <a:srgbClr val="000000"/>
                </a:solidFill>
              </a:rPr>
              <a:t>inefficient, something inefficient that came from this was that I didn’t get any reminders in regards to the times I set to complete each section of the quiz, this meant that if I missed a set time where I should have completed something I wouldn’t know. This then gave me the idea to use Monday.com, this is because it gave me the chance to set time bound reminders, however I had only been given a 3-day free trial as in order to use Monday.com you needed to buy an access freemium pack, which I was not too keen on buying due to me only needing to use the website for my project. I then came across trello, this is a better version of Monday.com which comes free to use, and does everything I need which made it perfect for me and my project. Trello allowed me to visualise and make progress on my project across multiple sections. I started designing my board by making 5 sections starting with ‘Start of quiz’ and the final section being ‘Finish Quiz’, and within each section I made checkpoints for different parts of my quiz, such as engagements with the user, hard quiz section, easy quiz section, and more. As I started on work each checkpoint within the trello board I set time periods in which I should have each checkpoint completed by and once completed set a label on each checkpoint that said ‘Completed’ letting me know that the checkpoint has been completed and that I can move on to the others.</a:t>
            </a:r>
            <a:r>
              <a:rPr lang="en" sz="1000">
                <a:solidFill>
                  <a:srgbClr val="000000"/>
                </a:solidFill>
              </a:rPr>
              <a:t>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u="sng">
                <a:solidFill>
                  <a:schemeClr val="hlink"/>
                </a:solidFill>
                <a:hlinkClick r:id="rId3"/>
              </a:rPr>
              <a:t>https://trello.com/b/Qq0Unc8p/project-management</a:t>
            </a:r>
            <a:r>
              <a:rPr lang="en" sz="1000">
                <a:solidFill>
                  <a:srgbClr val="000000"/>
                </a:solidFill>
              </a:rPr>
              <a:t> - through this trello it shows milestones and deadlines for each section of my quiz</a:t>
            </a:r>
            <a:endParaRPr sz="1000">
              <a:solidFill>
                <a:srgbClr val="000000"/>
              </a:solidFill>
            </a:endParaRPr>
          </a:p>
          <a:p>
            <a:pPr indent="0" lvl="0" marL="0" rtl="0" algn="l">
              <a:spcBef>
                <a:spcPts val="0"/>
              </a:spcBef>
              <a:spcAft>
                <a:spcPts val="0"/>
              </a:spcAft>
              <a:buNone/>
            </a:pPr>
            <a:r>
              <a:t/>
            </a:r>
            <a:endParaRPr sz="13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378" name="Google Shape;378;p5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#1- Before</a:t>
            </a:r>
            <a:endParaRPr/>
          </a:p>
        </p:txBody>
      </p:sp>
      <p:sp>
        <p:nvSpPr>
          <p:cNvPr id="384" name="Google Shape;384;p5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52"/>
          <p:cNvPicPr preferRelativeResize="0"/>
          <p:nvPr/>
        </p:nvPicPr>
        <p:blipFill>
          <a:blip r:embed="rId3">
            <a:alphaModFix/>
          </a:blip>
          <a:stretch>
            <a:fillRect/>
          </a:stretch>
        </p:blipFill>
        <p:spPr>
          <a:xfrm>
            <a:off x="121950" y="832784"/>
            <a:ext cx="9144003" cy="392013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#1 - After</a:t>
            </a:r>
            <a:endParaRPr/>
          </a:p>
        </p:txBody>
      </p:sp>
      <p:sp>
        <p:nvSpPr>
          <p:cNvPr id="391" name="Google Shape;391;p5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53"/>
          <p:cNvPicPr preferRelativeResize="0"/>
          <p:nvPr/>
        </p:nvPicPr>
        <p:blipFill>
          <a:blip r:embed="rId3">
            <a:alphaModFix/>
          </a:blip>
          <a:stretch>
            <a:fillRect/>
          </a:stretch>
        </p:blipFill>
        <p:spPr>
          <a:xfrm>
            <a:off x="903139" y="894250"/>
            <a:ext cx="7359624" cy="42492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#1 Explained</a:t>
            </a:r>
            <a:endParaRPr/>
          </a:p>
        </p:txBody>
      </p:sp>
      <p:sp>
        <p:nvSpPr>
          <p:cNvPr id="398" name="Google Shape;398;p5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first component at </a:t>
            </a:r>
            <a:r>
              <a:rPr lang="en" sz="1400">
                <a:solidFill>
                  <a:srgbClr val="000000"/>
                </a:solidFill>
              </a:rPr>
              <a:t>which</a:t>
            </a:r>
            <a:r>
              <a:rPr lang="en" sz="1400">
                <a:solidFill>
                  <a:srgbClr val="000000"/>
                </a:solidFill>
              </a:rPr>
              <a:t> I trialled in my code was each question for the easy quiz section. When I first started coding these questions it required a load of coding as I had to code for each predicted answer a user would put in. In the case for the screenshots above I took screenshots of the 9th easy section question out of the 10 for representation. But in the case of the 9th question I predicted that  users would either put in b, B , or the written out correct answer. However doing this was very unreliable and meant that if the user </a:t>
            </a:r>
            <a:r>
              <a:rPr lang="en" sz="1400">
                <a:solidFill>
                  <a:srgbClr val="000000"/>
                </a:solidFill>
              </a:rPr>
              <a:t>mistakenly</a:t>
            </a:r>
            <a:r>
              <a:rPr lang="en" sz="1400">
                <a:solidFill>
                  <a:srgbClr val="000000"/>
                </a:solidFill>
              </a:rPr>
              <a:t> got the </a:t>
            </a:r>
            <a:r>
              <a:rPr lang="en" sz="1400">
                <a:solidFill>
                  <a:srgbClr val="000000"/>
                </a:solidFill>
              </a:rPr>
              <a:t>answer</a:t>
            </a:r>
            <a:r>
              <a:rPr lang="en" sz="1400">
                <a:solidFill>
                  <a:srgbClr val="000000"/>
                </a:solidFill>
              </a:rPr>
              <a:t> wrong they would still get the answer to the question incorrect. So for error handling I changed the code to make it so that they user could only get the answer incorrect if they put in an incorrect acceptable input response. So for the case of question 9 the user had the acceptable options of A,B,C,D, meaning that they could only put in one of those options to continue </a:t>
            </a:r>
            <a:r>
              <a:rPr lang="en" sz="1400">
                <a:solidFill>
                  <a:srgbClr val="000000"/>
                </a:solidFill>
              </a:rPr>
              <a:t>through</a:t>
            </a:r>
            <a:r>
              <a:rPr lang="en" sz="1400">
                <a:solidFill>
                  <a:srgbClr val="000000"/>
                </a:solidFill>
              </a:rPr>
              <a:t> the quiz. Doing this meant that firstly the amount of code written would </a:t>
            </a:r>
            <a:r>
              <a:rPr lang="en" sz="1400">
                <a:solidFill>
                  <a:srgbClr val="000000"/>
                </a:solidFill>
              </a:rPr>
              <a:t>dramatically</a:t>
            </a:r>
            <a:r>
              <a:rPr lang="en" sz="1400">
                <a:solidFill>
                  <a:srgbClr val="000000"/>
                </a:solidFill>
              </a:rPr>
              <a:t> decrease making it easier to read for me and it also allows users to have a more enjoyable experience as if they mistakenly got an answer wrong by accidently typing after their answer they wouldn’t be happy that they still got the answer incorrect. This gives users the opportunity to fix their typing mistake whether if they knew </a:t>
            </a:r>
            <a:r>
              <a:rPr lang="en" sz="1400">
                <a:solidFill>
                  <a:srgbClr val="000000"/>
                </a:solidFill>
              </a:rPr>
              <a:t>the answer or not.</a:t>
            </a:r>
            <a:endParaRPr sz="14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#2 - before</a:t>
            </a:r>
            <a:endParaRPr/>
          </a:p>
        </p:txBody>
      </p:sp>
      <p:sp>
        <p:nvSpPr>
          <p:cNvPr id="404" name="Google Shape;404;p5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55"/>
          <p:cNvPicPr preferRelativeResize="0"/>
          <p:nvPr/>
        </p:nvPicPr>
        <p:blipFill>
          <a:blip r:embed="rId3">
            <a:alphaModFix/>
          </a:blip>
          <a:stretch>
            <a:fillRect/>
          </a:stretch>
        </p:blipFill>
        <p:spPr>
          <a:xfrm>
            <a:off x="0" y="1103759"/>
            <a:ext cx="9144003" cy="351383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#2 - After</a:t>
            </a:r>
            <a:endParaRPr/>
          </a:p>
        </p:txBody>
      </p:sp>
      <p:sp>
        <p:nvSpPr>
          <p:cNvPr id="411" name="Google Shape;411;p5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56"/>
          <p:cNvPicPr preferRelativeResize="0"/>
          <p:nvPr/>
        </p:nvPicPr>
        <p:blipFill>
          <a:blip r:embed="rId3">
            <a:alphaModFix/>
          </a:blip>
          <a:stretch>
            <a:fillRect/>
          </a:stretch>
        </p:blipFill>
        <p:spPr>
          <a:xfrm>
            <a:off x="1387450" y="843925"/>
            <a:ext cx="5657975" cy="4299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#2 - Explained</a:t>
            </a:r>
            <a:endParaRPr/>
          </a:p>
        </p:txBody>
      </p:sp>
      <p:sp>
        <p:nvSpPr>
          <p:cNvPr id="418" name="Google Shape;418;p5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second component at which I trialled in my code was the play again loop. Shown in the screenshots above I improved that section dramatically. </a:t>
            </a:r>
            <a:r>
              <a:rPr lang="en" sz="1400">
                <a:solidFill>
                  <a:srgbClr val="000000"/>
                </a:solidFill>
              </a:rPr>
              <a:t>Firstly</a:t>
            </a:r>
            <a:r>
              <a:rPr lang="en" sz="1400">
                <a:solidFill>
                  <a:srgbClr val="000000"/>
                </a:solidFill>
              </a:rPr>
              <a:t> before making changes, I again had to make predictions in regards to what the user would say for if they wanted to play again or not, my assumption was that they would either only say yes or no but didn’t take into consideration whether they would type anything else or if they would accidentally miss click on whatever they were typing on. So I only had code for if the user said yes to continue the loop and that if they typed anything else the quiz would stop and the code would break. So I trialled and made the same change I did as the easy quiz section where I made it so that the user </a:t>
            </a:r>
            <a:r>
              <a:rPr lang="en" sz="1400">
                <a:solidFill>
                  <a:srgbClr val="000000"/>
                </a:solidFill>
              </a:rPr>
              <a:t>could only put in two possible answers for the quiz to continue and make its next move, these possible answers were yes, no. Another component at which I trialled was the os.system function. Previously when the user said yes, that they wanted to attempt the quiz again or try another difficulty all their previous code would be present, so by me adding the os.system module it removed all of this previous text from the users last attempt at the quiz. What this did is it made it so that the following text after the last users attempt would be easy to read allowing for better functionality of the quiz.</a:t>
            </a:r>
            <a:endParaRPr sz="14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#3 - Before</a:t>
            </a:r>
            <a:endParaRPr/>
          </a:p>
        </p:txBody>
      </p:sp>
      <p:sp>
        <p:nvSpPr>
          <p:cNvPr id="424" name="Google Shape;424;p5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58"/>
          <p:cNvPicPr preferRelativeResize="0"/>
          <p:nvPr/>
        </p:nvPicPr>
        <p:blipFill>
          <a:blip r:embed="rId3">
            <a:alphaModFix/>
          </a:blip>
          <a:stretch>
            <a:fillRect/>
          </a:stretch>
        </p:blipFill>
        <p:spPr>
          <a:xfrm>
            <a:off x="668650" y="906099"/>
            <a:ext cx="8025349" cy="3926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#3- After</a:t>
            </a:r>
            <a:endParaRPr/>
          </a:p>
        </p:txBody>
      </p:sp>
      <p:sp>
        <p:nvSpPr>
          <p:cNvPr id="431" name="Google Shape;431;p5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59"/>
          <p:cNvPicPr preferRelativeResize="0"/>
          <p:nvPr/>
        </p:nvPicPr>
        <p:blipFill>
          <a:blip r:embed="rId3">
            <a:alphaModFix/>
          </a:blip>
          <a:stretch>
            <a:fillRect/>
          </a:stretch>
        </p:blipFill>
        <p:spPr>
          <a:xfrm>
            <a:off x="0" y="1454080"/>
            <a:ext cx="9144000" cy="203104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#3 - Explained</a:t>
            </a:r>
            <a:endParaRPr/>
          </a:p>
        </p:txBody>
      </p:sp>
      <p:sp>
        <p:nvSpPr>
          <p:cNvPr id="438" name="Google Shape;438;p6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a:t>
            </a:r>
            <a:r>
              <a:rPr lang="en" sz="1400">
                <a:solidFill>
                  <a:srgbClr val="000000"/>
                </a:solidFill>
              </a:rPr>
              <a:t>third</a:t>
            </a:r>
            <a:r>
              <a:rPr lang="en" sz="1400">
                <a:solidFill>
                  <a:srgbClr val="000000"/>
                </a:solidFill>
              </a:rPr>
              <a:t> </a:t>
            </a:r>
            <a:r>
              <a:rPr lang="en" sz="1400">
                <a:solidFill>
                  <a:srgbClr val="000000"/>
                </a:solidFill>
              </a:rPr>
              <a:t>component</a:t>
            </a:r>
            <a:r>
              <a:rPr lang="en" sz="1400">
                <a:solidFill>
                  <a:srgbClr val="000000"/>
                </a:solidFill>
              </a:rPr>
              <a:t> at which I trialled in my code was my question </a:t>
            </a:r>
            <a:r>
              <a:rPr lang="en" sz="1400">
                <a:solidFill>
                  <a:srgbClr val="000000"/>
                </a:solidFill>
              </a:rPr>
              <a:t>class</a:t>
            </a:r>
            <a:r>
              <a:rPr lang="en" sz="1400">
                <a:solidFill>
                  <a:srgbClr val="000000"/>
                </a:solidFill>
              </a:rPr>
              <a:t> which is in the other python file within my </a:t>
            </a:r>
            <a:r>
              <a:rPr lang="en" sz="1400">
                <a:solidFill>
                  <a:srgbClr val="000000"/>
                </a:solidFill>
              </a:rPr>
              <a:t>project. </a:t>
            </a:r>
            <a:r>
              <a:rPr lang="en" sz="1400">
                <a:solidFill>
                  <a:srgbClr val="000000"/>
                </a:solidFill>
              </a:rPr>
              <a:t> In the before screenshot I had an </a:t>
            </a:r>
            <a:r>
              <a:rPr lang="en" sz="1400">
                <a:solidFill>
                  <a:srgbClr val="000000"/>
                </a:solidFill>
              </a:rPr>
              <a:t>answer 1</a:t>
            </a:r>
            <a:r>
              <a:rPr lang="en" sz="1400">
                <a:solidFill>
                  <a:srgbClr val="000000"/>
                </a:solidFill>
              </a:rPr>
              <a:t> argument, however after trialling I </a:t>
            </a:r>
            <a:r>
              <a:rPr lang="en" sz="1400">
                <a:solidFill>
                  <a:srgbClr val="000000"/>
                </a:solidFill>
              </a:rPr>
              <a:t>realised</a:t>
            </a:r>
            <a:r>
              <a:rPr lang="en" sz="1400">
                <a:solidFill>
                  <a:srgbClr val="000000"/>
                </a:solidFill>
              </a:rPr>
              <a:t> that I didn’t need that specific argument and seen in the after </a:t>
            </a:r>
            <a:r>
              <a:rPr lang="en" sz="1400">
                <a:solidFill>
                  <a:srgbClr val="000000"/>
                </a:solidFill>
              </a:rPr>
              <a:t>screenshot</a:t>
            </a:r>
            <a:r>
              <a:rPr lang="en" sz="1400">
                <a:solidFill>
                  <a:srgbClr val="000000"/>
                </a:solidFill>
              </a:rPr>
              <a:t> I have it removed as well as in the init def brackets. This change again follows the same method I used for the easy quiz section and the play again section where the user only was only able to put in one acceptable answer. Removing answer 1 meant that the user only had 1 potential answer to put in to get the question correct as there was another answer argument where that correlates to either A,B,C,D or True,False depending on what question the users answer. The answer 1 correlated to a text response </a:t>
            </a:r>
            <a:r>
              <a:rPr lang="en" sz="1400">
                <a:solidFill>
                  <a:srgbClr val="000000"/>
                </a:solidFill>
              </a:rPr>
              <a:t>where</a:t>
            </a:r>
            <a:r>
              <a:rPr lang="en" sz="1400">
                <a:solidFill>
                  <a:srgbClr val="000000"/>
                </a:solidFill>
              </a:rPr>
              <a:t> the user types in the whole answer rather than the letter that stood for it. Doing this meant that again the user </a:t>
            </a:r>
            <a:r>
              <a:rPr lang="en" sz="1400">
                <a:solidFill>
                  <a:srgbClr val="000000"/>
                </a:solidFill>
              </a:rPr>
              <a:t>wouldn't</a:t>
            </a:r>
            <a:r>
              <a:rPr lang="en" sz="1400">
                <a:solidFill>
                  <a:srgbClr val="000000"/>
                </a:solidFill>
              </a:rPr>
              <a:t> get the </a:t>
            </a:r>
            <a:r>
              <a:rPr lang="en" sz="1400">
                <a:solidFill>
                  <a:srgbClr val="000000"/>
                </a:solidFill>
              </a:rPr>
              <a:t>correct</a:t>
            </a:r>
            <a:r>
              <a:rPr lang="en" sz="1400">
                <a:solidFill>
                  <a:srgbClr val="000000"/>
                </a:solidFill>
              </a:rPr>
              <a:t> answer mistakenly </a:t>
            </a:r>
            <a:r>
              <a:rPr lang="en" sz="1400">
                <a:solidFill>
                  <a:srgbClr val="000000"/>
                </a:solidFill>
              </a:rPr>
              <a:t>wrong</a:t>
            </a:r>
            <a:r>
              <a:rPr lang="en" sz="1400">
                <a:solidFill>
                  <a:srgbClr val="000000"/>
                </a:solidFill>
              </a:rPr>
              <a:t> and it also meant that more code would be able to be removed from the python file.</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Techniques</a:t>
            </a:r>
            <a:endParaRPr/>
          </a:p>
        </p:txBody>
      </p:sp>
      <p:sp>
        <p:nvSpPr>
          <p:cNvPr id="92" name="Google Shape;92;p16"/>
          <p:cNvSpPr txBox="1"/>
          <p:nvPr>
            <p:ph idx="1" type="body"/>
          </p:nvPr>
        </p:nvSpPr>
        <p:spPr>
          <a:xfrm>
            <a:off x="471900" y="956400"/>
            <a:ext cx="77169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When designing my quiz I </a:t>
            </a:r>
            <a:r>
              <a:rPr lang="en" sz="1100">
                <a:solidFill>
                  <a:srgbClr val="000000"/>
                </a:solidFill>
              </a:rPr>
              <a:t>followed through with the waterfall project management technique.</a:t>
            </a:r>
            <a:endParaRPr sz="1100">
              <a:solidFill>
                <a:srgbClr val="000000"/>
              </a:solidFill>
            </a:endParaRPr>
          </a:p>
          <a:p>
            <a:pPr indent="0" lvl="0" marL="0" rtl="0" algn="l">
              <a:spcBef>
                <a:spcPts val="0"/>
              </a:spcBef>
              <a:spcAft>
                <a:spcPts val="0"/>
              </a:spcAft>
              <a:buNone/>
            </a:pPr>
            <a:r>
              <a:rPr lang="en" sz="1100">
                <a:solidFill>
                  <a:srgbClr val="000000"/>
                </a:solidFill>
              </a:rPr>
              <a:t>The waterfall project management technique is an older more traditional way in which coders used to approach and face a project and tends to involve a clear  sequential approach where you only move stages once you have completed the stage in which you are engaging in, the stages within the waterfall technique are requirement gathering, analysis, design, coding, testing, operations. For my quiz I wanted to use a technique which involved a lot of planning in order for my end goal to be specific and clear, with a strong understanding of where I was at with my project and what steps I was going to further take. The waterfall technique fell into these ideals which is why I decided to pursue it.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Other methodologies such as agile techniques I wanted to avoid, this is because I wanted to have a clear end idea and result in regards to my quizzes performance and output, using the agile project management technique is based around the idea that coders will not know their end result which is a key factor which I wanted to avoid. Also I preferred writing out my code all at once (waterfall technique) rather than doing it all in increments (agile). The agile technique is also usually used in team orientated situations, however I was working by myself therefore felt that the waterfall technique would work more efficiently in the setting that I was in.</a:t>
            </a:r>
            <a:r>
              <a:rPr lang="en" sz="1300">
                <a:solidFill>
                  <a:srgbClr val="000000"/>
                </a:solidFill>
              </a:rPr>
              <a:t>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1100">
                <a:solidFill>
                  <a:srgbClr val="000000"/>
                </a:solidFill>
              </a:rPr>
              <a:t>Also because I knew that the operations section of the waterfall technique would only involve me sending the finale file off for marking, I clarified this as the end goal of my functional football quiz. </a:t>
            </a:r>
            <a:endParaRPr sz="11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#4 - before</a:t>
            </a:r>
            <a:endParaRPr/>
          </a:p>
        </p:txBody>
      </p:sp>
      <p:sp>
        <p:nvSpPr>
          <p:cNvPr id="444" name="Google Shape;444;p6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p61"/>
          <p:cNvPicPr preferRelativeResize="0"/>
          <p:nvPr/>
        </p:nvPicPr>
        <p:blipFill>
          <a:blip r:embed="rId3">
            <a:alphaModFix/>
          </a:blip>
          <a:stretch>
            <a:fillRect/>
          </a:stretch>
        </p:blipFill>
        <p:spPr>
          <a:xfrm>
            <a:off x="0" y="1052342"/>
            <a:ext cx="9144000" cy="409116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#4 - After</a:t>
            </a:r>
            <a:endParaRPr/>
          </a:p>
        </p:txBody>
      </p:sp>
      <p:sp>
        <p:nvSpPr>
          <p:cNvPr id="451" name="Google Shape;451;p6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52" name="Google Shape;452;p62"/>
          <p:cNvPicPr preferRelativeResize="0"/>
          <p:nvPr/>
        </p:nvPicPr>
        <p:blipFill>
          <a:blip r:embed="rId3">
            <a:alphaModFix/>
          </a:blip>
          <a:stretch>
            <a:fillRect/>
          </a:stretch>
        </p:blipFill>
        <p:spPr>
          <a:xfrm>
            <a:off x="0" y="744423"/>
            <a:ext cx="9144000" cy="444260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 #4 - Explained</a:t>
            </a:r>
            <a:endParaRPr/>
          </a:p>
        </p:txBody>
      </p:sp>
      <p:sp>
        <p:nvSpPr>
          <p:cNvPr id="458" name="Google Shape;458;p6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For the fourth component at which I trialled in my code was the ‘-’ print statements </a:t>
            </a:r>
            <a:r>
              <a:rPr lang="en" sz="1400">
                <a:solidFill>
                  <a:srgbClr val="000000"/>
                </a:solidFill>
              </a:rPr>
              <a:t>throughout my code. In the after screenshot above it shows what the start of my code was like without the ‘-’ print statements. Adding these were very beneficial to my quiz as it meant that there was significant spacing between text and questions that were displaying in the output. Having this spacing meant that a lot of the text was much easier to read and correspond, allowing for users to be able to use the quiz without any issue. It especially helps those who have seeing problems as it meant that they would be able to make out each bit of text completely fine without the worry of not being able to read any of it due to it all being combined together.</a:t>
            </a:r>
            <a:endParaRPr sz="14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464" name="Google Shape;464;p6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Testing outcomes</a:t>
            </a:r>
            <a:endParaRPr/>
          </a:p>
        </p:txBody>
      </p:sp>
      <p:sp>
        <p:nvSpPr>
          <p:cNvPr id="470" name="Google Shape;470;p6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65"/>
          <p:cNvPicPr preferRelativeResize="0"/>
          <p:nvPr/>
        </p:nvPicPr>
        <p:blipFill>
          <a:blip r:embed="rId3">
            <a:alphaModFix/>
          </a:blip>
          <a:stretch>
            <a:fillRect/>
          </a:stretch>
        </p:blipFill>
        <p:spPr>
          <a:xfrm>
            <a:off x="1683923" y="921123"/>
            <a:ext cx="4918050" cy="40052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66"/>
          <p:cNvPicPr preferRelativeResize="0"/>
          <p:nvPr/>
        </p:nvPicPr>
        <p:blipFill>
          <a:blip r:embed="rId3">
            <a:alphaModFix/>
          </a:blip>
          <a:stretch>
            <a:fillRect/>
          </a:stretch>
        </p:blipFill>
        <p:spPr>
          <a:xfrm>
            <a:off x="0" y="36175"/>
            <a:ext cx="5132799" cy="4345950"/>
          </a:xfrm>
          <a:prstGeom prst="rect">
            <a:avLst/>
          </a:prstGeom>
          <a:noFill/>
          <a:ln>
            <a:noFill/>
          </a:ln>
        </p:spPr>
      </p:pic>
      <p:pic>
        <p:nvPicPr>
          <p:cNvPr id="479" name="Google Shape;479;p66"/>
          <p:cNvPicPr preferRelativeResize="0"/>
          <p:nvPr/>
        </p:nvPicPr>
        <p:blipFill>
          <a:blip r:embed="rId4">
            <a:alphaModFix/>
          </a:blip>
          <a:stretch>
            <a:fillRect/>
          </a:stretch>
        </p:blipFill>
        <p:spPr>
          <a:xfrm>
            <a:off x="5014524" y="18950"/>
            <a:ext cx="4351876" cy="4380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Apple Laptop</a:t>
            </a:r>
            <a:endParaRPr/>
          </a:p>
        </p:txBody>
      </p:sp>
      <p:sp>
        <p:nvSpPr>
          <p:cNvPr id="485" name="Google Shape;485;p6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86" name="Google Shape;486;p67" title="Screen Recording 2021-08-23 at 3.32.34 PM.mov">
            <a:hlinkClick r:id="rId3"/>
          </p:cNvPr>
          <p:cNvPicPr preferRelativeResize="0"/>
          <p:nvPr/>
        </p:nvPicPr>
        <p:blipFill>
          <a:blip r:embed="rId4">
            <a:alphaModFix/>
          </a:blip>
          <a:stretch>
            <a:fillRect/>
          </a:stretch>
        </p:blipFill>
        <p:spPr>
          <a:xfrm>
            <a:off x="2286000" y="956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Iphone</a:t>
            </a:r>
            <a:endParaRPr/>
          </a:p>
        </p:txBody>
      </p:sp>
      <p:sp>
        <p:nvSpPr>
          <p:cNvPr id="492" name="Google Shape;492;p6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68" title="RPReplay_Final1629690558.MP4">
            <a:hlinkClick r:id="rId3"/>
          </p:cNvPr>
          <p:cNvPicPr preferRelativeResize="0"/>
          <p:nvPr/>
        </p:nvPicPr>
        <p:blipFill>
          <a:blip r:embed="rId4">
            <a:alphaModFix/>
          </a:blip>
          <a:stretch>
            <a:fillRect/>
          </a:stretch>
        </p:blipFill>
        <p:spPr>
          <a:xfrm>
            <a:off x="2286000" y="1078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Ipad</a:t>
            </a:r>
            <a:endParaRPr/>
          </a:p>
        </p:txBody>
      </p:sp>
      <p:sp>
        <p:nvSpPr>
          <p:cNvPr id="499" name="Google Shape;499;p6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00" name="Google Shape;500;p69" title="RPReplay_Final1629691275.MP4">
            <a:hlinkClick r:id="rId3"/>
          </p:cNvPr>
          <p:cNvPicPr preferRelativeResize="0"/>
          <p:nvPr/>
        </p:nvPicPr>
        <p:blipFill>
          <a:blip r:embed="rId4">
            <a:alphaModFix/>
          </a:blip>
          <a:stretch>
            <a:fillRect/>
          </a:stretch>
        </p:blipFill>
        <p:spPr>
          <a:xfrm>
            <a:off x="2286000" y="12003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Windows Desktop</a:t>
            </a:r>
            <a:endParaRPr/>
          </a:p>
        </p:txBody>
      </p:sp>
      <p:sp>
        <p:nvSpPr>
          <p:cNvPr id="506" name="Google Shape;506;p7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70" title="Python Quiz - Replit - Google Chrome 2021-08-23 16-06-02.mp4">
            <a:hlinkClick r:id="rId3"/>
          </p:cNvPr>
          <p:cNvPicPr preferRelativeResize="0"/>
          <p:nvPr/>
        </p:nvPicPr>
        <p:blipFill>
          <a:blip r:embed="rId4">
            <a:alphaModFix/>
          </a:blip>
          <a:stretch>
            <a:fillRect/>
          </a:stretch>
        </p:blipFill>
        <p:spPr>
          <a:xfrm>
            <a:off x="1358400" y="1004675"/>
            <a:ext cx="6851227" cy="3711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 </a:t>
            </a:r>
            <a:endParaRPr/>
          </a:p>
        </p:txBody>
      </p:sp>
      <p:sp>
        <p:nvSpPr>
          <p:cNvPr id="98" name="Google Shape;98;p1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Unfortunately before starting my project, my laptop unfortunately broke, meaning that I had to refer to using a school computer, and not having access to the admin details I was unable to find or use a coding source </a:t>
            </a:r>
            <a:r>
              <a:rPr lang="en" sz="1100">
                <a:solidFill>
                  <a:srgbClr val="000000"/>
                </a:solidFill>
              </a:rPr>
              <a:t>which</a:t>
            </a:r>
            <a:r>
              <a:rPr lang="en" sz="1100">
                <a:solidFill>
                  <a:srgbClr val="000000"/>
                </a:solidFill>
              </a:rPr>
              <a:t> </a:t>
            </a:r>
            <a:r>
              <a:rPr lang="en" sz="1100">
                <a:solidFill>
                  <a:srgbClr val="000000"/>
                </a:solidFill>
              </a:rPr>
              <a:t>provided</a:t>
            </a:r>
            <a:r>
              <a:rPr lang="en" sz="1100">
                <a:solidFill>
                  <a:srgbClr val="000000"/>
                </a:solidFill>
              </a:rPr>
              <a:t> previous versions of my code such as pycharm. I </a:t>
            </a:r>
            <a:r>
              <a:rPr lang="en" sz="1100">
                <a:solidFill>
                  <a:srgbClr val="000000"/>
                </a:solidFill>
              </a:rPr>
              <a:t>ended up using repl.it however this left me with no way to record previous coding versions so the only way I was able to record my progress was through screenshots however this was not reliable enough to show proper changes. As they didn’t provide dates to when the screenshots were taken.</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My plan for version control was to initially use pycharm to code and write my quiz, then access previous code through pycharms file history feature. This for me would've been a reliable option and strategy because it meant that I would be able to focus on my main code the whole time rather than taking screenshots which I had to proceed with doing for repl.it. The reason I would not have to focus on previous code versions in pycharm is because it automatically saves these different versions at different time periods for you, which would have meant that I could have spent more time just on my code potentially improving it and fixing certain errors sooner.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For repl.it, it did provide history for my python file, however the history didn’t show the proper changes that were made to my quiz file, the only changes that it showed were the spelling and grammar changes rather than the change or inclusion of certain functions, such as when I improved error handling or added the os.system.</a:t>
            </a:r>
            <a:endParaRPr sz="11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outcomes explained</a:t>
            </a:r>
            <a:endParaRPr/>
          </a:p>
        </p:txBody>
      </p:sp>
      <p:sp>
        <p:nvSpPr>
          <p:cNvPr id="513" name="Google Shape;513;p7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The reason at which I tested the quiz through repl.it on multiple devices was because for reliability and validity. In order for all users to use the quiz I tested the outcome of my quiz on 4 different devices, iphone, ipad, laptop and desktop. Doing this meant that I was able to see that the intended outcome of my quiz was able to be approached and successful on all devices as users may attempt the quiz on any device. Do this also meant that I could check similarities, such as common errors and etc, it also meant that I could see singular errors that may occur on one deceive and no the other. However after thorough testing on all devices I can conclude that each device’s outcome of the quiz is successful, the only common error that occurs on all of the devices is that some of the longer text statements don’t appear. Such as the first statement where it asks for the users name, I can’t come to a conclusion as to why this may be, but all I can say is that it is an error through repl.it and not my code, this is because firstly I tested my code on my home desktop on other python programs such as pycharm and the code prints successfully on their and secondly I put my code into pep8 which is a python checker, which checks the code for errors and improper functions. Both had given me good results in regards to this problem however, repl.it for some reason does not work, and as I was unable to use a personal device to</a:t>
            </a:r>
            <a:r>
              <a:rPr lang="en" sz="1500">
                <a:solidFill>
                  <a:srgbClr val="000000"/>
                </a:solidFill>
              </a:rPr>
              <a:t> </a:t>
            </a:r>
            <a:r>
              <a:rPr lang="en" sz="1300">
                <a:solidFill>
                  <a:srgbClr val="000000"/>
                </a:solidFill>
              </a:rPr>
              <a:t>build and create my quiz, repl.it was the only option as it meant that I would be able to access the code on other devices rather than the schools.</a:t>
            </a:r>
            <a:endParaRPr sz="13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519" name="Google Shape;519;p7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72"/>
          <p:cNvPicPr preferRelativeResize="0"/>
          <p:nvPr/>
        </p:nvPicPr>
        <p:blipFill>
          <a:blip r:embed="rId3">
            <a:alphaModFix/>
          </a:blip>
          <a:stretch>
            <a:fillRect/>
          </a:stretch>
        </p:blipFill>
        <p:spPr>
          <a:xfrm>
            <a:off x="0" y="868790"/>
            <a:ext cx="9143999" cy="1481070"/>
          </a:xfrm>
          <a:prstGeom prst="rect">
            <a:avLst/>
          </a:prstGeom>
          <a:noFill/>
          <a:ln>
            <a:noFill/>
          </a:ln>
        </p:spPr>
      </p:pic>
      <p:pic>
        <p:nvPicPr>
          <p:cNvPr id="521" name="Google Shape;521;p72"/>
          <p:cNvPicPr preferRelativeResize="0"/>
          <p:nvPr/>
        </p:nvPicPr>
        <p:blipFill>
          <a:blip r:embed="rId4">
            <a:alphaModFix/>
          </a:blip>
          <a:stretch>
            <a:fillRect/>
          </a:stretch>
        </p:blipFill>
        <p:spPr>
          <a:xfrm>
            <a:off x="692700" y="3604650"/>
            <a:ext cx="7181850" cy="952500"/>
          </a:xfrm>
          <a:prstGeom prst="rect">
            <a:avLst/>
          </a:prstGeom>
          <a:noFill/>
          <a:ln>
            <a:noFill/>
          </a:ln>
        </p:spPr>
      </p:pic>
      <p:sp>
        <p:nvSpPr>
          <p:cNvPr id="522" name="Google Shape;522;p72"/>
          <p:cNvSpPr txBox="1"/>
          <p:nvPr/>
        </p:nvSpPr>
        <p:spPr>
          <a:xfrm>
            <a:off x="7986725" y="3928650"/>
            <a:ext cx="10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Repl.it</a:t>
            </a:r>
            <a:endParaRPr>
              <a:latin typeface="Roboto"/>
              <a:ea typeface="Roboto"/>
              <a:cs typeface="Roboto"/>
              <a:sym typeface="Roboto"/>
            </a:endParaRPr>
          </a:p>
        </p:txBody>
      </p:sp>
      <p:sp>
        <p:nvSpPr>
          <p:cNvPr id="523" name="Google Shape;523;p72"/>
          <p:cNvSpPr txBox="1"/>
          <p:nvPr/>
        </p:nvSpPr>
        <p:spPr>
          <a:xfrm>
            <a:off x="137050" y="2398300"/>
            <a:ext cx="16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Pycharm </a:t>
            </a:r>
            <a:endParaRPr>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a:t>
            </a:r>
            <a:endParaRPr/>
          </a:p>
        </p:txBody>
      </p:sp>
      <p:sp>
        <p:nvSpPr>
          <p:cNvPr id="529" name="Google Shape;529;p7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00"/>
                </a:solidFill>
              </a:rPr>
              <a:t>After putting the </a:t>
            </a:r>
            <a:r>
              <a:rPr lang="en">
                <a:solidFill>
                  <a:srgbClr val="000000"/>
                </a:solidFill>
              </a:rPr>
              <a:t>specific</a:t>
            </a:r>
            <a:r>
              <a:rPr lang="en">
                <a:solidFill>
                  <a:srgbClr val="000000"/>
                </a:solidFill>
              </a:rPr>
              <a:t> line of code (users name input) into pep8 for testing the only error there was that the line was too long, however, further in my quiz I have another print statement which is longer the the users name input line, and that prints fine </a:t>
            </a:r>
            <a:r>
              <a:rPr lang="en">
                <a:solidFill>
                  <a:srgbClr val="000000"/>
                </a:solidFill>
              </a:rPr>
              <a:t>through</a:t>
            </a:r>
            <a:r>
              <a:rPr lang="en">
                <a:solidFill>
                  <a:srgbClr val="000000"/>
                </a:solidFill>
              </a:rPr>
              <a:t> repl.it, this confused me and is why I am not very conclusive as to why this specific line of code does not print </a:t>
            </a:r>
            <a:r>
              <a:rPr lang="en">
                <a:solidFill>
                  <a:srgbClr val="000000"/>
                </a:solidFill>
              </a:rPr>
              <a:t>successfully</a:t>
            </a:r>
            <a:r>
              <a:rPr lang="en">
                <a:solidFill>
                  <a:srgbClr val="000000"/>
                </a:solidFill>
              </a:rPr>
              <a:t> </a:t>
            </a:r>
            <a:r>
              <a:rPr lang="en">
                <a:solidFill>
                  <a:srgbClr val="000000"/>
                </a:solidFill>
              </a:rPr>
              <a:t>though</a:t>
            </a:r>
            <a:r>
              <a:rPr lang="en">
                <a:solidFill>
                  <a:srgbClr val="000000"/>
                </a:solidFill>
              </a:rPr>
              <a:t> repl</a:t>
            </a:r>
            <a:endParaRPr>
              <a:solidFill>
                <a:srgbClr val="000000"/>
              </a:solidFill>
            </a:endParaRPr>
          </a:p>
        </p:txBody>
      </p:sp>
      <p:pic>
        <p:nvPicPr>
          <p:cNvPr id="530" name="Google Shape;530;p73"/>
          <p:cNvPicPr preferRelativeResize="0"/>
          <p:nvPr/>
        </p:nvPicPr>
        <p:blipFill>
          <a:blip r:embed="rId3">
            <a:alphaModFix/>
          </a:blip>
          <a:stretch>
            <a:fillRect/>
          </a:stretch>
        </p:blipFill>
        <p:spPr>
          <a:xfrm>
            <a:off x="30000" y="855338"/>
            <a:ext cx="9105900" cy="15335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 Further explained</a:t>
            </a:r>
            <a:endParaRPr/>
          </a:p>
        </p:txBody>
      </p:sp>
      <p:sp>
        <p:nvSpPr>
          <p:cNvPr id="536" name="Google Shape;536;p74"/>
          <p:cNvSpPr txBox="1"/>
          <p:nvPr>
            <p:ph idx="1" type="body"/>
          </p:nvPr>
        </p:nvSpPr>
        <p:spPr>
          <a:xfrm>
            <a:off x="460950" y="971625"/>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Throughout testing my code I used pep8 to help improve the appearance and structure of my quiz. It helped me fix errors and noticeable mistakes, however due to these mistakes being slim there was no real improvement towards my code, most of the errors that occurred were just that most of my print statements which contained text were too long, however this didn’t affect my code printing at all as everything apart from a few print statements such as users name input are bugged and affected through repl. </a:t>
            </a:r>
            <a:r>
              <a:rPr lang="en"/>
              <a:t>  </a:t>
            </a:r>
            <a:endParaRPr/>
          </a:p>
        </p:txBody>
      </p:sp>
      <p:pic>
        <p:nvPicPr>
          <p:cNvPr id="537" name="Google Shape;537;p74"/>
          <p:cNvPicPr preferRelativeResize="0"/>
          <p:nvPr/>
        </p:nvPicPr>
        <p:blipFill rotWithShape="1">
          <a:blip r:embed="rId3">
            <a:alphaModFix/>
          </a:blip>
          <a:srcRect b="0" l="0" r="-5163" t="0"/>
          <a:stretch/>
        </p:blipFill>
        <p:spPr>
          <a:xfrm>
            <a:off x="3196550" y="2834525"/>
            <a:ext cx="3282675" cy="2142500"/>
          </a:xfrm>
          <a:prstGeom prst="rect">
            <a:avLst/>
          </a:prstGeom>
          <a:noFill/>
          <a:ln>
            <a:noFill/>
          </a:ln>
        </p:spPr>
      </p:pic>
      <p:sp>
        <p:nvSpPr>
          <p:cNvPr id="538" name="Google Shape;538;p74"/>
          <p:cNvSpPr txBox="1"/>
          <p:nvPr/>
        </p:nvSpPr>
        <p:spPr>
          <a:xfrm>
            <a:off x="6540125" y="3167025"/>
            <a:ext cx="268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When </a:t>
            </a:r>
            <a:r>
              <a:rPr lang="en">
                <a:latin typeface="Roboto"/>
                <a:ea typeface="Roboto"/>
                <a:cs typeface="Roboto"/>
                <a:sym typeface="Roboto"/>
              </a:rPr>
              <a:t>checking</a:t>
            </a:r>
            <a:r>
              <a:rPr lang="en">
                <a:latin typeface="Roboto"/>
                <a:ea typeface="Roboto"/>
                <a:cs typeface="Roboto"/>
                <a:sym typeface="Roboto"/>
              </a:rPr>
              <a:t> my code </a:t>
            </a:r>
            <a:r>
              <a:rPr lang="en">
                <a:latin typeface="Roboto"/>
                <a:ea typeface="Roboto"/>
                <a:cs typeface="Roboto"/>
                <a:sym typeface="Roboto"/>
              </a:rPr>
              <a:t>through</a:t>
            </a:r>
            <a:r>
              <a:rPr lang="en">
                <a:latin typeface="Roboto"/>
                <a:ea typeface="Roboto"/>
                <a:cs typeface="Roboto"/>
                <a:sym typeface="Roboto"/>
              </a:rPr>
              <a:t> PEP8 these are the only errors that occur and some occasional indentation </a:t>
            </a:r>
            <a:r>
              <a:rPr lang="en">
                <a:latin typeface="Roboto"/>
                <a:ea typeface="Roboto"/>
                <a:cs typeface="Roboto"/>
                <a:sym typeface="Roboto"/>
              </a:rPr>
              <a:t>errors which do not affect my code.</a:t>
            </a: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544" name="Google Shape;544;p7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a:t>
            </a: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1- Cultural</a:t>
            </a:r>
            <a:endParaRPr/>
          </a:p>
        </p:txBody>
      </p:sp>
      <p:sp>
        <p:nvSpPr>
          <p:cNvPr id="550" name="Google Shape;550;p76"/>
          <p:cNvSpPr txBox="1"/>
          <p:nvPr>
            <p:ph idx="1" type="body"/>
          </p:nvPr>
        </p:nvSpPr>
        <p:spPr>
          <a:xfrm>
            <a:off x="41075" y="884525"/>
            <a:ext cx="60165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An implication that my quiz will be following is the Cultural implication. The cultural implication follows the mental acceptance, social forms, and reinforced traits of a variety of religious, racial and social communities. This implication ensures that the outcome of my quiz is inclusive and </a:t>
            </a:r>
            <a:r>
              <a:rPr lang="en" sz="1300">
                <a:solidFill>
                  <a:srgbClr val="000000"/>
                </a:solidFill>
              </a:rPr>
              <a:t>does not</a:t>
            </a:r>
            <a:r>
              <a:rPr lang="en" sz="1300">
                <a:solidFill>
                  <a:srgbClr val="000000"/>
                </a:solidFill>
              </a:rPr>
              <a:t> contain any content that may offend or threaten a certain culture.</a:t>
            </a:r>
            <a:endParaRPr sz="1300">
              <a:solidFill>
                <a:srgbClr val="000000"/>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rPr lang="en" sz="1300">
                <a:solidFill>
                  <a:srgbClr val="000000"/>
                </a:solidFill>
              </a:rPr>
              <a:t>I have decided to use this implication within my quiz so that there will be no racial or </a:t>
            </a:r>
            <a:r>
              <a:rPr lang="en" sz="1300">
                <a:solidFill>
                  <a:srgbClr val="000000"/>
                </a:solidFill>
              </a:rPr>
              <a:t>prejudice</a:t>
            </a:r>
            <a:r>
              <a:rPr lang="en" sz="1300">
                <a:solidFill>
                  <a:srgbClr val="000000"/>
                </a:solidFill>
              </a:rPr>
              <a:t> </a:t>
            </a:r>
            <a:r>
              <a:rPr lang="en" sz="1300">
                <a:solidFill>
                  <a:srgbClr val="000000"/>
                </a:solidFill>
              </a:rPr>
              <a:t>information</a:t>
            </a:r>
            <a:r>
              <a:rPr lang="en" sz="1300">
                <a:solidFill>
                  <a:srgbClr val="000000"/>
                </a:solidFill>
              </a:rPr>
              <a:t> that will be present in my quiz, potentially found within the quiz questions or print </a:t>
            </a:r>
            <a:r>
              <a:rPr lang="en" sz="1300">
                <a:solidFill>
                  <a:srgbClr val="000000"/>
                </a:solidFill>
              </a:rPr>
              <a:t>statements that hold responses. I have also decided to follow through with this implication because doing so will ensure that my python quiz will get no complaints from those users who may get offended in any way by the projected information that they will be reading whilst completing the quiz. Receiving complaints from the users who attempt my python quiz would likely result in back lash and bad reviews which means that others will likely be influenced by what others have been saying about the quiz which could potentially result in no one wanting to attempt the quiz. A way in which I have followed through with this implication is by making sure that I get all names of football players or countries spelt correctly.</a:t>
            </a:r>
            <a:endParaRPr sz="1300">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python quiz will be using this implication </a:t>
            </a:r>
            <a:endParaRPr/>
          </a:p>
        </p:txBody>
      </p:sp>
      <p:pic>
        <p:nvPicPr>
          <p:cNvPr id="551" name="Google Shape;551;p76"/>
          <p:cNvPicPr preferRelativeResize="0"/>
          <p:nvPr/>
        </p:nvPicPr>
        <p:blipFill>
          <a:blip r:embed="rId3">
            <a:alphaModFix/>
          </a:blip>
          <a:stretch>
            <a:fillRect/>
          </a:stretch>
        </p:blipFill>
        <p:spPr>
          <a:xfrm>
            <a:off x="5842725" y="1427051"/>
            <a:ext cx="3301275" cy="218700"/>
          </a:xfrm>
          <a:prstGeom prst="rect">
            <a:avLst/>
          </a:prstGeom>
          <a:noFill/>
          <a:ln>
            <a:noFill/>
          </a:ln>
        </p:spPr>
      </p:pic>
      <p:pic>
        <p:nvPicPr>
          <p:cNvPr id="552" name="Google Shape;552;p76"/>
          <p:cNvPicPr preferRelativeResize="0"/>
          <p:nvPr/>
        </p:nvPicPr>
        <p:blipFill>
          <a:blip r:embed="rId4">
            <a:alphaModFix/>
          </a:blip>
          <a:stretch>
            <a:fillRect/>
          </a:stretch>
        </p:blipFill>
        <p:spPr>
          <a:xfrm>
            <a:off x="5421570" y="1907100"/>
            <a:ext cx="3570025" cy="423400"/>
          </a:xfrm>
          <a:prstGeom prst="rect">
            <a:avLst/>
          </a:prstGeom>
          <a:noFill/>
          <a:ln>
            <a:noFill/>
          </a:ln>
        </p:spPr>
      </p:pic>
      <p:pic>
        <p:nvPicPr>
          <p:cNvPr id="553" name="Google Shape;553;p76"/>
          <p:cNvPicPr preferRelativeResize="0"/>
          <p:nvPr/>
        </p:nvPicPr>
        <p:blipFill>
          <a:blip r:embed="rId5">
            <a:alphaModFix/>
          </a:blip>
          <a:stretch>
            <a:fillRect/>
          </a:stretch>
        </p:blipFill>
        <p:spPr>
          <a:xfrm>
            <a:off x="5872250" y="2914800"/>
            <a:ext cx="3271744" cy="423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2 - Usability</a:t>
            </a:r>
            <a:endParaRPr/>
          </a:p>
        </p:txBody>
      </p:sp>
      <p:sp>
        <p:nvSpPr>
          <p:cNvPr id="559" name="Google Shape;559;p7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Another implication that my quiz will be following is the usability implication. This implication is used to measure how well a particular user in a specific context can use and operate a certain product/design in order to </a:t>
            </a:r>
            <a:r>
              <a:rPr lang="en" sz="1400">
                <a:solidFill>
                  <a:srgbClr val="000000"/>
                </a:solidFill>
              </a:rPr>
              <a:t>achieve</a:t>
            </a:r>
            <a:r>
              <a:rPr lang="en" sz="1400">
                <a:solidFill>
                  <a:srgbClr val="000000"/>
                </a:solidFill>
              </a:rPr>
              <a:t> a defined outcome effectively, efficiently and satis</a:t>
            </a:r>
            <a:r>
              <a:rPr lang="en" sz="1400">
                <a:solidFill>
                  <a:srgbClr val="000000"/>
                </a:solidFill>
              </a:rPr>
              <a:t>factorily. This implication ensures that users are able to complete and navigate </a:t>
            </a:r>
            <a:r>
              <a:rPr lang="en" sz="1400">
                <a:solidFill>
                  <a:srgbClr val="000000"/>
                </a:solidFill>
              </a:rPr>
              <a:t>through</a:t>
            </a:r>
            <a:r>
              <a:rPr lang="en" sz="1400">
                <a:solidFill>
                  <a:srgbClr val="000000"/>
                </a:solidFill>
              </a:rPr>
              <a:t> my quiz efficiently without any issues.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I have decided to use this implication within my quiz so that all users who may attempt my quiz are </a:t>
            </a:r>
            <a:r>
              <a:rPr lang="en" sz="1400">
                <a:solidFill>
                  <a:srgbClr val="000000"/>
                </a:solidFill>
              </a:rPr>
              <a:t>able to do so without any issues or problems in regards to navigating through the quiz. It will allow people of all ages (who are old enough to have the authority on a device) to access and navigate my quiz with ease. Instances in my quiz where I have followed this implication is firstly when I added print statements with ‘-’ in them. I added these print statements after each print statement which consisted of some form of dialogue, doing this split each bit of text allowing for users to read each text paragraph with ease. Another instance in which I followed through with this implication was when I provided the potential answers for the questions. What I did was put each potential answer on a new line using the \n command, doing this allows the users to easily each potential answer so that they do not mistake other text for a potential answer.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 Evidence</a:t>
            </a:r>
            <a:endParaRPr/>
          </a:p>
        </p:txBody>
      </p:sp>
      <p:sp>
        <p:nvSpPr>
          <p:cNvPr id="565" name="Google Shape;565;p7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p78"/>
          <p:cNvPicPr preferRelativeResize="0"/>
          <p:nvPr/>
        </p:nvPicPr>
        <p:blipFill>
          <a:blip r:embed="rId3">
            <a:alphaModFix/>
          </a:blip>
          <a:stretch>
            <a:fillRect/>
          </a:stretch>
        </p:blipFill>
        <p:spPr>
          <a:xfrm>
            <a:off x="1943100" y="1030788"/>
            <a:ext cx="5257800" cy="3667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3 - Aesthetics</a:t>
            </a:r>
            <a:endParaRPr/>
          </a:p>
        </p:txBody>
      </p:sp>
      <p:sp>
        <p:nvSpPr>
          <p:cNvPr id="572" name="Google Shape;572;p7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Another implication that my quiz will be following is the aesthetics implication. This implication is used to measure the attractiveness of an outcome. It is usually put in place for users to enjoy their experience if they were to use the particular outcome, regarding the prettiness and if it looks good. This implication ensures that users find my quiz good looking allowing for an enjoyable experience.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I have decided to use this implication within my quiz so that when users go </a:t>
            </a:r>
            <a:r>
              <a:rPr lang="en" sz="1400">
                <a:solidFill>
                  <a:srgbClr val="000000"/>
                </a:solidFill>
              </a:rPr>
              <a:t>through</a:t>
            </a:r>
            <a:r>
              <a:rPr lang="en" sz="1400">
                <a:solidFill>
                  <a:srgbClr val="000000"/>
                </a:solidFill>
              </a:rPr>
              <a:t> and attempt the quiz they enjoy going </a:t>
            </a:r>
            <a:r>
              <a:rPr lang="en" sz="1400">
                <a:solidFill>
                  <a:srgbClr val="000000"/>
                </a:solidFill>
              </a:rPr>
              <a:t>through</a:t>
            </a:r>
            <a:r>
              <a:rPr lang="en" sz="1400">
                <a:solidFill>
                  <a:srgbClr val="000000"/>
                </a:solidFill>
              </a:rPr>
              <a:t> it more based on the scheme and layout of the quiz and how the overall text and questions are proposed to them. It will allow users to become more eager on going </a:t>
            </a:r>
            <a:r>
              <a:rPr lang="en" sz="1400">
                <a:solidFill>
                  <a:srgbClr val="000000"/>
                </a:solidFill>
              </a:rPr>
              <a:t>through</a:t>
            </a:r>
            <a:r>
              <a:rPr lang="en" sz="1400">
                <a:solidFill>
                  <a:srgbClr val="000000"/>
                </a:solidFill>
              </a:rPr>
              <a:t> the quiz knowing that their experience will be more enjoyable as the layout/colours and etc all look appealing. </a:t>
            </a:r>
            <a:r>
              <a:rPr lang="en" sz="1400">
                <a:solidFill>
                  <a:srgbClr val="000000"/>
                </a:solidFill>
              </a:rPr>
              <a:t>Although in my quiz I am unable to change the colours of the text and background I feel as if the colour scheme that I have equipt is good looking, it also allows for users to read the text a lot easier (black background, with white text). Instances in my quiz when I have followed through with this implication is firstly again when I used the ‘-’ print statements to add lines between the text, this made the quiz look more intriguing and a lot easier to read, another instance is when I used the os.system function which removes previous code if users attempt to try another quiz or the same quiz again. Do this made the quiz look a lot cleaner and again easier to understand and read.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Aesthetics Evidence</a:t>
            </a:r>
            <a:endParaRPr/>
          </a:p>
        </p:txBody>
      </p:sp>
      <p:sp>
        <p:nvSpPr>
          <p:cNvPr id="578" name="Google Shape;578;p8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79" name="Google Shape;579;p80"/>
          <p:cNvPicPr preferRelativeResize="0"/>
          <p:nvPr/>
        </p:nvPicPr>
        <p:blipFill>
          <a:blip r:embed="rId3">
            <a:alphaModFix/>
          </a:blip>
          <a:stretch>
            <a:fillRect/>
          </a:stretch>
        </p:blipFill>
        <p:spPr>
          <a:xfrm>
            <a:off x="-2" y="859498"/>
            <a:ext cx="4192274" cy="2251250"/>
          </a:xfrm>
          <a:prstGeom prst="rect">
            <a:avLst/>
          </a:prstGeom>
          <a:noFill/>
          <a:ln>
            <a:noFill/>
          </a:ln>
        </p:spPr>
      </p:pic>
      <p:sp>
        <p:nvSpPr>
          <p:cNvPr id="580" name="Google Shape;580;p80"/>
          <p:cNvSpPr txBox="1"/>
          <p:nvPr/>
        </p:nvSpPr>
        <p:spPr>
          <a:xfrm>
            <a:off x="154000" y="3223675"/>
            <a:ext cx="3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Shows the ‘-’ print statements</a:t>
            </a:r>
            <a:endParaRPr>
              <a:latin typeface="Roboto"/>
              <a:ea typeface="Roboto"/>
              <a:cs typeface="Roboto"/>
              <a:sym typeface="Roboto"/>
            </a:endParaRPr>
          </a:p>
        </p:txBody>
      </p:sp>
      <p:pic>
        <p:nvPicPr>
          <p:cNvPr id="581" name="Google Shape;581;p80"/>
          <p:cNvPicPr preferRelativeResize="0"/>
          <p:nvPr/>
        </p:nvPicPr>
        <p:blipFill>
          <a:blip r:embed="rId4">
            <a:alphaModFix/>
          </a:blip>
          <a:stretch>
            <a:fillRect/>
          </a:stretch>
        </p:blipFill>
        <p:spPr>
          <a:xfrm>
            <a:off x="4766900" y="859500"/>
            <a:ext cx="4139800" cy="1527300"/>
          </a:xfrm>
          <a:prstGeom prst="rect">
            <a:avLst/>
          </a:prstGeom>
          <a:noFill/>
          <a:ln>
            <a:noFill/>
          </a:ln>
        </p:spPr>
      </p:pic>
      <p:sp>
        <p:nvSpPr>
          <p:cNvPr id="582" name="Google Shape;582;p80"/>
          <p:cNvSpPr txBox="1"/>
          <p:nvPr/>
        </p:nvSpPr>
        <p:spPr>
          <a:xfrm>
            <a:off x="4989500" y="2597425"/>
            <a:ext cx="394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Shows previous code is cleared once user decides to choose another quiz difficulty or attempt the same quiz again because of the os.system function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a:t>
            </a:r>
            <a:r>
              <a:rPr lang="en"/>
              <a:t> control</a:t>
            </a:r>
            <a:endParaRPr/>
          </a:p>
        </p:txBody>
      </p:sp>
      <p:sp>
        <p:nvSpPr>
          <p:cNvPr id="104" name="Google Shape;104;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8"/>
          <p:cNvPicPr preferRelativeResize="0"/>
          <p:nvPr/>
        </p:nvPicPr>
        <p:blipFill>
          <a:blip r:embed="rId3">
            <a:alphaModFix/>
          </a:blip>
          <a:stretch>
            <a:fillRect/>
          </a:stretch>
        </p:blipFill>
        <p:spPr>
          <a:xfrm>
            <a:off x="0" y="876800"/>
            <a:ext cx="5492526" cy="4220501"/>
          </a:xfrm>
          <a:prstGeom prst="rect">
            <a:avLst/>
          </a:prstGeom>
          <a:noFill/>
          <a:ln>
            <a:noFill/>
          </a:ln>
        </p:spPr>
      </p:pic>
      <p:sp>
        <p:nvSpPr>
          <p:cNvPr id="106" name="Google Shape;106;p18"/>
          <p:cNvSpPr txBox="1"/>
          <p:nvPr/>
        </p:nvSpPr>
        <p:spPr>
          <a:xfrm>
            <a:off x="5533625" y="1067725"/>
            <a:ext cx="32238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Through</a:t>
            </a:r>
            <a:r>
              <a:rPr lang="en" sz="1300">
                <a:latin typeface="Roboto"/>
                <a:ea typeface="Roboto"/>
                <a:cs typeface="Roboto"/>
                <a:sym typeface="Roboto"/>
              </a:rPr>
              <a:t> this screenshot it shows the history of my file </a:t>
            </a:r>
            <a:r>
              <a:rPr lang="en" sz="1300">
                <a:latin typeface="Roboto"/>
                <a:ea typeface="Roboto"/>
                <a:cs typeface="Roboto"/>
                <a:sym typeface="Roboto"/>
              </a:rPr>
              <a:t>through</a:t>
            </a:r>
            <a:r>
              <a:rPr lang="en" sz="1300">
                <a:latin typeface="Roboto"/>
                <a:ea typeface="Roboto"/>
                <a:cs typeface="Roboto"/>
                <a:sym typeface="Roboto"/>
              </a:rPr>
              <a:t> repl. The reason at which why repl is not reliable for showing the history of my file because in the screenshot it shows the history of my file from the first day of creating it, </a:t>
            </a:r>
            <a:r>
              <a:rPr lang="en" sz="1300">
                <a:latin typeface="Roboto"/>
                <a:ea typeface="Roboto"/>
                <a:cs typeface="Roboto"/>
                <a:sym typeface="Roboto"/>
              </a:rPr>
              <a:t>what's</a:t>
            </a:r>
            <a:r>
              <a:rPr lang="en" sz="1300">
                <a:latin typeface="Roboto"/>
                <a:ea typeface="Roboto"/>
                <a:cs typeface="Roboto"/>
                <a:sym typeface="Roboto"/>
              </a:rPr>
              <a:t> </a:t>
            </a:r>
            <a:r>
              <a:rPr lang="en" sz="1300">
                <a:latin typeface="Roboto"/>
                <a:ea typeface="Roboto"/>
                <a:cs typeface="Roboto"/>
                <a:sym typeface="Roboto"/>
              </a:rPr>
              <a:t>wrong</a:t>
            </a:r>
            <a:r>
              <a:rPr lang="en" sz="1300">
                <a:latin typeface="Roboto"/>
                <a:ea typeface="Roboto"/>
                <a:cs typeface="Roboto"/>
                <a:sym typeface="Roboto"/>
              </a:rPr>
              <a:t> with the </a:t>
            </a:r>
            <a:r>
              <a:rPr lang="en" sz="1300">
                <a:latin typeface="Roboto"/>
                <a:ea typeface="Roboto"/>
                <a:cs typeface="Roboto"/>
                <a:sym typeface="Roboto"/>
              </a:rPr>
              <a:t>history</a:t>
            </a:r>
            <a:r>
              <a:rPr lang="en" sz="1300">
                <a:latin typeface="Roboto"/>
                <a:ea typeface="Roboto"/>
                <a:cs typeface="Roboto"/>
                <a:sym typeface="Roboto"/>
              </a:rPr>
              <a:t> is that the code shown in the screenshot was not </a:t>
            </a:r>
            <a:r>
              <a:rPr lang="en" sz="1300">
                <a:latin typeface="Roboto"/>
                <a:ea typeface="Roboto"/>
                <a:cs typeface="Roboto"/>
                <a:sym typeface="Roboto"/>
              </a:rPr>
              <a:t>added</a:t>
            </a:r>
            <a:r>
              <a:rPr lang="en" sz="1300">
                <a:latin typeface="Roboto"/>
                <a:ea typeface="Roboto"/>
                <a:cs typeface="Roboto"/>
                <a:sym typeface="Roboto"/>
              </a:rPr>
              <a:t> on the first day of creating the file and was added later, such as the import os code, which was added later on in the development of the code as it was suggested for the quiz to look nicer and for it be easier to read. I don’t know as to why it is showing the incorrect history and is why it was unreliable to get screenshots of repl.it history</a:t>
            </a:r>
            <a:endParaRPr sz="1300">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4 - Functionality</a:t>
            </a:r>
            <a:endParaRPr/>
          </a:p>
        </p:txBody>
      </p:sp>
      <p:sp>
        <p:nvSpPr>
          <p:cNvPr id="588" name="Google Shape;588;p8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Another implication that my quiz will be following is the functionality implication. This implication is used to measure the state of the outcome and how useful it is. It measures if the outcome follows users expectations, if anyone can use the outcome, and if people know how to use it. This implication ensures that everything in the quiz is working to expectations so that users will not have a hard time completing the final expectation of the outcome.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I have decided to use this implication within my quiz so that when users attempt my quiz they can do so without any problems regarding coding </a:t>
            </a:r>
            <a:r>
              <a:rPr lang="en" sz="1400">
                <a:solidFill>
                  <a:srgbClr val="000000"/>
                </a:solidFill>
              </a:rPr>
              <a:t>errors or confusion which may deny them from further completing the quiz. Having coding errors may also potentially confuse them leading to unhappy users as people who attempt quizzes usually want to have fun doing so, and having a quiz that has high chances of having bugs would not be eventful for the users. An instance in my quiz when I have followed through with this implication is when I have provided instructions to users on what they are expected to find during the completion of the quiz and how to answer particular questions and etc. Providing these instructions means that users would not be confused in any instance during the quiz allowing for their experience to be more enjoyable, and as the instructions are clear they are easy to understand by everyone.</a:t>
            </a:r>
            <a:endParaRPr sz="14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Functionality evidence</a:t>
            </a:r>
            <a:endParaRPr/>
          </a:p>
        </p:txBody>
      </p:sp>
      <p:sp>
        <p:nvSpPr>
          <p:cNvPr id="594" name="Google Shape;594;p8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82"/>
          <p:cNvPicPr preferRelativeResize="0"/>
          <p:nvPr/>
        </p:nvPicPr>
        <p:blipFill>
          <a:blip r:embed="rId3">
            <a:alphaModFix/>
          </a:blip>
          <a:stretch>
            <a:fillRect/>
          </a:stretch>
        </p:blipFill>
        <p:spPr>
          <a:xfrm>
            <a:off x="2552700" y="1103875"/>
            <a:ext cx="4038600" cy="2247900"/>
          </a:xfrm>
          <a:prstGeom prst="rect">
            <a:avLst/>
          </a:prstGeom>
          <a:noFill/>
          <a:ln>
            <a:noFill/>
          </a:ln>
        </p:spPr>
      </p:pic>
      <p:sp>
        <p:nvSpPr>
          <p:cNvPr id="596" name="Google Shape;596;p82"/>
          <p:cNvSpPr txBox="1"/>
          <p:nvPr/>
        </p:nvSpPr>
        <p:spPr>
          <a:xfrm>
            <a:off x="872650" y="3531675"/>
            <a:ext cx="727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Print statement for the easy football quiz section which provides information and instructions regarding answering the questions and what sort of questions the users will be encountering.</a:t>
            </a:r>
            <a:endParaRPr>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602" name="Google Shape;602;p8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Discuss how the information from planning, testing and trialling of components assisted in the development of a high-quality outcome.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Evaluation</a:t>
            </a:r>
            <a:endParaRPr/>
          </a:p>
        </p:txBody>
      </p:sp>
      <p:sp>
        <p:nvSpPr>
          <p:cNvPr id="608" name="Google Shape;608;p84"/>
          <p:cNvSpPr txBox="1"/>
          <p:nvPr>
            <p:ph idx="1" type="body"/>
          </p:nvPr>
        </p:nvSpPr>
        <p:spPr>
          <a:xfrm>
            <a:off x="335600" y="8488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This part of my project allowed me to see how much time I had available to complete each task and </a:t>
            </a:r>
            <a:r>
              <a:rPr lang="en" sz="1100">
                <a:solidFill>
                  <a:srgbClr val="000000"/>
                </a:solidFill>
              </a:rPr>
              <a:t>what</a:t>
            </a:r>
            <a:r>
              <a:rPr lang="en" sz="1100">
                <a:solidFill>
                  <a:srgbClr val="000000"/>
                </a:solidFill>
              </a:rPr>
              <a:t> had to be done.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For planning my time </a:t>
            </a:r>
            <a:r>
              <a:rPr lang="en" sz="1100">
                <a:solidFill>
                  <a:srgbClr val="000000"/>
                </a:solidFill>
              </a:rPr>
              <a:t>through</a:t>
            </a:r>
            <a:r>
              <a:rPr lang="en" sz="1100">
                <a:solidFill>
                  <a:srgbClr val="000000"/>
                </a:solidFill>
              </a:rPr>
              <a:t> this project I used trello, after the constant </a:t>
            </a:r>
            <a:r>
              <a:rPr lang="en" sz="1100">
                <a:solidFill>
                  <a:srgbClr val="000000"/>
                </a:solidFill>
              </a:rPr>
              <a:t>change</a:t>
            </a:r>
            <a:r>
              <a:rPr lang="en" sz="1100">
                <a:solidFill>
                  <a:srgbClr val="000000"/>
                </a:solidFill>
              </a:rPr>
              <a:t> in </a:t>
            </a:r>
            <a:r>
              <a:rPr lang="en" sz="1100">
                <a:solidFill>
                  <a:srgbClr val="000000"/>
                </a:solidFill>
              </a:rPr>
              <a:t>which</a:t>
            </a:r>
            <a:r>
              <a:rPr lang="en" sz="1100">
                <a:solidFill>
                  <a:srgbClr val="000000"/>
                </a:solidFill>
              </a:rPr>
              <a:t> time </a:t>
            </a:r>
            <a:r>
              <a:rPr lang="en" sz="1100">
                <a:solidFill>
                  <a:srgbClr val="000000"/>
                </a:solidFill>
              </a:rPr>
              <a:t>management</a:t>
            </a:r>
            <a:r>
              <a:rPr lang="en" sz="1100">
                <a:solidFill>
                  <a:srgbClr val="000000"/>
                </a:solidFill>
              </a:rPr>
              <a:t> tool I would use trello was the final decision. This helped and showed me how much time I had available to complete each task and checkpoint. As a result from using this time management tool, I didn’t run out of time when it came to completing my quiz </a:t>
            </a:r>
            <a:r>
              <a:rPr lang="en" sz="1100">
                <a:solidFill>
                  <a:srgbClr val="000000"/>
                </a:solidFill>
              </a:rPr>
              <a:t>which</a:t>
            </a:r>
            <a:r>
              <a:rPr lang="en" sz="1100">
                <a:solidFill>
                  <a:srgbClr val="000000"/>
                </a:solidFill>
              </a:rPr>
              <a:t> allowed me to hand in a completed and successful project/outcome.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Want went well with planning is that trello allowed me to set reminders and time bound periods which meant that I was able to get notifications as to when a checkpoint or section of my quiz had to be completed or must be completed by, trello also </a:t>
            </a:r>
            <a:r>
              <a:rPr lang="en" sz="1100">
                <a:solidFill>
                  <a:srgbClr val="000000"/>
                </a:solidFill>
              </a:rPr>
              <a:t>allowed</a:t>
            </a:r>
            <a:r>
              <a:rPr lang="en" sz="1100">
                <a:solidFill>
                  <a:srgbClr val="000000"/>
                </a:solidFill>
              </a:rPr>
              <a:t> me to mark off a checkpoint once completed which </a:t>
            </a:r>
            <a:r>
              <a:rPr lang="en" sz="1100">
                <a:solidFill>
                  <a:srgbClr val="000000"/>
                </a:solidFill>
              </a:rPr>
              <a:t>allowed</a:t>
            </a:r>
            <a:r>
              <a:rPr lang="en" sz="1100">
                <a:solidFill>
                  <a:srgbClr val="000000"/>
                </a:solidFill>
              </a:rPr>
              <a:t> me to have a good idea on the progress that I had made.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What didn’t go well is the time it took to choose the specific time </a:t>
            </a:r>
            <a:r>
              <a:rPr lang="en" sz="1100">
                <a:solidFill>
                  <a:srgbClr val="000000"/>
                </a:solidFill>
              </a:rPr>
              <a:t>management</a:t>
            </a:r>
            <a:r>
              <a:rPr lang="en" sz="1100">
                <a:solidFill>
                  <a:srgbClr val="000000"/>
                </a:solidFill>
              </a:rPr>
              <a:t> tool, this killed a lot of my time and meant that for the time at which I didn’t have a specific time bound period for certain sections of my quiz I </a:t>
            </a:r>
            <a:r>
              <a:rPr lang="en" sz="1100">
                <a:solidFill>
                  <a:srgbClr val="000000"/>
                </a:solidFill>
              </a:rPr>
              <a:t>wasn't</a:t>
            </a:r>
            <a:r>
              <a:rPr lang="en" sz="1100">
                <a:solidFill>
                  <a:srgbClr val="000000"/>
                </a:solidFill>
              </a:rPr>
              <a:t> too sure whether I was behind, infront or on schedule with what I was expecting to complete.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What I would do differently next time with planning is that I would straight away find a </a:t>
            </a:r>
            <a:r>
              <a:rPr lang="en" sz="1100">
                <a:solidFill>
                  <a:srgbClr val="000000"/>
                </a:solidFill>
              </a:rPr>
              <a:t>good</a:t>
            </a:r>
            <a:r>
              <a:rPr lang="en" sz="1100">
                <a:solidFill>
                  <a:srgbClr val="000000"/>
                </a:solidFill>
              </a:rPr>
              <a:t> efficient time </a:t>
            </a:r>
            <a:r>
              <a:rPr lang="en" sz="1100">
                <a:solidFill>
                  <a:srgbClr val="000000"/>
                </a:solidFill>
              </a:rPr>
              <a:t>management</a:t>
            </a:r>
            <a:r>
              <a:rPr lang="en" sz="1100">
                <a:solidFill>
                  <a:srgbClr val="000000"/>
                </a:solidFill>
              </a:rPr>
              <a:t> tool </a:t>
            </a:r>
            <a:r>
              <a:rPr lang="en" sz="1100">
                <a:solidFill>
                  <a:srgbClr val="000000"/>
                </a:solidFill>
              </a:rPr>
              <a:t>which</a:t>
            </a:r>
            <a:r>
              <a:rPr lang="en" sz="1100">
                <a:solidFill>
                  <a:srgbClr val="000000"/>
                </a:solidFill>
              </a:rPr>
              <a:t> does </a:t>
            </a:r>
            <a:r>
              <a:rPr lang="en" sz="1100">
                <a:solidFill>
                  <a:srgbClr val="000000"/>
                </a:solidFill>
              </a:rPr>
              <a:t>provide me with the opportunity of adding dates to different checkpoints, this means that I won't be able to waste any time on this and get to coding straight away so that the final deadlines won’t be very tight.</a:t>
            </a:r>
            <a:r>
              <a:rPr lang="en" sz="1100">
                <a:solidFill>
                  <a:srgbClr val="000000"/>
                </a:solidFill>
              </a:rPr>
              <a:t>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However, overall the planning was very </a:t>
            </a:r>
            <a:r>
              <a:rPr lang="en" sz="1100">
                <a:solidFill>
                  <a:srgbClr val="000000"/>
                </a:solidFill>
              </a:rPr>
              <a:t>successful and allowed each part of my quiz to be completed at the date in which I set, and in the end allowed my final project outcome to be submitted on time.</a:t>
            </a:r>
            <a:r>
              <a:rPr lang="en" sz="1100">
                <a:solidFill>
                  <a:srgbClr val="000000"/>
                </a:solidFill>
              </a:rPr>
              <a:t> </a:t>
            </a:r>
            <a:endParaRPr sz="11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 Evaluation</a:t>
            </a:r>
            <a:endParaRPr/>
          </a:p>
        </p:txBody>
      </p:sp>
      <p:sp>
        <p:nvSpPr>
          <p:cNvPr id="614" name="Google Shape;614;p85"/>
          <p:cNvSpPr txBox="1"/>
          <p:nvPr>
            <p:ph idx="1" type="body"/>
          </p:nvPr>
        </p:nvSpPr>
        <p:spPr>
          <a:xfrm>
            <a:off x="471900" y="848775"/>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This allowed me to grasp </a:t>
            </a:r>
            <a:r>
              <a:rPr lang="en" sz="1000">
                <a:solidFill>
                  <a:srgbClr val="000000"/>
                </a:solidFill>
              </a:rPr>
              <a:t>what</a:t>
            </a:r>
            <a:r>
              <a:rPr lang="en" sz="1000">
                <a:solidFill>
                  <a:srgbClr val="000000"/>
                </a:solidFill>
              </a:rPr>
              <a:t> in my code needed to be put into place for it to become more </a:t>
            </a:r>
            <a:r>
              <a:rPr lang="en" sz="1000">
                <a:solidFill>
                  <a:srgbClr val="000000"/>
                </a:solidFill>
              </a:rPr>
              <a:t>efficient, with what worked and what didn’t.</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In the end I trialled multiple components within my quiz, and watched multiple other users attempt the quiz to see if there were any errors or mistakes at which needed to be fixed or modified. This allowed me to identify what the quiz looked like from another user's point of view and also allowed me to identify what changes I could make to the quiz to improve its functionality and usability. It allowed me to also be provided with feedback from other users to and fix common requests so that the quiz could appeal to my audience and so that they would be happy to attempt the quiz more and so that they can share it with others.</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What went well with trialling is that I was successfully able to be provided with feedback from other users to get take on the quiz. I got 6 people to trial my quiz (mostly friends) and linked common requests from all of them to then fix or add onto my quiz, all of them gave valuable feedback which allowed my quiz to become a lot more appealing and usable.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What didn’t go well was that when personally trialling components within my quiz I didn’t get to taking many screenshots of the outcome of each trial, although I did trial the outcome many times I forgot to take screenshots, this meant that I was unable to show the true comparison of the outcomes, however I was able to show the comparison in code.</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What I would do differently for trialling next time is I would make sure to take screenshots of the outcomes when changing a section within my quiz to provide evidence that something has been changed in the outcome. What I would also do differently next time is that I would get others rather than friends to trial my code, and as most of my friends are boys I would've liked to get a girls point of view to see what they thought in regards to the overall appearance and usability of my quiz.</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rPr lang="en" sz="1000">
                <a:solidFill>
                  <a:srgbClr val="000000"/>
                </a:solidFill>
              </a:rPr>
              <a:t>However, overall I got very reliable feedback from trialling which allowed my overall outcome to become more appealing to users.</a:t>
            </a:r>
            <a:endParaRPr sz="10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 Evaluation</a:t>
            </a:r>
            <a:endParaRPr/>
          </a:p>
        </p:txBody>
      </p:sp>
      <p:sp>
        <p:nvSpPr>
          <p:cNvPr id="620" name="Google Shape;620;p86"/>
          <p:cNvSpPr txBox="1"/>
          <p:nvPr>
            <p:ph idx="1" type="body"/>
          </p:nvPr>
        </p:nvSpPr>
        <p:spPr>
          <a:xfrm>
            <a:off x="471900" y="956400"/>
            <a:ext cx="8222100" cy="40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rPr>
              <a:t>This allowed me to see whether my quiz was able to be run on multiple sources (varying devices), and whether the usability of the quiz was successful.</a:t>
            </a:r>
            <a:endParaRPr sz="9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900">
                <a:solidFill>
                  <a:srgbClr val="000000"/>
                </a:solidFill>
              </a:rPr>
              <a:t>When testing, I tested </a:t>
            </a:r>
            <a:r>
              <a:rPr lang="en" sz="900">
                <a:solidFill>
                  <a:srgbClr val="000000"/>
                </a:solidFill>
              </a:rPr>
              <a:t>that all of the quiz displayed and worked fine through repl.it on multiple devices. One key mistake that I kept testing was when a user put in a random answer for each of the user inputs. Through testing I found out that if a user was to put a random answer in then they would get the question automatically incorrect, this would occur on all devices. So I had to go back a fix this key mistake, to handle the problem, fixing this meant that my final quiz would be able to be used more efficiently and meant that users would be more happy with the outcome.</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en" sz="900">
                <a:solidFill>
                  <a:srgbClr val="000000"/>
                </a:solidFill>
              </a:rPr>
              <a:t>What went well with testing is that my quiz was able to successfully run on all devices meaning that whatever the users use to attempt the quiz on will be acceptable. My quiz on all devices was able to be read and operated equally allowing for more users to attempt the quiz, what was good was that no text errors occurred and that the only errors that did occur were the same on all devices which meant that once fixed it would display on each device.</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en" sz="900">
                <a:solidFill>
                  <a:srgbClr val="000000"/>
                </a:solidFill>
              </a:rPr>
              <a:t>What didn’t go well with testing was that repl sometimes bugged and didn’t show certain lines of text, such as the starting print statement which asks for the users name. This was a big problem because it does not allow users to read the introductory text which introduces them to the quiz, this wasn't a problem with my code as I put it through pep8 and tested it on other python programs and there was nothing wrong with it so therefore it was the python program I was using, this meant that users would miss key information regarding the quiz and what it was based on.</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en" sz="900">
                <a:solidFill>
                  <a:srgbClr val="000000"/>
                </a:solidFill>
              </a:rPr>
              <a:t>What I would do differently next time is that I would test the code on other python programs to see which program </a:t>
            </a:r>
            <a:r>
              <a:rPr lang="en" sz="900">
                <a:solidFill>
                  <a:srgbClr val="000000"/>
                </a:solidFill>
              </a:rPr>
              <a:t>would</a:t>
            </a:r>
            <a:r>
              <a:rPr lang="en" sz="900">
                <a:solidFill>
                  <a:srgbClr val="000000"/>
                </a:solidFill>
              </a:rPr>
              <a:t> be best to use to run the code for users, this means that if one error occurs on one program and not on the other I can use the other which would be more efficient, this would mean that users will be able to soak in all the information required to go through the quiz such as instructions and other key information. </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lang="en" sz="900">
                <a:solidFill>
                  <a:srgbClr val="000000"/>
                </a:solidFill>
              </a:rPr>
              <a:t>However, overall after testing my program it is able to successfully run otherwise on all devices allowing for a wider range of users to attempt my quiz.</a:t>
            </a:r>
            <a:endParaRPr sz="9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12" name="Google Shape;112;p1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R</a:t>
            </a:r>
            <a:r>
              <a:rPr lang="en"/>
              <a:t>ecord evidence that you have broken the outcome into smaller components.</a:t>
            </a:r>
            <a:endParaRPr/>
          </a:p>
        </p:txBody>
      </p:sp>
      <p:pic>
        <p:nvPicPr>
          <p:cNvPr id="113" name="Google Shape;113;p19"/>
          <p:cNvPicPr preferRelativeResize="0"/>
          <p:nvPr/>
        </p:nvPicPr>
        <p:blipFill>
          <a:blip r:embed="rId3">
            <a:alphaModFix/>
          </a:blip>
          <a:stretch>
            <a:fillRect/>
          </a:stretch>
        </p:blipFill>
        <p:spPr>
          <a:xfrm>
            <a:off x="578700" y="873650"/>
            <a:ext cx="8115300" cy="426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Decomposition</a:t>
            </a:r>
            <a:endParaRPr/>
          </a:p>
        </p:txBody>
      </p:sp>
      <p:sp>
        <p:nvSpPr>
          <p:cNvPr id="119" name="Google Shape;119;p20"/>
          <p:cNvSpPr txBox="1"/>
          <p:nvPr>
            <p:ph idx="1" type="body"/>
          </p:nvPr>
        </p:nvSpPr>
        <p:spPr>
          <a:xfrm>
            <a:off x="460950" y="874366"/>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My fully functional quiz consists of many components, these components are what I have coded to join up and complete the quiz. The main </a:t>
            </a:r>
            <a:r>
              <a:rPr lang="en">
                <a:solidFill>
                  <a:srgbClr val="000000"/>
                </a:solidFill>
              </a:rPr>
              <a:t>sections of my quiz are introduction, easy quiz section, hard quiz section, score recorder, timer, and then the end section which asks the user if they want to play again. Within these sections there are coded statements and functions which are key to the purpose of my quiz.</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Users will go through and complete the quiz by providing their name, what difficulty of quiz they would like to attempt, their answers for each questions within the quiz difficulty, and whether they would like to play again or not.</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