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Lst>
  <p:sldSz cy="5143500" cx="9144000"/>
  <p:notesSz cx="6858000" cy="9144000"/>
  <p:embeddedFontLst>
    <p:embeddedFont>
      <p:font typeface="Roboto"/>
      <p:regular r:id="rId69"/>
      <p:bold r:id="rId70"/>
      <p:italic r:id="rId71"/>
      <p:boldItalic r:id="rId7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2" Type="http://schemas.openxmlformats.org/officeDocument/2006/relationships/font" Target="fonts/Roboto-boldItalic.fntdata"/><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Roboto-italic.fntdata"/><Relationship Id="rId70" Type="http://schemas.openxmlformats.org/officeDocument/2006/relationships/font" Target="fonts/Roboto-bold.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Roboto-regular.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e77b01f9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e77b01f9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e8dad209c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e8dad209c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e8dad209c6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e8dad209c6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e8dad209c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e8dad209c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e8dad209c6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e8dad209c6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e8dad209c6_0_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e8dad209c6_0_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e8dad209c6_0_8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e8dad209c6_0_8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e8dad209c6_0_1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e8dad209c6_0_1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e8dad209c6_0_1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e8dad209c6_0_1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e8dad209c6_0_16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e8dad209c6_0_16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e88866caa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e88866caa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e88866caa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e88866caa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e8dad209c6_0_1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e8dad209c6_0_1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e8dad209c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e8dad209c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e8dad209c6_0_16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e8dad209c6_0_1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e8dad209c6_0_17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e8dad209c6_0_17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eb16ad9eac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eb16ad9eac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eb16ad9ea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eb16ad9ea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eb16ad9ea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eb16ad9ea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eb16ad9eac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eb16ad9eac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eb16ad9eac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eb16ad9eac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e8dad209c6_0_1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e8dad209c6_0_1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eb16ad9eac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eb16ad9eac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e88866caa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e88866caa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e88866caa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e88866caa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e88866caa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e88866caa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e88866caab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e88866caab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e63434ef2d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e63434ef2d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e88866caa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e88866caa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e88866caa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e88866caa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e88866caa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e88866caa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e88866caab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e88866caa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e88866caa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e88866caa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e88866caab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e88866caab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e88866caab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e88866caab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e6557975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e6557975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eb49cfc9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eb49cfc9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e9c3b6b20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e9c3b6b20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e6e9a1e8c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e6e9a1e8c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7" name="Google Shape;40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e936ab1b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e936ab1b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e6e9a1e8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e6e9a1e8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e6e9a1e8c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e6e9a1e8c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eb49cfc9d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eb49cfc9d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e936ab1b5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e936ab1b5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e6e9a1e8c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e6e9a1e8c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eb57a6712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eb57a6712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eb57a67129_1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eb57a67129_1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eb57a67129_1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eb57a67129_1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eb57a67129_1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eb57a67129_1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e6e9a1e8c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e6e9a1e8c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3" name="Google Shape;48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e63434ef2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e63434ef2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b86f4f8c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b86f4f8c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e8993e212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e8993e21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E06666"/>
        </a:solidFill>
      </p:bgPr>
    </p:bg>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58" name="Shape 58"/>
        <p:cNvGrpSpPr/>
        <p:nvPr/>
      </p:nvGrpSpPr>
      <p:grpSpPr>
        <a:xfrm>
          <a:off x="0" y="0"/>
          <a:ext cx="0" cy="0"/>
          <a:chOff x="0" y="0"/>
          <a:chExt cx="0" cy="0"/>
        </a:xfrm>
      </p:grpSpPr>
      <p:sp>
        <p:nvSpPr>
          <p:cNvPr id="59" name="Google Shape;59;p1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E06666"/>
        </a:solidFill>
      </p:bgPr>
    </p:bg>
    <p:spTree>
      <p:nvGrpSpPr>
        <p:cNvPr id="15" name="Shape 15"/>
        <p:cNvGrpSpPr/>
        <p:nvPr/>
      </p:nvGrpSpPr>
      <p:grpSpPr>
        <a:xfrm>
          <a:off x="0" y="0"/>
          <a:ext cx="0" cy="0"/>
          <a:chOff x="0" y="0"/>
          <a:chExt cx="0" cy="0"/>
        </a:xfrm>
      </p:grpSpPr>
      <p:sp>
        <p:nvSpPr>
          <p:cNvPr id="16" name="Google Shape;16;p3"/>
          <p:cNvSpPr/>
          <p:nvPr/>
        </p:nvSpPr>
        <p:spPr>
          <a:xfrm flipH="1" rot="10800000">
            <a:off x="0" y="860700"/>
            <a:ext cx="9144000" cy="42828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
          <p:cNvSpPr/>
          <p:nvPr/>
        </p:nvSpPr>
        <p:spPr>
          <a:xfrm>
            <a:off x="0" y="8478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19" name="Google Shape;19;p3"/>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0" name="Google Shape;20;p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4"/>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25" name="Google Shape;25;p4"/>
          <p:cNvSpPr txBox="1"/>
          <p:nvPr>
            <p:ph idx="1" type="body"/>
          </p:nvPr>
        </p:nvSpPr>
        <p:spPr>
          <a:xfrm>
            <a:off x="47190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6" name="Google Shape;26;p4"/>
          <p:cNvSpPr txBox="1"/>
          <p:nvPr>
            <p:ph idx="2" type="body"/>
          </p:nvPr>
        </p:nvSpPr>
        <p:spPr>
          <a:xfrm>
            <a:off x="469425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7" name="Google Shape;27;p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5"/>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5"/>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5"/>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32" name="Google Shape;32;p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6"/>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6"/>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6"/>
          <p:cNvSpPr txBox="1"/>
          <p:nvPr>
            <p:ph type="title"/>
          </p:nvPr>
        </p:nvSpPr>
        <p:spPr>
          <a:xfrm>
            <a:off x="226078" y="357800"/>
            <a:ext cx="2808000" cy="953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7" name="Google Shape;37;p6"/>
          <p:cNvSpPr txBox="1"/>
          <p:nvPr>
            <p:ph idx="1" type="body"/>
          </p:nvPr>
        </p:nvSpPr>
        <p:spPr>
          <a:xfrm>
            <a:off x="226075" y="1465800"/>
            <a:ext cx="2808000" cy="3163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lt1"/>
              </a:buClr>
              <a:buSzPts val="1200"/>
              <a:buChar char="●"/>
              <a:defRPr sz="1200">
                <a:solidFill>
                  <a:schemeClr val="lt1"/>
                </a:solidFill>
              </a:defRPr>
            </a:lvl1pPr>
            <a:lvl2pPr indent="-304800" lvl="1" marL="914400" algn="l">
              <a:lnSpc>
                <a:spcPct val="115000"/>
              </a:lnSpc>
              <a:spcBef>
                <a:spcPts val="1600"/>
              </a:spcBef>
              <a:spcAft>
                <a:spcPts val="0"/>
              </a:spcAft>
              <a:buClr>
                <a:schemeClr val="lt1"/>
              </a:buClr>
              <a:buSzPts val="1200"/>
              <a:buChar char="○"/>
              <a:defRPr sz="1200">
                <a:solidFill>
                  <a:schemeClr val="lt1"/>
                </a:solidFill>
              </a:defRPr>
            </a:lvl2pPr>
            <a:lvl3pPr indent="-304800" lvl="2" marL="1371600" algn="l">
              <a:lnSpc>
                <a:spcPct val="115000"/>
              </a:lnSpc>
              <a:spcBef>
                <a:spcPts val="1600"/>
              </a:spcBef>
              <a:spcAft>
                <a:spcPts val="0"/>
              </a:spcAft>
              <a:buClr>
                <a:schemeClr val="lt1"/>
              </a:buClr>
              <a:buSzPts val="1200"/>
              <a:buChar char="■"/>
              <a:defRPr sz="1200">
                <a:solidFill>
                  <a:schemeClr val="lt1"/>
                </a:solidFill>
              </a:defRPr>
            </a:lvl3pPr>
            <a:lvl4pPr indent="-304800" lvl="3" marL="1828800" algn="l">
              <a:lnSpc>
                <a:spcPct val="115000"/>
              </a:lnSpc>
              <a:spcBef>
                <a:spcPts val="1600"/>
              </a:spcBef>
              <a:spcAft>
                <a:spcPts val="0"/>
              </a:spcAft>
              <a:buClr>
                <a:schemeClr val="lt1"/>
              </a:buClr>
              <a:buSzPts val="1200"/>
              <a:buChar char="●"/>
              <a:defRPr sz="1200">
                <a:solidFill>
                  <a:schemeClr val="lt1"/>
                </a:solidFill>
              </a:defRPr>
            </a:lvl4pPr>
            <a:lvl5pPr indent="-304800" lvl="4" marL="2286000" algn="l">
              <a:lnSpc>
                <a:spcPct val="115000"/>
              </a:lnSpc>
              <a:spcBef>
                <a:spcPts val="1600"/>
              </a:spcBef>
              <a:spcAft>
                <a:spcPts val="0"/>
              </a:spcAft>
              <a:buClr>
                <a:schemeClr val="lt1"/>
              </a:buClr>
              <a:buSzPts val="1200"/>
              <a:buChar char="○"/>
              <a:defRPr sz="1200">
                <a:solidFill>
                  <a:schemeClr val="lt1"/>
                </a:solidFill>
              </a:defRPr>
            </a:lvl5pPr>
            <a:lvl6pPr indent="-304800" lvl="5" marL="2743200" algn="l">
              <a:lnSpc>
                <a:spcPct val="115000"/>
              </a:lnSpc>
              <a:spcBef>
                <a:spcPts val="1600"/>
              </a:spcBef>
              <a:spcAft>
                <a:spcPts val="0"/>
              </a:spcAft>
              <a:buClr>
                <a:schemeClr val="lt1"/>
              </a:buClr>
              <a:buSzPts val="1200"/>
              <a:buChar char="■"/>
              <a:defRPr sz="1200">
                <a:solidFill>
                  <a:schemeClr val="lt1"/>
                </a:solidFill>
              </a:defRPr>
            </a:lvl6pPr>
            <a:lvl7pPr indent="-304800" lvl="6" marL="3200400" algn="l">
              <a:lnSpc>
                <a:spcPct val="115000"/>
              </a:lnSpc>
              <a:spcBef>
                <a:spcPts val="1600"/>
              </a:spcBef>
              <a:spcAft>
                <a:spcPts val="0"/>
              </a:spcAft>
              <a:buClr>
                <a:schemeClr val="lt1"/>
              </a:buClr>
              <a:buSzPts val="1200"/>
              <a:buChar char="●"/>
              <a:defRPr sz="1200">
                <a:solidFill>
                  <a:schemeClr val="lt1"/>
                </a:solidFill>
              </a:defRPr>
            </a:lvl7pPr>
            <a:lvl8pPr indent="-304800" lvl="7" marL="3657600" algn="l">
              <a:lnSpc>
                <a:spcPct val="115000"/>
              </a:lnSpc>
              <a:spcBef>
                <a:spcPts val="1600"/>
              </a:spcBef>
              <a:spcAft>
                <a:spcPts val="0"/>
              </a:spcAft>
              <a:buClr>
                <a:schemeClr val="lt1"/>
              </a:buClr>
              <a:buSzPts val="1200"/>
              <a:buChar char="○"/>
              <a:defRPr sz="1200">
                <a:solidFill>
                  <a:schemeClr val="lt1"/>
                </a:solidFill>
              </a:defRPr>
            </a:lvl8pPr>
            <a:lvl9pPr indent="-304800" lvl="8" marL="4114800" algn="l">
              <a:lnSpc>
                <a:spcPct val="115000"/>
              </a:lnSpc>
              <a:spcBef>
                <a:spcPts val="1600"/>
              </a:spcBef>
              <a:spcAft>
                <a:spcPts val="1600"/>
              </a:spcAft>
              <a:buClr>
                <a:schemeClr val="lt1"/>
              </a:buClr>
              <a:buSzPts val="1200"/>
              <a:buChar char="■"/>
              <a:defRPr sz="1200">
                <a:solidFill>
                  <a:schemeClr val="lt1"/>
                </a:solidFill>
              </a:defRPr>
            </a:lvl9pPr>
          </a:lstStyle>
          <a:p/>
        </p:txBody>
      </p:sp>
      <p:sp>
        <p:nvSpPr>
          <p:cNvPr id="38" name="Google Shape;38;p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7"/>
          <p:cNvSpPr txBox="1"/>
          <p:nvPr>
            <p:ph type="title"/>
          </p:nvPr>
        </p:nvSpPr>
        <p:spPr>
          <a:xfrm>
            <a:off x="490250" y="488250"/>
            <a:ext cx="62271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p:txBody>
      </p:sp>
      <p:sp>
        <p:nvSpPr>
          <p:cNvPr id="41" name="Google Shape;41;p7"/>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8"/>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8"/>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4200"/>
              <a:buNone/>
              <a:defRPr sz="42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p:txBody>
      </p:sp>
      <p:sp>
        <p:nvSpPr>
          <p:cNvPr id="46" name="Google Shape;46;p8"/>
          <p:cNvSpPr txBox="1"/>
          <p:nvPr>
            <p:ph idx="1" type="subTitle"/>
          </p:nvPr>
        </p:nvSpPr>
        <p:spPr>
          <a:xfrm>
            <a:off x="265500" y="2779467"/>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7" name="Google Shape;47;p8"/>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48" name="Google Shape;48;p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9"/>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9"/>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9"/>
          <p:cNvSpPr txBox="1"/>
          <p:nvPr>
            <p:ph idx="1" type="body"/>
          </p:nvPr>
        </p:nvSpPr>
        <p:spPr>
          <a:xfrm>
            <a:off x="57150" y="4696825"/>
            <a:ext cx="8382000" cy="44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200"/>
              <a:buNone/>
              <a:defRPr sz="1200">
                <a:solidFill>
                  <a:schemeClr val="lt1"/>
                </a:solidFill>
              </a:defRPr>
            </a:lvl1pPr>
          </a:lstStyle>
          <a:p/>
        </p:txBody>
      </p:sp>
      <p:sp>
        <p:nvSpPr>
          <p:cNvPr id="53" name="Google Shape;53;p9"/>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4" name="Shape 54"/>
        <p:cNvGrpSpPr/>
        <p:nvPr/>
      </p:nvGrpSpPr>
      <p:grpSpPr>
        <a:xfrm>
          <a:off x="0" y="0"/>
          <a:ext cx="0" cy="0"/>
          <a:chOff x="0" y="0"/>
          <a:chExt cx="0" cy="0"/>
        </a:xfrm>
      </p:grpSpPr>
      <p:sp>
        <p:nvSpPr>
          <p:cNvPr id="55" name="Google Shape;55;p10"/>
          <p:cNvSpPr txBox="1"/>
          <p:nvPr>
            <p:ph hasCustomPrompt="1" type="title"/>
          </p:nvPr>
        </p:nvSpPr>
        <p:spPr>
          <a:xfrm>
            <a:off x="475500" y="1258525"/>
            <a:ext cx="82221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12000"/>
              <a:buNone/>
              <a:defRPr sz="12000">
                <a:solidFill>
                  <a:schemeClr val="dk2"/>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56" name="Google Shape;56;p10"/>
          <p:cNvSpPr txBox="1"/>
          <p:nvPr>
            <p:ph idx="1" type="body"/>
          </p:nvPr>
        </p:nvSpPr>
        <p:spPr>
          <a:xfrm>
            <a:off x="475500" y="3304625"/>
            <a:ext cx="82221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7" name="Google Shape;57;p1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1pPr>
            <a:lvl2pPr indent="-317500" lvl="1" marL="914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streamable.com/1xpmyo" TargetMode="External"/><Relationship Id="rId4" Type="http://schemas.openxmlformats.org/officeDocument/2006/relationships/hyperlink" Target="https://streamable.com/v24ygi" TargetMode="External"/><Relationship Id="rId5" Type="http://schemas.openxmlformats.org/officeDocument/2006/relationships/hyperlink" Target="https://streamable.com/1xpmyo" TargetMode="External"/><Relationship Id="rId6" Type="http://schemas.openxmlformats.org/officeDocument/2006/relationships/hyperlink" Target="https://streamable.com/eibzhp" TargetMode="External"/><Relationship Id="rId7" Type="http://schemas.openxmlformats.org/officeDocument/2006/relationships/hyperlink" Target="https://streamable.com/zkqvkq"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drive.google.com/file/d/1reT0d4L74fyfa3YCVRFzQvXNM_Z4Uubl/view?usp=sharing" TargetMode="External"/><Relationship Id="rId4" Type="http://schemas.openxmlformats.org/officeDocument/2006/relationships/hyperlink" Target="https://alumanlan.monday.com/boards/1336010247"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s://streamable.com/ef628f" TargetMode="External"/><Relationship Id="rId4" Type="http://schemas.openxmlformats.org/officeDocument/2006/relationships/hyperlink" Target="https://streamable.com/afmgex" TargetMode="External"/><Relationship Id="rId5" Type="http://schemas.openxmlformats.org/officeDocument/2006/relationships/hyperlink" Target="https://streamable.com/cdblug" TargetMode="External"/><Relationship Id="rId6" Type="http://schemas.openxmlformats.org/officeDocument/2006/relationships/hyperlink" Target="https://streamable.com/su0kav" TargetMode="External"/><Relationship Id="rId7" Type="http://schemas.openxmlformats.org/officeDocument/2006/relationships/hyperlink" Target="https://streamable.com/1xpmyo" TargetMode="External"/><Relationship Id="rId8" Type="http://schemas.openxmlformats.org/officeDocument/2006/relationships/hyperlink" Target="https://streamable.com/zkqvkq"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s://streamable.com/sacgza" TargetMode="Externa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streamable.com/1xpmyo" TargetMode="External"/><Relationship Id="rId4" Type="http://schemas.openxmlformats.org/officeDocument/2006/relationships/hyperlink" Target="https://streamable.com/afmgex" TargetMode="External"/><Relationship Id="rId5"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9.png"/><Relationship Id="rId4" Type="http://schemas.openxmlformats.org/officeDocument/2006/relationships/image" Target="../media/image24.png"/><Relationship Id="rId5" Type="http://schemas.openxmlformats.org/officeDocument/2006/relationships/image" Target="../media/image2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1.png"/><Relationship Id="rId4" Type="http://schemas.openxmlformats.org/officeDocument/2006/relationships/image" Target="../media/image2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8.png"/><Relationship Id="rId4" Type="http://schemas.openxmlformats.org/officeDocument/2006/relationships/image" Target="../media/image2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hyperlink" Target="https://streamable.com/ztav7o" TargetMode="External"/><Relationship Id="rId4" Type="http://schemas.openxmlformats.org/officeDocument/2006/relationships/image" Target="../media/image2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2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hyperlink" Target="https://streamable.com/ztav7o"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hyperlink" Target="https://masseyhighschoolnz-my.sharepoint.com/personal/jgottschalk_masseyhigh_school_nz/_layouts/15/onedrive.aspx?id=%2Fpersonal%2Fjgottschalk%5Fmasseyhigh%5Fschool%5Fnz%2FDocuments%2FProjects%2F01%5FTutorials%2F12I%5F91896%5F7%5Fv2%5FAdv%5FProgramming%5FRevisited%2F91896%5F7%5FVideos%2F02%5FRelevant%5FImplications%2Emp4&amp;parent=%2Fpersonal%2Fjgottschalk%5Fmasseyhigh%5Fschool%5Fnz%2FDocuments%2FProjects%2F01%5FTutorials%2F12I%5F91896%5F7%5Fv2%5FAdv%5FProgramming%5FRevisited%2F91896%5F7%5FVideos&amp;originalPath=aHR0cHM6Ly9tYXNzZXloaWdoc2Nob29sbnotbXkuc2hhcmVwb2ludC5jb20vOnY6L2cvcGVyc29uYWwvamdvdHRzY2hhbGtfbWFzc2V5aGlnaF9zY2hvb2xfbnovRVRHVzFaNmZ6anhHbkNJYlFvblVpcDhCbVNaV2g3djYtMzF3N0w5OHdiRzktQT9ydGltZT05SGxJaFMwODJVZw"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hyperlink" Target="https://streamable.com/stfnyf" TargetMode="External"/><Relationship Id="rId4" Type="http://schemas.openxmlformats.org/officeDocument/2006/relationships/hyperlink" Target="https://streamable.com/afmgex" TargetMode="External"/><Relationship Id="rId5" Type="http://schemas.openxmlformats.org/officeDocument/2006/relationships/image" Target="../media/image2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hyperlink" Target="https://streamable.com/gnfnzw"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hyperlink" Target="https://streamable.com/juo8vn"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2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hyperlink" Target="https://streamable.com/1xpmyo"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7.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hyperlink" Target="https://streamable.com/1xpmyo" TargetMode="External"/><Relationship Id="rId4" Type="http://schemas.openxmlformats.org/officeDocument/2006/relationships/hyperlink" Target="https://streamable.com/zkqvkq"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2"/>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a:t>DEVELOP AN OUTCOME L2</a:t>
            </a:r>
            <a:endParaRPr/>
          </a:p>
        </p:txBody>
      </p:sp>
      <p:sp>
        <p:nvSpPr>
          <p:cNvPr id="65" name="Google Shape;65;p12"/>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400"/>
              <a:t>Evidence of Learning Template</a:t>
            </a:r>
            <a:endParaRPr sz="2400"/>
          </a:p>
        </p:txBody>
      </p:sp>
      <p:sp>
        <p:nvSpPr>
          <p:cNvPr id="66" name="Google Shape;66;p12"/>
          <p:cNvSpPr txBox="1"/>
          <p:nvPr>
            <p:ph idx="1" type="subTitle"/>
          </p:nvPr>
        </p:nvSpPr>
        <p:spPr>
          <a:xfrm>
            <a:off x="390525" y="4008330"/>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400"/>
              <a:t>Project Title: Connect 4</a:t>
            </a:r>
            <a:endParaRPr/>
          </a:p>
          <a:p>
            <a:pPr indent="0" lvl="0" marL="0" rtl="0" algn="l">
              <a:lnSpc>
                <a:spcPct val="100000"/>
              </a:lnSpc>
              <a:spcBef>
                <a:spcPts val="0"/>
              </a:spcBef>
              <a:spcAft>
                <a:spcPts val="0"/>
              </a:spcAft>
              <a:buSzPts val="1800"/>
              <a:buNone/>
            </a:pPr>
            <a:r>
              <a:rPr lang="en" sz="2400"/>
              <a:t>YOUR NAME HERE: Avishai Lumanlan</a:t>
            </a:r>
            <a:endParaRPr sz="2400"/>
          </a:p>
        </p:txBody>
      </p:sp>
      <p:sp>
        <p:nvSpPr>
          <p:cNvPr id="67" name="Google Shape;67;p12"/>
          <p:cNvSpPr txBox="1"/>
          <p:nvPr>
            <p:ph idx="1" type="subTitle"/>
          </p:nvPr>
        </p:nvSpPr>
        <p:spPr>
          <a:xfrm>
            <a:off x="390525" y="3294963"/>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400"/>
              <a:t>YOUR NSN NUMBER HERE: 155765448</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Trialling components</a:t>
            </a:r>
            <a:endParaRPr/>
          </a:p>
        </p:txBody>
      </p:sp>
      <p:sp>
        <p:nvSpPr>
          <p:cNvPr id="125" name="Google Shape;125;p21"/>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Record evidence that you have trialled components. Show that you gathered information to inform your decision making.</a:t>
            </a:r>
            <a:endParaRPr/>
          </a:p>
          <a:p>
            <a:pPr indent="0" lvl="0" marL="0" rtl="0" algn="l">
              <a:lnSpc>
                <a:spcPct val="115000"/>
              </a:lnSpc>
              <a:spcBef>
                <a:spcPts val="1600"/>
              </a:spcBef>
              <a:spcAft>
                <a:spcPts val="0"/>
              </a:spcAft>
              <a:buSzPts val="1800"/>
              <a:buNone/>
            </a:pPr>
            <a:r>
              <a:rPr lang="en"/>
              <a:t>Record evidence that you have trialled multiple components and have selected those most suitable.</a:t>
            </a:r>
            <a:endParaRPr/>
          </a:p>
          <a:p>
            <a:pPr indent="0" lvl="0" marL="0" rtl="0" algn="l">
              <a:lnSpc>
                <a:spcPct val="115000"/>
              </a:lnSpc>
              <a:spcBef>
                <a:spcPts val="1600"/>
              </a:spcBef>
              <a:spcAft>
                <a:spcPts val="1600"/>
              </a:spcAft>
              <a:buSzPts val="1800"/>
              <a:buNone/>
            </a:pPr>
            <a:r>
              <a:rPr lang="en"/>
              <a:t>Record evidence that you have used information from trialling appropriately to improve the functionality of the outcome.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Version Comparison</a:t>
            </a:r>
            <a:endParaRPr/>
          </a:p>
        </p:txBody>
      </p:sp>
      <p:sp>
        <p:nvSpPr>
          <p:cNvPr id="131" name="Google Shape;131;p22"/>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a:t>
            </a:r>
            <a:endParaRPr/>
          </a:p>
          <a:p>
            <a:pPr indent="0" lvl="0" marL="0" rtl="0" algn="l">
              <a:spcBef>
                <a:spcPts val="0"/>
              </a:spcBef>
              <a:spcAft>
                <a:spcPts val="0"/>
              </a:spcAft>
              <a:buNone/>
            </a:pPr>
            <a:r>
              <a:rPr lang="en"/>
              <a:t>Old (iterator error)- </a:t>
            </a:r>
            <a:r>
              <a:rPr lang="en" u="sng">
                <a:solidFill>
                  <a:schemeClr val="hlink"/>
                </a:solidFill>
                <a:hlinkClick r:id="rId3"/>
              </a:rPr>
              <a:t>https://streamable.com/1xpmyo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Pygame Not Running Properly- </a:t>
            </a:r>
            <a:r>
              <a:rPr lang="en" u="sng">
                <a:solidFill>
                  <a:schemeClr val="hlink"/>
                </a:solidFill>
                <a:hlinkClick r:id="rId4"/>
              </a:rPr>
              <a:t>https://streamable.com/v24ygi</a:t>
            </a:r>
            <a:r>
              <a:rPr lang="en" u="sng">
                <a:solidFill>
                  <a:schemeClr val="hlink"/>
                </a:solidFill>
                <a:hlinkClick r:id="rId5"/>
              </a:rPr>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Version 2 Improved- </a:t>
            </a:r>
            <a:r>
              <a:rPr lang="en" u="sng">
                <a:solidFill>
                  <a:schemeClr val="hlink"/>
                </a:solidFill>
                <a:hlinkClick r:id="rId6"/>
              </a:rPr>
              <a:t>https://streamable.com/eibzhp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Final Version-  </a:t>
            </a:r>
            <a:r>
              <a:rPr lang="en" u="sng">
                <a:solidFill>
                  <a:schemeClr val="hlink"/>
                </a:solidFill>
                <a:hlinkClick r:id="rId7"/>
              </a:rPr>
              <a:t>https://streamable.com/zkqvkq</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3"/>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Between tall of the versions of my code, I decided to choose the versions </a:t>
            </a:r>
            <a:r>
              <a:rPr lang="en"/>
              <a:t>that have errors to show that the development of my game never came smoothly, there were always errors.</a:t>
            </a:r>
            <a:r>
              <a:rPr lang="en"/>
              <a:t> In the first version, there was an error where the game would end after 3 pieces in a row rather than four, then in the second, pygame would not run because I called variables that are meant to be coded inside of a def loop. With these errors, I was able to improve my code alot to a point where it’s really all my own work by the changes I’ve done. One change is making the board in a 8 by 8 instead of the standard 6 by 7 and changing the color from blue to orange for board color, blue and green for pieces in the game.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475500" y="1258525"/>
            <a:ext cx="8222100" cy="196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Code Improvements</a:t>
            </a:r>
            <a:endParaRPr sz="3600"/>
          </a:p>
        </p:txBody>
      </p:sp>
      <p:sp>
        <p:nvSpPr>
          <p:cNvPr id="143" name="Google Shape;143;p24"/>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Before and After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471900" y="403275"/>
            <a:ext cx="8222100" cy="1103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GUI INPUT CONVERSION (before in text format)</a:t>
            </a:r>
            <a:endParaRPr/>
          </a:p>
        </p:txBody>
      </p:sp>
      <p:sp>
        <p:nvSpPr>
          <p:cNvPr id="149" name="Google Shape;149;p2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51" name="Google Shape;151;p25"/>
          <p:cNvPicPr preferRelativeResize="0"/>
          <p:nvPr/>
        </p:nvPicPr>
        <p:blipFill>
          <a:blip r:embed="rId3">
            <a:alphaModFix/>
          </a:blip>
          <a:stretch>
            <a:fillRect/>
          </a:stretch>
        </p:blipFill>
        <p:spPr>
          <a:xfrm>
            <a:off x="942975" y="1701513"/>
            <a:ext cx="7258050" cy="3362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GUI INPUT CODE AFTER </a:t>
            </a:r>
            <a:endParaRPr/>
          </a:p>
        </p:txBody>
      </p:sp>
      <p:sp>
        <p:nvSpPr>
          <p:cNvPr id="157" name="Google Shape;157;p26"/>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did this as I followed pygames documentation of position placement for a connect four game. In the col line, posx is divided by square (100px) as the values should equate to 7 instead of values like 700.</a:t>
            </a:r>
            <a:endParaRPr/>
          </a:p>
        </p:txBody>
      </p:sp>
      <p:sp>
        <p:nvSpPr>
          <p:cNvPr id="158" name="Google Shape;158;p26"/>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59" name="Google Shape;159;p26"/>
          <p:cNvPicPr preferRelativeResize="0"/>
          <p:nvPr/>
        </p:nvPicPr>
        <p:blipFill>
          <a:blip r:embed="rId3">
            <a:alphaModFix/>
          </a:blip>
          <a:stretch>
            <a:fillRect/>
          </a:stretch>
        </p:blipFill>
        <p:spPr>
          <a:xfrm>
            <a:off x="5017850" y="2042775"/>
            <a:ext cx="2824825" cy="656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Major addition to code</a:t>
            </a:r>
            <a:endParaRPr/>
          </a:p>
        </p:txBody>
      </p:sp>
      <p:sp>
        <p:nvSpPr>
          <p:cNvPr id="165" name="Google Shape;165;p27"/>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Pygame mouse motion is to make sure that wherever the cursor is, the connect four piece follows with the cursor regardless if it’s either player 1 or 2.</a:t>
            </a:r>
            <a:endParaRPr/>
          </a:p>
        </p:txBody>
      </p:sp>
      <p:sp>
        <p:nvSpPr>
          <p:cNvPr id="166" name="Google Shape;166;p27"/>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67" name="Google Shape;167;p27"/>
          <p:cNvPicPr preferRelativeResize="0"/>
          <p:nvPr/>
        </p:nvPicPr>
        <p:blipFill>
          <a:blip r:embed="rId3">
            <a:alphaModFix/>
          </a:blip>
          <a:stretch>
            <a:fillRect/>
          </a:stretch>
        </p:blipFill>
        <p:spPr>
          <a:xfrm>
            <a:off x="1593250" y="3567363"/>
            <a:ext cx="6629400" cy="904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WINNING MOVE CODE CHANGE</a:t>
            </a:r>
            <a:endParaRPr/>
          </a:p>
        </p:txBody>
      </p:sp>
      <p:sp>
        <p:nvSpPr>
          <p:cNvPr id="173" name="Google Shape;173;p28"/>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changed my winning move change to show a statement in the pygame GUI by defining a label tag.</a:t>
            </a:r>
            <a:endParaRPr/>
          </a:p>
        </p:txBody>
      </p:sp>
      <p:sp>
        <p:nvSpPr>
          <p:cNvPr id="174" name="Google Shape;174;p28"/>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75" name="Google Shape;175;p28"/>
          <p:cNvPicPr preferRelativeResize="0"/>
          <p:nvPr/>
        </p:nvPicPr>
        <p:blipFill>
          <a:blip r:embed="rId3">
            <a:alphaModFix/>
          </a:blip>
          <a:stretch>
            <a:fillRect/>
          </a:stretch>
        </p:blipFill>
        <p:spPr>
          <a:xfrm>
            <a:off x="1566850" y="3026700"/>
            <a:ext cx="6010275" cy="1504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GAME WINNER FONT MINOR CHANGE IMPROVEMENT BEFORE</a:t>
            </a:r>
            <a:endParaRPr/>
          </a:p>
        </p:txBody>
      </p:sp>
      <p:sp>
        <p:nvSpPr>
          <p:cNvPr id="181" name="Google Shape;181;p29"/>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9"/>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font initially was monospace</a:t>
            </a:r>
            <a:endParaRPr/>
          </a:p>
        </p:txBody>
      </p:sp>
      <p:pic>
        <p:nvPicPr>
          <p:cNvPr id="183" name="Google Shape;183;p29"/>
          <p:cNvPicPr preferRelativeResize="0"/>
          <p:nvPr/>
        </p:nvPicPr>
        <p:blipFill>
          <a:blip r:embed="rId3">
            <a:alphaModFix/>
          </a:blip>
          <a:stretch>
            <a:fillRect/>
          </a:stretch>
        </p:blipFill>
        <p:spPr>
          <a:xfrm>
            <a:off x="-46675" y="1471600"/>
            <a:ext cx="4024876" cy="36719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New Font Now (After)</a:t>
            </a:r>
            <a:endParaRPr/>
          </a:p>
        </p:txBody>
      </p:sp>
      <p:sp>
        <p:nvSpPr>
          <p:cNvPr id="189" name="Google Shape;189;p30"/>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0"/>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changed my font to a default arial because monospace may not be readable for all users, so I used a standard font instead. Another reason I used arial is because instead of using arial is that compared to monospace, arial is more thick which is more visible and readable.</a:t>
            </a:r>
            <a:endParaRPr/>
          </a:p>
        </p:txBody>
      </p:sp>
      <p:pic>
        <p:nvPicPr>
          <p:cNvPr id="191" name="Google Shape;191;p30"/>
          <p:cNvPicPr preferRelativeResize="0"/>
          <p:nvPr/>
        </p:nvPicPr>
        <p:blipFill>
          <a:blip r:embed="rId3">
            <a:alphaModFix/>
          </a:blip>
          <a:stretch>
            <a:fillRect/>
          </a:stretch>
        </p:blipFill>
        <p:spPr>
          <a:xfrm>
            <a:off x="301200" y="1407925"/>
            <a:ext cx="3756075" cy="3584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390525" y="873549"/>
            <a:ext cx="8222100" cy="933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a:t>Github /Drive link</a:t>
            </a:r>
            <a:endParaRPr/>
          </a:p>
          <a:p>
            <a:pPr indent="0" lvl="0" marL="0" rtl="0" algn="l">
              <a:lnSpc>
                <a:spcPct val="100000"/>
              </a:lnSpc>
              <a:spcBef>
                <a:spcPts val="0"/>
              </a:spcBef>
              <a:spcAft>
                <a:spcPts val="0"/>
              </a:spcAft>
              <a:buSzPts val="4800"/>
              <a:buNone/>
            </a:pPr>
            <a:r>
              <a:rPr lang="en" sz="1200" u="sng">
                <a:solidFill>
                  <a:schemeClr val="hlink"/>
                </a:solidFill>
                <a:hlinkClick r:id="rId3"/>
              </a:rPr>
              <a:t>https://drive.google.com/file/d/1reT0d4L74fyfa3YCVRFzQvXNM_Z4Uubl/view?usp=sharing</a:t>
            </a:r>
            <a:endParaRPr sz="1200"/>
          </a:p>
          <a:p>
            <a:pPr indent="0" lvl="0" marL="0" rtl="0" algn="l">
              <a:lnSpc>
                <a:spcPct val="100000"/>
              </a:lnSpc>
              <a:spcBef>
                <a:spcPts val="0"/>
              </a:spcBef>
              <a:spcAft>
                <a:spcPts val="0"/>
              </a:spcAft>
              <a:buSzPts val="4800"/>
              <a:buNone/>
            </a:pPr>
            <a:r>
              <a:t/>
            </a:r>
            <a:endParaRPr sz="1000"/>
          </a:p>
        </p:txBody>
      </p:sp>
      <p:sp>
        <p:nvSpPr>
          <p:cNvPr id="73" name="Google Shape;73;p13"/>
          <p:cNvSpPr txBox="1"/>
          <p:nvPr>
            <p:ph idx="1" type="subTitle"/>
          </p:nvPr>
        </p:nvSpPr>
        <p:spPr>
          <a:xfrm>
            <a:off x="390525" y="2571750"/>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4800"/>
              <a:t>Trello board or PM link</a:t>
            </a:r>
            <a:endParaRPr sz="4800"/>
          </a:p>
          <a:p>
            <a:pPr indent="0" lvl="0" marL="0" rtl="0" algn="l">
              <a:lnSpc>
                <a:spcPct val="100000"/>
              </a:lnSpc>
              <a:spcBef>
                <a:spcPts val="0"/>
              </a:spcBef>
              <a:spcAft>
                <a:spcPts val="0"/>
              </a:spcAft>
              <a:buSzPts val="1800"/>
              <a:buNone/>
            </a:pPr>
            <a:r>
              <a:rPr lang="en" sz="2200" u="sng">
                <a:solidFill>
                  <a:schemeClr val="hlink"/>
                </a:solidFill>
                <a:hlinkClick r:id="rId4"/>
              </a:rPr>
              <a:t>https://alumanlan.monday.com/boards/1336010247</a:t>
            </a:r>
            <a:endParaRPr sz="2200"/>
          </a:p>
        </p:txBody>
      </p:sp>
      <p:sp>
        <p:nvSpPr>
          <p:cNvPr id="74" name="Google Shape;74;p13"/>
          <p:cNvSpPr txBox="1"/>
          <p:nvPr>
            <p:ph idx="1" type="subTitle"/>
          </p:nvPr>
        </p:nvSpPr>
        <p:spPr>
          <a:xfrm>
            <a:off x="390525" y="3837051"/>
            <a:ext cx="8222100" cy="4329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lt1"/>
              </a:buClr>
              <a:buSzPts val="1800"/>
              <a:buNone/>
            </a:pPr>
            <a:r>
              <a:rPr b="1" i="1" lang="en"/>
              <a:t>You MUST provide evidence showing how the problem has been decomposed, how the components have been developed and trialled, and of how they have been assembled and tested to create a final, working outcome.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1"/>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a:t>
            </a:r>
            <a:endParaRPr/>
          </a:p>
        </p:txBody>
      </p:sp>
      <p:pic>
        <p:nvPicPr>
          <p:cNvPr id="198" name="Google Shape;198;p31"/>
          <p:cNvPicPr preferRelativeResize="0"/>
          <p:nvPr/>
        </p:nvPicPr>
        <p:blipFill>
          <a:blip r:embed="rId3">
            <a:alphaModFix/>
          </a:blip>
          <a:stretch>
            <a:fillRect/>
          </a:stretch>
        </p:blipFill>
        <p:spPr>
          <a:xfrm>
            <a:off x="880775" y="1112750"/>
            <a:ext cx="6129050" cy="3080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2"/>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05" name="Google Shape;205;p32"/>
          <p:cNvPicPr preferRelativeResize="0"/>
          <p:nvPr/>
        </p:nvPicPr>
        <p:blipFill>
          <a:blip r:embed="rId3">
            <a:alphaModFix/>
          </a:blip>
          <a:stretch>
            <a:fillRect/>
          </a:stretch>
        </p:blipFill>
        <p:spPr>
          <a:xfrm>
            <a:off x="471900" y="998125"/>
            <a:ext cx="6010275" cy="1504950"/>
          </a:xfrm>
          <a:prstGeom prst="rect">
            <a:avLst/>
          </a:prstGeom>
          <a:noFill/>
          <a:ln>
            <a:noFill/>
          </a:ln>
        </p:spPr>
      </p:pic>
      <p:pic>
        <p:nvPicPr>
          <p:cNvPr id="206" name="Google Shape;206;p32"/>
          <p:cNvPicPr preferRelativeResize="0"/>
          <p:nvPr/>
        </p:nvPicPr>
        <p:blipFill>
          <a:blip r:embed="rId4">
            <a:alphaModFix/>
          </a:blip>
          <a:stretch>
            <a:fillRect/>
          </a:stretch>
        </p:blipFill>
        <p:spPr>
          <a:xfrm>
            <a:off x="535700" y="2682863"/>
            <a:ext cx="6629400" cy="9048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3"/>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3. Info Gathering (Error Collecting)</a:t>
            </a:r>
            <a:endParaRPr/>
          </a:p>
        </p:txBody>
      </p:sp>
      <p:sp>
        <p:nvSpPr>
          <p:cNvPr id="218" name="Google Shape;218;p34"/>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 of errors:</a:t>
            </a:r>
            <a:endParaRPr/>
          </a:p>
          <a:p>
            <a:pPr indent="-342900" lvl="0" marL="457200" rtl="0" algn="l">
              <a:spcBef>
                <a:spcPts val="0"/>
              </a:spcBef>
              <a:spcAft>
                <a:spcPts val="0"/>
              </a:spcAft>
              <a:buSzPts val="1800"/>
              <a:buAutoNum type="arabicPeriod"/>
            </a:pPr>
            <a:r>
              <a:rPr lang="en"/>
              <a:t>Calling variables outside a def loop</a:t>
            </a:r>
            <a:endParaRPr/>
          </a:p>
        </p:txBody>
      </p:sp>
      <p:pic>
        <p:nvPicPr>
          <p:cNvPr id="219" name="Google Shape;219;p34"/>
          <p:cNvPicPr preferRelativeResize="0"/>
          <p:nvPr/>
        </p:nvPicPr>
        <p:blipFill>
          <a:blip r:embed="rId3">
            <a:alphaModFix/>
          </a:blip>
          <a:stretch>
            <a:fillRect/>
          </a:stretch>
        </p:blipFill>
        <p:spPr>
          <a:xfrm>
            <a:off x="803875" y="1708825"/>
            <a:ext cx="6129050" cy="3080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5"/>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5"/>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3 in a row error</a:t>
            </a:r>
            <a:endParaRPr/>
          </a:p>
          <a:p>
            <a:pPr indent="0" lvl="0" marL="0" rtl="0" algn="l">
              <a:spcBef>
                <a:spcPts val="0"/>
              </a:spcBef>
              <a:spcAft>
                <a:spcPts val="0"/>
              </a:spcAft>
              <a:buNone/>
            </a:pPr>
            <a:r>
              <a:t/>
            </a:r>
            <a:endParaRPr/>
          </a:p>
        </p:txBody>
      </p:sp>
      <p:pic>
        <p:nvPicPr>
          <p:cNvPr id="226" name="Google Shape;226;p35"/>
          <p:cNvPicPr preferRelativeResize="0"/>
          <p:nvPr/>
        </p:nvPicPr>
        <p:blipFill>
          <a:blip r:embed="rId3">
            <a:alphaModFix/>
          </a:blip>
          <a:stretch>
            <a:fillRect/>
          </a:stretch>
        </p:blipFill>
        <p:spPr>
          <a:xfrm>
            <a:off x="100425" y="1288950"/>
            <a:ext cx="4429125" cy="37555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6"/>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6"/>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These two errors were the main errors that were setbacks found by my stakeholders for me as the errors would firstly, break the functionality of the code and it is not ethical. The reason that it’s unethical to leave error number 2 as it is does not comply with the way how real life connect four works. Error number 1 had more severe effects to my code as it would not successfully be converted into a GUI format game as pygame, the module im using for GUI keeps on closing itself because I called a variable that is meant to be defined inside a def loop for running pygame successfully. One more change I made </a:t>
            </a:r>
            <a:r>
              <a:rPr lang="en" sz="1700"/>
              <a:t>from</a:t>
            </a:r>
            <a:r>
              <a:rPr lang="en" sz="1700"/>
              <a:t> </a:t>
            </a:r>
            <a:r>
              <a:rPr lang="en" sz="1700"/>
              <a:t>stakeholder</a:t>
            </a:r>
            <a:r>
              <a:rPr lang="en" sz="1700"/>
              <a:t> feedback is to change my board and pieces to a different color so that it is coded and formed in a way that it’s to my own personal liking. The board was made orange, the black background stayed the same, then the pieces were changed from yellow and red to blue and green.</a:t>
            </a:r>
            <a:endParaRPr sz="17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7"/>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Testing outcome</a:t>
            </a:r>
            <a:endParaRPr/>
          </a:p>
        </p:txBody>
      </p:sp>
      <p:sp>
        <p:nvSpPr>
          <p:cNvPr id="238" name="Google Shape;238;p37"/>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Record evidence that you have tested your outcome. </a:t>
            </a:r>
            <a:endParaRPr/>
          </a:p>
          <a:p>
            <a:pPr indent="0" lvl="0" marL="0" rtl="0" algn="l">
              <a:lnSpc>
                <a:spcPct val="115000"/>
              </a:lnSpc>
              <a:spcBef>
                <a:spcPts val="1600"/>
              </a:spcBef>
              <a:spcAft>
                <a:spcPts val="0"/>
              </a:spcAft>
              <a:buSzPts val="1800"/>
              <a:buNone/>
            </a:pPr>
            <a:r>
              <a:rPr lang="en"/>
              <a:t>Explain how the testing made sure your outcome functions as intended to meet its purpose and requirements.</a:t>
            </a:r>
            <a:endParaRPr/>
          </a:p>
          <a:p>
            <a:pPr indent="0" lvl="0" marL="0" rtl="0" algn="l">
              <a:lnSpc>
                <a:spcPct val="115000"/>
              </a:lnSpc>
              <a:spcBef>
                <a:spcPts val="1600"/>
              </a:spcBef>
              <a:spcAft>
                <a:spcPts val="0"/>
              </a:spcAft>
              <a:buSzPts val="1800"/>
              <a:buNone/>
            </a:pPr>
            <a:r>
              <a:rPr lang="en"/>
              <a:t>Record evidence that you have used information from testing appropriately to improve the functionality of the outcome.</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8"/>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Video Recordings of Game Testing</a:t>
            </a:r>
            <a:endParaRPr/>
          </a:p>
        </p:txBody>
      </p:sp>
      <p:sp>
        <p:nvSpPr>
          <p:cNvPr id="244" name="Google Shape;244;p38"/>
          <p:cNvSpPr txBox="1"/>
          <p:nvPr>
            <p:ph idx="1" type="body"/>
          </p:nvPr>
        </p:nvSpPr>
        <p:spPr>
          <a:xfrm>
            <a:off x="401150" y="991775"/>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https://streamable.com/ef628f</a:t>
            </a:r>
            <a:endParaRPr/>
          </a:p>
          <a:p>
            <a:pPr indent="0" lvl="0" marL="0" rtl="0" algn="l">
              <a:spcBef>
                <a:spcPts val="0"/>
              </a:spcBef>
              <a:spcAft>
                <a:spcPts val="0"/>
              </a:spcAft>
              <a:buNone/>
            </a:pPr>
            <a:r>
              <a:rPr lang="en" u="sng">
                <a:solidFill>
                  <a:schemeClr val="hlink"/>
                </a:solidFill>
                <a:hlinkClick r:id="rId4"/>
              </a:rPr>
              <a:t>https://streamable.com/afmgex</a:t>
            </a:r>
            <a:endParaRPr/>
          </a:p>
          <a:p>
            <a:pPr indent="0" lvl="0" marL="0" rtl="0" algn="l">
              <a:spcBef>
                <a:spcPts val="0"/>
              </a:spcBef>
              <a:spcAft>
                <a:spcPts val="0"/>
              </a:spcAft>
              <a:buNone/>
            </a:pPr>
            <a:r>
              <a:rPr lang="en" u="sng">
                <a:solidFill>
                  <a:schemeClr val="hlink"/>
                </a:solidFill>
                <a:hlinkClick r:id="rId5"/>
              </a:rPr>
              <a:t>https://streamable.com/cdblug</a:t>
            </a:r>
            <a:endParaRPr/>
          </a:p>
          <a:p>
            <a:pPr indent="0" lvl="0" marL="0" rtl="0" algn="l">
              <a:spcBef>
                <a:spcPts val="0"/>
              </a:spcBef>
              <a:spcAft>
                <a:spcPts val="0"/>
              </a:spcAft>
              <a:buNone/>
            </a:pPr>
            <a:r>
              <a:rPr lang="en" u="sng">
                <a:solidFill>
                  <a:schemeClr val="hlink"/>
                </a:solidFill>
                <a:hlinkClick r:id="rId6"/>
              </a:rPr>
              <a:t>https://streamable.com/su0kav</a:t>
            </a:r>
            <a:endParaRPr/>
          </a:p>
          <a:p>
            <a:pPr indent="0" lvl="0" marL="0" rtl="0" algn="l">
              <a:spcBef>
                <a:spcPts val="0"/>
              </a:spcBef>
              <a:spcAft>
                <a:spcPts val="0"/>
              </a:spcAft>
              <a:buNone/>
            </a:pPr>
            <a:r>
              <a:rPr lang="en" u="sng">
                <a:solidFill>
                  <a:schemeClr val="hlink"/>
                </a:solidFill>
                <a:hlinkClick r:id="rId7"/>
              </a:rPr>
              <a:t>https://streamable.com/1xpmyo</a:t>
            </a:r>
            <a:endParaRPr/>
          </a:p>
          <a:p>
            <a:pPr indent="0" lvl="0" marL="0" rtl="0" algn="l">
              <a:spcBef>
                <a:spcPts val="0"/>
              </a:spcBef>
              <a:spcAft>
                <a:spcPts val="0"/>
              </a:spcAft>
              <a:buNone/>
            </a:pPr>
            <a:r>
              <a:rPr lang="en" u="sng">
                <a:solidFill>
                  <a:schemeClr val="hlink"/>
                </a:solidFill>
                <a:hlinkClick r:id="rId8"/>
              </a:rPr>
              <a:t>https://streamable.com/zkqvkq</a:t>
            </a:r>
            <a:endParaRPr/>
          </a:p>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9"/>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9"/>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51" name="Google Shape;251;p39"/>
          <p:cNvPicPr preferRelativeResize="0"/>
          <p:nvPr/>
        </p:nvPicPr>
        <p:blipFill>
          <a:blip r:embed="rId3">
            <a:alphaModFix/>
          </a:blip>
          <a:stretch>
            <a:fillRect/>
          </a:stretch>
        </p:blipFill>
        <p:spPr>
          <a:xfrm>
            <a:off x="471899" y="1148950"/>
            <a:ext cx="5322849" cy="383889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0"/>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PEP8 Evidence</a:t>
            </a:r>
            <a:endParaRPr/>
          </a:p>
        </p:txBody>
      </p:sp>
      <p:sp>
        <p:nvSpPr>
          <p:cNvPr id="257" name="Google Shape;257;p40"/>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https://streamable.com/sacgza</a:t>
            </a:r>
            <a:endParaRPr/>
          </a:p>
          <a:p>
            <a:pPr indent="0" lvl="0" marL="0" rtl="0" algn="l">
              <a:spcBef>
                <a:spcPts val="0"/>
              </a:spcBef>
              <a:spcAft>
                <a:spcPts val="0"/>
              </a:spcAft>
              <a:buNone/>
            </a:pPr>
            <a:r>
              <a:t/>
            </a:r>
            <a:endParaRPr/>
          </a:p>
        </p:txBody>
      </p:sp>
      <p:pic>
        <p:nvPicPr>
          <p:cNvPr id="258" name="Google Shape;258;p40"/>
          <p:cNvPicPr preferRelativeResize="0"/>
          <p:nvPr/>
        </p:nvPicPr>
        <p:blipFill>
          <a:blip r:embed="rId4">
            <a:alphaModFix/>
          </a:blip>
          <a:stretch>
            <a:fillRect/>
          </a:stretch>
        </p:blipFill>
        <p:spPr>
          <a:xfrm>
            <a:off x="3993625" y="1322225"/>
            <a:ext cx="4700375" cy="38735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Project management: Setup</a:t>
            </a:r>
            <a:endParaRPr/>
          </a:p>
        </p:txBody>
      </p:sp>
      <p:sp>
        <p:nvSpPr>
          <p:cNvPr id="80" name="Google Shape;80;p14"/>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Record evidence that you have setup project management </a:t>
            </a:r>
            <a:r>
              <a:rPr lang="en" u="sng"/>
              <a:t>tools</a:t>
            </a:r>
            <a:r>
              <a:rPr lang="en"/>
              <a:t> to manage the development of your outcome.</a:t>
            </a:r>
            <a:endParaRPr/>
          </a:p>
          <a:p>
            <a:pPr indent="0" lvl="0" marL="0" rtl="0" algn="l">
              <a:lnSpc>
                <a:spcPct val="115000"/>
              </a:lnSpc>
              <a:spcBef>
                <a:spcPts val="1600"/>
              </a:spcBef>
              <a:spcAft>
                <a:spcPts val="0"/>
              </a:spcAft>
              <a:buSzPts val="1800"/>
              <a:buNone/>
            </a:pPr>
            <a:r>
              <a:rPr lang="en"/>
              <a:t>Record evidence that you have chosen project management </a:t>
            </a:r>
            <a:r>
              <a:rPr lang="en" u="sng"/>
              <a:t>techniques</a:t>
            </a:r>
            <a:r>
              <a:rPr lang="en"/>
              <a:t> to manage the development of your outcome.</a:t>
            </a:r>
            <a:endParaRPr/>
          </a:p>
          <a:p>
            <a:pPr indent="0" lvl="0" marL="0" rtl="0" algn="l">
              <a:lnSpc>
                <a:spcPct val="115000"/>
              </a:lnSpc>
              <a:spcBef>
                <a:spcPts val="1600"/>
              </a:spcBef>
              <a:spcAft>
                <a:spcPts val="0"/>
              </a:spcAft>
              <a:buSzPts val="1800"/>
              <a:buNone/>
            </a:pPr>
            <a:r>
              <a:rPr lang="en"/>
              <a:t>Record evidence that you have setup/ chosen version control tools/techniques to manage the development of your outcome.</a:t>
            </a:r>
            <a:endParaRPr/>
          </a:p>
          <a:p>
            <a:pPr indent="0" lvl="0" marL="0" rtl="0" algn="l">
              <a:lnSpc>
                <a:spcPct val="115000"/>
              </a:lnSpc>
              <a:spcBef>
                <a:spcPts val="1600"/>
              </a:spcBef>
              <a:spcAft>
                <a:spcPts val="1600"/>
              </a:spcAft>
              <a:buSzPts val="1800"/>
              <a:buNone/>
            </a:pPr>
            <a:r>
              <a:rPr lang="en"/>
              <a:t>Explain why you believe that these tools and techniques are appropriate for the development of your outcome.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PEP8 VALIDATION (AS OF 6/24/21)</a:t>
            </a:r>
            <a:endParaRPr/>
          </a:p>
        </p:txBody>
      </p:sp>
      <p:sp>
        <p:nvSpPr>
          <p:cNvPr id="264" name="Google Shape;264;p41"/>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41"/>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66" name="Google Shape;266;p41"/>
          <p:cNvPicPr preferRelativeResize="0"/>
          <p:nvPr/>
        </p:nvPicPr>
        <p:blipFill>
          <a:blip r:embed="rId3">
            <a:alphaModFix/>
          </a:blip>
          <a:stretch>
            <a:fillRect/>
          </a:stretch>
        </p:blipFill>
        <p:spPr>
          <a:xfrm>
            <a:off x="723325" y="1683850"/>
            <a:ext cx="4870176" cy="345965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42"/>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42"/>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74" name="Google Shape;274;p42"/>
          <p:cNvPicPr preferRelativeResize="0"/>
          <p:nvPr/>
        </p:nvPicPr>
        <p:blipFill>
          <a:blip r:embed="rId3">
            <a:alphaModFix/>
          </a:blip>
          <a:stretch>
            <a:fillRect/>
          </a:stretch>
        </p:blipFill>
        <p:spPr>
          <a:xfrm>
            <a:off x="62425" y="1919065"/>
            <a:ext cx="9143999" cy="201137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43"/>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3"/>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82" name="Google Shape;282;p43"/>
          <p:cNvPicPr preferRelativeResize="0"/>
          <p:nvPr/>
        </p:nvPicPr>
        <p:blipFill>
          <a:blip r:embed="rId3">
            <a:alphaModFix/>
          </a:blip>
          <a:stretch>
            <a:fillRect/>
          </a:stretch>
        </p:blipFill>
        <p:spPr>
          <a:xfrm>
            <a:off x="471900" y="1919075"/>
            <a:ext cx="6057900" cy="24955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4"/>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44"/>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The process of testing helped me meet the requirements of my game because of code errors and convention errors were found so it meant that improvements were meant to be made and allowed me to meet its purpose where the game was formatted to my own personal liking and I want it easy to run and understand. One error that gave me a huge improvement was the unsupported operand type where I called variables that were meant to be defined inside a def loop which caused pygame, my gui formatter to stop from running. Another thing I had to make big changes to contribute in making my game better was the conventions (the way the game was made). With every major change, I consistently validated my code to make sure it is coded in a way that’s ethical and up to date.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4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3.</a:t>
            </a:r>
            <a:r>
              <a:rPr lang="en"/>
              <a:t>a. </a:t>
            </a:r>
            <a:r>
              <a:rPr lang="en" u="sng">
                <a:solidFill>
                  <a:schemeClr val="accent5"/>
                </a:solidFill>
                <a:hlinkClick r:id="rId3">
                  <a:extLst>
                    <a:ext uri="{A12FA001-AC4F-418D-AE19-62706E023703}">
                      <ahyp:hlinkClr val="tx"/>
                    </a:ext>
                  </a:extLst>
                </a:hlinkClick>
              </a:rPr>
              <a:t>https://streamable.com/1xpmyo</a:t>
            </a:r>
            <a:endParaRPr/>
          </a:p>
          <a:p>
            <a:pPr indent="0" lvl="0" marL="0" rtl="0" algn="l">
              <a:spcBef>
                <a:spcPts val="0"/>
              </a:spcBef>
              <a:spcAft>
                <a:spcPts val="0"/>
              </a:spcAft>
              <a:buNone/>
            </a:pPr>
            <a:r>
              <a:rPr lang="en"/>
              <a:t>C. </a:t>
            </a:r>
            <a:r>
              <a:rPr lang="en" u="sng">
                <a:solidFill>
                  <a:schemeClr val="accent5"/>
                </a:solidFill>
                <a:hlinkClick r:id="rId4">
                  <a:extLst>
                    <a:ext uri="{A12FA001-AC4F-418D-AE19-62706E023703}">
                      <ahyp:hlinkClr val="tx"/>
                    </a:ext>
                  </a:extLst>
                </a:hlinkClick>
              </a:rPr>
              <a:t>https://streamable.com/afmgex</a:t>
            </a:r>
            <a:endParaRPr/>
          </a:p>
          <a:p>
            <a:pPr indent="0" lvl="0" marL="0" rtl="0" algn="l">
              <a:spcBef>
                <a:spcPts val="0"/>
              </a:spcBef>
              <a:spcAft>
                <a:spcPts val="0"/>
              </a:spcAft>
              <a:buNone/>
            </a:pPr>
            <a:r>
              <a:t/>
            </a:r>
            <a:endParaRPr/>
          </a:p>
        </p:txBody>
      </p:sp>
      <p:pic>
        <p:nvPicPr>
          <p:cNvPr id="295" name="Google Shape;295;p45"/>
          <p:cNvPicPr preferRelativeResize="0"/>
          <p:nvPr/>
        </p:nvPicPr>
        <p:blipFill>
          <a:blip r:embed="rId5">
            <a:alphaModFix/>
          </a:blip>
          <a:stretch>
            <a:fillRect/>
          </a:stretch>
        </p:blipFill>
        <p:spPr>
          <a:xfrm>
            <a:off x="4844250" y="1637625"/>
            <a:ext cx="4148076" cy="2991651"/>
          </a:xfrm>
          <a:prstGeom prst="rect">
            <a:avLst/>
          </a:prstGeom>
          <a:noFill/>
          <a:ln>
            <a:noFill/>
          </a:ln>
        </p:spPr>
      </p:pic>
      <p:sp>
        <p:nvSpPr>
          <p:cNvPr id="296" name="Google Shape;296;p45"/>
          <p:cNvSpPr txBox="1"/>
          <p:nvPr>
            <p:ph idx="2" type="body"/>
          </p:nvPr>
        </p:nvSpPr>
        <p:spPr>
          <a:xfrm>
            <a:off x="4471800" y="1749250"/>
            <a:ext cx="4633800" cy="324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6"/>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Project management: Applied</a:t>
            </a:r>
            <a:endParaRPr/>
          </a:p>
        </p:txBody>
      </p:sp>
      <p:sp>
        <p:nvSpPr>
          <p:cNvPr id="302" name="Google Shape;302;p46"/>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Record evidence that you have used your project management </a:t>
            </a:r>
            <a:r>
              <a:rPr lang="en" u="sng"/>
              <a:t>tools</a:t>
            </a:r>
            <a:r>
              <a:rPr lang="en"/>
              <a:t> to manage the development of your outcome.</a:t>
            </a:r>
            <a:endParaRPr/>
          </a:p>
          <a:p>
            <a:pPr indent="0" lvl="0" marL="0" rtl="0" algn="l">
              <a:lnSpc>
                <a:spcPct val="115000"/>
              </a:lnSpc>
              <a:spcBef>
                <a:spcPts val="1600"/>
              </a:spcBef>
              <a:spcAft>
                <a:spcPts val="0"/>
              </a:spcAft>
              <a:buSzPts val="1800"/>
              <a:buNone/>
            </a:pPr>
            <a:r>
              <a:rPr lang="en"/>
              <a:t>Record evidence that you have used your project management </a:t>
            </a:r>
            <a:r>
              <a:rPr lang="en" u="sng"/>
              <a:t>techniques</a:t>
            </a:r>
            <a:r>
              <a:rPr lang="en"/>
              <a:t> to manage the development of your outcome.</a:t>
            </a:r>
            <a:endParaRPr/>
          </a:p>
          <a:p>
            <a:pPr indent="0" lvl="0" marL="0" rtl="0" algn="l">
              <a:lnSpc>
                <a:spcPct val="115000"/>
              </a:lnSpc>
              <a:spcBef>
                <a:spcPts val="1600"/>
              </a:spcBef>
              <a:spcAft>
                <a:spcPts val="1600"/>
              </a:spcAft>
              <a:buSzPts val="1800"/>
              <a:buNone/>
            </a:pPr>
            <a:r>
              <a:rPr lang="en"/>
              <a:t>Record evidence that you have used version control tools to manage the development of your outcome.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7"/>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Plan As of 6/10/21</a:t>
            </a:r>
            <a:endParaRPr/>
          </a:p>
        </p:txBody>
      </p:sp>
      <p:sp>
        <p:nvSpPr>
          <p:cNvPr id="308" name="Google Shape;308;p47"/>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pic>
        <p:nvPicPr>
          <p:cNvPr id="309" name="Google Shape;309;p47"/>
          <p:cNvPicPr preferRelativeResize="0"/>
          <p:nvPr/>
        </p:nvPicPr>
        <p:blipFill>
          <a:blip r:embed="rId3">
            <a:alphaModFix/>
          </a:blip>
          <a:stretch>
            <a:fillRect/>
          </a:stretch>
        </p:blipFill>
        <p:spPr>
          <a:xfrm>
            <a:off x="836425" y="1033001"/>
            <a:ext cx="8134524" cy="24479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8"/>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Plan As Of 13th Of June</a:t>
            </a:r>
            <a:endParaRPr/>
          </a:p>
        </p:txBody>
      </p:sp>
      <p:sp>
        <p:nvSpPr>
          <p:cNvPr id="315" name="Google Shape;315;p48"/>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316" name="Google Shape;316;p48"/>
          <p:cNvPicPr preferRelativeResize="0"/>
          <p:nvPr/>
        </p:nvPicPr>
        <p:blipFill>
          <a:blip r:embed="rId3">
            <a:alphaModFix/>
          </a:blip>
          <a:stretch>
            <a:fillRect/>
          </a:stretch>
        </p:blipFill>
        <p:spPr>
          <a:xfrm>
            <a:off x="-57925" y="1662743"/>
            <a:ext cx="9143999" cy="2953264"/>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9"/>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Planning In Final Stages</a:t>
            </a:r>
            <a:endParaRPr/>
          </a:p>
        </p:txBody>
      </p:sp>
      <p:sp>
        <p:nvSpPr>
          <p:cNvPr id="322" name="Google Shape;322;p49"/>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323" name="Google Shape;323;p49"/>
          <p:cNvPicPr preferRelativeResize="0"/>
          <p:nvPr/>
        </p:nvPicPr>
        <p:blipFill>
          <a:blip r:embed="rId3">
            <a:alphaModFix/>
          </a:blip>
          <a:stretch>
            <a:fillRect/>
          </a:stretch>
        </p:blipFill>
        <p:spPr>
          <a:xfrm>
            <a:off x="10950" y="883949"/>
            <a:ext cx="9144001" cy="2601951"/>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0"/>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50"/>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all I’ve done was everytime I finish one major part of my project, I always update the status of that component as done or working on it or future steps with working on it as of now, marked as done is components that have </a:t>
            </a:r>
            <a:r>
              <a:rPr lang="en"/>
              <a:t>already been finished and future steps is what’s after the part of the project I’m working on. Again, the project was six weeks long, so I gave myself one week for all the major components and for any spare time left is used to validate and trial for new features that I could implement into my project. And every weekend is used to ensure that my code is validated, error free and ready to take the next big step towards completion of my game.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Why I Used Monday For Planning Out My Project</a:t>
            </a:r>
            <a:endParaRPr sz="2800"/>
          </a:p>
        </p:txBody>
      </p:sp>
      <p:sp>
        <p:nvSpPr>
          <p:cNvPr id="86" name="Google Shape;86;p15"/>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500"/>
              <a:t>For planning my connect four project, I used Monday.com as it was easy to use and I was able to split the project into 5 major components and put a planned schedule which allows me to keep track of the progress I’m making week by week / day by day and whether I’m meeting the dates I’ve planned to finish on time. With also using Monday, I had to make sub-items for each major component that way every small part of the project will be worked on in a step by step manner by doing this. I could have used other planning softwares such as gantt or trello for example, but I decided to stick with  Monday as it’s simple to use and easy to understand by having the ability to break down the major components of my project into smaller sub items. From my planner, I gave each major component of my game one week each and with a comment on the side to remind that I’ll code in the first 3 days then I’ll debug in the last two days in that week then the weekend is to check again that the code is fully operational and ready to take its next big step in completing the code</a:t>
            </a:r>
            <a:r>
              <a:rPr lang="en" sz="1700"/>
              <a:t>.</a:t>
            </a:r>
            <a:endParaRPr sz="17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1"/>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51"/>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Answered on next slide.</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2"/>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Code As Of 6/10/21</a:t>
            </a:r>
            <a:endParaRPr/>
          </a:p>
        </p:txBody>
      </p:sp>
      <p:sp>
        <p:nvSpPr>
          <p:cNvPr id="341" name="Google Shape;341;p52"/>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342" name="Google Shape;342;p52"/>
          <p:cNvPicPr preferRelativeResize="0"/>
          <p:nvPr/>
        </p:nvPicPr>
        <p:blipFill>
          <a:blip r:embed="rId3">
            <a:alphaModFix/>
          </a:blip>
          <a:stretch>
            <a:fillRect/>
          </a:stretch>
        </p:blipFill>
        <p:spPr>
          <a:xfrm>
            <a:off x="175800" y="672975"/>
            <a:ext cx="4578476" cy="4470525"/>
          </a:xfrm>
          <a:prstGeom prst="rect">
            <a:avLst/>
          </a:prstGeom>
          <a:noFill/>
          <a:ln>
            <a:noFill/>
          </a:ln>
        </p:spPr>
      </p:pic>
      <p:pic>
        <p:nvPicPr>
          <p:cNvPr id="343" name="Google Shape;343;p52"/>
          <p:cNvPicPr preferRelativeResize="0"/>
          <p:nvPr/>
        </p:nvPicPr>
        <p:blipFill rotWithShape="1">
          <a:blip r:embed="rId4">
            <a:alphaModFix/>
          </a:blip>
          <a:srcRect b="-7631" l="0" r="-7631" t="0"/>
          <a:stretch/>
        </p:blipFill>
        <p:spPr>
          <a:xfrm>
            <a:off x="5020700" y="96150"/>
            <a:ext cx="3787650" cy="2605401"/>
          </a:xfrm>
          <a:prstGeom prst="rect">
            <a:avLst/>
          </a:prstGeom>
          <a:noFill/>
          <a:ln>
            <a:noFill/>
          </a:ln>
        </p:spPr>
      </p:pic>
      <p:pic>
        <p:nvPicPr>
          <p:cNvPr id="344" name="Google Shape;344;p52"/>
          <p:cNvPicPr preferRelativeResize="0"/>
          <p:nvPr/>
        </p:nvPicPr>
        <p:blipFill>
          <a:blip r:embed="rId5">
            <a:alphaModFix/>
          </a:blip>
          <a:stretch>
            <a:fillRect/>
          </a:stretch>
        </p:blipFill>
        <p:spPr>
          <a:xfrm>
            <a:off x="5020700" y="2496350"/>
            <a:ext cx="3519226" cy="30000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3"/>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Code as of 13th of June</a:t>
            </a:r>
            <a:endParaRPr/>
          </a:p>
        </p:txBody>
      </p:sp>
      <p:sp>
        <p:nvSpPr>
          <p:cNvPr id="350" name="Google Shape;350;p53"/>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351" name="Google Shape;351;p53"/>
          <p:cNvPicPr preferRelativeResize="0"/>
          <p:nvPr/>
        </p:nvPicPr>
        <p:blipFill>
          <a:blip r:embed="rId3">
            <a:alphaModFix/>
          </a:blip>
          <a:stretch>
            <a:fillRect/>
          </a:stretch>
        </p:blipFill>
        <p:spPr>
          <a:xfrm>
            <a:off x="-2" y="903725"/>
            <a:ext cx="4887874" cy="4239775"/>
          </a:xfrm>
          <a:prstGeom prst="rect">
            <a:avLst/>
          </a:prstGeom>
          <a:noFill/>
          <a:ln>
            <a:noFill/>
          </a:ln>
        </p:spPr>
      </p:pic>
      <p:pic>
        <p:nvPicPr>
          <p:cNvPr id="352" name="Google Shape;352;p53"/>
          <p:cNvPicPr preferRelativeResize="0"/>
          <p:nvPr/>
        </p:nvPicPr>
        <p:blipFill>
          <a:blip r:embed="rId4">
            <a:alphaModFix/>
          </a:blip>
          <a:stretch>
            <a:fillRect/>
          </a:stretch>
        </p:blipFill>
        <p:spPr>
          <a:xfrm>
            <a:off x="2672197" y="1035075"/>
            <a:ext cx="4299025" cy="33250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4"/>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13th June Code Continued</a:t>
            </a:r>
            <a:endParaRPr/>
          </a:p>
        </p:txBody>
      </p:sp>
      <p:sp>
        <p:nvSpPr>
          <p:cNvPr id="358" name="Google Shape;358;p54"/>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359" name="Google Shape;359;p54"/>
          <p:cNvPicPr preferRelativeResize="0"/>
          <p:nvPr/>
        </p:nvPicPr>
        <p:blipFill>
          <a:blip r:embed="rId3">
            <a:alphaModFix/>
          </a:blip>
          <a:stretch>
            <a:fillRect/>
          </a:stretch>
        </p:blipFill>
        <p:spPr>
          <a:xfrm>
            <a:off x="11" y="744425"/>
            <a:ext cx="4109738" cy="4399074"/>
          </a:xfrm>
          <a:prstGeom prst="rect">
            <a:avLst/>
          </a:prstGeom>
          <a:noFill/>
          <a:ln>
            <a:noFill/>
          </a:ln>
        </p:spPr>
      </p:pic>
      <p:pic>
        <p:nvPicPr>
          <p:cNvPr id="360" name="Google Shape;360;p54"/>
          <p:cNvPicPr preferRelativeResize="0"/>
          <p:nvPr/>
        </p:nvPicPr>
        <p:blipFill>
          <a:blip r:embed="rId4">
            <a:alphaModFix/>
          </a:blip>
          <a:stretch>
            <a:fillRect/>
          </a:stretch>
        </p:blipFill>
        <p:spPr>
          <a:xfrm>
            <a:off x="4109750" y="744425"/>
            <a:ext cx="5034250" cy="33820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5"/>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Explanation For 2</a:t>
            </a:r>
            <a:endParaRPr/>
          </a:p>
        </p:txBody>
      </p:sp>
      <p:sp>
        <p:nvSpPr>
          <p:cNvPr id="366" name="Google Shape;366;p55"/>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my planner, I am able to keep track how much I’ve done and allowing me to make certain versions as I go. In comparison with the code from the tenth versus the </a:t>
            </a:r>
            <a:r>
              <a:rPr lang="en"/>
              <a:t>thirteenth</a:t>
            </a:r>
            <a:r>
              <a:rPr lang="en"/>
              <a:t> of June,  the 13th version has more progress unlike the tenth where it has slightly less. Thanks to my planner, it feels really easy being able to do version control as well.</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6"/>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56"/>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a:t>
            </a:r>
            <a:r>
              <a:rPr lang="en" u="sng">
                <a:solidFill>
                  <a:schemeClr val="accent5"/>
                </a:solidFill>
                <a:hlinkClick r:id="rId3">
                  <a:extLst>
                    <a:ext uri="{A12FA001-AC4F-418D-AE19-62706E023703}">
                      <ahyp:hlinkClr val="tx"/>
                    </a:ext>
                  </a:extLst>
                </a:hlinkClick>
              </a:rPr>
              <a:t>https://streamable.com/ztav7o</a:t>
            </a:r>
            <a:endParaRPr/>
          </a:p>
        </p:txBody>
      </p:sp>
      <p:pic>
        <p:nvPicPr>
          <p:cNvPr id="373" name="Google Shape;373;p56"/>
          <p:cNvPicPr preferRelativeResize="0"/>
          <p:nvPr/>
        </p:nvPicPr>
        <p:blipFill>
          <a:blip r:embed="rId4">
            <a:alphaModFix/>
          </a:blip>
          <a:stretch>
            <a:fillRect/>
          </a:stretch>
        </p:blipFill>
        <p:spPr>
          <a:xfrm>
            <a:off x="3961425" y="956398"/>
            <a:ext cx="5182576" cy="4110677"/>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7"/>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Explanation/Justification</a:t>
            </a:r>
            <a:endParaRPr/>
          </a:p>
        </p:txBody>
      </p:sp>
      <p:sp>
        <p:nvSpPr>
          <p:cNvPr id="379" name="Google Shape;379;p57"/>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version control, I just saved all the versions of my code in a file. I found this easier to do as the dates were displayed on each file hence making it easy to backtrace which file corresponds to the time frame/date and major/sub component in my plan and to take evidence of.</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8"/>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Version Control</a:t>
            </a:r>
            <a:endParaRPr/>
          </a:p>
        </p:txBody>
      </p:sp>
      <p:sp>
        <p:nvSpPr>
          <p:cNvPr id="385" name="Google Shape;385;p58"/>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i="1" lang="en"/>
              <a:t>Your version control evidence should go here.  This could be in the form of annotated screenshots which show you you managed this process or you could make a brief screencast explaining how you implemented version control.</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9"/>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Versions File</a:t>
            </a:r>
            <a:endParaRPr/>
          </a:p>
        </p:txBody>
      </p:sp>
      <p:sp>
        <p:nvSpPr>
          <p:cNvPr id="391" name="Google Shape;391;p59"/>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392" name="Google Shape;392;p59"/>
          <p:cNvPicPr preferRelativeResize="0"/>
          <p:nvPr/>
        </p:nvPicPr>
        <p:blipFill>
          <a:blip r:embed="rId3">
            <a:alphaModFix/>
          </a:blip>
          <a:stretch>
            <a:fillRect/>
          </a:stretch>
        </p:blipFill>
        <p:spPr>
          <a:xfrm>
            <a:off x="0" y="658525"/>
            <a:ext cx="5654474" cy="44849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60"/>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Version Screencast</a:t>
            </a:r>
            <a:endParaRPr/>
          </a:p>
        </p:txBody>
      </p:sp>
      <p:sp>
        <p:nvSpPr>
          <p:cNvPr id="398" name="Google Shape;398;p60"/>
          <p:cNvSpPr txBox="1"/>
          <p:nvPr>
            <p:ph idx="1" type="body"/>
          </p:nvPr>
        </p:nvSpPr>
        <p:spPr>
          <a:xfrm>
            <a:off x="471900" y="1042925"/>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https://streamable.com/ztav7o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I Used Monday</a:t>
            </a:r>
            <a:endParaRPr/>
          </a:p>
        </p:txBody>
      </p:sp>
      <p:sp>
        <p:nvSpPr>
          <p:cNvPr id="92" name="Google Shape;92;p16"/>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a:t>
            </a:r>
            <a:r>
              <a:rPr lang="en" sz="1500"/>
              <a:t>While making my programme, </a:t>
            </a:r>
            <a:r>
              <a:rPr lang="en" sz="1500"/>
              <a:t>I gave each major component of my game one week each for completion and with its feature of adding a comment to a particular component, I used it to keep myself and the planner updated. In terms of time management throughout a week, for example, while coding for the winning move iterator in my code, I spent 3-4 days purely on implementing this major component to my game. Then, I debugged and validated my entire updated source code in the last 2-3 days in that week to ensure that the code as of now is ready to move on so I can take the next major step of creating my project. Another feature I put to beneficial use in Monday in the management of my outcome is the status section of my plan where you are able to update to give a good idea on how close I am to completing a part of my code. </a:t>
            </a:r>
            <a:endParaRPr sz="15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61"/>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Justification on Version Control</a:t>
            </a:r>
            <a:endParaRPr/>
          </a:p>
        </p:txBody>
      </p:sp>
      <p:sp>
        <p:nvSpPr>
          <p:cNvPr id="404" name="Google Shape;404;p61"/>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method for version control while making my program is just by saving multiple versions of my code as I go along. I used this method because it was simple to do, and I do not know how to use github or pycharm for example as version control due to time management. With every major change or error that’s found, I save that version and carry on to a new file that would be an improved game. Another reason I used </a:t>
            </a:r>
            <a:r>
              <a:rPr lang="en"/>
              <a:t>this method is because just by saving computer files, the dates are displayed for when I saved so it helps me for which version is which and which file is oldest.</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62"/>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Relevant Implications</a:t>
            </a:r>
            <a:endParaRPr/>
          </a:p>
        </p:txBody>
      </p:sp>
      <p:sp>
        <p:nvSpPr>
          <p:cNvPr id="410" name="Google Shape;410;p62"/>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sz="1400"/>
          </a:p>
          <a:p>
            <a:pPr indent="0" lvl="0" marL="0" rtl="0" algn="l">
              <a:lnSpc>
                <a:spcPct val="115000"/>
              </a:lnSpc>
              <a:spcBef>
                <a:spcPts val="0"/>
              </a:spcBef>
              <a:spcAft>
                <a:spcPts val="0"/>
              </a:spcAft>
              <a:buSzPts val="1800"/>
              <a:buNone/>
            </a:pPr>
            <a:r>
              <a:rPr i="1" lang="en" sz="1400"/>
              <a:t>Explain the relevant implications here.  Please </a:t>
            </a:r>
            <a:r>
              <a:rPr i="1" lang="en" sz="1400" u="sng">
                <a:solidFill>
                  <a:schemeClr val="hlink"/>
                </a:solidFill>
                <a:hlinkClick r:id="rId3"/>
              </a:rPr>
              <a:t>watch this video </a:t>
            </a:r>
            <a:r>
              <a:rPr i="1" lang="en" sz="1400"/>
              <a:t>to learn how to do this.</a:t>
            </a:r>
            <a:endParaRPr sz="1400"/>
          </a:p>
          <a:p>
            <a:pPr indent="0" lvl="0" marL="0" rtl="0" algn="l">
              <a:lnSpc>
                <a:spcPct val="115000"/>
              </a:lnSpc>
              <a:spcBef>
                <a:spcPts val="0"/>
              </a:spcBef>
              <a:spcAft>
                <a:spcPts val="0"/>
              </a:spcAft>
              <a:buSzPts val="1800"/>
              <a:buNone/>
            </a:pPr>
            <a:r>
              <a:rPr lang="en" sz="1400"/>
              <a:t>Explain the Implications that are relevant to your outcome.</a:t>
            </a:r>
            <a:endParaRPr sz="1400"/>
          </a:p>
          <a:p>
            <a:pPr indent="0" lvl="0" marL="0" rtl="0" algn="l">
              <a:lnSpc>
                <a:spcPct val="115000"/>
              </a:lnSpc>
              <a:spcBef>
                <a:spcPts val="1600"/>
              </a:spcBef>
              <a:spcAft>
                <a:spcPts val="0"/>
              </a:spcAft>
              <a:buSzPts val="1800"/>
              <a:buNone/>
            </a:pPr>
            <a:r>
              <a:rPr lang="en" sz="1400"/>
              <a:t>Record evidence that you have addressed the Implications that are relevant to your outcome.</a:t>
            </a:r>
            <a:endParaRPr sz="1400"/>
          </a:p>
          <a:p>
            <a:pPr indent="0" lvl="0" marL="0" rtl="0" algn="l">
              <a:lnSpc>
                <a:spcPct val="115000"/>
              </a:lnSpc>
              <a:spcBef>
                <a:spcPts val="1600"/>
              </a:spcBef>
              <a:spcAft>
                <a:spcPts val="0"/>
              </a:spcAft>
              <a:buSzPts val="1800"/>
              <a:buNone/>
            </a:pPr>
            <a:r>
              <a:rPr lang="en" sz="1200"/>
              <a:t>1.Legal (implementing the use of Microsoft VSC)</a:t>
            </a:r>
            <a:endParaRPr sz="1200"/>
          </a:p>
          <a:p>
            <a:pPr indent="0" lvl="0" marL="0" rtl="0" algn="l">
              <a:lnSpc>
                <a:spcPct val="115000"/>
              </a:lnSpc>
              <a:spcBef>
                <a:spcPts val="1600"/>
              </a:spcBef>
              <a:spcAft>
                <a:spcPts val="0"/>
              </a:spcAft>
              <a:buSzPts val="1800"/>
              <a:buNone/>
            </a:pPr>
            <a:r>
              <a:rPr lang="en" sz="1200"/>
              <a:t>2. Usability (easy to use)</a:t>
            </a:r>
            <a:endParaRPr sz="1200"/>
          </a:p>
          <a:p>
            <a:pPr indent="0" lvl="0" marL="0" rtl="0" algn="l">
              <a:lnSpc>
                <a:spcPct val="115000"/>
              </a:lnSpc>
              <a:spcBef>
                <a:spcPts val="1600"/>
              </a:spcBef>
              <a:spcAft>
                <a:spcPts val="0"/>
              </a:spcAft>
              <a:buSzPts val="1800"/>
              <a:buNone/>
            </a:pPr>
            <a:r>
              <a:rPr lang="en" sz="1200"/>
              <a:t>3. Functionality (easy to play and understand)</a:t>
            </a:r>
            <a:endParaRPr sz="1200"/>
          </a:p>
          <a:p>
            <a:pPr indent="0" lvl="0" marL="0" rtl="0" algn="l">
              <a:lnSpc>
                <a:spcPct val="115000"/>
              </a:lnSpc>
              <a:spcBef>
                <a:spcPts val="1600"/>
              </a:spcBef>
              <a:spcAft>
                <a:spcPts val="1600"/>
              </a:spcAft>
              <a:buSzPts val="1800"/>
              <a:buNone/>
            </a:pPr>
            <a:r>
              <a:rPr lang="en" sz="1200"/>
              <a:t>4. Aesthetics</a:t>
            </a:r>
            <a:endParaRPr sz="12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63"/>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431800" lvl="0" marL="457200" rtl="0" algn="l">
              <a:spcBef>
                <a:spcPts val="0"/>
              </a:spcBef>
              <a:spcAft>
                <a:spcPts val="0"/>
              </a:spcAft>
              <a:buSzPts val="3200"/>
              <a:buAutoNum type="arabicPeriod"/>
            </a:pPr>
            <a:r>
              <a:rPr lang="en"/>
              <a:t>Legal</a:t>
            </a:r>
            <a:endParaRPr/>
          </a:p>
        </p:txBody>
      </p:sp>
      <p:sp>
        <p:nvSpPr>
          <p:cNvPr id="416" name="Google Shape;416;p63"/>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The first implication that relates to my project is the legality of my game. This is because prior to the creation of my game, I had to choose a software free of use to ensure no problems can be taken into court. So, I used microsoft visual studio code  because it is a popular, free application and is compatible with other programming languages so I decided to make my game using this app. Another reason I chose visual studio code is because of the features it gives. For example, it has a terminal which is used to install support modules for </a:t>
            </a:r>
            <a:r>
              <a:rPr lang="en"/>
              <a:t>python. With it, I was able to make the game the way I wanted it to be by installing modules such as pygame and pylint. Pygame is to convert the “txt” formatted code into a GUI based game and pylint was for fixing the variable errors I initially had.</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64"/>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Legal Implication Evidence</a:t>
            </a:r>
            <a:endParaRPr/>
          </a:p>
        </p:txBody>
      </p:sp>
      <p:sp>
        <p:nvSpPr>
          <p:cNvPr id="422" name="Google Shape;422;p64"/>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Clean Code Evidence:</a:t>
            </a:r>
            <a:endParaRPr/>
          </a:p>
          <a:p>
            <a:pPr indent="0" lvl="0" marL="0" rtl="0" algn="l">
              <a:spcBef>
                <a:spcPts val="0"/>
              </a:spcBef>
              <a:spcAft>
                <a:spcPts val="0"/>
              </a:spcAft>
              <a:buNone/>
            </a:pPr>
            <a:r>
              <a:rPr lang="en" u="sng">
                <a:solidFill>
                  <a:schemeClr val="hlink"/>
                </a:solidFill>
                <a:hlinkClick r:id="rId3"/>
              </a:rPr>
              <a:t>https://streamable.com/stfnyf</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Old Code Evidence:</a:t>
            </a:r>
            <a:endParaRPr/>
          </a:p>
          <a:p>
            <a:pPr indent="0" lvl="0" marL="0" rtl="0" algn="l">
              <a:spcBef>
                <a:spcPts val="0"/>
              </a:spcBef>
              <a:spcAft>
                <a:spcPts val="0"/>
              </a:spcAft>
              <a:buNone/>
            </a:pPr>
            <a:r>
              <a:rPr lang="en" u="sng">
                <a:solidFill>
                  <a:schemeClr val="hlink"/>
                </a:solidFill>
                <a:hlinkClick r:id="rId4"/>
              </a:rPr>
              <a:t>https://streamable.com/afmgex</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423" name="Google Shape;423;p64"/>
          <p:cNvPicPr preferRelativeResize="0"/>
          <p:nvPr/>
        </p:nvPicPr>
        <p:blipFill>
          <a:blip r:embed="rId5">
            <a:alphaModFix/>
          </a:blip>
          <a:stretch>
            <a:fillRect/>
          </a:stretch>
        </p:blipFill>
        <p:spPr>
          <a:xfrm>
            <a:off x="471900" y="2621000"/>
            <a:ext cx="7192874" cy="236737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65"/>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Flexibility of VSC evidence</a:t>
            </a:r>
            <a:endParaRPr/>
          </a:p>
        </p:txBody>
      </p:sp>
      <p:sp>
        <p:nvSpPr>
          <p:cNvPr id="429" name="Google Shape;429;p65"/>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https://streamable.com/gnfnzw</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66"/>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Legal Evidence Justification</a:t>
            </a:r>
            <a:endParaRPr/>
          </a:p>
        </p:txBody>
      </p:sp>
      <p:sp>
        <p:nvSpPr>
          <p:cNvPr id="435" name="Google Shape;435;p66"/>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Again, my screen recordings just show that visual studio code ix flexible, it is also free and easy to use. I could have used </a:t>
            </a:r>
            <a:r>
              <a:rPr lang="en"/>
              <a:t>other apps like pycharm, or python itself but I preferred visual studio as I found it easier to use because if I used pycharm for instance, I would have to pay if I wanted the full version forcing me to use the limited community edition type unlike visual studio where its a free app.</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67"/>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2. Usability</a:t>
            </a:r>
            <a:endParaRPr/>
          </a:p>
        </p:txBody>
      </p:sp>
      <p:sp>
        <p:nvSpPr>
          <p:cNvPr id="441" name="Google Shape;441;p67"/>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This is another implication I really wanted to take into account when making my game because a good game in terms of usability should be described as easy to understand the functions, movements, and how the full game is being played out fully. I addressed this by firstly, choosing a simple game to create (connect 4) and naming the defined functions, variables, strings and constants in a logical sense e.g. winning move check, print board, get next row, draw board, RAD.</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Final Version of Code Shows this- </a:t>
            </a:r>
            <a:r>
              <a:rPr lang="en" u="sng">
                <a:solidFill>
                  <a:schemeClr val="hlink"/>
                </a:solidFill>
                <a:hlinkClick r:id="rId3"/>
              </a:rPr>
              <a:t>https://streamable.com/juo8vn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68"/>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3. Functionality</a:t>
            </a:r>
            <a:endParaRPr/>
          </a:p>
        </p:txBody>
      </p:sp>
      <p:sp>
        <p:nvSpPr>
          <p:cNvPr id="447" name="Google Shape;447;p68"/>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Functionality is one of the most important implications to address while making my project because a good game is working and ethical with no convention errors or in game errors whether that would be major or minor type of error, this is really important for me as my game is being coded, converted </a:t>
            </a:r>
            <a:r>
              <a:rPr lang="en"/>
              <a:t>and</a:t>
            </a:r>
            <a:r>
              <a:rPr lang="en"/>
              <a:t> played out in a GUI format. I addressed this implication during the development process of my game where I consistently tested and trialled my code multiple times in </a:t>
            </a:r>
            <a:r>
              <a:rPr lang="en"/>
              <a:t>search</a:t>
            </a:r>
            <a:r>
              <a:rPr lang="en"/>
              <a:t> for any errors that I’ll have to eliminate.</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69"/>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Functionality Evidence</a:t>
            </a:r>
            <a:endParaRPr/>
          </a:p>
        </p:txBody>
      </p:sp>
      <p:sp>
        <p:nvSpPr>
          <p:cNvPr id="453" name="Google Shape;453;p69"/>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what my pygame used to show</a:t>
            </a:r>
            <a:endParaRPr/>
          </a:p>
          <a:p>
            <a:pPr indent="0" lvl="0" marL="0" rtl="0" algn="l">
              <a:spcBef>
                <a:spcPts val="0"/>
              </a:spcBef>
              <a:spcAft>
                <a:spcPts val="0"/>
              </a:spcAft>
              <a:buNone/>
            </a:pPr>
            <a:r>
              <a:rPr lang="en"/>
              <a:t>While its running.</a:t>
            </a:r>
            <a:endParaRPr/>
          </a:p>
        </p:txBody>
      </p:sp>
      <p:pic>
        <p:nvPicPr>
          <p:cNvPr id="454" name="Google Shape;454;p69"/>
          <p:cNvPicPr preferRelativeResize="0"/>
          <p:nvPr/>
        </p:nvPicPr>
        <p:blipFill>
          <a:blip r:embed="rId3">
            <a:alphaModFix/>
          </a:blip>
          <a:stretch>
            <a:fillRect/>
          </a:stretch>
        </p:blipFill>
        <p:spPr>
          <a:xfrm>
            <a:off x="2601826" y="1368700"/>
            <a:ext cx="4638999" cy="422447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70"/>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70"/>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error is where I called</a:t>
            </a:r>
            <a:endParaRPr/>
          </a:p>
          <a:p>
            <a:pPr indent="0" lvl="0" marL="0" rtl="0" algn="l">
              <a:spcBef>
                <a:spcPts val="0"/>
              </a:spcBef>
              <a:spcAft>
                <a:spcPts val="0"/>
              </a:spcAft>
              <a:buNone/>
            </a:pPr>
            <a:r>
              <a:rPr lang="en"/>
              <a:t>A variable to be true that was</a:t>
            </a:r>
            <a:endParaRPr/>
          </a:p>
          <a:p>
            <a:pPr indent="0" lvl="0" marL="0" rtl="0" algn="l">
              <a:spcBef>
                <a:spcPts val="0"/>
              </a:spcBef>
              <a:spcAft>
                <a:spcPts val="0"/>
              </a:spcAft>
              <a:buNone/>
            </a:pPr>
            <a:r>
              <a:rPr lang="en"/>
              <a:t>Meant to be run inside the def </a:t>
            </a:r>
            <a:endParaRPr/>
          </a:p>
          <a:p>
            <a:pPr indent="0" lvl="0" marL="0" rtl="0" algn="l">
              <a:spcBef>
                <a:spcPts val="0"/>
              </a:spcBef>
              <a:spcAft>
                <a:spcPts val="0"/>
              </a:spcAft>
              <a:buNone/>
            </a:pPr>
            <a:r>
              <a:rPr lang="en"/>
              <a:t>loop</a:t>
            </a:r>
            <a:endParaRPr/>
          </a:p>
        </p:txBody>
      </p:sp>
      <p:pic>
        <p:nvPicPr>
          <p:cNvPr id="461" name="Google Shape;461;p70"/>
          <p:cNvPicPr preferRelativeResize="0"/>
          <p:nvPr/>
        </p:nvPicPr>
        <p:blipFill>
          <a:blip r:embed="rId3">
            <a:alphaModFix/>
          </a:blip>
          <a:stretch>
            <a:fillRect/>
          </a:stretch>
        </p:blipFill>
        <p:spPr>
          <a:xfrm>
            <a:off x="3821149" y="1163100"/>
            <a:ext cx="5322849" cy="38388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t/>
            </a:r>
            <a:endParaRPr/>
          </a:p>
        </p:txBody>
      </p:sp>
      <p:sp>
        <p:nvSpPr>
          <p:cNvPr id="98" name="Google Shape;98;p17"/>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Record evidence that you have broken the outcome into smaller components.</a:t>
            </a:r>
            <a:endParaRPr/>
          </a:p>
          <a:p>
            <a:pPr indent="0" lvl="0" marL="0" rtl="0" algn="l">
              <a:lnSpc>
                <a:spcPct val="115000"/>
              </a:lnSpc>
              <a:spcBef>
                <a:spcPts val="1600"/>
              </a:spcBef>
              <a:spcAft>
                <a:spcPts val="1600"/>
              </a:spcAft>
              <a:buSzPts val="1800"/>
              <a:buNone/>
            </a:pPr>
            <a:r>
              <a:t/>
            </a:r>
            <a:endParaRPr/>
          </a:p>
        </p:txBody>
      </p:sp>
      <p:pic>
        <p:nvPicPr>
          <p:cNvPr id="99" name="Google Shape;99;p17"/>
          <p:cNvPicPr preferRelativeResize="0"/>
          <p:nvPr/>
        </p:nvPicPr>
        <p:blipFill>
          <a:blip r:embed="rId3">
            <a:alphaModFix/>
          </a:blip>
          <a:stretch>
            <a:fillRect/>
          </a:stretch>
        </p:blipFill>
        <p:spPr>
          <a:xfrm>
            <a:off x="471900" y="1364850"/>
            <a:ext cx="6921109" cy="3672899"/>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71"/>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71"/>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https://streamable.com/1xpmyo</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72"/>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72"/>
          <p:cNvSpPr txBox="1"/>
          <p:nvPr>
            <p:ph idx="1" type="body"/>
          </p:nvPr>
        </p:nvSpPr>
        <p:spPr>
          <a:xfrm>
            <a:off x="634625"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a list of the convention errors</a:t>
            </a:r>
            <a:endParaRPr/>
          </a:p>
          <a:p>
            <a:pPr indent="0" lvl="0" marL="0" rtl="0" algn="l">
              <a:spcBef>
                <a:spcPts val="0"/>
              </a:spcBef>
              <a:spcAft>
                <a:spcPts val="0"/>
              </a:spcAft>
              <a:buNone/>
            </a:pPr>
            <a:r>
              <a:rPr lang="en"/>
              <a:t>I ran into. This was done when I</a:t>
            </a:r>
            <a:endParaRPr/>
          </a:p>
          <a:p>
            <a:pPr indent="0" lvl="0" marL="0" rtl="0" algn="l">
              <a:spcBef>
                <a:spcPts val="0"/>
              </a:spcBef>
              <a:spcAft>
                <a:spcPts val="0"/>
              </a:spcAft>
              <a:buNone/>
            </a:pPr>
            <a:r>
              <a:rPr lang="en"/>
              <a:t>Finished coding for the winning move</a:t>
            </a:r>
            <a:endParaRPr/>
          </a:p>
          <a:p>
            <a:pPr indent="0" lvl="0" marL="0" rtl="0" algn="l">
              <a:spcBef>
                <a:spcPts val="0"/>
              </a:spcBef>
              <a:spcAft>
                <a:spcPts val="0"/>
              </a:spcAft>
              <a:buNone/>
            </a:pPr>
            <a:r>
              <a:rPr lang="en"/>
              <a:t>Check function.</a:t>
            </a:r>
            <a:endParaRPr/>
          </a:p>
        </p:txBody>
      </p:sp>
      <p:pic>
        <p:nvPicPr>
          <p:cNvPr id="474" name="Google Shape;474;p72"/>
          <p:cNvPicPr preferRelativeResize="0"/>
          <p:nvPr/>
        </p:nvPicPr>
        <p:blipFill>
          <a:blip r:embed="rId3">
            <a:alphaModFix/>
          </a:blip>
          <a:stretch>
            <a:fillRect/>
          </a:stretch>
        </p:blipFill>
        <p:spPr>
          <a:xfrm>
            <a:off x="4527975" y="856100"/>
            <a:ext cx="4385350" cy="3873526"/>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73"/>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4. Aesthetics</a:t>
            </a:r>
            <a:endParaRPr/>
          </a:p>
        </p:txBody>
      </p:sp>
      <p:sp>
        <p:nvSpPr>
          <p:cNvPr id="480" name="Google Shape;480;p73"/>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Aesthetics is the last implication that I felt the need to address. This is because of my game, connect four, I did not want my game to look like the real life rendition as that would be intellectual property. So, as a result I change the feel of the game to my own liking by prior coding. This was done and addressed by changing the initial board colours from the standard blue, yellow and red pieces, to an orange board, black background, and blue and green pieces.</a:t>
            </a:r>
            <a:endParaRPr/>
          </a:p>
          <a:p>
            <a:pPr indent="0" lvl="0" marL="0" rtl="0" algn="just">
              <a:spcBef>
                <a:spcPts val="0"/>
              </a:spcBef>
              <a:spcAft>
                <a:spcPts val="0"/>
              </a:spcAft>
              <a:buNone/>
            </a:pPr>
            <a:r>
              <a:rPr lang="en"/>
              <a:t>Game Before- </a:t>
            </a:r>
            <a:r>
              <a:rPr lang="en" u="sng">
                <a:solidFill>
                  <a:schemeClr val="hlink"/>
                </a:solidFill>
                <a:hlinkClick r:id="rId3"/>
              </a:rPr>
              <a:t>https://streamable.com/1xpmyo</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Current Game - </a:t>
            </a:r>
            <a:r>
              <a:rPr lang="en" u="sng">
                <a:solidFill>
                  <a:schemeClr val="hlink"/>
                </a:solidFill>
                <a:hlinkClick r:id="rId4"/>
              </a:rPr>
              <a:t>https://streamable.com/zkqvkq</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74"/>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Evaluate  </a:t>
            </a:r>
            <a:r>
              <a:rPr lang="en" sz="900"/>
              <a:t>Discuss how the information from planning, testing and trialling of components assisted in the development of a high-quality outcome.</a:t>
            </a:r>
            <a:endParaRPr sz="900"/>
          </a:p>
        </p:txBody>
      </p:sp>
      <p:sp>
        <p:nvSpPr>
          <p:cNvPr id="486" name="Google Shape;486;p74"/>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lang="en" sz="1150"/>
              <a:t>I used Monday for planning my time management and for breaking the game down into major and sub components as I kept on updating it every time I complete a section of code. Using Monday heavily assisted me because it helps me to remind myself of where I was up to and what parts of the game I still have to complete and how long I should work on a certain component of my project. As a result for me using Monday, I was able to be efficient in managing my time and keeping up to date as much as possible so I can comply with the plan and steps I set out for the development and evidence processes of my game.</a:t>
            </a:r>
            <a:endParaRPr sz="1150"/>
          </a:p>
          <a:p>
            <a:pPr indent="0" lvl="0" marL="0" rtl="0" algn="just">
              <a:lnSpc>
                <a:spcPct val="115000"/>
              </a:lnSpc>
              <a:spcBef>
                <a:spcPts val="1600"/>
              </a:spcBef>
              <a:spcAft>
                <a:spcPts val="0"/>
              </a:spcAft>
              <a:buSzPts val="1800"/>
              <a:buNone/>
            </a:pPr>
            <a:r>
              <a:rPr lang="en" sz="1150"/>
              <a:t>Trialling was done with my family members for stakeholder feedback and further improvement. The information I got from them is what they think I should do and the types of features I should add to further improve my game and the way I code it as well. And as a result, it allowed me to take a bigger step for me find more errors that were in my game and find weak points in my code to improve in to make it easier to understand, play, and use with anyone, whether if it was friends or family.</a:t>
            </a:r>
            <a:endParaRPr sz="1150"/>
          </a:p>
          <a:p>
            <a:pPr indent="0" lvl="0" marL="0" rtl="0" algn="just">
              <a:lnSpc>
                <a:spcPct val="115000"/>
              </a:lnSpc>
              <a:spcBef>
                <a:spcPts val="1600"/>
              </a:spcBef>
              <a:spcAft>
                <a:spcPts val="1600"/>
              </a:spcAft>
              <a:buSzPts val="1800"/>
              <a:buNone/>
            </a:pPr>
            <a:r>
              <a:rPr lang="en" sz="1150"/>
              <a:t>With testing, I made sure to constantly test my code </a:t>
            </a:r>
            <a:r>
              <a:rPr lang="en" sz="1150"/>
              <a:t>whenever</a:t>
            </a:r>
            <a:r>
              <a:rPr lang="en" sz="1150"/>
              <a:t> I make changes and validate them to make sure that my work is completed ethically and logically. And from testing, I discovered that I can play around with the game code by altering the colors to my liking and potentially testing for other features that I </a:t>
            </a:r>
            <a:r>
              <a:rPr lang="en" sz="1150"/>
              <a:t>could add like a play again function for example. And with testing, this made my code has become more tidy, easy to understand the functions, strings, commands, color constants, only left with a few validation/ convention errors</a:t>
            </a:r>
            <a:endParaRPr sz="115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8"/>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06" name="Google Shape;106;p18"/>
          <p:cNvPicPr preferRelativeResize="0"/>
          <p:nvPr/>
        </p:nvPicPr>
        <p:blipFill>
          <a:blip r:embed="rId3">
            <a:alphaModFix/>
          </a:blip>
          <a:stretch>
            <a:fillRect/>
          </a:stretch>
        </p:blipFill>
        <p:spPr>
          <a:xfrm>
            <a:off x="471900" y="956400"/>
            <a:ext cx="8222099" cy="36728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9"/>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Overall, I believe that Monday was best suited for the planning of my project because of the basic features it gives such as subitems, work status and deadline to manage time efficiently. I could have used Trello for example, as it was also a good option, but I did not choose to use it because of the lack of feature of a schedule and update status unlike Monday. Even though Trello makes separate charts for each component, I still prefer Monday as I find it hard to manage time and I felt it’s much easier to keep up at whatever point I am up to whilst making my </a:t>
            </a:r>
            <a:r>
              <a:rPr lang="en"/>
              <a:t>project</a:t>
            </a:r>
            <a:r>
              <a:rPr lang="en"/>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Decomposition of Outcome</a:t>
            </a:r>
            <a:endParaRPr/>
          </a:p>
        </p:txBody>
      </p:sp>
      <p:sp>
        <p:nvSpPr>
          <p:cNvPr id="118" name="Google Shape;118;p20"/>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19" name="Google Shape;119;p20"/>
          <p:cNvPicPr preferRelativeResize="0"/>
          <p:nvPr/>
        </p:nvPicPr>
        <p:blipFill>
          <a:blip r:embed="rId3">
            <a:alphaModFix/>
          </a:blip>
          <a:stretch>
            <a:fillRect/>
          </a:stretch>
        </p:blipFill>
        <p:spPr>
          <a:xfrm>
            <a:off x="0" y="832124"/>
            <a:ext cx="9144000" cy="347925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FF0000"/>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