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Daniel Ki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4B8DE2-FAF9-49D4-8AE2-053BF1C86335}">
  <a:tblStyle styleId="{794B8DE2-FAF9-49D4-8AE2-053BF1C863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italic.fntdata"/><Relationship Id="rId14" Type="http://schemas.openxmlformats.org/officeDocument/2006/relationships/slide" Target="slides/slide7.xml"/><Relationship Id="rId36" Type="http://schemas.openxmlformats.org/officeDocument/2006/relationships/font" Target="fonts/Roboto-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Roboto-bold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8-28T14:59:23.816">
    <p:pos x="246" y="1911"/>
    <p:text>I had an accident before which have affected this assignment. I attached the reference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8-29T06:52:21.237">
    <p:pos x="297" y="-14"/>
    <p:text>Any version can not be uploaded because of the incident and also figuring out debugging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7a1c31760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e7a1c31760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7a1c31760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e7a1c3176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7a1c31760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e7a1c31760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852e74a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b852e74a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52e74ae1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b852e74ae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95666bf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95666bf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b7917320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b7917320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b7917320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b7917320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b0df406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b0df406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99a55e9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99a55e9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99a55e9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99a55e9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b0df406d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b0df406d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b0df406d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b0df406d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c2cc90c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c2cc90c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c2cc90c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c2cc90c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c2cc90c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c2cc90c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b0df406d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b0df406d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53f459b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53f459b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7538509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7538509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b79173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b79173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b791732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b791732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7a1c31760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e7a1c31760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7a1c31760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e7a1c31760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06666"/>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800"/>
              <a:buNone/>
              <a:defRPr>
                <a:solidFill>
                  <a:schemeClr val="lt1"/>
                </a:solidFill>
              </a:defRPr>
            </a:lvl1pPr>
            <a:lvl2pPr lvl="1" rtl="0" algn="l">
              <a:lnSpc>
                <a:spcPct val="100000"/>
              </a:lnSpc>
              <a:spcBef>
                <a:spcPts val="0"/>
              </a:spcBef>
              <a:spcAft>
                <a:spcPts val="0"/>
              </a:spcAft>
              <a:buClr>
                <a:schemeClr val="lt1"/>
              </a:buClr>
              <a:buSzPts val="1800"/>
              <a:buNone/>
              <a:defRPr sz="1800">
                <a:solidFill>
                  <a:schemeClr val="lt1"/>
                </a:solidFill>
              </a:defRPr>
            </a:lvl2pPr>
            <a:lvl3pPr lvl="2" rtl="0" algn="l">
              <a:lnSpc>
                <a:spcPct val="100000"/>
              </a:lnSpc>
              <a:spcBef>
                <a:spcPts val="0"/>
              </a:spcBef>
              <a:spcAft>
                <a:spcPts val="0"/>
              </a:spcAft>
              <a:buClr>
                <a:schemeClr val="lt1"/>
              </a:buClr>
              <a:buSzPts val="1800"/>
              <a:buNone/>
              <a:defRPr sz="1800">
                <a:solidFill>
                  <a:schemeClr val="lt1"/>
                </a:solidFill>
              </a:defRPr>
            </a:lvl3pPr>
            <a:lvl4pPr lvl="3" rtl="0" algn="l">
              <a:lnSpc>
                <a:spcPct val="100000"/>
              </a:lnSpc>
              <a:spcBef>
                <a:spcPts val="0"/>
              </a:spcBef>
              <a:spcAft>
                <a:spcPts val="0"/>
              </a:spcAft>
              <a:buClr>
                <a:schemeClr val="lt1"/>
              </a:buClr>
              <a:buSzPts val="1800"/>
              <a:buNone/>
              <a:defRPr sz="1800">
                <a:solidFill>
                  <a:schemeClr val="lt1"/>
                </a:solidFill>
              </a:defRPr>
            </a:lvl4pPr>
            <a:lvl5pPr lvl="4" rtl="0" algn="l">
              <a:lnSpc>
                <a:spcPct val="100000"/>
              </a:lnSpc>
              <a:spcBef>
                <a:spcPts val="0"/>
              </a:spcBef>
              <a:spcAft>
                <a:spcPts val="0"/>
              </a:spcAft>
              <a:buClr>
                <a:schemeClr val="lt1"/>
              </a:buClr>
              <a:buSzPts val="1800"/>
              <a:buNone/>
              <a:defRPr sz="1800">
                <a:solidFill>
                  <a:schemeClr val="lt1"/>
                </a:solidFill>
              </a:defRPr>
            </a:lvl5pPr>
            <a:lvl6pPr lvl="5" rtl="0" algn="l">
              <a:lnSpc>
                <a:spcPct val="100000"/>
              </a:lnSpc>
              <a:spcBef>
                <a:spcPts val="0"/>
              </a:spcBef>
              <a:spcAft>
                <a:spcPts val="0"/>
              </a:spcAft>
              <a:buClr>
                <a:schemeClr val="lt1"/>
              </a:buClr>
              <a:buSzPts val="1800"/>
              <a:buNone/>
              <a:defRPr sz="1800">
                <a:solidFill>
                  <a:schemeClr val="lt1"/>
                </a:solidFill>
              </a:defRPr>
            </a:lvl6pPr>
            <a:lvl7pPr lvl="6" rtl="0" algn="l">
              <a:lnSpc>
                <a:spcPct val="100000"/>
              </a:lnSpc>
              <a:spcBef>
                <a:spcPts val="0"/>
              </a:spcBef>
              <a:spcAft>
                <a:spcPts val="0"/>
              </a:spcAft>
              <a:buClr>
                <a:schemeClr val="lt1"/>
              </a:buClr>
              <a:buSzPts val="1800"/>
              <a:buNone/>
              <a:defRPr sz="1800">
                <a:solidFill>
                  <a:schemeClr val="lt1"/>
                </a:solidFill>
              </a:defRPr>
            </a:lvl7pPr>
            <a:lvl8pPr lvl="7" rtl="0" algn="l">
              <a:lnSpc>
                <a:spcPct val="100000"/>
              </a:lnSpc>
              <a:spcBef>
                <a:spcPts val="0"/>
              </a:spcBef>
              <a:spcAft>
                <a:spcPts val="0"/>
              </a:spcAft>
              <a:buClr>
                <a:schemeClr val="lt1"/>
              </a:buClr>
              <a:buSzPts val="1800"/>
              <a:buNone/>
              <a:defRPr sz="1800">
                <a:solidFill>
                  <a:schemeClr val="lt1"/>
                </a:solidFill>
              </a:defRPr>
            </a:lvl8pPr>
            <a:lvl9pPr lvl="8" rtl="0"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E06666"/>
        </a:solidFill>
      </p:bgPr>
    </p:bg>
    <p:spTree>
      <p:nvGrpSpPr>
        <p:cNvPr id="15" name="Shape 15"/>
        <p:cNvGrpSpPr/>
        <p:nvPr/>
      </p:nvGrpSpPr>
      <p:grpSpPr>
        <a:xfrm>
          <a:off x="0" y="0"/>
          <a:ext cx="0" cy="0"/>
          <a:chOff x="0" y="0"/>
          <a:chExt cx="0" cy="0"/>
        </a:xfrm>
      </p:grpSpPr>
      <p:sp>
        <p:nvSpPr>
          <p:cNvPr id="16" name="Google Shape;16;p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25" name="Google Shape;25;p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6" name="Google Shape;26;p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7" name="Google Shape;27;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32" name="Google Shape;32;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7" name="Google Shape;37;p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chemeClr val="lt1"/>
              </a:buClr>
              <a:buSzPts val="1200"/>
              <a:buChar char="●"/>
              <a:defRPr sz="1200">
                <a:solidFill>
                  <a:schemeClr val="lt1"/>
                </a:solidFill>
              </a:defRPr>
            </a:lvl1pPr>
            <a:lvl2pPr indent="-304800" lvl="1" marL="914400" rtl="0" algn="l">
              <a:lnSpc>
                <a:spcPct val="115000"/>
              </a:lnSpc>
              <a:spcBef>
                <a:spcPts val="1600"/>
              </a:spcBef>
              <a:spcAft>
                <a:spcPts val="0"/>
              </a:spcAft>
              <a:buClr>
                <a:schemeClr val="lt1"/>
              </a:buClr>
              <a:buSzPts val="1200"/>
              <a:buChar char="○"/>
              <a:defRPr sz="1200">
                <a:solidFill>
                  <a:schemeClr val="lt1"/>
                </a:solidFill>
              </a:defRPr>
            </a:lvl2pPr>
            <a:lvl3pPr indent="-304800" lvl="2" marL="1371600" rtl="0" algn="l">
              <a:lnSpc>
                <a:spcPct val="115000"/>
              </a:lnSpc>
              <a:spcBef>
                <a:spcPts val="1600"/>
              </a:spcBef>
              <a:spcAft>
                <a:spcPts val="0"/>
              </a:spcAft>
              <a:buClr>
                <a:schemeClr val="lt1"/>
              </a:buClr>
              <a:buSzPts val="1200"/>
              <a:buChar char="■"/>
              <a:defRPr sz="1200">
                <a:solidFill>
                  <a:schemeClr val="lt1"/>
                </a:solidFill>
              </a:defRPr>
            </a:lvl3pPr>
            <a:lvl4pPr indent="-304800" lvl="3" marL="1828800" rtl="0" algn="l">
              <a:lnSpc>
                <a:spcPct val="115000"/>
              </a:lnSpc>
              <a:spcBef>
                <a:spcPts val="1600"/>
              </a:spcBef>
              <a:spcAft>
                <a:spcPts val="0"/>
              </a:spcAft>
              <a:buClr>
                <a:schemeClr val="lt1"/>
              </a:buClr>
              <a:buSzPts val="1200"/>
              <a:buChar char="●"/>
              <a:defRPr sz="1200">
                <a:solidFill>
                  <a:schemeClr val="lt1"/>
                </a:solidFill>
              </a:defRPr>
            </a:lvl4pPr>
            <a:lvl5pPr indent="-304800" lvl="4" marL="2286000" rtl="0" algn="l">
              <a:lnSpc>
                <a:spcPct val="115000"/>
              </a:lnSpc>
              <a:spcBef>
                <a:spcPts val="1600"/>
              </a:spcBef>
              <a:spcAft>
                <a:spcPts val="0"/>
              </a:spcAft>
              <a:buClr>
                <a:schemeClr val="lt1"/>
              </a:buClr>
              <a:buSzPts val="1200"/>
              <a:buChar char="○"/>
              <a:defRPr sz="1200">
                <a:solidFill>
                  <a:schemeClr val="lt1"/>
                </a:solidFill>
              </a:defRPr>
            </a:lvl5pPr>
            <a:lvl6pPr indent="-304800" lvl="5" marL="2743200" rtl="0" algn="l">
              <a:lnSpc>
                <a:spcPct val="115000"/>
              </a:lnSpc>
              <a:spcBef>
                <a:spcPts val="1600"/>
              </a:spcBef>
              <a:spcAft>
                <a:spcPts val="0"/>
              </a:spcAft>
              <a:buClr>
                <a:schemeClr val="lt1"/>
              </a:buClr>
              <a:buSzPts val="1200"/>
              <a:buChar char="■"/>
              <a:defRPr sz="1200">
                <a:solidFill>
                  <a:schemeClr val="lt1"/>
                </a:solidFill>
              </a:defRPr>
            </a:lvl6pPr>
            <a:lvl7pPr indent="-304800" lvl="6" marL="3200400" rtl="0" algn="l">
              <a:lnSpc>
                <a:spcPct val="115000"/>
              </a:lnSpc>
              <a:spcBef>
                <a:spcPts val="1600"/>
              </a:spcBef>
              <a:spcAft>
                <a:spcPts val="0"/>
              </a:spcAft>
              <a:buClr>
                <a:schemeClr val="lt1"/>
              </a:buClr>
              <a:buSzPts val="1200"/>
              <a:buChar char="●"/>
              <a:defRPr sz="1200">
                <a:solidFill>
                  <a:schemeClr val="lt1"/>
                </a:solidFill>
              </a:defRPr>
            </a:lvl7pPr>
            <a:lvl8pPr indent="-304800" lvl="7" marL="3657600" rtl="0" algn="l">
              <a:lnSpc>
                <a:spcPct val="115000"/>
              </a:lnSpc>
              <a:spcBef>
                <a:spcPts val="1600"/>
              </a:spcBef>
              <a:spcAft>
                <a:spcPts val="0"/>
              </a:spcAft>
              <a:buClr>
                <a:schemeClr val="lt1"/>
              </a:buClr>
              <a:buSzPts val="1200"/>
              <a:buChar char="○"/>
              <a:defRPr sz="1200">
                <a:solidFill>
                  <a:schemeClr val="lt1"/>
                </a:solidFill>
              </a:defRPr>
            </a:lvl8pPr>
            <a:lvl9pPr indent="-304800" lvl="8" marL="4114800" rtl="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8" name="Google Shape;38;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6000"/>
              <a:buNone/>
              <a:defRPr sz="6000"/>
            </a:lvl1pPr>
            <a:lvl2pPr lvl="1" rtl="0" algn="l">
              <a:lnSpc>
                <a:spcPct val="100000"/>
              </a:lnSpc>
              <a:spcBef>
                <a:spcPts val="0"/>
              </a:spcBef>
              <a:spcAft>
                <a:spcPts val="0"/>
              </a:spcAft>
              <a:buSzPts val="6000"/>
              <a:buNone/>
              <a:defRPr sz="6000"/>
            </a:lvl2pPr>
            <a:lvl3pPr lvl="2" rtl="0" algn="l">
              <a:lnSpc>
                <a:spcPct val="100000"/>
              </a:lnSpc>
              <a:spcBef>
                <a:spcPts val="0"/>
              </a:spcBef>
              <a:spcAft>
                <a:spcPts val="0"/>
              </a:spcAft>
              <a:buSzPts val="6000"/>
              <a:buNone/>
              <a:defRPr sz="6000"/>
            </a:lvl3pPr>
            <a:lvl4pPr lvl="3" rtl="0" algn="l">
              <a:lnSpc>
                <a:spcPct val="100000"/>
              </a:lnSpc>
              <a:spcBef>
                <a:spcPts val="0"/>
              </a:spcBef>
              <a:spcAft>
                <a:spcPts val="0"/>
              </a:spcAft>
              <a:buSzPts val="6000"/>
              <a:buNone/>
              <a:defRPr sz="6000"/>
            </a:lvl4pPr>
            <a:lvl5pPr lvl="4" rtl="0" algn="l">
              <a:lnSpc>
                <a:spcPct val="100000"/>
              </a:lnSpc>
              <a:spcBef>
                <a:spcPts val="0"/>
              </a:spcBef>
              <a:spcAft>
                <a:spcPts val="0"/>
              </a:spcAft>
              <a:buSzPts val="6000"/>
              <a:buNone/>
              <a:defRPr sz="6000"/>
            </a:lvl5pPr>
            <a:lvl6pPr lvl="5" rtl="0" algn="l">
              <a:lnSpc>
                <a:spcPct val="100000"/>
              </a:lnSpc>
              <a:spcBef>
                <a:spcPts val="0"/>
              </a:spcBef>
              <a:spcAft>
                <a:spcPts val="0"/>
              </a:spcAft>
              <a:buSzPts val="6000"/>
              <a:buNone/>
              <a:defRPr sz="6000"/>
            </a:lvl6pPr>
            <a:lvl7pPr lvl="6" rtl="0" algn="l">
              <a:lnSpc>
                <a:spcPct val="100000"/>
              </a:lnSpc>
              <a:spcBef>
                <a:spcPts val="0"/>
              </a:spcBef>
              <a:spcAft>
                <a:spcPts val="0"/>
              </a:spcAft>
              <a:buSzPts val="6000"/>
              <a:buNone/>
              <a:defRPr sz="6000"/>
            </a:lvl7pPr>
            <a:lvl8pPr lvl="7" rtl="0" algn="l">
              <a:lnSpc>
                <a:spcPct val="100000"/>
              </a:lnSpc>
              <a:spcBef>
                <a:spcPts val="0"/>
              </a:spcBef>
              <a:spcAft>
                <a:spcPts val="0"/>
              </a:spcAft>
              <a:buSzPts val="6000"/>
              <a:buNone/>
              <a:defRPr sz="6000"/>
            </a:lvl8pPr>
            <a:lvl9pPr lvl="8" rtl="0" algn="l">
              <a:lnSpc>
                <a:spcPct val="100000"/>
              </a:lnSpc>
              <a:spcBef>
                <a:spcPts val="0"/>
              </a:spcBef>
              <a:spcAft>
                <a:spcPts val="0"/>
              </a:spcAft>
              <a:buSzPts val="6000"/>
              <a:buNone/>
              <a:defRPr sz="6000"/>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4200"/>
              <a:buNone/>
              <a:defRPr sz="4200">
                <a:solidFill>
                  <a:schemeClr val="dk2"/>
                </a:solidFill>
              </a:defRPr>
            </a:lvl1pPr>
            <a:lvl2pPr lvl="1" rtl="0" algn="ctr">
              <a:lnSpc>
                <a:spcPct val="100000"/>
              </a:lnSpc>
              <a:spcBef>
                <a:spcPts val="0"/>
              </a:spcBef>
              <a:spcAft>
                <a:spcPts val="0"/>
              </a:spcAft>
              <a:buClr>
                <a:schemeClr val="dk2"/>
              </a:buClr>
              <a:buSzPts val="4200"/>
              <a:buNone/>
              <a:defRPr sz="4200">
                <a:solidFill>
                  <a:schemeClr val="dk2"/>
                </a:solidFill>
              </a:defRPr>
            </a:lvl2pPr>
            <a:lvl3pPr lvl="2" rtl="0" algn="ctr">
              <a:lnSpc>
                <a:spcPct val="100000"/>
              </a:lnSpc>
              <a:spcBef>
                <a:spcPts val="0"/>
              </a:spcBef>
              <a:spcAft>
                <a:spcPts val="0"/>
              </a:spcAft>
              <a:buClr>
                <a:schemeClr val="dk2"/>
              </a:buClr>
              <a:buSzPts val="4200"/>
              <a:buNone/>
              <a:defRPr sz="4200">
                <a:solidFill>
                  <a:schemeClr val="dk2"/>
                </a:solidFill>
              </a:defRPr>
            </a:lvl3pPr>
            <a:lvl4pPr lvl="3" rtl="0" algn="ctr">
              <a:lnSpc>
                <a:spcPct val="100000"/>
              </a:lnSpc>
              <a:spcBef>
                <a:spcPts val="0"/>
              </a:spcBef>
              <a:spcAft>
                <a:spcPts val="0"/>
              </a:spcAft>
              <a:buClr>
                <a:schemeClr val="dk2"/>
              </a:buClr>
              <a:buSzPts val="4200"/>
              <a:buNone/>
              <a:defRPr sz="4200">
                <a:solidFill>
                  <a:schemeClr val="dk2"/>
                </a:solidFill>
              </a:defRPr>
            </a:lvl4pPr>
            <a:lvl5pPr lvl="4" rtl="0" algn="ctr">
              <a:lnSpc>
                <a:spcPct val="100000"/>
              </a:lnSpc>
              <a:spcBef>
                <a:spcPts val="0"/>
              </a:spcBef>
              <a:spcAft>
                <a:spcPts val="0"/>
              </a:spcAft>
              <a:buClr>
                <a:schemeClr val="dk2"/>
              </a:buClr>
              <a:buSzPts val="4200"/>
              <a:buNone/>
              <a:defRPr sz="4200">
                <a:solidFill>
                  <a:schemeClr val="dk2"/>
                </a:solidFill>
              </a:defRPr>
            </a:lvl5pPr>
            <a:lvl6pPr lvl="5" rtl="0" algn="ctr">
              <a:lnSpc>
                <a:spcPct val="100000"/>
              </a:lnSpc>
              <a:spcBef>
                <a:spcPts val="0"/>
              </a:spcBef>
              <a:spcAft>
                <a:spcPts val="0"/>
              </a:spcAft>
              <a:buClr>
                <a:schemeClr val="dk2"/>
              </a:buClr>
              <a:buSzPts val="4200"/>
              <a:buNone/>
              <a:defRPr sz="4200">
                <a:solidFill>
                  <a:schemeClr val="dk2"/>
                </a:solidFill>
              </a:defRPr>
            </a:lvl6pPr>
            <a:lvl7pPr lvl="6" rtl="0" algn="ctr">
              <a:lnSpc>
                <a:spcPct val="100000"/>
              </a:lnSpc>
              <a:spcBef>
                <a:spcPts val="0"/>
              </a:spcBef>
              <a:spcAft>
                <a:spcPts val="0"/>
              </a:spcAft>
              <a:buClr>
                <a:schemeClr val="dk2"/>
              </a:buClr>
              <a:buSzPts val="4200"/>
              <a:buNone/>
              <a:defRPr sz="4200">
                <a:solidFill>
                  <a:schemeClr val="dk2"/>
                </a:solidFill>
              </a:defRPr>
            </a:lvl7pPr>
            <a:lvl8pPr lvl="7" rtl="0" algn="ctr">
              <a:lnSpc>
                <a:spcPct val="100000"/>
              </a:lnSpc>
              <a:spcBef>
                <a:spcPts val="0"/>
              </a:spcBef>
              <a:spcAft>
                <a:spcPts val="0"/>
              </a:spcAft>
              <a:buClr>
                <a:schemeClr val="dk2"/>
              </a:buClr>
              <a:buSzPts val="4200"/>
              <a:buNone/>
              <a:defRPr sz="4200">
                <a:solidFill>
                  <a:schemeClr val="dk2"/>
                </a:solidFill>
              </a:defRPr>
            </a:lvl8pPr>
            <a:lvl9pPr lvl="8" rtl="0" algn="ctr">
              <a:lnSpc>
                <a:spcPct val="100000"/>
              </a:lnSpc>
              <a:spcBef>
                <a:spcPts val="0"/>
              </a:spcBef>
              <a:spcAft>
                <a:spcPts val="0"/>
              </a:spcAft>
              <a:buClr>
                <a:schemeClr val="dk2"/>
              </a:buClr>
              <a:buSzPts val="4200"/>
              <a:buNone/>
              <a:defRPr sz="4200">
                <a:solidFill>
                  <a:schemeClr val="dk2"/>
                </a:solidFill>
              </a:defRPr>
            </a:lvl9pPr>
          </a:lstStyle>
          <a:p/>
        </p:txBody>
      </p:sp>
      <p:sp>
        <p:nvSpPr>
          <p:cNvPr id="46" name="Google Shape;46;p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 name="Google Shape;47;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48" name="Google Shape;4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lt1"/>
              </a:buClr>
              <a:buSzPts val="1200"/>
              <a:buNone/>
              <a:defRPr sz="1200">
                <a:solidFill>
                  <a:schemeClr val="lt1"/>
                </a:solidFill>
              </a:defRPr>
            </a:lvl1pPr>
          </a:lstStyle>
          <a:p/>
        </p:txBody>
      </p:sp>
      <p:sp>
        <p:nvSpPr>
          <p:cNvPr id="53" name="Google Shape;53;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1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2000"/>
              <a:buNone/>
              <a:defRPr sz="12000">
                <a:solidFill>
                  <a:schemeClr val="dk2"/>
                </a:solidFill>
              </a:defRPr>
            </a:lvl1pPr>
            <a:lvl2pPr lvl="1" rtl="0" algn="ctr">
              <a:lnSpc>
                <a:spcPct val="100000"/>
              </a:lnSpc>
              <a:spcBef>
                <a:spcPts val="0"/>
              </a:spcBef>
              <a:spcAft>
                <a:spcPts val="0"/>
              </a:spcAft>
              <a:buClr>
                <a:schemeClr val="dk2"/>
              </a:buClr>
              <a:buSzPts val="12000"/>
              <a:buNone/>
              <a:defRPr sz="12000">
                <a:solidFill>
                  <a:schemeClr val="dk2"/>
                </a:solidFill>
              </a:defRPr>
            </a:lvl2pPr>
            <a:lvl3pPr lvl="2" rtl="0" algn="ctr">
              <a:lnSpc>
                <a:spcPct val="100000"/>
              </a:lnSpc>
              <a:spcBef>
                <a:spcPts val="0"/>
              </a:spcBef>
              <a:spcAft>
                <a:spcPts val="0"/>
              </a:spcAft>
              <a:buClr>
                <a:schemeClr val="dk2"/>
              </a:buClr>
              <a:buSzPts val="12000"/>
              <a:buNone/>
              <a:defRPr sz="12000">
                <a:solidFill>
                  <a:schemeClr val="dk2"/>
                </a:solidFill>
              </a:defRPr>
            </a:lvl3pPr>
            <a:lvl4pPr lvl="3" rtl="0" algn="ctr">
              <a:lnSpc>
                <a:spcPct val="100000"/>
              </a:lnSpc>
              <a:spcBef>
                <a:spcPts val="0"/>
              </a:spcBef>
              <a:spcAft>
                <a:spcPts val="0"/>
              </a:spcAft>
              <a:buClr>
                <a:schemeClr val="dk2"/>
              </a:buClr>
              <a:buSzPts val="12000"/>
              <a:buNone/>
              <a:defRPr sz="12000">
                <a:solidFill>
                  <a:schemeClr val="dk2"/>
                </a:solidFill>
              </a:defRPr>
            </a:lvl4pPr>
            <a:lvl5pPr lvl="4" rtl="0" algn="ctr">
              <a:lnSpc>
                <a:spcPct val="100000"/>
              </a:lnSpc>
              <a:spcBef>
                <a:spcPts val="0"/>
              </a:spcBef>
              <a:spcAft>
                <a:spcPts val="0"/>
              </a:spcAft>
              <a:buClr>
                <a:schemeClr val="dk2"/>
              </a:buClr>
              <a:buSzPts val="12000"/>
              <a:buNone/>
              <a:defRPr sz="12000">
                <a:solidFill>
                  <a:schemeClr val="dk2"/>
                </a:solidFill>
              </a:defRPr>
            </a:lvl5pPr>
            <a:lvl6pPr lvl="5" rtl="0" algn="ctr">
              <a:lnSpc>
                <a:spcPct val="100000"/>
              </a:lnSpc>
              <a:spcBef>
                <a:spcPts val="0"/>
              </a:spcBef>
              <a:spcAft>
                <a:spcPts val="0"/>
              </a:spcAft>
              <a:buClr>
                <a:schemeClr val="dk2"/>
              </a:buClr>
              <a:buSzPts val="12000"/>
              <a:buNone/>
              <a:defRPr sz="12000">
                <a:solidFill>
                  <a:schemeClr val="dk2"/>
                </a:solidFill>
              </a:defRPr>
            </a:lvl6pPr>
            <a:lvl7pPr lvl="6" rtl="0" algn="ctr">
              <a:lnSpc>
                <a:spcPct val="100000"/>
              </a:lnSpc>
              <a:spcBef>
                <a:spcPts val="0"/>
              </a:spcBef>
              <a:spcAft>
                <a:spcPts val="0"/>
              </a:spcAft>
              <a:buClr>
                <a:schemeClr val="dk2"/>
              </a:buClr>
              <a:buSzPts val="12000"/>
              <a:buNone/>
              <a:defRPr sz="12000">
                <a:solidFill>
                  <a:schemeClr val="dk2"/>
                </a:solidFill>
              </a:defRPr>
            </a:lvl7pPr>
            <a:lvl8pPr lvl="7" rtl="0" algn="ctr">
              <a:lnSpc>
                <a:spcPct val="100000"/>
              </a:lnSpc>
              <a:spcBef>
                <a:spcPts val="0"/>
              </a:spcBef>
              <a:spcAft>
                <a:spcPts val="0"/>
              </a:spcAft>
              <a:buClr>
                <a:schemeClr val="dk2"/>
              </a:buClr>
              <a:buSzPts val="12000"/>
              <a:buNone/>
              <a:defRPr sz="12000">
                <a:solidFill>
                  <a:schemeClr val="dk2"/>
                </a:solidFill>
              </a:defRPr>
            </a:lvl8pPr>
            <a:lvl9pPr lvl="8" rtl="0"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1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57" name="Google Shape;57;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w3schools.com/python/python_variables_global.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hyperlink" Target="https://drive.google.com/file/d/1-T1c7wdtDzdP1wul6MWfH3lUW_CfoIcS/view?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omments" Target="../comments/commen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monday.com"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65" name="Google Shape;65;p1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6" name="Google Shape;66;p12"/>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Project Title : Python Quiz</a:t>
            </a:r>
            <a:endParaRPr/>
          </a:p>
          <a:p>
            <a:pPr indent="-381000" lvl="0" marL="457200" rtl="0" algn="l">
              <a:lnSpc>
                <a:spcPct val="100000"/>
              </a:lnSpc>
              <a:spcBef>
                <a:spcPts val="0"/>
              </a:spcBef>
              <a:spcAft>
                <a:spcPts val="0"/>
              </a:spcAft>
              <a:buSzPts val="2400"/>
              <a:buChar char="-"/>
            </a:pPr>
            <a:r>
              <a:rPr lang="en" sz="2400" u="sng"/>
              <a:t>Daniel Kim</a:t>
            </a:r>
            <a:r>
              <a:rPr lang="en" sz="2400"/>
              <a:t> </a:t>
            </a:r>
            <a:endParaRPr sz="2400"/>
          </a:p>
        </p:txBody>
      </p:sp>
      <p:sp>
        <p:nvSpPr>
          <p:cNvPr id="67" name="Google Shape;67;p12"/>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NSN : 19896</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#main code(</a:t>
            </a:r>
            <a:r>
              <a:rPr lang="en" sz="2800"/>
              <a:t>greeting</a:t>
            </a:r>
            <a:r>
              <a:rPr lang="en"/>
              <a:t>)</a:t>
            </a:r>
            <a:endParaRPr/>
          </a:p>
        </p:txBody>
      </p:sp>
      <p:sp>
        <p:nvSpPr>
          <p:cNvPr id="129" name="Google Shape;129;p21"/>
          <p:cNvSpPr txBox="1"/>
          <p:nvPr>
            <p:ph idx="1" type="body"/>
          </p:nvPr>
        </p:nvSpPr>
        <p:spPr>
          <a:xfrm>
            <a:off x="5861475" y="1170150"/>
            <a:ext cx="2750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code asks their name</a:t>
            </a:r>
            <a:r>
              <a:rPr lang="en" u="sng"/>
              <a:t> to greet the users(salutation) </a:t>
            </a:r>
            <a:r>
              <a:rPr lang="en"/>
              <a:t>with the name by using “</a:t>
            </a:r>
            <a:r>
              <a:rPr lang="en" u="sng"/>
              <a:t>input</a:t>
            </a:r>
            <a:r>
              <a:rPr lang="en"/>
              <a:t>.” time.sleep is used </a:t>
            </a:r>
            <a:r>
              <a:rPr lang="en" u="sng"/>
              <a:t>to give a gap between</a:t>
            </a:r>
            <a:r>
              <a:rPr lang="en"/>
              <a:t> following quotes for feeling not to crash. </a:t>
            </a:r>
            <a:r>
              <a:rPr lang="en" u="sng"/>
              <a:t>Name is globalised</a:t>
            </a:r>
            <a:r>
              <a:rPr lang="en"/>
              <a:t>(global name) to use it again after.</a:t>
            </a:r>
            <a:endParaRPr/>
          </a:p>
        </p:txBody>
      </p:sp>
      <p:pic>
        <p:nvPicPr>
          <p:cNvPr id="130" name="Google Shape;130;p21"/>
          <p:cNvPicPr preferRelativeResize="0"/>
          <p:nvPr/>
        </p:nvPicPr>
        <p:blipFill>
          <a:blip r:embed="rId3">
            <a:alphaModFix/>
          </a:blip>
          <a:stretch>
            <a:fillRect/>
          </a:stretch>
        </p:blipFill>
        <p:spPr>
          <a:xfrm>
            <a:off x="117100" y="1170150"/>
            <a:ext cx="5556674" cy="2075080"/>
          </a:xfrm>
          <a:prstGeom prst="rect">
            <a:avLst/>
          </a:prstGeom>
          <a:noFill/>
          <a:ln>
            <a:noFill/>
          </a:ln>
        </p:spPr>
      </p:pic>
      <p:sp>
        <p:nvSpPr>
          <p:cNvPr id="131" name="Google Shape;131;p21"/>
          <p:cNvSpPr txBox="1"/>
          <p:nvPr/>
        </p:nvSpPr>
        <p:spPr>
          <a:xfrm>
            <a:off x="294250" y="3448625"/>
            <a:ext cx="5439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rgbClr val="666666"/>
                </a:solidFill>
                <a:latin typeface="Roboto"/>
                <a:ea typeface="Roboto"/>
                <a:cs typeface="Roboto"/>
                <a:sym typeface="Roboto"/>
              </a:rPr>
              <a:t>To prevent from starting quiz automatically</a:t>
            </a:r>
            <a:r>
              <a:rPr lang="en" sz="1800">
                <a:solidFill>
                  <a:srgbClr val="666666"/>
                </a:solidFill>
                <a:latin typeface="Roboto"/>
                <a:ea typeface="Roboto"/>
                <a:cs typeface="Roboto"/>
                <a:sym typeface="Roboto"/>
              </a:rPr>
              <a:t> when the user is not ready, they have to press any key to initiate this quiz.</a:t>
            </a:r>
            <a:endParaRPr sz="1800">
              <a:solidFill>
                <a:srgbClr val="666666"/>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#test </a:t>
            </a:r>
            <a:r>
              <a:rPr lang="en" sz="2800"/>
              <a:t>(solving Q)</a:t>
            </a:r>
            <a:endParaRPr sz="2800"/>
          </a:p>
        </p:txBody>
      </p:sp>
      <p:sp>
        <p:nvSpPr>
          <p:cNvPr id="137" name="Google Shape;137;p22"/>
          <p:cNvSpPr txBox="1"/>
          <p:nvPr>
            <p:ph idx="1" type="body"/>
          </p:nvPr>
        </p:nvSpPr>
        <p:spPr>
          <a:xfrm>
            <a:off x="5352075" y="744425"/>
            <a:ext cx="3567900" cy="428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u="sng"/>
              <a:t>With the loo</a:t>
            </a:r>
            <a:r>
              <a:rPr lang="en"/>
              <a:t>p code(for...in...), question </a:t>
            </a:r>
            <a:r>
              <a:rPr lang="en" u="sng"/>
              <a:t>will be repeated step by step</a:t>
            </a:r>
            <a:r>
              <a:rPr lang="en"/>
              <a:t>. The answer that the user thought is right </a:t>
            </a:r>
            <a:r>
              <a:rPr lang="en" u="sng"/>
              <a:t>becomes “question.prompt”</a:t>
            </a:r>
            <a:r>
              <a:rPr lang="en"/>
              <a:t>; it is the </a:t>
            </a:r>
            <a:r>
              <a:rPr lang="en"/>
              <a:t>answer</a:t>
            </a:r>
            <a:r>
              <a:rPr lang="en"/>
              <a:t> in the question code I classified before. It is going to check weather the user’s input is right or wrong. Depending of the correction, the user gets a point or remains the same and also </a:t>
            </a:r>
            <a:r>
              <a:rPr lang="en" u="sng"/>
              <a:t>the </a:t>
            </a:r>
            <a:r>
              <a:rPr lang="en" u="sng"/>
              <a:t>score</a:t>
            </a:r>
            <a:r>
              <a:rPr lang="en" u="sng"/>
              <a:t> will be printed to let them know</a:t>
            </a:r>
            <a:r>
              <a:rPr lang="en"/>
              <a:t> how much score they have for reminders</a:t>
            </a:r>
            <a:endParaRPr/>
          </a:p>
        </p:txBody>
      </p:sp>
      <p:pic>
        <p:nvPicPr>
          <p:cNvPr id="138" name="Google Shape;138;p22"/>
          <p:cNvPicPr preferRelativeResize="0"/>
          <p:nvPr/>
        </p:nvPicPr>
        <p:blipFill>
          <a:blip r:embed="rId3">
            <a:alphaModFix/>
          </a:blip>
          <a:stretch>
            <a:fillRect/>
          </a:stretch>
        </p:blipFill>
        <p:spPr>
          <a:xfrm>
            <a:off x="175575" y="1004875"/>
            <a:ext cx="4817326" cy="2422500"/>
          </a:xfrm>
          <a:prstGeom prst="rect">
            <a:avLst/>
          </a:prstGeom>
          <a:noFill/>
          <a:ln>
            <a:noFill/>
          </a:ln>
        </p:spPr>
      </p:pic>
      <p:sp>
        <p:nvSpPr>
          <p:cNvPr id="139" name="Google Shape;139;p22"/>
          <p:cNvSpPr txBox="1"/>
          <p:nvPr/>
        </p:nvSpPr>
        <p:spPr>
          <a:xfrm>
            <a:off x="175575" y="3427375"/>
            <a:ext cx="5176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666666"/>
                </a:solidFill>
                <a:latin typeface="Roboto"/>
                <a:ea typeface="Roboto"/>
                <a:cs typeface="Roboto"/>
                <a:sym typeface="Roboto"/>
              </a:rPr>
              <a:t>In addition, </a:t>
            </a:r>
            <a:r>
              <a:rPr lang="en" sz="1800">
                <a:solidFill>
                  <a:srgbClr val="666666"/>
                </a:solidFill>
                <a:latin typeface="Roboto"/>
                <a:ea typeface="Roboto"/>
                <a:cs typeface="Roboto"/>
                <a:sym typeface="Roboto"/>
              </a:rPr>
              <a:t>whatever</a:t>
            </a:r>
            <a:r>
              <a:rPr lang="en" sz="1800">
                <a:solidFill>
                  <a:srgbClr val="666666"/>
                </a:solidFill>
                <a:latin typeface="Roboto"/>
                <a:ea typeface="Roboto"/>
                <a:cs typeface="Roboto"/>
                <a:sym typeface="Roboto"/>
              </a:rPr>
              <a:t> they type in capital or </a:t>
            </a:r>
            <a:r>
              <a:rPr lang="en" sz="1800">
                <a:solidFill>
                  <a:srgbClr val="666666"/>
                </a:solidFill>
                <a:latin typeface="Roboto"/>
                <a:ea typeface="Roboto"/>
                <a:cs typeface="Roboto"/>
                <a:sym typeface="Roboto"/>
              </a:rPr>
              <a:t>lowercase</a:t>
            </a:r>
            <a:r>
              <a:rPr lang="en" sz="1800">
                <a:solidFill>
                  <a:srgbClr val="666666"/>
                </a:solidFill>
                <a:latin typeface="Roboto"/>
                <a:ea typeface="Roboto"/>
                <a:cs typeface="Roboto"/>
                <a:sym typeface="Roboto"/>
              </a:rPr>
              <a:t> </a:t>
            </a:r>
            <a:r>
              <a:rPr lang="en" sz="1800" u="sng">
                <a:solidFill>
                  <a:srgbClr val="666666"/>
                </a:solidFill>
                <a:latin typeface="Roboto"/>
                <a:ea typeface="Roboto"/>
                <a:cs typeface="Roboto"/>
                <a:sym typeface="Roboto"/>
              </a:rPr>
              <a:t>the code will recognise it as lowercase</a:t>
            </a:r>
            <a:r>
              <a:rPr lang="en" sz="1800">
                <a:solidFill>
                  <a:srgbClr val="666666"/>
                </a:solidFill>
                <a:latin typeface="Roboto"/>
                <a:ea typeface="Roboto"/>
                <a:cs typeface="Roboto"/>
                <a:sym typeface="Roboto"/>
              </a:rPr>
              <a:t>. It helps removing absurd error when they type in capital letters. </a:t>
            </a:r>
            <a:endParaRPr sz="1800">
              <a:solidFill>
                <a:srgbClr val="666666"/>
              </a:solidFill>
              <a:latin typeface="Roboto"/>
              <a:ea typeface="Roboto"/>
              <a:cs typeface="Roboto"/>
              <a:sym typeface="Roboto"/>
            </a:endParaRPr>
          </a:p>
          <a:p>
            <a:pPr indent="0" lvl="0" marL="0" rtl="0" algn="l">
              <a:spcBef>
                <a:spcPts val="0"/>
              </a:spcBef>
              <a:spcAft>
                <a:spcPts val="0"/>
              </a:spcAft>
              <a:buNone/>
            </a:pPr>
            <a:r>
              <a:rPr lang="en" sz="1800">
                <a:solidFill>
                  <a:srgbClr val="666666"/>
                </a:solidFill>
                <a:latin typeface="Roboto"/>
                <a:ea typeface="Roboto"/>
                <a:cs typeface="Roboto"/>
                <a:sym typeface="Roboto"/>
              </a:rPr>
              <a:t>Furthermore, score is globalised(global score) to use it later.</a:t>
            </a:r>
            <a:endParaRPr sz="1800">
              <a:solidFill>
                <a:srgbClr val="666666"/>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#conclusion</a:t>
            </a:r>
            <a:endParaRPr/>
          </a:p>
        </p:txBody>
      </p:sp>
      <p:sp>
        <p:nvSpPr>
          <p:cNvPr id="145" name="Google Shape;145;p23"/>
          <p:cNvSpPr txBox="1"/>
          <p:nvPr>
            <p:ph idx="1" type="body"/>
          </p:nvPr>
        </p:nvSpPr>
        <p:spPr>
          <a:xfrm>
            <a:off x="5861475" y="1096925"/>
            <a:ext cx="2750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is simply for celebrating the users based on how many questions they are correct with the points. As the score </a:t>
            </a:r>
            <a:r>
              <a:rPr lang="en" u="sng"/>
              <a:t>was </a:t>
            </a:r>
            <a:r>
              <a:rPr lang="en" u="sng"/>
              <a:t>globalised</a:t>
            </a:r>
            <a:r>
              <a:rPr lang="en" u="sng"/>
              <a:t>, it is brought from</a:t>
            </a:r>
            <a:r>
              <a:rPr lang="en"/>
              <a:t> the </a:t>
            </a:r>
            <a:r>
              <a:rPr lang="en"/>
              <a:t>previous</a:t>
            </a:r>
            <a:r>
              <a:rPr lang="en"/>
              <a:t> code(question code)</a:t>
            </a:r>
            <a:r>
              <a:rPr lang="en"/>
              <a:t> </a:t>
            </a:r>
            <a:r>
              <a:rPr lang="en"/>
              <a:t>Additionally, they can </a:t>
            </a:r>
            <a:r>
              <a:rPr lang="en" u="sng"/>
              <a:t>write any comments</a:t>
            </a:r>
            <a:r>
              <a:rPr lang="en"/>
              <a:t> as a feedback or review.</a:t>
            </a:r>
            <a:endParaRPr/>
          </a:p>
        </p:txBody>
      </p:sp>
      <p:pic>
        <p:nvPicPr>
          <p:cNvPr id="146" name="Google Shape;146;p23"/>
          <p:cNvPicPr preferRelativeResize="0"/>
          <p:nvPr/>
        </p:nvPicPr>
        <p:blipFill>
          <a:blip r:embed="rId3">
            <a:alphaModFix/>
          </a:blip>
          <a:stretch>
            <a:fillRect/>
          </a:stretch>
        </p:blipFill>
        <p:spPr>
          <a:xfrm>
            <a:off x="175925" y="1096925"/>
            <a:ext cx="5556675" cy="33686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#re-start or quit</a:t>
            </a:r>
            <a:endParaRPr/>
          </a:p>
        </p:txBody>
      </p:sp>
      <p:sp>
        <p:nvSpPr>
          <p:cNvPr id="152" name="Google Shape;152;p24"/>
          <p:cNvSpPr txBox="1"/>
          <p:nvPr>
            <p:ph idx="1" type="body"/>
          </p:nvPr>
        </p:nvSpPr>
        <p:spPr>
          <a:xfrm>
            <a:off x="5838325" y="945400"/>
            <a:ext cx="3209100" cy="410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is the step </a:t>
            </a:r>
            <a:r>
              <a:rPr lang="en" u="sng"/>
              <a:t>to ask the users if</a:t>
            </a:r>
            <a:r>
              <a:rPr lang="en"/>
              <a:t> they are going to do it again or quit the quiz after finishing it once. By giving a chance to </a:t>
            </a:r>
            <a:r>
              <a:rPr lang="en"/>
              <a:t>answer</a:t>
            </a:r>
            <a:r>
              <a:rPr lang="en"/>
              <a:t> it, yes or no, the programme </a:t>
            </a:r>
            <a:r>
              <a:rPr lang="en" u="sng"/>
              <a:t>will be exit or it will run again</a:t>
            </a:r>
            <a:r>
              <a:rPr lang="en"/>
              <a:t>; to do this process, other codes required for the quiz are listed.</a:t>
            </a:r>
            <a:r>
              <a:rPr lang="en"/>
              <a:t> To quit this system with the answer “no”, at the </a:t>
            </a:r>
            <a:r>
              <a:rPr lang="en"/>
              <a:t>beginning</a:t>
            </a:r>
            <a:r>
              <a:rPr lang="en"/>
              <a:t> “import sys” is used.(to use “sys.exit”) </a:t>
            </a:r>
            <a:endParaRPr/>
          </a:p>
        </p:txBody>
      </p:sp>
      <p:pic>
        <p:nvPicPr>
          <p:cNvPr id="153" name="Google Shape;153;p24"/>
          <p:cNvPicPr preferRelativeResize="0"/>
          <p:nvPr/>
        </p:nvPicPr>
        <p:blipFill>
          <a:blip r:embed="rId3">
            <a:alphaModFix/>
          </a:blip>
          <a:stretch>
            <a:fillRect/>
          </a:stretch>
        </p:blipFill>
        <p:spPr>
          <a:xfrm>
            <a:off x="326350" y="945400"/>
            <a:ext cx="4898226" cy="3048426"/>
          </a:xfrm>
          <a:prstGeom prst="rect">
            <a:avLst/>
          </a:prstGeom>
          <a:noFill/>
          <a:ln>
            <a:noFill/>
          </a:ln>
        </p:spPr>
      </p:pic>
      <p:sp>
        <p:nvSpPr>
          <p:cNvPr id="154" name="Google Shape;154;p24"/>
          <p:cNvSpPr txBox="1"/>
          <p:nvPr>
            <p:ph idx="1" type="body"/>
          </p:nvPr>
        </p:nvSpPr>
        <p:spPr>
          <a:xfrm>
            <a:off x="278925" y="3993825"/>
            <a:ext cx="4713900" cy="10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a:t>Just in case when they type others, it will print “It is </a:t>
            </a:r>
            <a:r>
              <a:rPr lang="en" u="sng"/>
              <a:t>invalid value</a:t>
            </a:r>
            <a:r>
              <a:rPr lang="en"/>
              <a:t>” as you can see the left.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a:t>
            </a:r>
            <a:r>
              <a:rPr b="1" lang="en" sz="2000"/>
              <a:t># feedback &amp; running codes</a:t>
            </a:r>
            <a:endParaRPr b="1" sz="2000"/>
          </a:p>
        </p:txBody>
      </p:sp>
      <p:sp>
        <p:nvSpPr>
          <p:cNvPr id="160" name="Google Shape;160;p25"/>
          <p:cNvSpPr txBox="1"/>
          <p:nvPr>
            <p:ph idx="1" type="body"/>
          </p:nvPr>
        </p:nvSpPr>
        <p:spPr>
          <a:xfrm>
            <a:off x="5861475" y="1170150"/>
            <a:ext cx="2750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By listing the codes that is defined in the previous process, quiz is actually initiated.</a:t>
            </a:r>
            <a:endParaRPr/>
          </a:p>
        </p:txBody>
      </p:sp>
      <p:pic>
        <p:nvPicPr>
          <p:cNvPr id="161" name="Google Shape;161;p25"/>
          <p:cNvPicPr preferRelativeResize="0"/>
          <p:nvPr/>
        </p:nvPicPr>
        <p:blipFill>
          <a:blip r:embed="rId3">
            <a:alphaModFix/>
          </a:blip>
          <a:stretch>
            <a:fillRect/>
          </a:stretch>
        </p:blipFill>
        <p:spPr>
          <a:xfrm>
            <a:off x="152400" y="896825"/>
            <a:ext cx="3976802" cy="2324100"/>
          </a:xfrm>
          <a:prstGeom prst="rect">
            <a:avLst/>
          </a:prstGeom>
          <a:noFill/>
          <a:ln>
            <a:noFill/>
          </a:ln>
        </p:spPr>
      </p:pic>
      <p:pic>
        <p:nvPicPr>
          <p:cNvPr id="162" name="Google Shape;162;p25"/>
          <p:cNvPicPr preferRelativeResize="0"/>
          <p:nvPr/>
        </p:nvPicPr>
        <p:blipFill>
          <a:blip r:embed="rId4">
            <a:alphaModFix/>
          </a:blip>
          <a:stretch>
            <a:fillRect/>
          </a:stretch>
        </p:blipFill>
        <p:spPr>
          <a:xfrm>
            <a:off x="2902175" y="3302700"/>
            <a:ext cx="2750100" cy="17031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Trailing </a:t>
            </a:r>
            <a:r>
              <a:rPr lang="en"/>
              <a:t>components (1)</a:t>
            </a:r>
            <a:endParaRPr/>
          </a:p>
        </p:txBody>
      </p:sp>
      <p:sp>
        <p:nvSpPr>
          <p:cNvPr id="168" name="Google Shape;168;p2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wanted to give one more chance to correct the answer as they failed to choose right things. So, I tried to make the question back by -1 in the </a:t>
            </a:r>
            <a:r>
              <a:rPr lang="en"/>
              <a:t>question loop. However, it didn’t work and I found out that it cannot be redo or going back as this part consists of the letter, not the number.</a:t>
            </a:r>
            <a:endParaRPr/>
          </a:p>
          <a:p>
            <a:pPr indent="0" lvl="0" marL="0" rtl="0" algn="l">
              <a:spcBef>
                <a:spcPts val="0"/>
              </a:spcBef>
              <a:spcAft>
                <a:spcPts val="0"/>
              </a:spcAft>
              <a:buNone/>
            </a:pPr>
            <a:r>
              <a:rPr lang="en"/>
              <a:t>Also, for helping the users to choose the answer, ‘hint’ was considered. The trial was putting in the “Class question” like “def __init__(self, prompt, answer, hint): self.hint = hint” and added what the hint is for each question in”question = []” then defined “hint” in the loop”for question in questions: hint”. It didn’t work properly and I couldn’t figure it out</a:t>
            </a:r>
            <a:endParaRPr/>
          </a:p>
        </p:txBody>
      </p:sp>
      <p:grpSp>
        <p:nvGrpSpPr>
          <p:cNvPr id="169" name="Google Shape;169;p26"/>
          <p:cNvGrpSpPr/>
          <p:nvPr/>
        </p:nvGrpSpPr>
        <p:grpSpPr>
          <a:xfrm>
            <a:off x="764543" y="3923968"/>
            <a:ext cx="1189624" cy="1181613"/>
            <a:chOff x="4517947" y="1854032"/>
            <a:chExt cx="3556426" cy="3228451"/>
          </a:xfrm>
        </p:grpSpPr>
        <p:pic>
          <p:nvPicPr>
            <p:cNvPr id="170" name="Google Shape;170;p26"/>
            <p:cNvPicPr preferRelativeResize="0"/>
            <p:nvPr/>
          </p:nvPicPr>
          <p:blipFill>
            <a:blip r:embed="rId3">
              <a:alphaModFix/>
            </a:blip>
            <a:stretch>
              <a:fillRect/>
            </a:stretch>
          </p:blipFill>
          <p:spPr>
            <a:xfrm>
              <a:off x="4517947" y="1854032"/>
              <a:ext cx="3556426" cy="3228451"/>
            </a:xfrm>
            <a:prstGeom prst="rect">
              <a:avLst/>
            </a:prstGeom>
            <a:noFill/>
            <a:ln>
              <a:noFill/>
            </a:ln>
          </p:spPr>
        </p:pic>
        <p:sp>
          <p:nvSpPr>
            <p:cNvPr id="171" name="Google Shape;171;p26"/>
            <p:cNvSpPr/>
            <p:nvPr/>
          </p:nvSpPr>
          <p:spPr>
            <a:xfrm rot="-2386607">
              <a:off x="7506711" y="2235920"/>
              <a:ext cx="382152" cy="393867"/>
            </a:xfrm>
            <a:prstGeom prst="lef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26"/>
          <p:cNvGrpSpPr/>
          <p:nvPr/>
        </p:nvGrpSpPr>
        <p:grpSpPr>
          <a:xfrm>
            <a:off x="2247425" y="4088488"/>
            <a:ext cx="2745476" cy="852570"/>
            <a:chOff x="2154725" y="3923963"/>
            <a:chExt cx="2745476" cy="852570"/>
          </a:xfrm>
        </p:grpSpPr>
        <p:pic>
          <p:nvPicPr>
            <p:cNvPr id="173" name="Google Shape;173;p26"/>
            <p:cNvPicPr preferRelativeResize="0"/>
            <p:nvPr/>
          </p:nvPicPr>
          <p:blipFill>
            <a:blip r:embed="rId4">
              <a:alphaModFix/>
            </a:blip>
            <a:stretch>
              <a:fillRect/>
            </a:stretch>
          </p:blipFill>
          <p:spPr>
            <a:xfrm>
              <a:off x="2154725" y="3923963"/>
              <a:ext cx="2745476" cy="852465"/>
            </a:xfrm>
            <a:prstGeom prst="rect">
              <a:avLst/>
            </a:prstGeom>
            <a:noFill/>
            <a:ln>
              <a:noFill/>
            </a:ln>
          </p:spPr>
        </p:pic>
        <p:sp>
          <p:nvSpPr>
            <p:cNvPr id="174" name="Google Shape;174;p26"/>
            <p:cNvSpPr/>
            <p:nvPr/>
          </p:nvSpPr>
          <p:spPr>
            <a:xfrm>
              <a:off x="3379221" y="4658633"/>
              <a:ext cx="150300" cy="117900"/>
            </a:xfrm>
            <a:prstGeom prst="lef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26"/>
          <p:cNvGrpSpPr/>
          <p:nvPr/>
        </p:nvGrpSpPr>
        <p:grpSpPr>
          <a:xfrm>
            <a:off x="5703075" y="3923974"/>
            <a:ext cx="2111925" cy="976826"/>
            <a:chOff x="5031200" y="3799699"/>
            <a:chExt cx="2111925" cy="976826"/>
          </a:xfrm>
        </p:grpSpPr>
        <p:pic>
          <p:nvPicPr>
            <p:cNvPr id="176" name="Google Shape;176;p26"/>
            <p:cNvPicPr preferRelativeResize="0"/>
            <p:nvPr/>
          </p:nvPicPr>
          <p:blipFill>
            <a:blip r:embed="rId5">
              <a:alphaModFix/>
            </a:blip>
            <a:stretch>
              <a:fillRect/>
            </a:stretch>
          </p:blipFill>
          <p:spPr>
            <a:xfrm>
              <a:off x="5031200" y="3799699"/>
              <a:ext cx="2111925" cy="976826"/>
            </a:xfrm>
            <a:prstGeom prst="rect">
              <a:avLst/>
            </a:prstGeom>
            <a:noFill/>
            <a:ln>
              <a:noFill/>
            </a:ln>
          </p:spPr>
        </p:pic>
        <p:sp>
          <p:nvSpPr>
            <p:cNvPr id="177" name="Google Shape;177;p26"/>
            <p:cNvSpPr/>
            <p:nvPr/>
          </p:nvSpPr>
          <p:spPr>
            <a:xfrm>
              <a:off x="5958716" y="4145490"/>
              <a:ext cx="88200" cy="83700"/>
            </a:xfrm>
            <a:prstGeom prst="lef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a:t>
            </a:r>
            <a:r>
              <a:rPr lang="en"/>
              <a:t>component</a:t>
            </a:r>
            <a:r>
              <a:rPr lang="en"/>
              <a:t> (2)</a:t>
            </a:r>
            <a:endParaRPr/>
          </a:p>
        </p:txBody>
      </p:sp>
      <p:sp>
        <p:nvSpPr>
          <p:cNvPr id="183" name="Google Shape;183;p27"/>
          <p:cNvSpPr txBox="1"/>
          <p:nvPr>
            <p:ph idx="1" type="body"/>
          </p:nvPr>
        </p:nvSpPr>
        <p:spPr>
          <a:xfrm>
            <a:off x="460950" y="921650"/>
            <a:ext cx="8222100" cy="4071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To give exciting atmosphere, I tried to use music and images. First try was to add exhilarating music when this programme starts as </a:t>
            </a:r>
            <a:r>
              <a:rPr lang="en" sz="1700"/>
              <a:t>background</a:t>
            </a:r>
            <a:r>
              <a:rPr lang="en" sz="1700"/>
              <a:t> music so, music inserted in ‘def main’ code. However, when it tested, a problem has </a:t>
            </a:r>
            <a:r>
              <a:rPr lang="en" sz="1700"/>
              <a:t>occurred</a:t>
            </a:r>
            <a:r>
              <a:rPr lang="en" sz="1700"/>
              <a:t>. Musics was playing and then greeting quotes printed unlike my </a:t>
            </a:r>
            <a:r>
              <a:rPr lang="en" sz="1700"/>
              <a:t>intention</a:t>
            </a:r>
            <a:r>
              <a:rPr lang="en" sz="1700"/>
              <a:t> which is that other code keeps working when music is playing, simultaneously. That’s </a:t>
            </a:r>
            <a:r>
              <a:rPr lang="en" sz="1700"/>
              <a:t>why this idea was rejected.</a:t>
            </a:r>
            <a:endParaRPr sz="1700"/>
          </a:p>
          <a:p>
            <a:pPr indent="-336550" lvl="0" marL="457200" rtl="0" algn="l">
              <a:spcBef>
                <a:spcPts val="0"/>
              </a:spcBef>
              <a:spcAft>
                <a:spcPts val="0"/>
              </a:spcAft>
              <a:buSzPts val="1700"/>
              <a:buChar char="●"/>
            </a:pPr>
            <a:r>
              <a:rPr lang="en" sz="1700"/>
              <a:t>To help understand what the option is; actual image may output for those who don’t know what it is; using PIL (the way of importing image), I tried to upload image. Unfortunately, it didn’t work because image can be shown only in GUI.</a:t>
            </a:r>
            <a:endParaRPr sz="1700"/>
          </a:p>
          <a:p>
            <a:pPr indent="-336550" lvl="0" marL="457200" rtl="0" algn="l">
              <a:spcBef>
                <a:spcPts val="0"/>
              </a:spcBef>
              <a:spcAft>
                <a:spcPts val="0"/>
              </a:spcAft>
              <a:buSzPts val="1700"/>
              <a:buChar char="●"/>
            </a:pPr>
            <a:r>
              <a:rPr lang="en" sz="1700"/>
              <a:t>I set review code for users to give comments after the quiz by ‘def.’ I intended to leave and store what they would like to write like feedbacks in specific location such as textpad for programmer to check them later. However it wasn’t stored, unfortunately.</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 (3)</a:t>
            </a:r>
            <a:endParaRPr/>
          </a:p>
        </p:txBody>
      </p:sp>
      <p:sp>
        <p:nvSpPr>
          <p:cNvPr id="189" name="Google Shape;189;p28"/>
          <p:cNvSpPr txBox="1"/>
          <p:nvPr>
            <p:ph idx="1" type="body"/>
          </p:nvPr>
        </p:nvSpPr>
        <p:spPr>
          <a:xfrm>
            <a:off x="460950" y="744425"/>
            <a:ext cx="8222100" cy="390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is a problem to use specific variable in other codes such as name and score. First of all, score is </a:t>
            </a:r>
            <a:r>
              <a:rPr lang="en"/>
              <a:t>defined</a:t>
            </a:r>
            <a:r>
              <a:rPr lang="en"/>
              <a:t> in “def run_test ().” and I wanted to use this score again in “conclusion” and score is </a:t>
            </a:r>
            <a:r>
              <a:rPr lang="en"/>
              <a:t>written. However, in conclusion part, it said “invalid” which means this programme couldn’t get what score is because it didn’t refined. So did name variable. To store data and re-use, these variables must be globalised, using “global score &amp; global name”; this information is collected in </a:t>
            </a:r>
            <a:r>
              <a:rPr lang="en" u="sng">
                <a:solidFill>
                  <a:schemeClr val="hlink"/>
                </a:solidFill>
                <a:hlinkClick r:id="rId3"/>
              </a:rPr>
              <a:t>w3school.online</a:t>
            </a:r>
            <a:r>
              <a:rPr lang="en"/>
              <a:t>. [If the variable is globalised by using “global _____”, it is stored and can be used anywhere (in code)]By globalising them, all of the score values is integrated(the same), therefore wherever name and score is used, the results come up the same. That’s why score, how much question the users have get, can be used in conclusion which prints the comments depending on score. Name values which is input at first by the user is save and able to reuse.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Validation</a:t>
            </a:r>
            <a:endParaRPr/>
          </a:p>
        </p:txBody>
      </p:sp>
      <p:sp>
        <p:nvSpPr>
          <p:cNvPr id="195" name="Google Shape;195;p29"/>
          <p:cNvSpPr txBox="1"/>
          <p:nvPr>
            <p:ph idx="1" type="body"/>
          </p:nvPr>
        </p:nvSpPr>
        <p:spPr>
          <a:xfrm>
            <a:off x="5919650" y="956400"/>
            <a:ext cx="27744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result checked by PEP8. It says some codes are too long as a line but there is no way to be better that’s why it remains the same.</a:t>
            </a:r>
            <a:endParaRPr/>
          </a:p>
        </p:txBody>
      </p:sp>
      <p:pic>
        <p:nvPicPr>
          <p:cNvPr id="196" name="Google Shape;196;p29"/>
          <p:cNvPicPr preferRelativeResize="0"/>
          <p:nvPr/>
        </p:nvPicPr>
        <p:blipFill>
          <a:blip r:embed="rId3">
            <a:alphaModFix/>
          </a:blip>
          <a:stretch>
            <a:fillRect/>
          </a:stretch>
        </p:blipFill>
        <p:spPr>
          <a:xfrm>
            <a:off x="471902" y="1060975"/>
            <a:ext cx="5333652" cy="3463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table (1)</a:t>
            </a:r>
            <a:endParaRPr/>
          </a:p>
        </p:txBody>
      </p:sp>
      <p:sp>
        <p:nvSpPr>
          <p:cNvPr id="202" name="Google Shape;202;p30"/>
          <p:cNvSpPr txBox="1"/>
          <p:nvPr>
            <p:ph idx="1" type="body"/>
          </p:nvPr>
        </p:nvSpPr>
        <p:spPr>
          <a:xfrm>
            <a:off x="5757450" y="1225200"/>
            <a:ext cx="31104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quiz section. When the users enter the right answer regardless of lowercase or uppercase, it will say “You are right” and “you got __/10 correct” </a:t>
            </a:r>
            <a:r>
              <a:rPr lang="en"/>
              <a:t>depending</a:t>
            </a:r>
            <a:r>
              <a:rPr lang="en"/>
              <a:t> on how much questions they are right. Or other values that is typed as an answer, “The </a:t>
            </a:r>
            <a:r>
              <a:rPr lang="en"/>
              <a:t>answer</a:t>
            </a:r>
            <a:r>
              <a:rPr lang="en"/>
              <a:t> is wrong” will be printed.</a:t>
            </a:r>
            <a:endParaRPr/>
          </a:p>
        </p:txBody>
      </p:sp>
      <p:graphicFrame>
        <p:nvGraphicFramePr>
          <p:cNvPr id="203" name="Google Shape;203;p30"/>
          <p:cNvGraphicFramePr/>
          <p:nvPr/>
        </p:nvGraphicFramePr>
        <p:xfrm>
          <a:off x="355900" y="879670"/>
          <a:ext cx="3000000" cy="3000000"/>
        </p:xfrm>
        <a:graphic>
          <a:graphicData uri="http://schemas.openxmlformats.org/drawingml/2006/table">
            <a:tbl>
              <a:tblPr>
                <a:noFill/>
                <a:tableStyleId>{794B8DE2-FAF9-49D4-8AE2-053BF1C86335}</a:tableStyleId>
              </a:tblPr>
              <a:tblGrid>
                <a:gridCol w="555000"/>
                <a:gridCol w="2748775"/>
                <a:gridCol w="1651900"/>
              </a:tblGrid>
              <a:tr h="345525">
                <a:tc>
                  <a:txBody>
                    <a:bodyPr/>
                    <a:lstStyle/>
                    <a:p>
                      <a:pPr indent="0" lvl="0" marL="0" rtl="0" algn="ctr">
                        <a:spcBef>
                          <a:spcPts val="0"/>
                        </a:spcBef>
                        <a:spcAft>
                          <a:spcPts val="0"/>
                        </a:spcAft>
                        <a:buNone/>
                      </a:pPr>
                      <a:r>
                        <a:rPr b="1" lang="en" sz="1000">
                          <a:solidFill>
                            <a:schemeClr val="lt1"/>
                          </a:solidFill>
                        </a:rPr>
                        <a:t>Quiz</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000">
                          <a:solidFill>
                            <a:schemeClr val="lt1"/>
                          </a:solidFill>
                        </a:rPr>
                        <a:t>True</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000">
                          <a:solidFill>
                            <a:schemeClr val="lt1"/>
                          </a:solidFill>
                        </a:rPr>
                        <a:t>False</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546925">
                <a:tc>
                  <a:txBody>
                    <a:bodyPr/>
                    <a:lstStyle/>
                    <a:p>
                      <a:pPr indent="0" lvl="0" marL="0" rtl="0" algn="ctr">
                        <a:spcBef>
                          <a:spcPts val="0"/>
                        </a:spcBef>
                        <a:spcAft>
                          <a:spcPts val="0"/>
                        </a:spcAft>
                        <a:buNone/>
                      </a:pPr>
                      <a:r>
                        <a:rPr lang="en" sz="1000"/>
                        <a:t>1</a:t>
                      </a:r>
                      <a:endParaRPr sz="1000"/>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 sz="1000"/>
                        <a:t>a,A - “</a:t>
                      </a:r>
                      <a:r>
                        <a:rPr lang="en" sz="1000"/>
                        <a:t>Y</a:t>
                      </a:r>
                      <a:r>
                        <a:rPr lang="en" sz="1000"/>
                        <a:t>ou are right”, “You got 1/10 correct”</a:t>
                      </a:r>
                      <a:endParaRPr sz="1000"/>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 sz="1000"/>
                        <a:t>Other values - “The answer is wrong”</a:t>
                      </a:r>
                      <a:endParaRPr sz="1000"/>
                    </a:p>
                  </a:txBody>
                  <a:tcPr marT="91425" marB="91425" marR="91425" marL="91425">
                    <a:lnT cap="flat" cmpd="sng" w="9525">
                      <a:solidFill>
                        <a:schemeClr val="lt1"/>
                      </a:solidFill>
                      <a:prstDash val="solid"/>
                      <a:round/>
                      <a:headEnd len="sm" w="sm" type="none"/>
                      <a:tailEnd len="sm" w="sm" type="none"/>
                    </a:lnT>
                  </a:tcPr>
                </a:tc>
              </a:tr>
              <a:tr h="352700">
                <a:tc>
                  <a:txBody>
                    <a:bodyPr/>
                    <a:lstStyle/>
                    <a:p>
                      <a:pPr indent="0" lvl="0" marL="0" rtl="0" algn="ctr">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b,B - </a:t>
                      </a:r>
                      <a:r>
                        <a:rPr lang="en" sz="1000"/>
                        <a:t>You are right”, “You got 2/10 correct” </a:t>
                      </a:r>
                      <a:endParaRPr sz="1000"/>
                    </a:p>
                  </a:txBody>
                  <a:tcPr marT="91425" marB="91425" marR="91425" marL="91425"/>
                </a:tc>
                <a:tc>
                  <a:txBody>
                    <a:bodyPr/>
                    <a:lstStyle/>
                    <a:p>
                      <a:pPr indent="0" lvl="0" marL="0" rtl="0" algn="l">
                        <a:spcBef>
                          <a:spcPts val="0"/>
                        </a:spcBef>
                        <a:spcAft>
                          <a:spcPts val="0"/>
                        </a:spcAft>
                        <a:buNone/>
                      </a:pPr>
                      <a:r>
                        <a:rPr lang="en" sz="1000"/>
                        <a:t>Other values - “The answer is wrong”</a:t>
                      </a:r>
                      <a:endParaRPr sz="1000"/>
                    </a:p>
                  </a:txBody>
                  <a:tcPr marT="91425" marB="91425" marR="91425" marL="91425"/>
                </a:tc>
              </a:tr>
              <a:tr h="352700">
                <a:tc>
                  <a:txBody>
                    <a:bodyPr/>
                    <a:lstStyle/>
                    <a:p>
                      <a:pPr indent="0" lvl="0" marL="0" rtl="0" algn="ctr">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c,C -</a:t>
                      </a:r>
                      <a:r>
                        <a:rPr lang="en" sz="1000"/>
                        <a:t>  You are right”, “You got 3/10 correct” </a:t>
                      </a:r>
                      <a:endParaRPr sz="1000"/>
                    </a:p>
                  </a:txBody>
                  <a:tcPr marT="91425" marB="91425" marR="91425" marL="91425"/>
                </a:tc>
                <a:tc>
                  <a:txBody>
                    <a:bodyPr/>
                    <a:lstStyle/>
                    <a:p>
                      <a:pPr indent="0" lvl="0" marL="0" rtl="0" algn="l">
                        <a:spcBef>
                          <a:spcPts val="0"/>
                        </a:spcBef>
                        <a:spcAft>
                          <a:spcPts val="0"/>
                        </a:spcAft>
                        <a:buNone/>
                      </a:pPr>
                      <a:r>
                        <a:rPr lang="en" sz="1000"/>
                        <a:t>Other values - “The answer is wrong”</a:t>
                      </a:r>
                      <a:endParaRPr sz="1000"/>
                    </a:p>
                  </a:txBody>
                  <a:tcPr marT="91425" marB="91425" marR="91425" marL="91425"/>
                </a:tc>
              </a:tr>
              <a:tr h="352700">
                <a:tc>
                  <a:txBody>
                    <a:bodyPr/>
                    <a:lstStyle/>
                    <a:p>
                      <a:pPr indent="0" lvl="0" marL="0" rtl="0" algn="ctr">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rPr lang="en" sz="1000"/>
                        <a:t>a,A -</a:t>
                      </a:r>
                      <a:r>
                        <a:rPr lang="en" sz="1000"/>
                        <a:t> You are right”, “You got 4/10 correct” </a:t>
                      </a:r>
                      <a:endParaRPr sz="1000"/>
                    </a:p>
                  </a:txBody>
                  <a:tcPr marT="91425" marB="91425" marR="91425" marL="91425"/>
                </a:tc>
                <a:tc>
                  <a:txBody>
                    <a:bodyPr/>
                    <a:lstStyle/>
                    <a:p>
                      <a:pPr indent="0" lvl="0" marL="0" rtl="0" algn="l">
                        <a:spcBef>
                          <a:spcPts val="0"/>
                        </a:spcBef>
                        <a:spcAft>
                          <a:spcPts val="0"/>
                        </a:spcAft>
                        <a:buNone/>
                      </a:pPr>
                      <a:r>
                        <a:rPr lang="en" sz="1000"/>
                        <a:t>Other values - “The answer is wrong”</a:t>
                      </a:r>
                      <a:endParaRPr sz="1000"/>
                    </a:p>
                  </a:txBody>
                  <a:tcPr marT="91425" marB="91425" marR="91425" marL="91425"/>
                </a:tc>
              </a:tr>
              <a:tr h="352700">
                <a:tc>
                  <a:txBody>
                    <a:bodyPr/>
                    <a:lstStyle/>
                    <a:p>
                      <a:pPr indent="0" lvl="0" marL="0" rtl="0" algn="ctr">
                        <a:spcBef>
                          <a:spcPts val="0"/>
                        </a:spcBef>
                        <a:spcAft>
                          <a:spcPts val="0"/>
                        </a:spcAft>
                        <a:buNone/>
                      </a:pPr>
                      <a:r>
                        <a:rPr lang="en" sz="1000"/>
                        <a:t>5</a:t>
                      </a:r>
                      <a:endParaRPr sz="1000"/>
                    </a:p>
                  </a:txBody>
                  <a:tcPr marT="91425" marB="91425" marR="91425" marL="91425"/>
                </a:tc>
                <a:tc>
                  <a:txBody>
                    <a:bodyPr/>
                    <a:lstStyle/>
                    <a:p>
                      <a:pPr indent="0" lvl="0" marL="0" rtl="0" algn="l">
                        <a:spcBef>
                          <a:spcPts val="0"/>
                        </a:spcBef>
                        <a:spcAft>
                          <a:spcPts val="0"/>
                        </a:spcAft>
                        <a:buNone/>
                      </a:pPr>
                      <a:r>
                        <a:rPr lang="en" sz="1000"/>
                        <a:t>c,C -</a:t>
                      </a:r>
                      <a:r>
                        <a:rPr lang="en" sz="1000"/>
                        <a:t>  You are right”, “You got 5/10 correct” </a:t>
                      </a:r>
                      <a:endParaRPr sz="1000"/>
                    </a:p>
                  </a:txBody>
                  <a:tcPr marT="91425" marB="91425" marR="91425" marL="91425"/>
                </a:tc>
                <a:tc>
                  <a:txBody>
                    <a:bodyPr/>
                    <a:lstStyle/>
                    <a:p>
                      <a:pPr indent="0" lvl="0" marL="0" rtl="0" algn="l">
                        <a:spcBef>
                          <a:spcPts val="0"/>
                        </a:spcBef>
                        <a:spcAft>
                          <a:spcPts val="0"/>
                        </a:spcAft>
                        <a:buNone/>
                      </a:pPr>
                      <a:r>
                        <a:rPr lang="en" sz="1000"/>
                        <a:t>Other values - “The answer is wrong”</a:t>
                      </a:r>
                      <a:endParaRPr sz="1000"/>
                    </a:p>
                  </a:txBody>
                  <a:tcPr marT="91425" marB="91425" marR="91425" marL="91425"/>
                </a:tc>
              </a:tr>
              <a:tr h="352700">
                <a:tc>
                  <a:txBody>
                    <a:bodyPr/>
                    <a:lstStyle/>
                    <a:p>
                      <a:pPr indent="0" lvl="0" marL="0" rtl="0" algn="ctr">
                        <a:spcBef>
                          <a:spcPts val="0"/>
                        </a:spcBef>
                        <a:spcAft>
                          <a:spcPts val="0"/>
                        </a:spcAft>
                        <a:buNone/>
                      </a:pPr>
                      <a:r>
                        <a:rPr lang="en" sz="1000"/>
                        <a:t>6</a:t>
                      </a:r>
                      <a:endParaRPr sz="1000"/>
                    </a:p>
                  </a:txBody>
                  <a:tcPr marT="91425" marB="91425" marR="91425" marL="91425"/>
                </a:tc>
                <a:tc>
                  <a:txBody>
                    <a:bodyPr/>
                    <a:lstStyle/>
                    <a:p>
                      <a:pPr indent="0" lvl="0" marL="0" rtl="0" algn="l">
                        <a:spcBef>
                          <a:spcPts val="0"/>
                        </a:spcBef>
                        <a:spcAft>
                          <a:spcPts val="0"/>
                        </a:spcAft>
                        <a:buNone/>
                      </a:pPr>
                      <a:r>
                        <a:rPr lang="en" sz="1000"/>
                        <a:t>b,B -</a:t>
                      </a:r>
                      <a:r>
                        <a:rPr lang="en" sz="1000"/>
                        <a:t> You are right”, “You got 6/10 correct” </a:t>
                      </a:r>
                      <a:endParaRPr sz="1000"/>
                    </a:p>
                  </a:txBody>
                  <a:tcPr marT="91425" marB="91425" marR="91425" marL="91425"/>
                </a:tc>
                <a:tc>
                  <a:txBody>
                    <a:bodyPr/>
                    <a:lstStyle/>
                    <a:p>
                      <a:pPr indent="0" lvl="0" marL="0" rtl="0" algn="l">
                        <a:spcBef>
                          <a:spcPts val="0"/>
                        </a:spcBef>
                        <a:spcAft>
                          <a:spcPts val="0"/>
                        </a:spcAft>
                        <a:buNone/>
                      </a:pPr>
                      <a:r>
                        <a:rPr lang="en" sz="1000"/>
                        <a:t>Other values - “The answer is wrong”</a:t>
                      </a:r>
                      <a:endParaRPr sz="1000"/>
                    </a:p>
                  </a:txBody>
                  <a:tcPr marT="91425" marB="91425" marR="91425" marL="91425"/>
                </a:tc>
              </a:tr>
              <a:tr h="352700">
                <a:tc>
                  <a:txBody>
                    <a:bodyPr/>
                    <a:lstStyle/>
                    <a:p>
                      <a:pPr indent="0" lvl="0" marL="0" rtl="0" algn="ctr">
                        <a:spcBef>
                          <a:spcPts val="0"/>
                        </a:spcBef>
                        <a:spcAft>
                          <a:spcPts val="0"/>
                        </a:spcAft>
                        <a:buNone/>
                      </a:pPr>
                      <a:r>
                        <a:rPr lang="en" sz="1000"/>
                        <a:t>7</a:t>
                      </a:r>
                      <a:endParaRPr sz="1000"/>
                    </a:p>
                  </a:txBody>
                  <a:tcPr marT="91425" marB="91425" marR="91425" marL="91425"/>
                </a:tc>
                <a:tc>
                  <a:txBody>
                    <a:bodyPr/>
                    <a:lstStyle/>
                    <a:p>
                      <a:pPr indent="0" lvl="0" marL="0" rtl="0" algn="l">
                        <a:spcBef>
                          <a:spcPts val="0"/>
                        </a:spcBef>
                        <a:spcAft>
                          <a:spcPts val="0"/>
                        </a:spcAft>
                        <a:buNone/>
                      </a:pPr>
                      <a:r>
                        <a:rPr lang="en" sz="1000"/>
                        <a:t>b,B -</a:t>
                      </a:r>
                      <a:r>
                        <a:rPr lang="en" sz="1000"/>
                        <a:t> You are right”, “You got 7/10 correct” </a:t>
                      </a:r>
                      <a:endParaRPr sz="1000"/>
                    </a:p>
                  </a:txBody>
                  <a:tcPr marT="91425" marB="91425" marR="91425" marL="91425"/>
                </a:tc>
                <a:tc>
                  <a:txBody>
                    <a:bodyPr/>
                    <a:lstStyle/>
                    <a:p>
                      <a:pPr indent="0" lvl="0" marL="0" rtl="0" algn="l">
                        <a:spcBef>
                          <a:spcPts val="0"/>
                        </a:spcBef>
                        <a:spcAft>
                          <a:spcPts val="0"/>
                        </a:spcAft>
                        <a:buNone/>
                      </a:pPr>
                      <a:r>
                        <a:rPr lang="en" sz="1000"/>
                        <a:t>Other values - “The answer is wrong”</a:t>
                      </a:r>
                      <a:endParaRPr sz="1000"/>
                    </a:p>
                  </a:txBody>
                  <a:tcPr marT="91425" marB="91425" marR="91425" marL="91425"/>
                </a:tc>
              </a:tr>
              <a:tr h="345525">
                <a:tc>
                  <a:txBody>
                    <a:bodyPr/>
                    <a:lstStyle/>
                    <a:p>
                      <a:pPr indent="0" lvl="0" marL="0" rtl="0" algn="ctr">
                        <a:spcBef>
                          <a:spcPts val="0"/>
                        </a:spcBef>
                        <a:spcAft>
                          <a:spcPts val="0"/>
                        </a:spcAft>
                        <a:buNone/>
                      </a:pPr>
                      <a:r>
                        <a:rPr lang="en" sz="1000"/>
                        <a:t>8</a:t>
                      </a:r>
                      <a:endParaRPr sz="1000"/>
                    </a:p>
                  </a:txBody>
                  <a:tcPr marT="91425" marB="91425" marR="91425" marL="91425"/>
                </a:tc>
                <a:tc>
                  <a:txBody>
                    <a:bodyPr/>
                    <a:lstStyle/>
                    <a:p>
                      <a:pPr indent="0" lvl="0" marL="0" rtl="0" algn="l">
                        <a:spcBef>
                          <a:spcPts val="0"/>
                        </a:spcBef>
                        <a:spcAft>
                          <a:spcPts val="0"/>
                        </a:spcAft>
                        <a:buNone/>
                      </a:pPr>
                      <a:r>
                        <a:rPr lang="en" sz="1000"/>
                        <a:t>a,A -</a:t>
                      </a:r>
                      <a:r>
                        <a:rPr lang="en" sz="1000"/>
                        <a:t>   You are right”, “You got 8/10 correct” </a:t>
                      </a:r>
                      <a:endParaRPr sz="1000"/>
                    </a:p>
                  </a:txBody>
                  <a:tcPr marT="91425" marB="91425" marR="91425" marL="91425"/>
                </a:tc>
                <a:tc>
                  <a:txBody>
                    <a:bodyPr/>
                    <a:lstStyle/>
                    <a:p>
                      <a:pPr indent="0" lvl="0" marL="0" rtl="0" algn="l">
                        <a:spcBef>
                          <a:spcPts val="0"/>
                        </a:spcBef>
                        <a:spcAft>
                          <a:spcPts val="0"/>
                        </a:spcAft>
                        <a:buNone/>
                      </a:pPr>
                      <a:r>
                        <a:rPr lang="en" sz="1000"/>
                        <a:t>Other values - “The answer is wrong”</a:t>
                      </a:r>
                      <a:endParaRPr sz="1000"/>
                    </a:p>
                  </a:txBody>
                  <a:tcPr marT="91425" marB="91425" marR="91425" marL="91425"/>
                </a:tc>
              </a:tr>
              <a:tr h="352700">
                <a:tc>
                  <a:txBody>
                    <a:bodyPr/>
                    <a:lstStyle/>
                    <a:p>
                      <a:pPr indent="0" lvl="0" marL="0" rtl="0" algn="ctr">
                        <a:spcBef>
                          <a:spcPts val="0"/>
                        </a:spcBef>
                        <a:spcAft>
                          <a:spcPts val="0"/>
                        </a:spcAft>
                        <a:buNone/>
                      </a:pPr>
                      <a:r>
                        <a:rPr lang="en" sz="1000"/>
                        <a:t>9</a:t>
                      </a:r>
                      <a:endParaRPr sz="1000"/>
                    </a:p>
                  </a:txBody>
                  <a:tcPr marT="91425" marB="91425" marR="91425" marL="91425"/>
                </a:tc>
                <a:tc>
                  <a:txBody>
                    <a:bodyPr/>
                    <a:lstStyle/>
                    <a:p>
                      <a:pPr indent="0" lvl="0" marL="0" rtl="0" algn="l">
                        <a:spcBef>
                          <a:spcPts val="0"/>
                        </a:spcBef>
                        <a:spcAft>
                          <a:spcPts val="0"/>
                        </a:spcAft>
                        <a:buNone/>
                      </a:pPr>
                      <a:r>
                        <a:rPr lang="en" sz="1000"/>
                        <a:t>c,C -</a:t>
                      </a:r>
                      <a:r>
                        <a:rPr lang="en" sz="1000"/>
                        <a:t>  You are right”, “You got 9/10 correct” </a:t>
                      </a:r>
                      <a:endParaRPr sz="1000"/>
                    </a:p>
                  </a:txBody>
                  <a:tcPr marT="91425" marB="91425" marR="91425" marL="91425"/>
                </a:tc>
                <a:tc>
                  <a:txBody>
                    <a:bodyPr/>
                    <a:lstStyle/>
                    <a:p>
                      <a:pPr indent="0" lvl="0" marL="0" rtl="0" algn="l">
                        <a:spcBef>
                          <a:spcPts val="0"/>
                        </a:spcBef>
                        <a:spcAft>
                          <a:spcPts val="0"/>
                        </a:spcAft>
                        <a:buNone/>
                      </a:pPr>
                      <a:r>
                        <a:rPr lang="en" sz="1000"/>
                        <a:t>Other values - “The answer is wrong”</a:t>
                      </a:r>
                      <a:endParaRPr sz="1000"/>
                    </a:p>
                  </a:txBody>
                  <a:tcPr marT="91425" marB="91425" marR="91425" marL="91425"/>
                </a:tc>
              </a:tr>
              <a:tr h="352700">
                <a:tc>
                  <a:txBody>
                    <a:bodyPr/>
                    <a:lstStyle/>
                    <a:p>
                      <a:pPr indent="0" lvl="0" marL="0" rtl="0" algn="ctr">
                        <a:spcBef>
                          <a:spcPts val="0"/>
                        </a:spcBef>
                        <a:spcAft>
                          <a:spcPts val="0"/>
                        </a:spcAft>
                        <a:buNone/>
                      </a:pPr>
                      <a:r>
                        <a:rPr lang="en" sz="1000"/>
                        <a:t>10</a:t>
                      </a:r>
                      <a:endParaRPr sz="1000"/>
                    </a:p>
                  </a:txBody>
                  <a:tcPr marT="91425" marB="91425" marR="91425" marL="91425"/>
                </a:tc>
                <a:tc>
                  <a:txBody>
                    <a:bodyPr/>
                    <a:lstStyle/>
                    <a:p>
                      <a:pPr indent="0" lvl="0" marL="0" rtl="0" algn="l">
                        <a:spcBef>
                          <a:spcPts val="0"/>
                        </a:spcBef>
                        <a:spcAft>
                          <a:spcPts val="0"/>
                        </a:spcAft>
                        <a:buNone/>
                      </a:pPr>
                      <a:r>
                        <a:rPr lang="en" sz="1000"/>
                        <a:t>c,C -</a:t>
                      </a:r>
                      <a:r>
                        <a:rPr lang="en" sz="1000"/>
                        <a:t>  You are right”, “You got 10/10 correct” </a:t>
                      </a:r>
                      <a:endParaRPr sz="1000"/>
                    </a:p>
                  </a:txBody>
                  <a:tcPr marT="91425" marB="91425" marR="91425" marL="91425"/>
                </a:tc>
                <a:tc>
                  <a:txBody>
                    <a:bodyPr/>
                    <a:lstStyle/>
                    <a:p>
                      <a:pPr indent="0" lvl="0" marL="0" rtl="0" algn="l">
                        <a:spcBef>
                          <a:spcPts val="0"/>
                        </a:spcBef>
                        <a:spcAft>
                          <a:spcPts val="0"/>
                        </a:spcAft>
                        <a:buNone/>
                      </a:pPr>
                      <a:r>
                        <a:rPr lang="en" sz="1000"/>
                        <a:t>Other values - “The answer is wrong”</a:t>
                      </a:r>
                      <a:endParaRPr sz="10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90525" y="873549"/>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u="sng">
                <a:solidFill>
                  <a:schemeClr val="hlink"/>
                </a:solidFill>
                <a:hlinkClick r:id="rId4"/>
              </a:rPr>
              <a:t>Drive link</a:t>
            </a:r>
            <a:endParaRPr sz="1000"/>
          </a:p>
        </p:txBody>
      </p:sp>
      <p:sp>
        <p:nvSpPr>
          <p:cNvPr id="73" name="Google Shape;73;p13"/>
          <p:cNvSpPr txBox="1"/>
          <p:nvPr>
            <p:ph idx="1" type="subTitle"/>
          </p:nvPr>
        </p:nvSpPr>
        <p:spPr>
          <a:xfrm>
            <a:off x="390525" y="3035125"/>
            <a:ext cx="8222100" cy="432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sz="3000"/>
              <a:t>Reference</a:t>
            </a:r>
            <a:endParaRPr sz="3000"/>
          </a:p>
        </p:txBody>
      </p:sp>
      <p:sp>
        <p:nvSpPr>
          <p:cNvPr id="74" name="Google Shape;74;p13"/>
          <p:cNvSpPr txBox="1"/>
          <p:nvPr>
            <p:ph idx="1" type="subTitle"/>
          </p:nvPr>
        </p:nvSpPr>
        <p:spPr>
          <a:xfrm>
            <a:off x="390525" y="3837051"/>
            <a:ext cx="8222100" cy="432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None/>
            </a:pPr>
            <a:r>
              <a:rPr b="1" i="1" lang="en"/>
              <a:t>You MUST provide evidence showing how the problem has been decomposed, how the components have been developed and trialled, and of how they have been assembled and tested to create a final, working outcome.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outcome(2)</a:t>
            </a:r>
            <a:endParaRPr/>
          </a:p>
        </p:txBody>
      </p:sp>
      <p:graphicFrame>
        <p:nvGraphicFramePr>
          <p:cNvPr id="209" name="Google Shape;209;p31"/>
          <p:cNvGraphicFramePr/>
          <p:nvPr/>
        </p:nvGraphicFramePr>
        <p:xfrm>
          <a:off x="240075" y="2061620"/>
          <a:ext cx="3000000" cy="3000000"/>
        </p:xfrm>
        <a:graphic>
          <a:graphicData uri="http://schemas.openxmlformats.org/drawingml/2006/table">
            <a:tbl>
              <a:tblPr>
                <a:noFill/>
                <a:tableStyleId>{794B8DE2-FAF9-49D4-8AE2-053BF1C86335}</a:tableStyleId>
              </a:tblPr>
              <a:tblGrid>
                <a:gridCol w="1715075"/>
                <a:gridCol w="3529100"/>
              </a:tblGrid>
              <a:tr h="100000">
                <a:tc>
                  <a:txBody>
                    <a:bodyPr/>
                    <a:lstStyle/>
                    <a:p>
                      <a:pPr indent="0" lvl="0" marL="0" rtl="0" algn="ctr">
                        <a:spcBef>
                          <a:spcPts val="0"/>
                        </a:spcBef>
                        <a:spcAft>
                          <a:spcPts val="0"/>
                        </a:spcAft>
                        <a:buNone/>
                      </a:pPr>
                      <a:r>
                        <a:rPr b="1" lang="en" sz="1000">
                          <a:solidFill>
                            <a:schemeClr val="lt1"/>
                          </a:solidFill>
                        </a:rPr>
                        <a:t>Request to restart or not</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000">
                          <a:solidFill>
                            <a:schemeClr val="lt1"/>
                          </a:solidFill>
                        </a:rPr>
                        <a:t>Result</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15225">
                <a:tc>
                  <a:txBody>
                    <a:bodyPr/>
                    <a:lstStyle/>
                    <a:p>
                      <a:pPr indent="0" lvl="0" marL="0" rtl="0" algn="ctr">
                        <a:spcBef>
                          <a:spcPts val="0"/>
                        </a:spcBef>
                        <a:spcAft>
                          <a:spcPts val="0"/>
                        </a:spcAft>
                        <a:buNone/>
                      </a:pPr>
                      <a:r>
                        <a:rPr lang="en" sz="1000"/>
                        <a:t>“ </a:t>
                      </a:r>
                      <a:r>
                        <a:rPr lang="en" sz="1000"/>
                        <a:t>yes</a:t>
                      </a:r>
                      <a:r>
                        <a:rPr lang="en" sz="1000"/>
                        <a:t> “</a:t>
                      </a:r>
                      <a:endParaRPr sz="1000"/>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 sz="1000"/>
                        <a:t>It is going to ask “What is your name?” - it starts again from the </a:t>
                      </a:r>
                      <a:r>
                        <a:rPr lang="en" sz="1000"/>
                        <a:t>beginning</a:t>
                      </a:r>
                      <a:r>
                        <a:rPr lang="en" sz="1000"/>
                        <a:t> where is ‘ main() ’</a:t>
                      </a:r>
                      <a:endParaRPr sz="1000"/>
                    </a:p>
                  </a:txBody>
                  <a:tcPr marT="91425" marB="91425" marR="91425" marL="91425">
                    <a:lnT cap="flat" cmpd="sng" w="9525">
                      <a:solidFill>
                        <a:schemeClr val="lt1"/>
                      </a:solidFill>
                      <a:prstDash val="solid"/>
                      <a:round/>
                      <a:headEnd len="sm" w="sm" type="none"/>
                      <a:tailEnd len="sm" w="sm" type="none"/>
                    </a:lnT>
                  </a:tcPr>
                </a:tc>
              </a:tr>
              <a:tr h="352700">
                <a:tc>
                  <a:txBody>
                    <a:bodyPr/>
                    <a:lstStyle/>
                    <a:p>
                      <a:pPr indent="0" lvl="0" marL="0" rtl="0" algn="ctr">
                        <a:spcBef>
                          <a:spcPts val="0"/>
                        </a:spcBef>
                        <a:spcAft>
                          <a:spcPts val="0"/>
                        </a:spcAft>
                        <a:buNone/>
                      </a:pPr>
                      <a:r>
                        <a:rPr lang="en" sz="1000"/>
                        <a:t>“ no “</a:t>
                      </a:r>
                      <a:endParaRPr sz="1000"/>
                    </a:p>
                  </a:txBody>
                  <a:tcPr marT="91425" marB="91425" marR="91425" marL="91425"/>
                </a:tc>
                <a:tc>
                  <a:txBody>
                    <a:bodyPr/>
                    <a:lstStyle/>
                    <a:p>
                      <a:pPr indent="0" lvl="0" marL="0" rtl="0" algn="l">
                        <a:spcBef>
                          <a:spcPts val="0"/>
                        </a:spcBef>
                        <a:spcAft>
                          <a:spcPts val="0"/>
                        </a:spcAft>
                        <a:buNone/>
                      </a:pPr>
                      <a:r>
                        <a:rPr lang="en" sz="1000"/>
                        <a:t>The programme will be shut down</a:t>
                      </a:r>
                      <a:endParaRPr sz="1000"/>
                    </a:p>
                  </a:txBody>
                  <a:tcPr marT="91425" marB="91425" marR="91425" marL="91425"/>
                </a:tc>
              </a:tr>
              <a:tr h="352700">
                <a:tc>
                  <a:txBody>
                    <a:bodyPr/>
                    <a:lstStyle/>
                    <a:p>
                      <a:pPr indent="0" lvl="0" marL="0" rtl="0" algn="ctr">
                        <a:spcBef>
                          <a:spcPts val="0"/>
                        </a:spcBef>
                        <a:spcAft>
                          <a:spcPts val="0"/>
                        </a:spcAft>
                        <a:buNone/>
                      </a:pPr>
                      <a:r>
                        <a:rPr lang="en" sz="1000"/>
                        <a:t>others</a:t>
                      </a:r>
                      <a:endParaRPr sz="1000"/>
                    </a:p>
                  </a:txBody>
                  <a:tcPr marT="91425" marB="91425" marR="91425" marL="91425"/>
                </a:tc>
                <a:tc>
                  <a:txBody>
                    <a:bodyPr/>
                    <a:lstStyle/>
                    <a:p>
                      <a:pPr indent="0" lvl="0" marL="0" rtl="0" algn="l">
                        <a:spcBef>
                          <a:spcPts val="0"/>
                        </a:spcBef>
                        <a:spcAft>
                          <a:spcPts val="0"/>
                        </a:spcAft>
                        <a:buNone/>
                      </a:pPr>
                      <a:r>
                        <a:rPr lang="en" sz="1000"/>
                        <a:t>“It is invalid value”</a:t>
                      </a:r>
                      <a:endParaRPr sz="1000"/>
                    </a:p>
                  </a:txBody>
                  <a:tcPr marT="91425" marB="91425" marR="91425" marL="91425"/>
                </a:tc>
              </a:tr>
            </a:tbl>
          </a:graphicData>
        </a:graphic>
      </p:graphicFrame>
      <p:graphicFrame>
        <p:nvGraphicFramePr>
          <p:cNvPr id="210" name="Google Shape;210;p31"/>
          <p:cNvGraphicFramePr/>
          <p:nvPr/>
        </p:nvGraphicFramePr>
        <p:xfrm>
          <a:off x="5669600" y="1293195"/>
          <a:ext cx="3000000" cy="3000000"/>
        </p:xfrm>
        <a:graphic>
          <a:graphicData uri="http://schemas.openxmlformats.org/drawingml/2006/table">
            <a:tbl>
              <a:tblPr>
                <a:noFill/>
                <a:tableStyleId>{794B8DE2-FAF9-49D4-8AE2-053BF1C86335}</a:tableStyleId>
              </a:tblPr>
              <a:tblGrid>
                <a:gridCol w="555000"/>
                <a:gridCol w="2748775"/>
              </a:tblGrid>
              <a:tr h="345525">
                <a:tc>
                  <a:txBody>
                    <a:bodyPr/>
                    <a:lstStyle/>
                    <a:p>
                      <a:pPr indent="0" lvl="0" marL="0" rtl="0" algn="ctr">
                        <a:spcBef>
                          <a:spcPts val="0"/>
                        </a:spcBef>
                        <a:spcAft>
                          <a:spcPts val="0"/>
                        </a:spcAft>
                        <a:buNone/>
                      </a:pPr>
                      <a:r>
                        <a:rPr b="1" lang="en" sz="1000">
                          <a:solidFill>
                            <a:schemeClr val="lt1"/>
                          </a:solidFill>
                        </a:rPr>
                        <a:t>Score</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000">
                          <a:solidFill>
                            <a:schemeClr val="lt1"/>
                          </a:solidFill>
                        </a:rPr>
                        <a:t>Results</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73150">
                <a:tc>
                  <a:txBody>
                    <a:bodyPr/>
                    <a:lstStyle/>
                    <a:p>
                      <a:pPr indent="0" lvl="0" marL="0" rtl="0" algn="ctr">
                        <a:spcBef>
                          <a:spcPts val="0"/>
                        </a:spcBef>
                        <a:spcAft>
                          <a:spcPts val="0"/>
                        </a:spcAft>
                        <a:buNone/>
                      </a:pPr>
                      <a:r>
                        <a:rPr lang="en" sz="800"/>
                        <a:t>1</a:t>
                      </a:r>
                      <a:endParaRPr sz="800"/>
                    </a:p>
                  </a:txBody>
                  <a:tcPr marT="91425" marB="91425" marR="91425" marL="91425">
                    <a:lnT cap="flat" cmpd="sng" w="9525">
                      <a:solidFill>
                        <a:schemeClr val="lt1"/>
                      </a:solidFill>
                      <a:prstDash val="solid"/>
                      <a:round/>
                      <a:headEnd len="sm" w="sm" type="none"/>
                      <a:tailEnd len="sm" w="sm" type="none"/>
                    </a:lnT>
                  </a:tcPr>
                </a:tc>
                <a:tc rowSpan="4">
                  <a:txBody>
                    <a:bodyPr/>
                    <a:lstStyle/>
                    <a:p>
                      <a:pPr indent="0" lvl="0" marL="0" rtl="0" algn="ctr">
                        <a:spcBef>
                          <a:spcPts val="0"/>
                        </a:spcBef>
                        <a:spcAft>
                          <a:spcPts val="0"/>
                        </a:spcAft>
                        <a:buNone/>
                      </a:pPr>
                      <a:r>
                        <a:rPr lang="en" sz="1500"/>
                        <a:t>“ Next time, you will be better “</a:t>
                      </a:r>
                      <a:endParaRPr sz="1500"/>
                    </a:p>
                  </a:txBody>
                  <a:tcPr marT="91425" marB="91425" marR="91425" marL="91425">
                    <a:lnT cap="flat" cmpd="sng" w="9525">
                      <a:solidFill>
                        <a:schemeClr val="lt1"/>
                      </a:solidFill>
                      <a:prstDash val="solid"/>
                      <a:round/>
                      <a:headEnd len="sm" w="sm" type="none"/>
                      <a:tailEnd len="sm" w="sm" type="none"/>
                    </a:lnT>
                  </a:tcPr>
                </a:tc>
              </a:tr>
              <a:tr h="352700">
                <a:tc>
                  <a:txBody>
                    <a:bodyPr/>
                    <a:lstStyle/>
                    <a:p>
                      <a:pPr indent="0" lvl="0" marL="0" rtl="0" algn="ctr">
                        <a:spcBef>
                          <a:spcPts val="0"/>
                        </a:spcBef>
                        <a:spcAft>
                          <a:spcPts val="0"/>
                        </a:spcAft>
                        <a:buNone/>
                      </a:pPr>
                      <a:r>
                        <a:rPr lang="en" sz="800"/>
                        <a:t>2</a:t>
                      </a:r>
                      <a:endParaRPr sz="800"/>
                    </a:p>
                  </a:txBody>
                  <a:tcPr marT="91425" marB="91425" marR="91425" marL="91425"/>
                </a:tc>
                <a:tc vMerge="1"/>
              </a:tr>
              <a:tr h="352700">
                <a:tc>
                  <a:txBody>
                    <a:bodyPr/>
                    <a:lstStyle/>
                    <a:p>
                      <a:pPr indent="0" lvl="0" marL="0" rtl="0" algn="ctr">
                        <a:spcBef>
                          <a:spcPts val="0"/>
                        </a:spcBef>
                        <a:spcAft>
                          <a:spcPts val="0"/>
                        </a:spcAft>
                        <a:buNone/>
                      </a:pPr>
                      <a:r>
                        <a:rPr lang="en" sz="800"/>
                        <a:t>3</a:t>
                      </a:r>
                      <a:endParaRPr sz="800"/>
                    </a:p>
                  </a:txBody>
                  <a:tcPr marT="91425" marB="91425" marR="91425" marL="91425"/>
                </a:tc>
                <a:tc vMerge="1"/>
              </a:tr>
              <a:tr h="352700">
                <a:tc>
                  <a:txBody>
                    <a:bodyPr/>
                    <a:lstStyle/>
                    <a:p>
                      <a:pPr indent="0" lvl="0" marL="0" rtl="0" algn="ctr">
                        <a:spcBef>
                          <a:spcPts val="0"/>
                        </a:spcBef>
                        <a:spcAft>
                          <a:spcPts val="0"/>
                        </a:spcAft>
                        <a:buNone/>
                      </a:pPr>
                      <a:r>
                        <a:rPr lang="en" sz="800"/>
                        <a:t>4</a:t>
                      </a:r>
                      <a:endParaRPr sz="800"/>
                    </a:p>
                  </a:txBody>
                  <a:tcPr marT="91425" marB="91425" marR="91425" marL="91425"/>
                </a:tc>
                <a:tc vMerge="1"/>
              </a:tr>
              <a:tr h="248425">
                <a:tc>
                  <a:txBody>
                    <a:bodyPr/>
                    <a:lstStyle/>
                    <a:p>
                      <a:pPr indent="0" lvl="0" marL="0" rtl="0" algn="ctr">
                        <a:spcBef>
                          <a:spcPts val="0"/>
                        </a:spcBef>
                        <a:spcAft>
                          <a:spcPts val="0"/>
                        </a:spcAft>
                        <a:buNone/>
                      </a:pPr>
                      <a:r>
                        <a:rPr lang="en" sz="800"/>
                        <a:t>5</a:t>
                      </a:r>
                      <a:endParaRPr sz="800"/>
                    </a:p>
                  </a:txBody>
                  <a:tcPr marT="91425" marB="91425" marR="91425" marL="91425"/>
                </a:tc>
                <a:tc rowSpan="5">
                  <a:txBody>
                    <a:bodyPr/>
                    <a:lstStyle/>
                    <a:p>
                      <a:pPr indent="0" lvl="0" marL="0" rtl="0" algn="ctr">
                        <a:spcBef>
                          <a:spcPts val="0"/>
                        </a:spcBef>
                        <a:spcAft>
                          <a:spcPts val="0"/>
                        </a:spcAft>
                        <a:buNone/>
                      </a:pPr>
                      <a:r>
                        <a:rPr lang="en" sz="1500"/>
                        <a:t>“ You are good “</a:t>
                      </a:r>
                      <a:endParaRPr sz="1500"/>
                    </a:p>
                  </a:txBody>
                  <a:tcPr marT="91425" marB="91425" marR="91425" marL="91425"/>
                </a:tc>
              </a:tr>
              <a:tr h="306375">
                <a:tc>
                  <a:txBody>
                    <a:bodyPr/>
                    <a:lstStyle/>
                    <a:p>
                      <a:pPr indent="0" lvl="0" marL="0" rtl="0" algn="ctr">
                        <a:spcBef>
                          <a:spcPts val="0"/>
                        </a:spcBef>
                        <a:spcAft>
                          <a:spcPts val="0"/>
                        </a:spcAft>
                        <a:buNone/>
                      </a:pPr>
                      <a:r>
                        <a:rPr lang="en" sz="800"/>
                        <a:t>6</a:t>
                      </a:r>
                      <a:endParaRPr sz="800"/>
                    </a:p>
                  </a:txBody>
                  <a:tcPr marT="91425" marB="91425" marR="91425" marL="91425"/>
                </a:tc>
                <a:tc vMerge="1"/>
              </a:tr>
              <a:tr h="352700">
                <a:tc>
                  <a:txBody>
                    <a:bodyPr/>
                    <a:lstStyle/>
                    <a:p>
                      <a:pPr indent="0" lvl="0" marL="0" rtl="0" algn="ctr">
                        <a:spcBef>
                          <a:spcPts val="0"/>
                        </a:spcBef>
                        <a:spcAft>
                          <a:spcPts val="0"/>
                        </a:spcAft>
                        <a:buNone/>
                      </a:pPr>
                      <a:r>
                        <a:rPr lang="en" sz="800"/>
                        <a:t>7</a:t>
                      </a:r>
                      <a:endParaRPr sz="800"/>
                    </a:p>
                  </a:txBody>
                  <a:tcPr marT="91425" marB="91425" marR="91425" marL="91425"/>
                </a:tc>
                <a:tc vMerge="1"/>
              </a:tr>
              <a:tr h="345525">
                <a:tc>
                  <a:txBody>
                    <a:bodyPr/>
                    <a:lstStyle/>
                    <a:p>
                      <a:pPr indent="0" lvl="0" marL="0" rtl="0" algn="ctr">
                        <a:spcBef>
                          <a:spcPts val="0"/>
                        </a:spcBef>
                        <a:spcAft>
                          <a:spcPts val="0"/>
                        </a:spcAft>
                        <a:buNone/>
                      </a:pPr>
                      <a:r>
                        <a:rPr lang="en" sz="800"/>
                        <a:t>8</a:t>
                      </a:r>
                      <a:endParaRPr sz="800"/>
                    </a:p>
                  </a:txBody>
                  <a:tcPr marT="91425" marB="91425" marR="91425" marL="91425"/>
                </a:tc>
                <a:tc vMerge="1"/>
              </a:tr>
              <a:tr h="352700">
                <a:tc>
                  <a:txBody>
                    <a:bodyPr/>
                    <a:lstStyle/>
                    <a:p>
                      <a:pPr indent="0" lvl="0" marL="0" rtl="0" algn="ctr">
                        <a:spcBef>
                          <a:spcPts val="0"/>
                        </a:spcBef>
                        <a:spcAft>
                          <a:spcPts val="0"/>
                        </a:spcAft>
                        <a:buNone/>
                      </a:pPr>
                      <a:r>
                        <a:rPr lang="en" sz="800"/>
                        <a:t>9</a:t>
                      </a:r>
                      <a:endParaRPr sz="800"/>
                    </a:p>
                  </a:txBody>
                  <a:tcPr marT="91425" marB="91425" marR="91425" marL="91425"/>
                </a:tc>
                <a:tc vMerge="1"/>
              </a:tr>
              <a:tr h="329550">
                <a:tc>
                  <a:txBody>
                    <a:bodyPr/>
                    <a:lstStyle/>
                    <a:p>
                      <a:pPr indent="0" lvl="0" marL="0" rtl="0" algn="ctr">
                        <a:spcBef>
                          <a:spcPts val="0"/>
                        </a:spcBef>
                        <a:spcAft>
                          <a:spcPts val="0"/>
                        </a:spcAft>
                        <a:buNone/>
                      </a:pPr>
                      <a:r>
                        <a:rPr lang="en" sz="800"/>
                        <a:t>10</a:t>
                      </a:r>
                      <a:endParaRPr sz="800"/>
                    </a:p>
                  </a:txBody>
                  <a:tcPr marT="91425" marB="91425" marR="91425" marL="91425"/>
                </a:tc>
                <a:tc>
                  <a:txBody>
                    <a:bodyPr/>
                    <a:lstStyle/>
                    <a:p>
                      <a:pPr indent="0" lvl="0" marL="0" rtl="0" algn="ctr">
                        <a:spcBef>
                          <a:spcPts val="0"/>
                        </a:spcBef>
                        <a:spcAft>
                          <a:spcPts val="0"/>
                        </a:spcAft>
                        <a:buNone/>
                      </a:pPr>
                      <a:r>
                        <a:rPr lang="en" sz="1500"/>
                        <a:t>“ You are perfect “</a:t>
                      </a:r>
                      <a:endParaRPr sz="1500"/>
                    </a:p>
                  </a:txBody>
                  <a:tcPr marT="91425" marB="91425" marR="91425" marL="91425"/>
                </a:tc>
              </a:tr>
            </a:tbl>
          </a:graphicData>
        </a:graphic>
      </p:graphicFrame>
      <p:sp>
        <p:nvSpPr>
          <p:cNvPr id="211" name="Google Shape;211;p31"/>
          <p:cNvSpPr txBox="1"/>
          <p:nvPr>
            <p:ph idx="1" type="body"/>
          </p:nvPr>
        </p:nvSpPr>
        <p:spPr>
          <a:xfrm>
            <a:off x="834025" y="1293200"/>
            <a:ext cx="311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re_start</a:t>
            </a:r>
            <a:r>
              <a:rPr lang="en"/>
              <a:t>()</a:t>
            </a:r>
            <a:endParaRPr/>
          </a:p>
        </p:txBody>
      </p:sp>
      <p:sp>
        <p:nvSpPr>
          <p:cNvPr id="212" name="Google Shape;212;p31"/>
          <p:cNvSpPr txBox="1"/>
          <p:nvPr>
            <p:ph idx="1" type="body"/>
          </p:nvPr>
        </p:nvSpPr>
        <p:spPr>
          <a:xfrm>
            <a:off x="6489075" y="780763"/>
            <a:ext cx="1759200" cy="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outcome(3)</a:t>
            </a:r>
            <a:endParaRPr/>
          </a:p>
        </p:txBody>
      </p:sp>
      <p:graphicFrame>
        <p:nvGraphicFramePr>
          <p:cNvPr id="218" name="Google Shape;218;p32"/>
          <p:cNvGraphicFramePr/>
          <p:nvPr/>
        </p:nvGraphicFramePr>
        <p:xfrm>
          <a:off x="321150" y="1331470"/>
          <a:ext cx="3000000" cy="3000000"/>
        </p:xfrm>
        <a:graphic>
          <a:graphicData uri="http://schemas.openxmlformats.org/drawingml/2006/table">
            <a:tbl>
              <a:tblPr>
                <a:noFill/>
                <a:tableStyleId>{794B8DE2-FAF9-49D4-8AE2-053BF1C86335}</a:tableStyleId>
              </a:tblPr>
              <a:tblGrid>
                <a:gridCol w="2859200"/>
                <a:gridCol w="2023925"/>
                <a:gridCol w="2441575"/>
              </a:tblGrid>
              <a:tr h="345525">
                <a:tc>
                  <a:txBody>
                    <a:bodyPr/>
                    <a:lstStyle/>
                    <a:p>
                      <a:pPr indent="0" lvl="0" marL="0" rtl="0" algn="ctr">
                        <a:spcBef>
                          <a:spcPts val="0"/>
                        </a:spcBef>
                        <a:spcAft>
                          <a:spcPts val="0"/>
                        </a:spcAft>
                        <a:buNone/>
                      </a:pPr>
                      <a:r>
                        <a:rPr b="1" lang="en" sz="1000">
                          <a:solidFill>
                            <a:schemeClr val="lt1"/>
                          </a:solidFill>
                        </a:rPr>
                        <a:t>Print</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000">
                          <a:solidFill>
                            <a:schemeClr val="lt1"/>
                          </a:solidFill>
                        </a:rPr>
                        <a:t>Input</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000">
                          <a:solidFill>
                            <a:schemeClr val="lt1"/>
                          </a:solidFill>
                        </a:rPr>
                        <a:t>Result</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546925">
                <a:tc>
                  <a:txBody>
                    <a:bodyPr/>
                    <a:lstStyle/>
                    <a:p>
                      <a:pPr indent="0" lvl="0" marL="0" rtl="0" algn="ctr">
                        <a:spcBef>
                          <a:spcPts val="0"/>
                        </a:spcBef>
                        <a:spcAft>
                          <a:spcPts val="0"/>
                        </a:spcAft>
                        <a:buNone/>
                      </a:pPr>
                      <a:r>
                        <a:rPr lang="en" sz="1300"/>
                        <a:t>What is your name?</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t>Daniel</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9E9E9E"/>
                      </a:solidFill>
                      <a:prstDash val="solid"/>
                      <a:round/>
                      <a:headEnd len="sm" w="sm" type="none"/>
                      <a:tailEnd len="sm" w="sm" type="none"/>
                    </a:lnL>
                    <a:lnT cap="flat" cmpd="sng" w="9525">
                      <a:solidFill>
                        <a:schemeClr val="lt1"/>
                      </a:solidFill>
                      <a:prstDash val="solid"/>
                      <a:round/>
                      <a:headEnd len="sm" w="sm" type="none"/>
                      <a:tailEnd len="sm" w="sm" type="none"/>
                    </a:lnT>
                  </a:tcPr>
                </a:tc>
              </a:tr>
              <a:tr h="352700">
                <a:tc>
                  <a:txBody>
                    <a:bodyPr/>
                    <a:lstStyle/>
                    <a:p>
                      <a:pPr indent="0" lvl="0" marL="0" rtl="0" algn="ctr">
                        <a:spcBef>
                          <a:spcPts val="0"/>
                        </a:spcBef>
                        <a:spcAft>
                          <a:spcPts val="0"/>
                        </a:spcAft>
                        <a:buNone/>
                      </a:pPr>
                      <a:r>
                        <a:rPr lang="en" sz="1300"/>
                        <a:t>What would you like to be called as Mr/Miss/Mrs?</a:t>
                      </a:r>
                      <a:endParaRPr sz="13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sz="1300"/>
                        <a:t>Mr</a:t>
                      </a:r>
                      <a:endParaRPr b="1" sz="13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t>Welcome, </a:t>
                      </a:r>
                      <a:r>
                        <a:rPr b="1" lang="en" sz="1000" u="sng"/>
                        <a:t>Mr. Daniel.</a:t>
                      </a:r>
                      <a:r>
                        <a:rPr lang="en" sz="1000"/>
                        <a:t> General </a:t>
                      </a:r>
                      <a:r>
                        <a:rPr lang="en" sz="1000"/>
                        <a:t>knowledge</a:t>
                      </a:r>
                      <a:r>
                        <a:rPr lang="en" sz="1000"/>
                        <a:t> quiz!</a:t>
                      </a:r>
                      <a:endParaRPr sz="1000"/>
                    </a:p>
                    <a:p>
                      <a:pPr indent="0" lvl="0" marL="0" rtl="0" algn="l">
                        <a:spcBef>
                          <a:spcPts val="0"/>
                        </a:spcBef>
                        <a:spcAft>
                          <a:spcPts val="0"/>
                        </a:spcAft>
                        <a:buNone/>
                      </a:pPr>
                      <a:r>
                        <a:rPr lang="en" sz="1000"/>
                        <a:t>There are some simple quiz in this program</a:t>
                      </a:r>
                      <a:endParaRPr sz="1000"/>
                    </a:p>
                  </a:txBody>
                  <a:tcPr marT="91425" marB="91425" marR="91425" marL="91425"/>
                </a:tc>
              </a:tr>
              <a:tr h="352700">
                <a:tc>
                  <a:txBody>
                    <a:bodyPr/>
                    <a:lstStyle/>
                    <a:p>
                      <a:pPr indent="0" lvl="0" marL="0" rtl="0" algn="ctr">
                        <a:spcBef>
                          <a:spcPts val="0"/>
                        </a:spcBef>
                        <a:spcAft>
                          <a:spcPts val="0"/>
                        </a:spcAft>
                        <a:buNone/>
                      </a:pPr>
                      <a:r>
                        <a:rPr lang="en" sz="1300"/>
                        <a:t>Press any key to start the quiz</a:t>
                      </a:r>
                      <a:endParaRPr sz="1300"/>
                    </a:p>
                  </a:txBody>
                  <a:tcPr marT="91425" marB="91425" marR="91425" marL="91425"/>
                </a:tc>
                <a:tc>
                  <a:txBody>
                    <a:bodyPr/>
                    <a:lstStyle/>
                    <a:p>
                      <a:pPr indent="0" lvl="0" marL="0" rtl="0" algn="l">
                        <a:spcBef>
                          <a:spcPts val="0"/>
                        </a:spcBef>
                        <a:spcAft>
                          <a:spcPts val="0"/>
                        </a:spcAft>
                        <a:buNone/>
                      </a:pPr>
                      <a:r>
                        <a:rPr lang="en" sz="1300"/>
                        <a:t>Pressing “spacebar”</a:t>
                      </a:r>
                      <a:endParaRPr sz="1300"/>
                    </a:p>
                  </a:txBody>
                  <a:tcPr marT="91425" marB="91425" marR="91425" marL="91425"/>
                </a:tc>
                <a:tc>
                  <a:txBody>
                    <a:bodyPr/>
                    <a:lstStyle/>
                    <a:p>
                      <a:pPr indent="0" lvl="0" marL="0" rtl="0" algn="l">
                        <a:spcBef>
                          <a:spcPts val="0"/>
                        </a:spcBef>
                        <a:spcAft>
                          <a:spcPts val="0"/>
                        </a:spcAft>
                        <a:buNone/>
                      </a:pPr>
                      <a:r>
                        <a:rPr lang="en" sz="1000"/>
                        <a:t>Let’s go~!</a:t>
                      </a:r>
                      <a:endParaRPr sz="1000"/>
                    </a:p>
                  </a:txBody>
                  <a:tcPr marT="91425" marB="91425" marR="91425" marL="91425"/>
                </a:tc>
              </a:tr>
            </a:tbl>
          </a:graphicData>
        </a:graphic>
      </p:graphicFrame>
      <p:sp>
        <p:nvSpPr>
          <p:cNvPr id="219" name="Google Shape;219;p32"/>
          <p:cNvSpPr txBox="1"/>
          <p:nvPr>
            <p:ph idx="1" type="body"/>
          </p:nvPr>
        </p:nvSpPr>
        <p:spPr>
          <a:xfrm>
            <a:off x="395650" y="855363"/>
            <a:ext cx="1759200" cy="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main</a:t>
            </a:r>
            <a:r>
              <a:rPr b="1" lang="en"/>
              <a:t>()</a:t>
            </a:r>
            <a:endParaRPr b="1"/>
          </a:p>
        </p:txBody>
      </p:sp>
      <p:sp>
        <p:nvSpPr>
          <p:cNvPr id="220" name="Google Shape;220;p32"/>
          <p:cNvSpPr txBox="1"/>
          <p:nvPr>
            <p:ph idx="1" type="body"/>
          </p:nvPr>
        </p:nvSpPr>
        <p:spPr>
          <a:xfrm>
            <a:off x="395650" y="3509988"/>
            <a:ext cx="1759200" cy="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feedback</a:t>
            </a:r>
            <a:r>
              <a:rPr b="1" lang="en"/>
              <a:t>()</a:t>
            </a:r>
            <a:endParaRPr b="1"/>
          </a:p>
        </p:txBody>
      </p:sp>
      <p:graphicFrame>
        <p:nvGraphicFramePr>
          <p:cNvPr id="221" name="Google Shape;221;p32"/>
          <p:cNvGraphicFramePr/>
          <p:nvPr/>
        </p:nvGraphicFramePr>
        <p:xfrm>
          <a:off x="395650" y="3928195"/>
          <a:ext cx="3000000" cy="3000000"/>
        </p:xfrm>
        <a:graphic>
          <a:graphicData uri="http://schemas.openxmlformats.org/drawingml/2006/table">
            <a:tbl>
              <a:tblPr>
                <a:noFill/>
                <a:tableStyleId>{794B8DE2-FAF9-49D4-8AE2-053BF1C86335}</a:tableStyleId>
              </a:tblPr>
              <a:tblGrid>
                <a:gridCol w="2859200"/>
                <a:gridCol w="2023925"/>
                <a:gridCol w="2441575"/>
              </a:tblGrid>
              <a:tr h="345525">
                <a:tc>
                  <a:txBody>
                    <a:bodyPr/>
                    <a:lstStyle/>
                    <a:p>
                      <a:pPr indent="0" lvl="0" marL="0" rtl="0" algn="ctr">
                        <a:spcBef>
                          <a:spcPts val="0"/>
                        </a:spcBef>
                        <a:spcAft>
                          <a:spcPts val="0"/>
                        </a:spcAft>
                        <a:buNone/>
                      </a:pPr>
                      <a:r>
                        <a:rPr b="1" lang="en" sz="1000">
                          <a:solidFill>
                            <a:schemeClr val="lt1"/>
                          </a:solidFill>
                        </a:rPr>
                        <a:t>Print</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000">
                          <a:solidFill>
                            <a:schemeClr val="lt1"/>
                          </a:solidFill>
                        </a:rPr>
                        <a:t>Input</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000">
                          <a:solidFill>
                            <a:schemeClr val="lt1"/>
                          </a:solidFill>
                        </a:rPr>
                        <a:t>Result</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546925">
                <a:tc>
                  <a:txBody>
                    <a:bodyPr/>
                    <a:lstStyle/>
                    <a:p>
                      <a:pPr indent="0" lvl="0" marL="0" rtl="0" algn="ctr">
                        <a:spcBef>
                          <a:spcPts val="0"/>
                        </a:spcBef>
                        <a:spcAft>
                          <a:spcPts val="0"/>
                        </a:spcAft>
                        <a:buNone/>
                      </a:pPr>
                      <a:r>
                        <a:rPr lang="en" sz="1300"/>
                        <a:t>Type any comments for development</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Oh, it was good to enjoy simply but some cliche is boring to do this quiz.</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Thank you for enjoying!~!</a:t>
                      </a:r>
                      <a:endParaRPr sz="1300"/>
                    </a:p>
                  </a:txBody>
                  <a:tcPr marT="91425" marB="91425" marR="91425" marL="91425">
                    <a:lnL cap="flat" cmpd="sng" w="9525">
                      <a:solidFill>
                        <a:srgbClr val="9E9E9E"/>
                      </a:solidFill>
                      <a:prstDash val="solid"/>
                      <a:round/>
                      <a:headEnd len="sm" w="sm" type="none"/>
                      <a:tailEnd len="sm" w="sm" type="none"/>
                    </a:lnL>
                    <a:lnT cap="flat" cmpd="sng" w="9525">
                      <a:solidFill>
                        <a:schemeClr val="lt1"/>
                      </a:solidFill>
                      <a:prstDash val="solid"/>
                      <a:round/>
                      <a:headEnd len="sm" w="sm" type="none"/>
                      <a:tailEnd len="sm" w="sm" type="none"/>
                    </a:lnT>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a:t>
            </a:r>
            <a:endParaRPr/>
          </a:p>
        </p:txBody>
      </p:sp>
      <p:sp>
        <p:nvSpPr>
          <p:cNvPr id="227" name="Google Shape;227;p3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i="1" lang="en"/>
              <a:t>Your version control evidence should go here.  This could be in the form of annotated screenshots which show you you managed this process or you could make a brief screencast explaining how you implemented version control.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 # Functionality</a:t>
            </a:r>
            <a:endParaRPr/>
          </a:p>
        </p:txBody>
      </p:sp>
      <p:sp>
        <p:nvSpPr>
          <p:cNvPr id="233" name="Google Shape;233;p34"/>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Functionality - algorithm which is a process of rules to be followed in problem-solving operation is important to form code. It is crucial to does work every codes appropriately, if works as intended or not. Unless, the programme may be in a problem and that leads to the error in process.</a:t>
            </a:r>
            <a:endParaRPr/>
          </a:p>
          <a:p>
            <a:pPr indent="-342900" lvl="0" marL="457200" rtl="0" algn="l">
              <a:spcBef>
                <a:spcPts val="0"/>
              </a:spcBef>
              <a:spcAft>
                <a:spcPts val="0"/>
              </a:spcAft>
              <a:buSzPts val="1800"/>
              <a:buChar char="●"/>
            </a:pPr>
            <a:r>
              <a:rPr lang="en"/>
              <a:t>Application : Every codes works as intended such as listing question, globalising variable to be used in other def code, recognising answers as lowercase; if users type in capital letters etc. Through a lot of trials, excellent parts are accepted to be better and poor components which didn’t work properly unlike intention, are subtracted, for example playing background music and printing images.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 # Privacy</a:t>
            </a:r>
            <a:endParaRPr/>
          </a:p>
        </p:txBody>
      </p:sp>
      <p:sp>
        <p:nvSpPr>
          <p:cNvPr id="239" name="Google Shape;239;p3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Privacy - Data is important in any apps. For more excitement, some programme or quiz require users’ information. They can check their own score and compare it with their friends. They are afraid of leaking their private information without any permission therefore data must be protected or should not be used in stealth.</a:t>
            </a:r>
            <a:endParaRPr/>
          </a:p>
          <a:p>
            <a:pPr indent="-342900" lvl="0" marL="457200" rtl="0" algn="l">
              <a:spcBef>
                <a:spcPts val="0"/>
              </a:spcBef>
              <a:spcAft>
                <a:spcPts val="0"/>
              </a:spcAft>
              <a:buSzPts val="1800"/>
              <a:buChar char="●"/>
            </a:pPr>
            <a:r>
              <a:rPr lang="en"/>
              <a:t>Application : this quiz ask users’ name etc and their comments. However, it does not ask any personal information which can be critical problem when leaking and even their name won’t use in others.</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 # Intellectual Property</a:t>
            </a:r>
            <a:endParaRPr/>
          </a:p>
        </p:txBody>
      </p:sp>
      <p:sp>
        <p:nvSpPr>
          <p:cNvPr id="245" name="Google Shape;245;p3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Intellectual Property Rights(IPR) - IPR is </a:t>
            </a:r>
            <a:r>
              <a:rPr lang="en"/>
              <a:t>prerequisite</a:t>
            </a:r>
            <a:r>
              <a:rPr lang="en"/>
              <a:t> for better identification, planning, </a:t>
            </a:r>
            <a:r>
              <a:rPr lang="en"/>
              <a:t>commercialization</a:t>
            </a:r>
            <a:r>
              <a:rPr lang="en"/>
              <a:t> and </a:t>
            </a:r>
            <a:r>
              <a:rPr lang="en"/>
              <a:t>protection</a:t>
            </a:r>
            <a:r>
              <a:rPr lang="en"/>
              <a:t> of creativity. </a:t>
            </a:r>
            <a:r>
              <a:rPr lang="en"/>
              <a:t>Shortly</a:t>
            </a:r>
            <a:r>
              <a:rPr lang="en"/>
              <a:t>, any </a:t>
            </a:r>
            <a:r>
              <a:rPr lang="en"/>
              <a:t>property</a:t>
            </a:r>
            <a:r>
              <a:rPr lang="en"/>
              <a:t> which is intended, planned, and </a:t>
            </a:r>
            <a:r>
              <a:rPr lang="en"/>
              <a:t>proceed as brand-new should be protected from using without permission. Their approvals are required to use property.</a:t>
            </a:r>
            <a:endParaRPr/>
          </a:p>
          <a:p>
            <a:pPr indent="-342900" lvl="0" marL="457200" rtl="0" algn="l">
              <a:spcBef>
                <a:spcPts val="0"/>
              </a:spcBef>
              <a:spcAft>
                <a:spcPts val="0"/>
              </a:spcAft>
              <a:buSzPts val="1800"/>
              <a:buChar char="●"/>
            </a:pPr>
            <a:r>
              <a:rPr lang="en"/>
              <a:t>Application : None of codes that are used in the quiz is copied and others creativity and rights are protected. To make this programme, some information is collected from w3schools and youtube and those resources are written where these come from.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 # Usability</a:t>
            </a:r>
            <a:endParaRPr/>
          </a:p>
        </p:txBody>
      </p:sp>
      <p:sp>
        <p:nvSpPr>
          <p:cNvPr id="251" name="Google Shape;251;p3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Usability -this implication is an important </a:t>
            </a:r>
            <a:r>
              <a:rPr lang="en"/>
              <a:t>principle</a:t>
            </a:r>
            <a:r>
              <a:rPr lang="en"/>
              <a:t> to determine the success of a system. It intends to make a system as </a:t>
            </a:r>
            <a:r>
              <a:rPr lang="en"/>
              <a:t>easy</a:t>
            </a:r>
            <a:r>
              <a:rPr lang="en"/>
              <a:t> to use as possible. The users can handle out this quiz easily and th programme is efficient, effective, engaging error tolerant and </a:t>
            </a:r>
            <a:r>
              <a:rPr lang="en"/>
              <a:t>essay</a:t>
            </a:r>
            <a:r>
              <a:rPr lang="en"/>
              <a:t> to learn.</a:t>
            </a:r>
            <a:endParaRPr/>
          </a:p>
          <a:p>
            <a:pPr indent="-342900" lvl="0" marL="457200" rtl="0" algn="l">
              <a:spcBef>
                <a:spcPts val="0"/>
              </a:spcBef>
              <a:spcAft>
                <a:spcPts val="0"/>
              </a:spcAft>
              <a:buSzPts val="1800"/>
              <a:buChar char="●"/>
            </a:pPr>
            <a:r>
              <a:rPr lang="en"/>
              <a:t>Application : To understand what this programme is all about, what users are going to do and in order to deal with this quiz what they have to do, all of these information is introduced in the beginning so that they can use this quiz easily.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Evaluations</a:t>
            </a:r>
            <a:endParaRPr/>
          </a:p>
        </p:txBody>
      </p:sp>
      <p:sp>
        <p:nvSpPr>
          <p:cNvPr id="257" name="Google Shape;257;p38"/>
          <p:cNvSpPr txBox="1"/>
          <p:nvPr>
            <p:ph idx="1" type="body"/>
          </p:nvPr>
        </p:nvSpPr>
        <p:spPr>
          <a:xfrm>
            <a:off x="471900" y="956400"/>
            <a:ext cx="8222100" cy="390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Planning tool (Monday.com) is used to make this outcome and it was helpful to make it step by step. </a:t>
            </a:r>
            <a:r>
              <a:rPr lang="en"/>
              <a:t>Although</a:t>
            </a:r>
            <a:r>
              <a:rPr lang="en"/>
              <a:t> plans are not </a:t>
            </a:r>
            <a:r>
              <a:rPr lang="en"/>
              <a:t>specifically</a:t>
            </a:r>
            <a:r>
              <a:rPr lang="en"/>
              <a:t>, due to the big chunk plan, I recognised what I had to do, what is next step or </a:t>
            </a:r>
            <a:r>
              <a:rPr lang="en"/>
              <a:t>what components / codes are required for the development. This affects me planning in prior is helpful indeed to do something.</a:t>
            </a:r>
            <a:endParaRPr/>
          </a:p>
          <a:p>
            <a:pPr indent="-342900" lvl="0" marL="457200" rtl="0" algn="l">
              <a:spcBef>
                <a:spcPts val="0"/>
              </a:spcBef>
              <a:spcAft>
                <a:spcPts val="0"/>
              </a:spcAft>
              <a:buSzPts val="1800"/>
              <a:buChar char="●"/>
            </a:pPr>
            <a:r>
              <a:rPr lang="en"/>
              <a:t>Through trailing components, whatever the components success or not, progby making other version; the rest of codes remains the same and only trial parts is tested.</a:t>
            </a:r>
            <a:endParaRPr/>
          </a:p>
          <a:p>
            <a:pPr indent="-342900" lvl="0" marL="457200" rtl="0" algn="l">
              <a:spcBef>
                <a:spcPts val="0"/>
              </a:spcBef>
              <a:spcAft>
                <a:spcPts val="0"/>
              </a:spcAft>
              <a:buSzPts val="1800"/>
              <a:buChar char="●"/>
            </a:pPr>
            <a:r>
              <a:rPr lang="en"/>
              <a:t>Even though I planned this programme as a creator, I imagine and consider this quiz as one of the user, so some idea came up for development. One of them was that to make users feel excited and participated, this programme asks their name and keep typing something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Setup</a:t>
            </a:r>
            <a:endParaRPr/>
          </a:p>
        </p:txBody>
      </p:sp>
      <p:sp>
        <p:nvSpPr>
          <p:cNvPr id="80" name="Google Shape;80;p14"/>
          <p:cNvSpPr txBox="1"/>
          <p:nvPr>
            <p:ph idx="1" type="body"/>
          </p:nvPr>
        </p:nvSpPr>
        <p:spPr>
          <a:xfrm>
            <a:off x="471900" y="1040950"/>
            <a:ext cx="8222100" cy="367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‘Monday’</a:t>
            </a:r>
            <a:r>
              <a:rPr lang="en"/>
              <a:t> is used to plan this project in prior. What i’m going to do can be checked even if it works </a:t>
            </a:r>
            <a:r>
              <a:rPr lang="en"/>
              <a:t>properly</a:t>
            </a:r>
            <a:r>
              <a:rPr lang="en"/>
              <a:t> or not ; what I want to add in my quiz, i tried although I failed. This tool has “state” that is useful because I can recognise what’s going on (this technique works properly or other one need to edit more.); the states split into “Working on it”, “Stuck”, “Done”. Additionally, I can split the plan into the smaller for step by step</a:t>
            </a:r>
            <a:endParaRPr/>
          </a:p>
        </p:txBody>
      </p:sp>
      <p:pic>
        <p:nvPicPr>
          <p:cNvPr id="81" name="Google Shape;81;p14"/>
          <p:cNvPicPr preferRelativeResize="0"/>
          <p:nvPr/>
        </p:nvPicPr>
        <p:blipFill>
          <a:blip r:embed="rId4">
            <a:alphaModFix/>
          </a:blip>
          <a:stretch>
            <a:fillRect/>
          </a:stretch>
        </p:blipFill>
        <p:spPr>
          <a:xfrm>
            <a:off x="1027325" y="3044725"/>
            <a:ext cx="7316627" cy="209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87" name="Google Shape;87;p15"/>
          <p:cNvSpPr txBox="1"/>
          <p:nvPr>
            <p:ph idx="1" type="body"/>
          </p:nvPr>
        </p:nvSpPr>
        <p:spPr>
          <a:xfrm>
            <a:off x="471900" y="956400"/>
            <a:ext cx="8222100" cy="393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t>General knowledge question</a:t>
            </a:r>
            <a:r>
              <a:rPr lang="en"/>
              <a:t> quiz is selected as everyone could solve it easily compared to specific topics such as law, chemist or economics. This can lead to the interest point.</a:t>
            </a:r>
            <a:endParaRPr/>
          </a:p>
          <a:p>
            <a:pPr indent="-342900" lvl="0" marL="457200" rtl="0" algn="l">
              <a:spcBef>
                <a:spcPts val="0"/>
              </a:spcBef>
              <a:spcAft>
                <a:spcPts val="0"/>
              </a:spcAft>
              <a:buSzPts val="1800"/>
              <a:buChar char="●"/>
            </a:pPr>
            <a:r>
              <a:rPr lang="en"/>
              <a:t>Some </a:t>
            </a:r>
            <a:r>
              <a:rPr lang="en" u="sng"/>
              <a:t>techniques</a:t>
            </a:r>
            <a:r>
              <a:rPr lang="en"/>
              <a:t> are used such as ‘storing multiple dimensional data [ ], string satulation, methods (returning values, def) and modifying data stored in collection (list).</a:t>
            </a:r>
            <a:endParaRPr/>
          </a:p>
          <a:p>
            <a:pPr indent="-342900" lvl="0" marL="457200" rtl="0" algn="l">
              <a:spcBef>
                <a:spcPts val="0"/>
              </a:spcBef>
              <a:spcAft>
                <a:spcPts val="0"/>
              </a:spcAft>
              <a:buSzPts val="1800"/>
              <a:buChar char="●"/>
            </a:pPr>
            <a:r>
              <a:rPr lang="en"/>
              <a:t>First of all, using “ </a:t>
            </a:r>
            <a:r>
              <a:rPr lang="en" u="sng"/>
              <a:t>def</a:t>
            </a:r>
            <a:r>
              <a:rPr lang="en"/>
              <a:t> ”, main intro is defined. It asks users’ name and greets them by putting their name restored from main def. The reason of choosing def is that it’s used easily by storing data in codes; the primarily reason of def function is storing the data and able to access easily.</a:t>
            </a:r>
            <a:endParaRPr/>
          </a:p>
          <a:p>
            <a:pPr indent="-342900" lvl="0" marL="457200" rtl="0" algn="l">
              <a:spcBef>
                <a:spcPts val="0"/>
              </a:spcBef>
              <a:spcAft>
                <a:spcPts val="0"/>
              </a:spcAft>
              <a:buSzPts val="1800"/>
              <a:buChar char="●"/>
            </a:pPr>
            <a:r>
              <a:rPr lang="en"/>
              <a:t>Furthermore, background music(no copyright) will be used and various images will be done during this quiz for understanding 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93" name="Google Shape;93;p1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Also, main question is formed by def function to make questions and settings. </a:t>
            </a:r>
            <a:r>
              <a:rPr lang="en" u="sng"/>
              <a:t>Storing multidimensional data, </a:t>
            </a:r>
            <a:r>
              <a:rPr lang="en"/>
              <a:t>each questions is set with ‘def’ and score will be set in this section. Depending on what the users choose, the output will be different.(correct / incorrect)</a:t>
            </a:r>
            <a:endParaRPr/>
          </a:p>
          <a:p>
            <a:pPr indent="-342900" lvl="0" marL="457200" rtl="0" algn="l">
              <a:spcBef>
                <a:spcPts val="0"/>
              </a:spcBef>
              <a:spcAft>
                <a:spcPts val="0"/>
              </a:spcAft>
              <a:buSzPts val="1800"/>
              <a:buChar char="●"/>
            </a:pPr>
            <a:r>
              <a:rPr lang="en"/>
              <a:t>In this case </a:t>
            </a:r>
            <a:r>
              <a:rPr lang="en" u="sng"/>
              <a:t>to make question function, class and __init__ code</a:t>
            </a:r>
            <a:r>
              <a:rPr lang="en"/>
              <a:t> is used for question and answer. By </a:t>
            </a:r>
            <a:r>
              <a:rPr lang="en" u="sng"/>
              <a:t>using self.___ = ___, those variable are defined; questions are simply listed(listing)</a:t>
            </a:r>
            <a:r>
              <a:rPr lang="en"/>
              <a:t> and answers are </a:t>
            </a:r>
            <a:r>
              <a:rPr lang="en" u="sng"/>
              <a:t>stored using multidimensional</a:t>
            </a:r>
            <a:r>
              <a:rPr lang="en"/>
              <a:t> data structure at each question.</a:t>
            </a:r>
            <a:endParaRPr/>
          </a:p>
          <a:p>
            <a:pPr indent="-342900" lvl="0" marL="457200" rtl="0" algn="l">
              <a:spcBef>
                <a:spcPts val="0"/>
              </a:spcBef>
              <a:spcAft>
                <a:spcPts val="0"/>
              </a:spcAft>
              <a:buSzPts val="1800"/>
              <a:buChar char="●"/>
            </a:pPr>
            <a:r>
              <a:rPr lang="en"/>
              <a:t>To avoid finishing boring ends, depending on the how much score they would get, comments will be printed differently.(score : 10, 9~4, 3~0)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99" name="Google Shape;99;p1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Lastly, an </a:t>
            </a:r>
            <a:r>
              <a:rPr lang="en"/>
              <a:t>optional</a:t>
            </a:r>
            <a:r>
              <a:rPr lang="en"/>
              <a:t> function will be </a:t>
            </a:r>
            <a:r>
              <a:rPr lang="en"/>
              <a:t>prepared, </a:t>
            </a:r>
            <a:r>
              <a:rPr lang="en" u="sng"/>
              <a:t>which decides try this quiz again or quit</a:t>
            </a:r>
            <a:r>
              <a:rPr lang="en"/>
              <a:t>. For quit selection, the system will be shut while pervious codes for running this quiz is going to be listed again if the users chose yes.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#def</a:t>
            </a:r>
            <a:endParaRPr/>
          </a:p>
        </p:txBody>
      </p:sp>
      <p:sp>
        <p:nvSpPr>
          <p:cNvPr id="105" name="Google Shape;105;p18"/>
          <p:cNvSpPr txBox="1"/>
          <p:nvPr>
            <p:ph idx="1" type="body"/>
          </p:nvPr>
        </p:nvSpPr>
        <p:spPr>
          <a:xfrm>
            <a:off x="5861475" y="1170150"/>
            <a:ext cx="2750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u="sng"/>
              <a:t>“Class” code with “__init__” is used to define questions.</a:t>
            </a:r>
            <a:r>
              <a:rPr lang="en"/>
              <a:t> In class, named Question, “__init__” is defined as self, prompt, answer. </a:t>
            </a:r>
            <a:endParaRPr/>
          </a:p>
        </p:txBody>
      </p:sp>
      <p:pic>
        <p:nvPicPr>
          <p:cNvPr id="106" name="Google Shape;106;p18"/>
          <p:cNvPicPr preferRelativeResize="0"/>
          <p:nvPr/>
        </p:nvPicPr>
        <p:blipFill>
          <a:blip r:embed="rId3">
            <a:alphaModFix/>
          </a:blip>
          <a:stretch>
            <a:fillRect/>
          </a:stretch>
        </p:blipFill>
        <p:spPr>
          <a:xfrm>
            <a:off x="234600" y="1170149"/>
            <a:ext cx="5302125" cy="2073500"/>
          </a:xfrm>
          <a:prstGeom prst="rect">
            <a:avLst/>
          </a:prstGeom>
          <a:noFill/>
          <a:ln>
            <a:noFill/>
          </a:ln>
        </p:spPr>
      </p:pic>
      <p:sp>
        <p:nvSpPr>
          <p:cNvPr id="107" name="Google Shape;107;p18"/>
          <p:cNvSpPr txBox="1"/>
          <p:nvPr/>
        </p:nvSpPr>
        <p:spPr>
          <a:xfrm>
            <a:off x="294250" y="3448625"/>
            <a:ext cx="8222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666666"/>
                </a:solidFill>
                <a:latin typeface="Roboto"/>
                <a:ea typeface="Roboto"/>
                <a:cs typeface="Roboto"/>
                <a:sym typeface="Roboto"/>
              </a:rPr>
              <a:t>Through this “def __init__”, next code (prompt which is questions and answer) will come out. </a:t>
            </a:r>
            <a:r>
              <a:rPr lang="en" sz="1800" u="sng">
                <a:solidFill>
                  <a:srgbClr val="666666"/>
                </a:solidFill>
                <a:latin typeface="Roboto"/>
                <a:ea typeface="Roboto"/>
                <a:cs typeface="Roboto"/>
                <a:sym typeface="Roboto"/>
              </a:rPr>
              <a:t>This code is used for more simple, complicated and identified easily.</a:t>
            </a:r>
            <a:r>
              <a:rPr lang="en" sz="1800">
                <a:solidFill>
                  <a:srgbClr val="666666"/>
                </a:solidFill>
                <a:latin typeface="Roboto"/>
                <a:ea typeface="Roboto"/>
                <a:cs typeface="Roboto"/>
                <a:sym typeface="Roboto"/>
              </a:rPr>
              <a:t> It is not like “ Question 1 = [ something ] , Answer 1 = [ 1 ] and Question 2 …” and doesn’t keep listing them. Using def, it is simplified.</a:t>
            </a:r>
            <a:endParaRPr sz="1800">
              <a:solidFill>
                <a:srgbClr val="666666"/>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#questions</a:t>
            </a:r>
            <a:endParaRPr/>
          </a:p>
        </p:txBody>
      </p:sp>
      <p:sp>
        <p:nvSpPr>
          <p:cNvPr id="113" name="Google Shape;113;p19"/>
          <p:cNvSpPr txBox="1"/>
          <p:nvPr>
            <p:ph idx="1" type="body"/>
          </p:nvPr>
        </p:nvSpPr>
        <p:spPr>
          <a:xfrm>
            <a:off x="5861475" y="1170150"/>
            <a:ext cx="2750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Qusetion_prompts are </a:t>
            </a:r>
            <a:r>
              <a:rPr lang="en" u="sng"/>
              <a:t>defined</a:t>
            </a:r>
            <a:r>
              <a:rPr lang="en"/>
              <a:t>, what question is.</a:t>
            </a:r>
            <a:endParaRPr/>
          </a:p>
          <a:p>
            <a:pPr indent="0" lvl="0" marL="0" rtl="0" algn="l">
              <a:lnSpc>
                <a:spcPct val="115000"/>
              </a:lnSpc>
              <a:spcBef>
                <a:spcPts val="1600"/>
              </a:spcBef>
              <a:spcAft>
                <a:spcPts val="0"/>
              </a:spcAft>
              <a:buSzPts val="1800"/>
              <a:buNone/>
            </a:pPr>
            <a:r>
              <a:rPr lang="en"/>
              <a:t>All the questions (without answers) is </a:t>
            </a:r>
            <a:r>
              <a:rPr lang="en"/>
              <a:t>stored</a:t>
            </a:r>
            <a:r>
              <a:rPr lang="en"/>
              <a:t> in “question_prompts = {...”</a:t>
            </a:r>
            <a:endParaRPr/>
          </a:p>
          <a:p>
            <a:pPr indent="0" lvl="0" marL="0" rtl="0" algn="l">
              <a:lnSpc>
                <a:spcPct val="115000"/>
              </a:lnSpc>
              <a:spcBef>
                <a:spcPts val="1600"/>
              </a:spcBef>
              <a:spcAft>
                <a:spcPts val="0"/>
              </a:spcAft>
              <a:buSzPts val="1800"/>
              <a:buNone/>
            </a:pPr>
            <a:r>
              <a:rPr lang="en"/>
              <a:t>= &gt; general knowledge</a:t>
            </a:r>
            <a:endParaRPr/>
          </a:p>
          <a:p>
            <a:pPr indent="0" lvl="0" marL="0" rtl="0" algn="l">
              <a:lnSpc>
                <a:spcPct val="115000"/>
              </a:lnSpc>
              <a:spcBef>
                <a:spcPts val="1600"/>
              </a:spcBef>
              <a:spcAft>
                <a:spcPts val="1600"/>
              </a:spcAft>
              <a:buSzPts val="1800"/>
              <a:buNone/>
            </a:pPr>
            <a:r>
              <a:t/>
            </a:r>
            <a:endParaRPr/>
          </a:p>
        </p:txBody>
      </p:sp>
      <p:pic>
        <p:nvPicPr>
          <p:cNvPr id="114" name="Google Shape;114;p19"/>
          <p:cNvPicPr preferRelativeResize="0"/>
          <p:nvPr/>
        </p:nvPicPr>
        <p:blipFill>
          <a:blip r:embed="rId3">
            <a:alphaModFix/>
          </a:blip>
          <a:stretch>
            <a:fillRect/>
          </a:stretch>
        </p:blipFill>
        <p:spPr>
          <a:xfrm>
            <a:off x="129475" y="1676250"/>
            <a:ext cx="5556676" cy="24078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#answers</a:t>
            </a:r>
            <a:endParaRPr/>
          </a:p>
        </p:txBody>
      </p:sp>
      <p:sp>
        <p:nvSpPr>
          <p:cNvPr id="120" name="Google Shape;120;p20"/>
          <p:cNvSpPr txBox="1"/>
          <p:nvPr>
            <p:ph idx="1" type="body"/>
          </p:nvPr>
        </p:nvSpPr>
        <p:spPr>
          <a:xfrm>
            <a:off x="5096425" y="840600"/>
            <a:ext cx="3456300" cy="310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Like previous page, the answers of each question are defined and</a:t>
            </a:r>
            <a:r>
              <a:rPr lang="en" u="sng"/>
              <a:t> </a:t>
            </a:r>
            <a:r>
              <a:rPr lang="en" u="sng"/>
              <a:t>stored</a:t>
            </a:r>
            <a:r>
              <a:rPr lang="en" u="sng"/>
              <a:t> in </a:t>
            </a:r>
            <a:endParaRPr u="sng"/>
          </a:p>
          <a:p>
            <a:pPr indent="0" lvl="0" marL="0" rtl="0" algn="l">
              <a:lnSpc>
                <a:spcPct val="115000"/>
              </a:lnSpc>
              <a:spcBef>
                <a:spcPts val="1600"/>
              </a:spcBef>
              <a:spcAft>
                <a:spcPts val="0"/>
              </a:spcAft>
              <a:buSzPts val="1800"/>
              <a:buNone/>
            </a:pPr>
            <a:r>
              <a:rPr lang="en" u="sng"/>
              <a:t>question </a:t>
            </a:r>
            <a:r>
              <a:rPr lang="en" u="sng"/>
              <a:t>= </a:t>
            </a:r>
            <a:r>
              <a:rPr lang="en" u="sng"/>
              <a:t>[ Question(question_prompts[0], “a”)]</a:t>
            </a:r>
            <a:endParaRPr u="sng"/>
          </a:p>
          <a:p>
            <a:pPr indent="0" lvl="0" marL="0" rtl="0" algn="l">
              <a:lnSpc>
                <a:spcPct val="115000"/>
              </a:lnSpc>
              <a:spcBef>
                <a:spcPts val="1600"/>
              </a:spcBef>
              <a:spcAft>
                <a:spcPts val="1600"/>
              </a:spcAft>
              <a:buSzPts val="1800"/>
              <a:buNone/>
            </a:pPr>
            <a:r>
              <a:rPr lang="en" u="sng"/>
              <a:t>, using multi dimensional data with list[]</a:t>
            </a:r>
            <a:r>
              <a:rPr lang="en"/>
              <a:t>.</a:t>
            </a:r>
            <a:endParaRPr/>
          </a:p>
        </p:txBody>
      </p:sp>
      <p:pic>
        <p:nvPicPr>
          <p:cNvPr id="121" name="Google Shape;121;p20"/>
          <p:cNvPicPr preferRelativeResize="0"/>
          <p:nvPr/>
        </p:nvPicPr>
        <p:blipFill>
          <a:blip r:embed="rId3">
            <a:alphaModFix/>
          </a:blip>
          <a:stretch>
            <a:fillRect/>
          </a:stretch>
        </p:blipFill>
        <p:spPr>
          <a:xfrm>
            <a:off x="694425" y="1170150"/>
            <a:ext cx="3721001" cy="3377851"/>
          </a:xfrm>
          <a:prstGeom prst="rect">
            <a:avLst/>
          </a:prstGeom>
          <a:noFill/>
          <a:ln>
            <a:noFill/>
          </a:ln>
        </p:spPr>
      </p:pic>
      <p:sp>
        <p:nvSpPr>
          <p:cNvPr id="122" name="Google Shape;122;p20"/>
          <p:cNvSpPr/>
          <p:nvPr/>
        </p:nvSpPr>
        <p:spPr>
          <a:xfrm rot="10800000">
            <a:off x="4032325" y="1853075"/>
            <a:ext cx="383100" cy="312600"/>
          </a:xfrm>
          <a:prstGeom prs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ph idx="1" type="body"/>
          </p:nvPr>
        </p:nvSpPr>
        <p:spPr>
          <a:xfrm>
            <a:off x="5096425" y="3873350"/>
            <a:ext cx="3456300" cy="9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question</a:t>
            </a:r>
            <a:r>
              <a:rPr lang="en"/>
              <a:t> is </a:t>
            </a:r>
            <a:r>
              <a:rPr lang="en"/>
              <a:t>defined</a:t>
            </a:r>
            <a:r>
              <a:rPr lang="en"/>
              <a:t> as first bracket[ ] is the question number and the letter in “ ” is the answer.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