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4F96F2-55DE-4C17-9458-9F7AF5BD9B6F}">
  <a:tblStyle styleId="{534F96F2-55DE-4C17-9458-9F7AF5BD9B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65763614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65763614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65763614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65763614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65763614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65763614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65763614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65763614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65763614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65763614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57580dfb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57580dfb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581a8bb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581a8bb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57580dfb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57580dfb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85ef5e90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85ef5e90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af10c1d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af10c1d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709b0c4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709b0c4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af10c1da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af10c1da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709b0c42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709b0c4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8cbe092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8cbe092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b6bf12e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b6bf12e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7ef7e1c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e7ef7e1c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7ef7e1c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7ef7e1c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7ef7e1c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7ef7e1c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709b0c4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709b0c4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637a7934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637a793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637a7934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637a7934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6f957bf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6f957bf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6576361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6576361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6576361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6576361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06666"/>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E06666"/>
        </a:solidFill>
      </p:bgPr>
    </p:bg>
    <p:spTree>
      <p:nvGrpSpPr>
        <p:cNvPr id="15" name="Shape 15"/>
        <p:cNvGrpSpPr/>
        <p:nvPr/>
      </p:nvGrpSpPr>
      <p:grpSpPr>
        <a:xfrm>
          <a:off x="0" y="0"/>
          <a:ext cx="0" cy="0"/>
          <a:chOff x="0" y="0"/>
          <a:chExt cx="0" cy="0"/>
        </a:xfrm>
      </p:grpSpPr>
      <p:sp>
        <p:nvSpPr>
          <p:cNvPr id="16" name="Google Shape;16;p3"/>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2" name="Google Shape;32;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8" name="Google Shape;38;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6" name="Google Shape;46;p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8" name="Google Shape;48;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3" name="Google Shape;53;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4" name="Shape 54"/>
        <p:cNvGrpSpPr/>
        <p:nvPr/>
      </p:nvGrpSpPr>
      <p:grpSpPr>
        <a:xfrm>
          <a:off x="0" y="0"/>
          <a:ext cx="0" cy="0"/>
          <a:chOff x="0" y="0"/>
          <a:chExt cx="0" cy="0"/>
        </a:xfrm>
      </p:grpSpPr>
      <p:sp>
        <p:nvSpPr>
          <p:cNvPr id="55" name="Google Shape;55;p1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1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rive.google.com/drive/folders/1psKbPVENKz_XtAOOOsbfxUEA2zdTXw1e?usp=sharing" TargetMode="External"/><Relationship Id="rId4" Type="http://schemas.openxmlformats.org/officeDocument/2006/relationships/hyperlink" Target="https://trello.com/b/84MqOiBQ/connect-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1.png"/><Relationship Id="rId5" Type="http://schemas.openxmlformats.org/officeDocument/2006/relationships/image" Target="../media/image30.png"/><Relationship Id="rId6" Type="http://schemas.openxmlformats.org/officeDocument/2006/relationships/image" Target="../media/image27.png"/><Relationship Id="rId7" Type="http://schemas.openxmlformats.org/officeDocument/2006/relationships/image" Target="../media/image37.png"/><Relationship Id="rId8"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8.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9.png"/><Relationship Id="rId7" Type="http://schemas.openxmlformats.org/officeDocument/2006/relationships/image" Target="../media/image35.png"/><Relationship Id="rId8"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loom.com/share/3e7c95309d42438ea18fe5279d9f5d56"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stackoverflow.com/questions/287871/how-to-print-colored-text-to-the-terminal"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DEVELOP AN OUTCOME L2</a:t>
            </a:r>
            <a:endParaRPr/>
          </a:p>
        </p:txBody>
      </p:sp>
      <p:sp>
        <p:nvSpPr>
          <p:cNvPr id="65" name="Google Shape;65;p1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6" name="Google Shape;66;p12"/>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Connect 4</a:t>
            </a:r>
            <a:endParaRPr/>
          </a:p>
          <a:p>
            <a:pPr indent="0" lvl="0" marL="0" rtl="0" algn="l">
              <a:lnSpc>
                <a:spcPct val="100000"/>
              </a:lnSpc>
              <a:spcBef>
                <a:spcPts val="0"/>
              </a:spcBef>
              <a:spcAft>
                <a:spcPts val="0"/>
              </a:spcAft>
              <a:buSzPts val="1800"/>
              <a:buNone/>
            </a:pPr>
            <a:r>
              <a:rPr lang="en"/>
              <a:t>Ethan Chester</a:t>
            </a:r>
            <a:endParaRPr/>
          </a:p>
        </p:txBody>
      </p:sp>
      <p:sp>
        <p:nvSpPr>
          <p:cNvPr id="67" name="Google Shape;67;p12"/>
          <p:cNvSpPr txBox="1"/>
          <p:nvPr>
            <p:ph idx="1" type="subTitle"/>
          </p:nvPr>
        </p:nvSpPr>
        <p:spPr>
          <a:xfrm>
            <a:off x="390525" y="329496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YOUR NSN NUMBER HERE</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Decomposing outcome - Place Counter</a:t>
            </a:r>
            <a:endParaRPr/>
          </a:p>
        </p:txBody>
      </p:sp>
      <p:sp>
        <p:nvSpPr>
          <p:cNvPr id="129" name="Google Shape;129;p21"/>
          <p:cNvSpPr txBox="1"/>
          <p:nvPr>
            <p:ph idx="1" type="body"/>
          </p:nvPr>
        </p:nvSpPr>
        <p:spPr>
          <a:xfrm>
            <a:off x="6377400" y="956400"/>
            <a:ext cx="2766600" cy="41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a function with nested loops to place the player’s counter in the desired column at the lowest possible empty position. If the selected column is already full, the program will not attempt to place a counter.</a:t>
            </a:r>
            <a:endParaRPr/>
          </a:p>
        </p:txBody>
      </p:sp>
      <p:pic>
        <p:nvPicPr>
          <p:cNvPr id="130" name="Google Shape;130;p21"/>
          <p:cNvPicPr preferRelativeResize="0"/>
          <p:nvPr/>
        </p:nvPicPr>
        <p:blipFill>
          <a:blip r:embed="rId3">
            <a:alphaModFix/>
          </a:blip>
          <a:stretch>
            <a:fillRect/>
          </a:stretch>
        </p:blipFill>
        <p:spPr>
          <a:xfrm>
            <a:off x="2" y="956400"/>
            <a:ext cx="6377402" cy="4187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Decomposing outcome - Detect Win</a:t>
            </a:r>
            <a:endParaRPr/>
          </a:p>
        </p:txBody>
      </p:sp>
      <p:pic>
        <p:nvPicPr>
          <p:cNvPr id="136" name="Google Shape;136;p22"/>
          <p:cNvPicPr preferRelativeResize="0"/>
          <p:nvPr/>
        </p:nvPicPr>
        <p:blipFill>
          <a:blip r:embed="rId3">
            <a:alphaModFix/>
          </a:blip>
          <a:stretch>
            <a:fillRect/>
          </a:stretch>
        </p:blipFill>
        <p:spPr>
          <a:xfrm>
            <a:off x="0" y="833975"/>
            <a:ext cx="3901150" cy="3236733"/>
          </a:xfrm>
          <a:prstGeom prst="rect">
            <a:avLst/>
          </a:prstGeom>
          <a:noFill/>
          <a:ln>
            <a:noFill/>
          </a:ln>
        </p:spPr>
      </p:pic>
      <p:pic>
        <p:nvPicPr>
          <p:cNvPr id="137" name="Google Shape;137;p22"/>
          <p:cNvPicPr preferRelativeResize="0"/>
          <p:nvPr/>
        </p:nvPicPr>
        <p:blipFill>
          <a:blip r:embed="rId4">
            <a:alphaModFix/>
          </a:blip>
          <a:stretch>
            <a:fillRect/>
          </a:stretch>
        </p:blipFill>
        <p:spPr>
          <a:xfrm>
            <a:off x="3901159" y="833976"/>
            <a:ext cx="5242791" cy="4309525"/>
          </a:xfrm>
          <a:prstGeom prst="rect">
            <a:avLst/>
          </a:prstGeom>
          <a:noFill/>
          <a:ln>
            <a:noFill/>
          </a:ln>
        </p:spPr>
      </p:pic>
      <p:pic>
        <p:nvPicPr>
          <p:cNvPr id="138" name="Google Shape;138;p22"/>
          <p:cNvPicPr preferRelativeResize="0"/>
          <p:nvPr/>
        </p:nvPicPr>
        <p:blipFill rotWithShape="1">
          <a:blip r:embed="rId5">
            <a:alphaModFix/>
          </a:blip>
          <a:srcRect b="28617" l="0" r="0" t="0"/>
          <a:stretch/>
        </p:blipFill>
        <p:spPr>
          <a:xfrm>
            <a:off x="0" y="4070700"/>
            <a:ext cx="3901150" cy="107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Decomposing outcome - Detect Win</a:t>
            </a:r>
            <a:endParaRPr/>
          </a:p>
        </p:txBody>
      </p:sp>
      <p:sp>
        <p:nvSpPr>
          <p:cNvPr id="144" name="Google Shape;144;p23"/>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3"/>
          <p:cNvPicPr preferRelativeResize="0"/>
          <p:nvPr/>
        </p:nvPicPr>
        <p:blipFill>
          <a:blip r:embed="rId3">
            <a:alphaModFix/>
          </a:blip>
          <a:stretch>
            <a:fillRect/>
          </a:stretch>
        </p:blipFill>
        <p:spPr>
          <a:xfrm>
            <a:off x="2" y="860400"/>
            <a:ext cx="4498801" cy="4283101"/>
          </a:xfrm>
          <a:prstGeom prst="rect">
            <a:avLst/>
          </a:prstGeom>
          <a:noFill/>
          <a:ln>
            <a:noFill/>
          </a:ln>
        </p:spPr>
      </p:pic>
      <p:pic>
        <p:nvPicPr>
          <p:cNvPr id="146" name="Google Shape;146;p23"/>
          <p:cNvPicPr preferRelativeResize="0"/>
          <p:nvPr/>
        </p:nvPicPr>
        <p:blipFill>
          <a:blip r:embed="rId4">
            <a:alphaModFix/>
          </a:blip>
          <a:stretch>
            <a:fillRect/>
          </a:stretch>
        </p:blipFill>
        <p:spPr>
          <a:xfrm>
            <a:off x="4498800" y="860400"/>
            <a:ext cx="4590112" cy="4283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Decomposing outcome - Detect Win</a:t>
            </a:r>
            <a:endParaRPr/>
          </a:p>
        </p:txBody>
      </p:sp>
      <p:sp>
        <p:nvSpPr>
          <p:cNvPr id="152" name="Google Shape;152;p24"/>
          <p:cNvSpPr txBox="1"/>
          <p:nvPr>
            <p:ph idx="1" type="body"/>
          </p:nvPr>
        </p:nvSpPr>
        <p:spPr>
          <a:xfrm>
            <a:off x="471900" y="956400"/>
            <a:ext cx="8222100" cy="41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functions check every possible position for a win condition until either it finds that a player has won or has checked ever space. This component will check for a win after every turn and return which player has won, if any. These functions use nested loops to check every horizontal, vertical and diagonal for 4 of the same counter in a row. I used this component because I want the users to be able to clearly see when a player has won without having to spend too much time looking every turn.</a:t>
            </a:r>
            <a:endParaRPr/>
          </a:p>
        </p:txBody>
      </p:sp>
      <p:sp>
        <p:nvSpPr>
          <p:cNvPr id="153" name="Google Shape;153;p24"/>
          <p:cNvSpPr txBox="1"/>
          <p:nvPr/>
        </p:nvSpPr>
        <p:spPr>
          <a:xfrm>
            <a:off x="714775" y="4134425"/>
            <a:ext cx="413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4" name="Google Shape;154;p24"/>
          <p:cNvSpPr txBox="1"/>
          <p:nvPr/>
        </p:nvSpPr>
        <p:spPr>
          <a:xfrm>
            <a:off x="714775" y="4064350"/>
            <a:ext cx="797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Decomposing outcome</a:t>
            </a:r>
            <a:endParaRPr/>
          </a:p>
        </p:txBody>
      </p:sp>
      <p:sp>
        <p:nvSpPr>
          <p:cNvPr id="160" name="Google Shape;160;p25"/>
          <p:cNvSpPr txBox="1"/>
          <p:nvPr>
            <p:ph idx="1" type="body"/>
          </p:nvPr>
        </p:nvSpPr>
        <p:spPr>
          <a:xfrm>
            <a:off x="471900" y="3341675"/>
            <a:ext cx="8222100" cy="18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function creates a nested list which I use to store the data for every square on the board. I used a nested list because it allows me to easily access the data in a specific squared based on the coordi</a:t>
            </a:r>
            <a:r>
              <a:rPr lang="en"/>
              <a:t>nates of where it is in the board. I chose to use a function rather than just creating a list so that I could easily call it whenever I need to clear it at the start of each game.</a:t>
            </a:r>
            <a:endParaRPr/>
          </a:p>
        </p:txBody>
      </p:sp>
      <p:pic>
        <p:nvPicPr>
          <p:cNvPr id="161" name="Google Shape;161;p25"/>
          <p:cNvPicPr preferRelativeResize="0"/>
          <p:nvPr/>
        </p:nvPicPr>
        <p:blipFill>
          <a:blip r:embed="rId3">
            <a:alphaModFix/>
          </a:blip>
          <a:stretch>
            <a:fillRect/>
          </a:stretch>
        </p:blipFill>
        <p:spPr>
          <a:xfrm>
            <a:off x="1018474" y="956400"/>
            <a:ext cx="7107049" cy="2385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Decomposing outcome</a:t>
            </a:r>
            <a:endParaRPr/>
          </a:p>
        </p:txBody>
      </p:sp>
      <p:sp>
        <p:nvSpPr>
          <p:cNvPr id="167" name="Google Shape;167;p26"/>
          <p:cNvSpPr txBox="1"/>
          <p:nvPr>
            <p:ph idx="1" type="body"/>
          </p:nvPr>
        </p:nvSpPr>
        <p:spPr>
          <a:xfrm>
            <a:off x="3674100" y="868925"/>
            <a:ext cx="5469900" cy="42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function that I use to get the players names. It checks each character to make sure the names consist of only letters and it checks whether the name is less than or equal to 20 characters or not. If the chosen name fails either of these checks, the player will be asked to enter a new name. If the second player’s name is the same as the first it will also ask the player to enter a new name. I included this to </a:t>
            </a:r>
            <a:r>
              <a:rPr lang="en"/>
              <a:t>avoid</a:t>
            </a:r>
            <a:r>
              <a:rPr lang="en"/>
              <a:t> confusion </a:t>
            </a:r>
            <a:r>
              <a:rPr lang="en"/>
              <a:t>regarding</a:t>
            </a:r>
            <a:r>
              <a:rPr lang="en"/>
              <a:t> which player won and which player’s turn it is. The function also capitalises the first letter of the name.</a:t>
            </a:r>
            <a:endParaRPr/>
          </a:p>
        </p:txBody>
      </p:sp>
      <p:pic>
        <p:nvPicPr>
          <p:cNvPr id="168" name="Google Shape;168;p26"/>
          <p:cNvPicPr preferRelativeResize="0"/>
          <p:nvPr/>
        </p:nvPicPr>
        <p:blipFill>
          <a:blip r:embed="rId3">
            <a:alphaModFix/>
          </a:blip>
          <a:stretch>
            <a:fillRect/>
          </a:stretch>
        </p:blipFill>
        <p:spPr>
          <a:xfrm>
            <a:off x="0" y="573675"/>
            <a:ext cx="3674099" cy="3517750"/>
          </a:xfrm>
          <a:prstGeom prst="rect">
            <a:avLst/>
          </a:prstGeom>
          <a:noFill/>
          <a:ln>
            <a:noFill/>
          </a:ln>
        </p:spPr>
      </p:pic>
      <p:pic>
        <p:nvPicPr>
          <p:cNvPr id="169" name="Google Shape;169;p26"/>
          <p:cNvPicPr preferRelativeResize="0"/>
          <p:nvPr/>
        </p:nvPicPr>
        <p:blipFill>
          <a:blip r:embed="rId4">
            <a:alphaModFix/>
          </a:blip>
          <a:stretch>
            <a:fillRect/>
          </a:stretch>
        </p:blipFill>
        <p:spPr>
          <a:xfrm>
            <a:off x="-2" y="4091427"/>
            <a:ext cx="3674100" cy="10520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Decomposing outcome</a:t>
            </a:r>
            <a:endParaRPr/>
          </a:p>
        </p:txBody>
      </p:sp>
      <p:sp>
        <p:nvSpPr>
          <p:cNvPr id="175" name="Google Shape;175;p27"/>
          <p:cNvSpPr txBox="1"/>
          <p:nvPr>
            <p:ph idx="1" type="body"/>
          </p:nvPr>
        </p:nvSpPr>
        <p:spPr>
          <a:xfrm>
            <a:off x="3301325" y="828525"/>
            <a:ext cx="5842800" cy="43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section of code prints out who won in that player’s colour and asks the players if they would like to play again. If they type ‘y’, the game will reset and if they don’t, the program will end. This component also has a turn timer to make sure that if the board is full and no one has won the game will be a draw.</a:t>
            </a:r>
            <a:endParaRPr/>
          </a:p>
        </p:txBody>
      </p:sp>
      <p:pic>
        <p:nvPicPr>
          <p:cNvPr id="176" name="Google Shape;176;p27"/>
          <p:cNvPicPr preferRelativeResize="0"/>
          <p:nvPr/>
        </p:nvPicPr>
        <p:blipFill>
          <a:blip r:embed="rId3">
            <a:alphaModFix/>
          </a:blip>
          <a:stretch>
            <a:fillRect/>
          </a:stretch>
        </p:blipFill>
        <p:spPr>
          <a:xfrm>
            <a:off x="-1" y="828525"/>
            <a:ext cx="3301325" cy="3349574"/>
          </a:xfrm>
          <a:prstGeom prst="rect">
            <a:avLst/>
          </a:prstGeom>
          <a:noFill/>
          <a:ln>
            <a:noFill/>
          </a:ln>
        </p:spPr>
      </p:pic>
      <p:pic>
        <p:nvPicPr>
          <p:cNvPr id="177" name="Google Shape;177;p27"/>
          <p:cNvPicPr preferRelativeResize="0"/>
          <p:nvPr/>
        </p:nvPicPr>
        <p:blipFill>
          <a:blip r:embed="rId4">
            <a:alphaModFix/>
          </a:blip>
          <a:stretch>
            <a:fillRect/>
          </a:stretch>
        </p:blipFill>
        <p:spPr>
          <a:xfrm>
            <a:off x="-2" y="4178099"/>
            <a:ext cx="3301325" cy="6173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5450" y="0"/>
            <a:ext cx="8535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components - Comparing alternatives</a:t>
            </a:r>
            <a:endParaRPr/>
          </a:p>
        </p:txBody>
      </p:sp>
      <p:sp>
        <p:nvSpPr>
          <p:cNvPr id="183" name="Google Shape;183;p28"/>
          <p:cNvSpPr txBox="1"/>
          <p:nvPr>
            <p:ph idx="1" type="body"/>
          </p:nvPr>
        </p:nvSpPr>
        <p:spPr>
          <a:xfrm>
            <a:off x="840900" y="956400"/>
            <a:ext cx="1658400" cy="5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1</a:t>
            </a:r>
            <a:endParaRPr/>
          </a:p>
        </p:txBody>
      </p:sp>
      <p:pic>
        <p:nvPicPr>
          <p:cNvPr id="184" name="Google Shape;184;p28"/>
          <p:cNvPicPr preferRelativeResize="0"/>
          <p:nvPr/>
        </p:nvPicPr>
        <p:blipFill rotWithShape="1">
          <a:blip r:embed="rId3">
            <a:alphaModFix/>
          </a:blip>
          <a:srcRect b="0" l="0" r="32088" t="0"/>
          <a:stretch/>
        </p:blipFill>
        <p:spPr>
          <a:xfrm>
            <a:off x="315450" y="1461188"/>
            <a:ext cx="4036325" cy="914400"/>
          </a:xfrm>
          <a:prstGeom prst="rect">
            <a:avLst/>
          </a:prstGeom>
          <a:noFill/>
          <a:ln>
            <a:noFill/>
          </a:ln>
        </p:spPr>
      </p:pic>
      <p:pic>
        <p:nvPicPr>
          <p:cNvPr id="185" name="Google Shape;185;p28"/>
          <p:cNvPicPr preferRelativeResize="0"/>
          <p:nvPr/>
        </p:nvPicPr>
        <p:blipFill rotWithShape="1">
          <a:blip r:embed="rId4">
            <a:alphaModFix/>
          </a:blip>
          <a:srcRect b="0" l="0" r="32088" t="0"/>
          <a:stretch/>
        </p:blipFill>
        <p:spPr>
          <a:xfrm>
            <a:off x="315450" y="3069100"/>
            <a:ext cx="4036325" cy="2047875"/>
          </a:xfrm>
          <a:prstGeom prst="rect">
            <a:avLst/>
          </a:prstGeom>
          <a:noFill/>
          <a:ln>
            <a:noFill/>
          </a:ln>
        </p:spPr>
      </p:pic>
      <p:sp>
        <p:nvSpPr>
          <p:cNvPr id="186" name="Google Shape;186;p28"/>
          <p:cNvSpPr txBox="1"/>
          <p:nvPr/>
        </p:nvSpPr>
        <p:spPr>
          <a:xfrm>
            <a:off x="840900" y="2668900"/>
            <a:ext cx="165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666666"/>
                </a:solidFill>
              </a:rPr>
              <a:t>Component</a:t>
            </a:r>
            <a:r>
              <a:rPr lang="en" sz="1800">
                <a:solidFill>
                  <a:srgbClr val="666666"/>
                </a:solidFill>
              </a:rPr>
              <a:t> 2</a:t>
            </a:r>
            <a:endParaRPr sz="1800">
              <a:solidFill>
                <a:srgbClr val="666666"/>
              </a:solidFill>
            </a:endParaRPr>
          </a:p>
        </p:txBody>
      </p:sp>
      <p:sp>
        <p:nvSpPr>
          <p:cNvPr id="187" name="Google Shape;187;p28"/>
          <p:cNvSpPr txBox="1"/>
          <p:nvPr/>
        </p:nvSpPr>
        <p:spPr>
          <a:xfrm>
            <a:off x="4498800" y="1065150"/>
            <a:ext cx="4484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 wanted to have a component to ask both players for their names so i can use that to tell the players whose turn it is and to declare the winner. To do this I created 2 different components as shown of the left. The first gets the players input and capitalises the first letter and the second component does the same thing but it is a function and it also runs a check to make sure every character is a letter. I decided to use the second option because I want to make sure sure that the players are only using letters to avoid any </a:t>
            </a:r>
            <a:r>
              <a:rPr lang="en"/>
              <a:t>confusion</a:t>
            </a:r>
            <a:r>
              <a:rPr lang="en"/>
              <a:t> and I also think that it is better that it is a function because that allows me to use the same code for both players without having to copy the whole section.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297450" y="0"/>
            <a:ext cx="8549100" cy="74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components - Comparing alternatives</a:t>
            </a:r>
            <a:endParaRPr/>
          </a:p>
        </p:txBody>
      </p:sp>
      <p:sp>
        <p:nvSpPr>
          <p:cNvPr id="193" name="Google Shape;193;p29"/>
          <p:cNvSpPr txBox="1"/>
          <p:nvPr>
            <p:ph idx="1" type="body"/>
          </p:nvPr>
        </p:nvSpPr>
        <p:spPr>
          <a:xfrm>
            <a:off x="3125350" y="956400"/>
            <a:ext cx="5568600" cy="40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later </a:t>
            </a:r>
            <a:r>
              <a:rPr lang="en"/>
              <a:t>revised</a:t>
            </a:r>
            <a:r>
              <a:rPr lang="en"/>
              <a:t> my previous iteration of this function by adding a few more checks. One check I added was a section to make sure that the players names were different, this was to fix a bug I was having where both players names would be the same colour if their names were the same and it also just helps to avoid any confusion. I also made this component check that the player’s names are 20 characters or less. I think that this is an improvement over my other two designs because it minimises any confusion that players could unintentionally create with their name choices. </a:t>
            </a:r>
            <a:endParaRPr/>
          </a:p>
        </p:txBody>
      </p:sp>
      <p:pic>
        <p:nvPicPr>
          <p:cNvPr id="194" name="Google Shape;194;p29"/>
          <p:cNvPicPr preferRelativeResize="0"/>
          <p:nvPr/>
        </p:nvPicPr>
        <p:blipFill>
          <a:blip r:embed="rId3">
            <a:alphaModFix/>
          </a:blip>
          <a:stretch>
            <a:fillRect/>
          </a:stretch>
        </p:blipFill>
        <p:spPr>
          <a:xfrm>
            <a:off x="1" y="1270000"/>
            <a:ext cx="2957151" cy="2770649"/>
          </a:xfrm>
          <a:prstGeom prst="rect">
            <a:avLst/>
          </a:prstGeom>
          <a:noFill/>
          <a:ln>
            <a:noFill/>
          </a:ln>
        </p:spPr>
      </p:pic>
      <p:sp>
        <p:nvSpPr>
          <p:cNvPr id="195" name="Google Shape;195;p29"/>
          <p:cNvSpPr txBox="1"/>
          <p:nvPr/>
        </p:nvSpPr>
        <p:spPr>
          <a:xfrm>
            <a:off x="280300" y="808300"/>
            <a:ext cx="165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Component</a:t>
            </a:r>
            <a:r>
              <a:rPr lang="en" sz="1800">
                <a:solidFill>
                  <a:schemeClr val="lt2"/>
                </a:solidFill>
              </a:rPr>
              <a:t> 3</a:t>
            </a:r>
            <a:endParaRPr sz="1800">
              <a:solidFill>
                <a:schemeClr val="lt2"/>
              </a:solidFill>
            </a:endParaRPr>
          </a:p>
        </p:txBody>
      </p:sp>
      <p:pic>
        <p:nvPicPr>
          <p:cNvPr id="196" name="Google Shape;196;p29"/>
          <p:cNvPicPr preferRelativeResize="0"/>
          <p:nvPr/>
        </p:nvPicPr>
        <p:blipFill>
          <a:blip r:embed="rId4">
            <a:alphaModFix/>
          </a:blip>
          <a:stretch>
            <a:fillRect/>
          </a:stretch>
        </p:blipFill>
        <p:spPr>
          <a:xfrm>
            <a:off x="-8" y="4040650"/>
            <a:ext cx="2851655" cy="1102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 Stakeholder feedback</a:t>
            </a:r>
            <a:endParaRPr/>
          </a:p>
        </p:txBody>
      </p:sp>
      <p:sp>
        <p:nvSpPr>
          <p:cNvPr id="202" name="Google Shape;202;p3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initial design had the board and all text in white which made it quite difficult to differentiate between the counters on the board. One of my stakeholders suggested that I add colours to make the counters as easy to see as possible. </a:t>
            </a:r>
            <a:endParaRPr/>
          </a:p>
        </p:txBody>
      </p:sp>
      <p:pic>
        <p:nvPicPr>
          <p:cNvPr id="203" name="Google Shape;203;p30"/>
          <p:cNvPicPr preferRelativeResize="0"/>
          <p:nvPr/>
        </p:nvPicPr>
        <p:blipFill>
          <a:blip r:embed="rId3">
            <a:alphaModFix/>
          </a:blip>
          <a:stretch>
            <a:fillRect/>
          </a:stretch>
        </p:blipFill>
        <p:spPr>
          <a:xfrm>
            <a:off x="-4" y="3048996"/>
            <a:ext cx="2536726" cy="2094500"/>
          </a:xfrm>
          <a:prstGeom prst="rect">
            <a:avLst/>
          </a:prstGeom>
          <a:noFill/>
          <a:ln>
            <a:noFill/>
          </a:ln>
        </p:spPr>
      </p:pic>
      <p:pic>
        <p:nvPicPr>
          <p:cNvPr id="204" name="Google Shape;204;p30"/>
          <p:cNvPicPr preferRelativeResize="0"/>
          <p:nvPr/>
        </p:nvPicPr>
        <p:blipFill>
          <a:blip r:embed="rId4">
            <a:alphaModFix/>
          </a:blip>
          <a:stretch>
            <a:fillRect/>
          </a:stretch>
        </p:blipFill>
        <p:spPr>
          <a:xfrm>
            <a:off x="2536720" y="3048995"/>
            <a:ext cx="2509737" cy="2094500"/>
          </a:xfrm>
          <a:prstGeom prst="rect">
            <a:avLst/>
          </a:prstGeom>
          <a:noFill/>
          <a:ln>
            <a:noFill/>
          </a:ln>
        </p:spPr>
      </p:pic>
      <p:sp>
        <p:nvSpPr>
          <p:cNvPr id="205" name="Google Shape;205;p30"/>
          <p:cNvSpPr txBox="1"/>
          <p:nvPr/>
        </p:nvSpPr>
        <p:spPr>
          <a:xfrm>
            <a:off x="906255" y="2648800"/>
            <a:ext cx="72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Before</a:t>
            </a:r>
            <a:endParaRPr/>
          </a:p>
        </p:txBody>
      </p:sp>
      <p:sp>
        <p:nvSpPr>
          <p:cNvPr id="206" name="Google Shape;206;p30"/>
          <p:cNvSpPr txBox="1"/>
          <p:nvPr/>
        </p:nvSpPr>
        <p:spPr>
          <a:xfrm>
            <a:off x="3429484" y="2648800"/>
            <a:ext cx="72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90525" y="873550"/>
            <a:ext cx="83688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Github /Drive link</a:t>
            </a:r>
            <a:endParaRPr/>
          </a:p>
          <a:p>
            <a:pPr indent="0" lvl="0" marL="0" rtl="0" algn="l">
              <a:lnSpc>
                <a:spcPct val="100000"/>
              </a:lnSpc>
              <a:spcBef>
                <a:spcPts val="0"/>
              </a:spcBef>
              <a:spcAft>
                <a:spcPts val="0"/>
              </a:spcAft>
              <a:buSzPts val="4800"/>
              <a:buNone/>
            </a:pPr>
            <a:r>
              <a:rPr lang="en" sz="2400" u="sng">
                <a:solidFill>
                  <a:schemeClr val="hlink"/>
                </a:solidFill>
                <a:hlinkClick r:id="rId3"/>
              </a:rPr>
              <a:t>https://drive.google.com/drive/folders/1psKbPVENKz_XtAOOOsbfxUEA2zdTXw1e?usp=sharing</a:t>
            </a:r>
            <a:r>
              <a:rPr lang="en" sz="2400"/>
              <a:t> (v6 is the final version)</a:t>
            </a:r>
            <a:endParaRPr sz="2400"/>
          </a:p>
        </p:txBody>
      </p:sp>
      <p:sp>
        <p:nvSpPr>
          <p:cNvPr id="73" name="Google Shape;73;p13"/>
          <p:cNvSpPr txBox="1"/>
          <p:nvPr>
            <p:ph idx="1" type="subTitle"/>
          </p:nvPr>
        </p:nvSpPr>
        <p:spPr>
          <a:xfrm>
            <a:off x="390525" y="1807150"/>
            <a:ext cx="8222100" cy="119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3300"/>
              <a:t>Trello board or PM link</a:t>
            </a:r>
            <a:endParaRPr sz="3300"/>
          </a:p>
          <a:p>
            <a:pPr indent="0" lvl="0" marL="0" rtl="0" algn="l">
              <a:lnSpc>
                <a:spcPct val="100000"/>
              </a:lnSpc>
              <a:spcBef>
                <a:spcPts val="0"/>
              </a:spcBef>
              <a:spcAft>
                <a:spcPts val="0"/>
              </a:spcAft>
              <a:buSzPts val="1800"/>
              <a:buNone/>
            </a:pPr>
            <a:r>
              <a:rPr lang="en" sz="3300" u="sng">
                <a:solidFill>
                  <a:schemeClr val="hlink"/>
                </a:solidFill>
                <a:hlinkClick r:id="rId4"/>
              </a:rPr>
              <a:t>https://trello.com/b/84MqOiBQ/connect-4</a:t>
            </a:r>
            <a:endParaRPr sz="3300"/>
          </a:p>
        </p:txBody>
      </p:sp>
      <p:sp>
        <p:nvSpPr>
          <p:cNvPr id="74" name="Google Shape;74;p13"/>
          <p:cNvSpPr txBox="1"/>
          <p:nvPr>
            <p:ph idx="1" type="subTitle"/>
          </p:nvPr>
        </p:nvSpPr>
        <p:spPr>
          <a:xfrm>
            <a:off x="390525" y="3837051"/>
            <a:ext cx="8222100" cy="432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None/>
            </a:pPr>
            <a:r>
              <a:rPr b="1" i="1" lang="en"/>
              <a:t>You MUST provide evidence showing how the problem has been decomposed, how the components have been developed and trialled, and of how they have been assembled and tested to create a final, working outcome.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outcome - Code validation</a:t>
            </a:r>
            <a:endParaRPr/>
          </a:p>
        </p:txBody>
      </p:sp>
      <p:sp>
        <p:nvSpPr>
          <p:cNvPr id="212" name="Google Shape;212;p31"/>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an </a:t>
            </a:r>
            <a:r>
              <a:rPr lang="en"/>
              <a:t>online</a:t>
            </a:r>
            <a:r>
              <a:rPr lang="en"/>
              <a:t> pep8 checker to make sure that my program met all the required python conventions. I had a lot of issues at first, such as extra whitespaces and having too many characters on a line, but I resolved all of these issues.</a:t>
            </a:r>
            <a:endParaRPr/>
          </a:p>
        </p:txBody>
      </p:sp>
      <p:pic>
        <p:nvPicPr>
          <p:cNvPr id="213" name="Google Shape;213;p31"/>
          <p:cNvPicPr preferRelativeResize="0"/>
          <p:nvPr/>
        </p:nvPicPr>
        <p:blipFill>
          <a:blip r:embed="rId3">
            <a:alphaModFix/>
          </a:blip>
          <a:stretch>
            <a:fillRect/>
          </a:stretch>
        </p:blipFill>
        <p:spPr>
          <a:xfrm>
            <a:off x="0" y="2922300"/>
            <a:ext cx="2999201" cy="2221200"/>
          </a:xfrm>
          <a:prstGeom prst="rect">
            <a:avLst/>
          </a:prstGeom>
          <a:noFill/>
          <a:ln>
            <a:noFill/>
          </a:ln>
        </p:spPr>
      </p:pic>
      <p:pic>
        <p:nvPicPr>
          <p:cNvPr id="214" name="Google Shape;214;p31"/>
          <p:cNvPicPr preferRelativeResize="0"/>
          <p:nvPr/>
        </p:nvPicPr>
        <p:blipFill rotWithShape="1">
          <a:blip r:embed="rId4">
            <a:alphaModFix/>
          </a:blip>
          <a:srcRect b="0" l="0" r="59677" t="0"/>
          <a:stretch/>
        </p:blipFill>
        <p:spPr>
          <a:xfrm>
            <a:off x="3195400" y="2922300"/>
            <a:ext cx="2281118" cy="2221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 Peer testing</a:t>
            </a:r>
            <a:endParaRPr/>
          </a:p>
        </p:txBody>
      </p:sp>
      <p:sp>
        <p:nvSpPr>
          <p:cNvPr id="220" name="Google Shape;220;p3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 got one of my peers to test my design he realised that there is a possibility that the game could end in a draw if the whole board is full and no one has won and the system is not set up to handle that. So I implemented a turn counter to track how full the board is and I made the game declare a draw if there is no more free spaces.</a:t>
            </a:r>
            <a:endParaRPr/>
          </a:p>
        </p:txBody>
      </p:sp>
      <p:pic>
        <p:nvPicPr>
          <p:cNvPr id="221" name="Google Shape;221;p32"/>
          <p:cNvPicPr preferRelativeResize="0"/>
          <p:nvPr/>
        </p:nvPicPr>
        <p:blipFill>
          <a:blip r:embed="rId3">
            <a:alphaModFix/>
          </a:blip>
          <a:stretch>
            <a:fillRect/>
          </a:stretch>
        </p:blipFill>
        <p:spPr>
          <a:xfrm>
            <a:off x="0" y="2792300"/>
            <a:ext cx="2774975" cy="235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outcome - Placing counters</a:t>
            </a:r>
            <a:endParaRPr/>
          </a:p>
        </p:txBody>
      </p:sp>
      <p:sp>
        <p:nvSpPr>
          <p:cNvPr id="227" name="Google Shape;227;p33"/>
          <p:cNvSpPr txBox="1"/>
          <p:nvPr>
            <p:ph idx="1" type="body"/>
          </p:nvPr>
        </p:nvSpPr>
        <p:spPr>
          <a:xfrm>
            <a:off x="471900" y="956400"/>
            <a:ext cx="8222100" cy="19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wanted to have a feature to allow the user to select a column to place their counter at the b</a:t>
            </a:r>
            <a:r>
              <a:rPr lang="en"/>
              <a:t>ottom</a:t>
            </a:r>
            <a:r>
              <a:rPr lang="en"/>
              <a:t> of. The program should allow inputs from 1 and 7 and ask the user to enter a new input for anything else. I used this testing table to check a variety of possible inputs to make sure that the program would handle each of them correctly.</a:t>
            </a:r>
            <a:endParaRPr/>
          </a:p>
        </p:txBody>
      </p:sp>
      <p:graphicFrame>
        <p:nvGraphicFramePr>
          <p:cNvPr id="228" name="Google Shape;228;p33"/>
          <p:cNvGraphicFramePr/>
          <p:nvPr/>
        </p:nvGraphicFramePr>
        <p:xfrm>
          <a:off x="100" y="3059675"/>
          <a:ext cx="3000000" cy="3000000"/>
        </p:xfrm>
        <a:graphic>
          <a:graphicData uri="http://schemas.openxmlformats.org/drawingml/2006/table">
            <a:tbl>
              <a:tblPr>
                <a:noFill/>
                <a:tableStyleId>{534F96F2-55DE-4C17-9458-9F7AF5BD9B6F}</a:tableStyleId>
              </a:tblPr>
              <a:tblGrid>
                <a:gridCol w="1283625"/>
                <a:gridCol w="1283625"/>
                <a:gridCol w="1283625"/>
                <a:gridCol w="1283625"/>
                <a:gridCol w="1283625"/>
                <a:gridCol w="1283625"/>
                <a:gridCol w="1283625"/>
              </a:tblGrid>
              <a:tr h="5934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four</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9761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229" name="Google Shape;229;p33"/>
          <p:cNvPicPr preferRelativeResize="0"/>
          <p:nvPr/>
        </p:nvPicPr>
        <p:blipFill rotWithShape="1">
          <a:blip r:embed="rId3">
            <a:alphaModFix/>
          </a:blip>
          <a:srcRect b="0" l="0" r="27367" t="0"/>
          <a:stretch/>
        </p:blipFill>
        <p:spPr>
          <a:xfrm>
            <a:off x="100" y="3653125"/>
            <a:ext cx="1306274" cy="1041900"/>
          </a:xfrm>
          <a:prstGeom prst="rect">
            <a:avLst/>
          </a:prstGeom>
          <a:noFill/>
          <a:ln>
            <a:noFill/>
          </a:ln>
        </p:spPr>
      </p:pic>
      <p:pic>
        <p:nvPicPr>
          <p:cNvPr id="230" name="Google Shape;230;p33"/>
          <p:cNvPicPr preferRelativeResize="0"/>
          <p:nvPr/>
        </p:nvPicPr>
        <p:blipFill rotWithShape="1">
          <a:blip r:embed="rId4">
            <a:alphaModFix/>
          </a:blip>
          <a:srcRect b="0" l="0" r="0" t="19588"/>
          <a:stretch/>
        </p:blipFill>
        <p:spPr>
          <a:xfrm>
            <a:off x="1306375" y="3653125"/>
            <a:ext cx="1306275" cy="1041900"/>
          </a:xfrm>
          <a:prstGeom prst="rect">
            <a:avLst/>
          </a:prstGeom>
          <a:noFill/>
          <a:ln>
            <a:noFill/>
          </a:ln>
        </p:spPr>
      </p:pic>
      <p:pic>
        <p:nvPicPr>
          <p:cNvPr id="231" name="Google Shape;231;p33"/>
          <p:cNvPicPr preferRelativeResize="0"/>
          <p:nvPr/>
        </p:nvPicPr>
        <p:blipFill rotWithShape="1">
          <a:blip r:embed="rId5">
            <a:alphaModFix/>
          </a:blip>
          <a:srcRect b="0" l="0" r="0" t="-18778"/>
          <a:stretch/>
        </p:blipFill>
        <p:spPr>
          <a:xfrm>
            <a:off x="2612643" y="3457501"/>
            <a:ext cx="1306275" cy="1237524"/>
          </a:xfrm>
          <a:prstGeom prst="rect">
            <a:avLst/>
          </a:prstGeom>
          <a:noFill/>
          <a:ln>
            <a:noFill/>
          </a:ln>
        </p:spPr>
      </p:pic>
      <p:pic>
        <p:nvPicPr>
          <p:cNvPr id="232" name="Google Shape;232;p33"/>
          <p:cNvPicPr preferRelativeResize="0"/>
          <p:nvPr/>
        </p:nvPicPr>
        <p:blipFill rotWithShape="1">
          <a:blip r:embed="rId6">
            <a:alphaModFix/>
          </a:blip>
          <a:srcRect b="0" l="28010" r="0" t="0"/>
          <a:stretch/>
        </p:blipFill>
        <p:spPr>
          <a:xfrm>
            <a:off x="3918859" y="3653125"/>
            <a:ext cx="1306275" cy="1041900"/>
          </a:xfrm>
          <a:prstGeom prst="rect">
            <a:avLst/>
          </a:prstGeom>
          <a:noFill/>
          <a:ln>
            <a:noFill/>
          </a:ln>
        </p:spPr>
      </p:pic>
      <p:pic>
        <p:nvPicPr>
          <p:cNvPr id="233" name="Google Shape;233;p33"/>
          <p:cNvPicPr preferRelativeResize="0"/>
          <p:nvPr/>
        </p:nvPicPr>
        <p:blipFill rotWithShape="1">
          <a:blip r:embed="rId7">
            <a:alphaModFix/>
          </a:blip>
          <a:srcRect b="0" l="0" r="0" t="9551"/>
          <a:stretch/>
        </p:blipFill>
        <p:spPr>
          <a:xfrm>
            <a:off x="5225200" y="3653125"/>
            <a:ext cx="1306275" cy="1041900"/>
          </a:xfrm>
          <a:prstGeom prst="rect">
            <a:avLst/>
          </a:prstGeom>
          <a:noFill/>
          <a:ln>
            <a:noFill/>
          </a:ln>
        </p:spPr>
      </p:pic>
      <p:pic>
        <p:nvPicPr>
          <p:cNvPr id="234" name="Google Shape;234;p33"/>
          <p:cNvPicPr preferRelativeResize="0"/>
          <p:nvPr/>
        </p:nvPicPr>
        <p:blipFill rotWithShape="1">
          <a:blip r:embed="rId8">
            <a:alphaModFix/>
          </a:blip>
          <a:srcRect b="0" l="0" r="0" t="8045"/>
          <a:stretch/>
        </p:blipFill>
        <p:spPr>
          <a:xfrm>
            <a:off x="6531325" y="3653125"/>
            <a:ext cx="1306275" cy="1041900"/>
          </a:xfrm>
          <a:prstGeom prst="rect">
            <a:avLst/>
          </a:prstGeom>
          <a:noFill/>
          <a:ln>
            <a:noFill/>
          </a:ln>
        </p:spPr>
      </p:pic>
      <p:pic>
        <p:nvPicPr>
          <p:cNvPr id="235" name="Google Shape;235;p33"/>
          <p:cNvPicPr preferRelativeResize="0"/>
          <p:nvPr/>
        </p:nvPicPr>
        <p:blipFill>
          <a:blip r:embed="rId9">
            <a:alphaModFix/>
          </a:blip>
          <a:stretch>
            <a:fillRect/>
          </a:stretch>
        </p:blipFill>
        <p:spPr>
          <a:xfrm>
            <a:off x="7837750" y="3653126"/>
            <a:ext cx="1147788" cy="1041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outcome - Get Name</a:t>
            </a:r>
            <a:endParaRPr/>
          </a:p>
        </p:txBody>
      </p:sp>
      <p:sp>
        <p:nvSpPr>
          <p:cNvPr id="241" name="Google Shape;241;p34"/>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wanted to add a component that asks for the players’ names and checks whether they meet certain requirements, such as only being letters, </a:t>
            </a:r>
            <a:r>
              <a:rPr lang="en"/>
              <a:t>being 20 or less characters long and being different to the other player’s name. I used a testing table to check that the system handle all possible inputs correctly.</a:t>
            </a:r>
            <a:endParaRPr/>
          </a:p>
          <a:p>
            <a:pPr indent="0" lvl="0" marL="0" rtl="0" algn="l">
              <a:spcBef>
                <a:spcPts val="0"/>
              </a:spcBef>
              <a:spcAft>
                <a:spcPts val="0"/>
              </a:spcAft>
              <a:buNone/>
            </a:pPr>
            <a:r>
              <a:t/>
            </a:r>
            <a:endParaRPr/>
          </a:p>
        </p:txBody>
      </p:sp>
      <p:graphicFrame>
        <p:nvGraphicFramePr>
          <p:cNvPr id="242" name="Google Shape;242;p34"/>
          <p:cNvGraphicFramePr/>
          <p:nvPr/>
        </p:nvGraphicFramePr>
        <p:xfrm>
          <a:off x="0" y="2602350"/>
          <a:ext cx="3000000" cy="3000000"/>
        </p:xfrm>
        <a:graphic>
          <a:graphicData uri="http://schemas.openxmlformats.org/drawingml/2006/table">
            <a:tbl>
              <a:tblPr>
                <a:noFill/>
                <a:tableStyleId>{534F96F2-55DE-4C17-9458-9F7AF5BD9B6F}</a:tableStyleId>
              </a:tblPr>
              <a:tblGrid>
                <a:gridCol w="1524000"/>
                <a:gridCol w="1524000"/>
                <a:gridCol w="1524000"/>
                <a:gridCol w="1524000"/>
                <a:gridCol w="1524000"/>
                <a:gridCol w="1524000"/>
              </a:tblGrid>
              <a:tr h="822925">
                <a:tc>
                  <a:txBody>
                    <a:bodyPr/>
                    <a:lstStyle/>
                    <a:p>
                      <a:pPr indent="0" lvl="0" marL="0" rtl="0" algn="l">
                        <a:spcBef>
                          <a:spcPts val="0"/>
                        </a:spcBef>
                        <a:spcAft>
                          <a:spcPts val="0"/>
                        </a:spcAft>
                        <a:buNone/>
                      </a:pPr>
                      <a:r>
                        <a:rPr lang="en"/>
                        <a:t>whitespace</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21 characters</a:t>
                      </a:r>
                      <a:endParaRPr/>
                    </a:p>
                  </a:txBody>
                  <a:tcPr marT="91425" marB="91425" marR="91425" marL="91425"/>
                </a:tc>
                <a:tc>
                  <a:txBody>
                    <a:bodyPr/>
                    <a:lstStyle/>
                    <a:p>
                      <a:pPr indent="0" lvl="0" marL="0" rtl="0" algn="l">
                        <a:spcBef>
                          <a:spcPts val="0"/>
                        </a:spcBef>
                        <a:spcAft>
                          <a:spcPts val="0"/>
                        </a:spcAft>
                        <a:buNone/>
                      </a:pPr>
                      <a:r>
                        <a:rPr lang="en"/>
                        <a:t>Same as the other player’s name</a:t>
                      </a:r>
                      <a:endParaRPr/>
                    </a:p>
                  </a:txBody>
                  <a:tcPr marT="91425" marB="91425" marR="91425" marL="91425"/>
                </a:tc>
              </a:tr>
            </a:tbl>
          </a:graphicData>
        </a:graphic>
      </p:graphicFrame>
      <p:pic>
        <p:nvPicPr>
          <p:cNvPr id="243" name="Google Shape;243;p34"/>
          <p:cNvPicPr preferRelativeResize="0"/>
          <p:nvPr/>
        </p:nvPicPr>
        <p:blipFill rotWithShape="1">
          <a:blip r:embed="rId3">
            <a:alphaModFix/>
          </a:blip>
          <a:srcRect b="32019" l="0" r="11331" t="0"/>
          <a:stretch/>
        </p:blipFill>
        <p:spPr>
          <a:xfrm>
            <a:off x="0" y="3425275"/>
            <a:ext cx="1524000" cy="386800"/>
          </a:xfrm>
          <a:prstGeom prst="rect">
            <a:avLst/>
          </a:prstGeom>
          <a:noFill/>
          <a:ln>
            <a:noFill/>
          </a:ln>
        </p:spPr>
      </p:pic>
      <p:pic>
        <p:nvPicPr>
          <p:cNvPr id="244" name="Google Shape;244;p34"/>
          <p:cNvPicPr preferRelativeResize="0"/>
          <p:nvPr/>
        </p:nvPicPr>
        <p:blipFill>
          <a:blip r:embed="rId4">
            <a:alphaModFix/>
          </a:blip>
          <a:stretch>
            <a:fillRect/>
          </a:stretch>
        </p:blipFill>
        <p:spPr>
          <a:xfrm>
            <a:off x="1523993" y="3425268"/>
            <a:ext cx="1524000" cy="312717"/>
          </a:xfrm>
          <a:prstGeom prst="rect">
            <a:avLst/>
          </a:prstGeom>
          <a:noFill/>
          <a:ln>
            <a:noFill/>
          </a:ln>
        </p:spPr>
      </p:pic>
      <p:pic>
        <p:nvPicPr>
          <p:cNvPr id="245" name="Google Shape;245;p34"/>
          <p:cNvPicPr preferRelativeResize="0"/>
          <p:nvPr/>
        </p:nvPicPr>
        <p:blipFill>
          <a:blip r:embed="rId5">
            <a:alphaModFix/>
          </a:blip>
          <a:stretch>
            <a:fillRect/>
          </a:stretch>
        </p:blipFill>
        <p:spPr>
          <a:xfrm>
            <a:off x="3048000" y="3425275"/>
            <a:ext cx="1524000" cy="1491811"/>
          </a:xfrm>
          <a:prstGeom prst="rect">
            <a:avLst/>
          </a:prstGeom>
          <a:noFill/>
          <a:ln>
            <a:noFill/>
          </a:ln>
        </p:spPr>
      </p:pic>
      <p:pic>
        <p:nvPicPr>
          <p:cNvPr id="246" name="Google Shape;246;p34"/>
          <p:cNvPicPr preferRelativeResize="0"/>
          <p:nvPr/>
        </p:nvPicPr>
        <p:blipFill>
          <a:blip r:embed="rId6">
            <a:alphaModFix/>
          </a:blip>
          <a:stretch>
            <a:fillRect/>
          </a:stretch>
        </p:blipFill>
        <p:spPr>
          <a:xfrm>
            <a:off x="4572000" y="3425275"/>
            <a:ext cx="1502486" cy="312700"/>
          </a:xfrm>
          <a:prstGeom prst="rect">
            <a:avLst/>
          </a:prstGeom>
          <a:noFill/>
          <a:ln>
            <a:noFill/>
          </a:ln>
        </p:spPr>
      </p:pic>
      <p:pic>
        <p:nvPicPr>
          <p:cNvPr id="247" name="Google Shape;247;p34"/>
          <p:cNvPicPr preferRelativeResize="0"/>
          <p:nvPr/>
        </p:nvPicPr>
        <p:blipFill>
          <a:blip r:embed="rId7">
            <a:alphaModFix/>
          </a:blip>
          <a:stretch>
            <a:fillRect/>
          </a:stretch>
        </p:blipFill>
        <p:spPr>
          <a:xfrm>
            <a:off x="5006475" y="4242491"/>
            <a:ext cx="2941589" cy="386800"/>
          </a:xfrm>
          <a:prstGeom prst="rect">
            <a:avLst/>
          </a:prstGeom>
          <a:noFill/>
          <a:ln>
            <a:noFill/>
          </a:ln>
        </p:spPr>
      </p:pic>
      <p:pic>
        <p:nvPicPr>
          <p:cNvPr id="248" name="Google Shape;248;p34"/>
          <p:cNvPicPr preferRelativeResize="0"/>
          <p:nvPr/>
        </p:nvPicPr>
        <p:blipFill>
          <a:blip r:embed="rId8">
            <a:alphaModFix/>
          </a:blip>
          <a:stretch>
            <a:fillRect/>
          </a:stretch>
        </p:blipFill>
        <p:spPr>
          <a:xfrm>
            <a:off x="7641525" y="3425267"/>
            <a:ext cx="1502475" cy="310460"/>
          </a:xfrm>
          <a:prstGeom prst="rect">
            <a:avLst/>
          </a:prstGeom>
          <a:noFill/>
          <a:ln>
            <a:noFill/>
          </a:ln>
        </p:spPr>
      </p:pic>
      <p:cxnSp>
        <p:nvCxnSpPr>
          <p:cNvPr id="249" name="Google Shape;249;p34"/>
          <p:cNvCxnSpPr/>
          <p:nvPr/>
        </p:nvCxnSpPr>
        <p:spPr>
          <a:xfrm flipH="1">
            <a:off x="6797100" y="3391625"/>
            <a:ext cx="28200" cy="840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outcome - Recording</a:t>
            </a:r>
            <a:endParaRPr/>
          </a:p>
        </p:txBody>
      </p:sp>
      <p:sp>
        <p:nvSpPr>
          <p:cNvPr id="255" name="Google Shape;255;p3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https://www.loom.com/share/3e7c95309d42438ea18fe5279d9f5d56</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Social Implications</a:t>
            </a:r>
            <a:endParaRPr/>
          </a:p>
        </p:txBody>
      </p:sp>
      <p:sp>
        <p:nvSpPr>
          <p:cNvPr id="261" name="Google Shape;261;p3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implications relate to how a digital outcome affect different social groups. It is important for an outcome to appeal to as many social groups as possible.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digital era it is rarer that people play games with each other in person. My connect 4 game aims to change that by forcing people to play together on the same computer, without any single player mode. My program also avoids offending anyone by avoiding the use of swearing and offensive language in all parts of my project. This game appeals to most social groups by not being exclusive in any way, other than the requirement of a device to play it on. However people with impared vision might struggle to play if they can’t see the screen.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End User Implications</a:t>
            </a:r>
            <a:endParaRPr/>
          </a:p>
        </p:txBody>
      </p:sp>
      <p:sp>
        <p:nvSpPr>
          <p:cNvPr id="267" name="Google Shape;267;p37"/>
          <p:cNvSpPr txBox="1"/>
          <p:nvPr>
            <p:ph idx="1" type="body"/>
          </p:nvPr>
        </p:nvSpPr>
        <p:spPr>
          <a:xfrm>
            <a:off x="0" y="847400"/>
            <a:ext cx="6741000" cy="42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end user is a very important part of any program as their needs are the most important needs to satisfy, since they will be using the program. End user implications relate to the specific needs of the user, such as how easy it is for a user to understand and use. End user considerations can also </a:t>
            </a:r>
            <a:r>
              <a:rPr lang="en" sz="1700"/>
              <a:t>include</a:t>
            </a:r>
            <a:r>
              <a:rPr lang="en" sz="1700"/>
              <a:t> things like, is the program in the right language for the target demographic and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My program is easy for the user to use because the game is very simple to understand and the level of english I have used is low </a:t>
            </a:r>
            <a:r>
              <a:rPr lang="en" sz="1700"/>
              <a:t>enough</a:t>
            </a:r>
            <a:r>
              <a:rPr lang="en" sz="1700"/>
              <a:t> that anyone that can read can understand it. I have used different colours and symbols for the player counters to make it as easy as possible for the user to see what player controls each square, even if the user is colour blind, or finds it difficult to to see the difference in shape between the small symbols.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pic>
        <p:nvPicPr>
          <p:cNvPr id="268" name="Google Shape;268;p37"/>
          <p:cNvPicPr preferRelativeResize="0"/>
          <p:nvPr/>
        </p:nvPicPr>
        <p:blipFill>
          <a:blip r:embed="rId3">
            <a:alphaModFix/>
          </a:blip>
          <a:stretch>
            <a:fillRect/>
          </a:stretch>
        </p:blipFill>
        <p:spPr>
          <a:xfrm>
            <a:off x="6740975" y="847395"/>
            <a:ext cx="2403025" cy="1979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Privacy Implications</a:t>
            </a:r>
            <a:endParaRPr/>
          </a:p>
        </p:txBody>
      </p:sp>
      <p:sp>
        <p:nvSpPr>
          <p:cNvPr id="274" name="Google Shape;274;p3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Privacy implications relate to how users data is kept confidential in a digital outcome. Users often trust a lot of their personal information with developers so it is important that this information is kept private as is used with any malicious intent.</a:t>
            </a:r>
            <a:endParaRPr/>
          </a:p>
          <a:p>
            <a:pPr indent="0" lvl="0" marL="0" rtl="0" algn="l">
              <a:spcBef>
                <a:spcPts val="0"/>
              </a:spcBef>
              <a:spcAft>
                <a:spcPts val="0"/>
              </a:spcAft>
              <a:buNone/>
            </a:pPr>
            <a:r>
              <a:rPr lang="en"/>
              <a:t>My program asks the players for their names. This is so to make each game feel personalised and unique. These names do not have to be the players real names and can instead be usernames, initials or whatever the users desire as they are just for fun. My program also doesn’t store any of the names in order to keep the user’s information as secure as possi</a:t>
            </a:r>
            <a:r>
              <a:rPr lang="en"/>
              <a:t>ble. So none of the information can be sold or used for any other purpose.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a:t>
            </a:r>
            <a:endParaRPr/>
          </a:p>
        </p:txBody>
      </p:sp>
      <p:sp>
        <p:nvSpPr>
          <p:cNvPr id="280" name="Google Shape;280;p39"/>
          <p:cNvSpPr txBox="1"/>
          <p:nvPr>
            <p:ph idx="1" type="body"/>
          </p:nvPr>
        </p:nvSpPr>
        <p:spPr>
          <a:xfrm>
            <a:off x="308325" y="744425"/>
            <a:ext cx="8577300" cy="43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300"/>
              <a:t>I used trello to manage my project. This helped me to see my progress throughout my design process and to see what I had done and had left to do. This helped me to manage my time effectively and get my project done on time and have a </a:t>
            </a:r>
            <a:r>
              <a:rPr lang="en" sz="1300"/>
              <a:t>successful</a:t>
            </a:r>
            <a:r>
              <a:rPr lang="en" sz="1300"/>
              <a:t> outcome.</a:t>
            </a:r>
            <a:endParaRPr sz="1300"/>
          </a:p>
          <a:p>
            <a:pPr indent="0" lvl="0" marL="0" rtl="0" algn="l">
              <a:lnSpc>
                <a:spcPct val="115000"/>
              </a:lnSpc>
              <a:spcBef>
                <a:spcPts val="1600"/>
              </a:spcBef>
              <a:spcAft>
                <a:spcPts val="0"/>
              </a:spcAft>
              <a:buSzPts val="1800"/>
              <a:buNone/>
            </a:pPr>
            <a:r>
              <a:rPr lang="en" sz="1300"/>
              <a:t>I trialled my design with multiple people from different social groups. This helped me to know what I needed to change to create a better outcome and it also helped me to see what aspects of my design were good. This made me realise that I needed to add colour and a way to have the game end in a draw. This helped me to create an outcome that appeals to my audience.</a:t>
            </a:r>
            <a:endParaRPr sz="1300"/>
          </a:p>
          <a:p>
            <a:pPr indent="0" lvl="0" marL="0" rtl="0" algn="l">
              <a:lnSpc>
                <a:spcPct val="115000"/>
              </a:lnSpc>
              <a:spcBef>
                <a:spcPts val="1600"/>
              </a:spcBef>
              <a:spcAft>
                <a:spcPts val="0"/>
              </a:spcAft>
              <a:buSzPts val="1800"/>
              <a:buNone/>
            </a:pPr>
            <a:r>
              <a:rPr lang="en" sz="1300"/>
              <a:t>I tested my design a lot, specifically the function for getting the players’ names. I realised that if both players had the same name they would appear in the same colour so I had to make it so that the second player must choose a different name. I also had an issue where if the column that the user wants to put the counter in is full the game would just end, so I had to implement a check to make sure that there was a space in the column and otherwise ask the user to choose a different column.</a:t>
            </a:r>
            <a:endParaRPr sz="1300"/>
          </a:p>
          <a:p>
            <a:pPr indent="0" lvl="0" marL="0" rtl="0" algn="l">
              <a:lnSpc>
                <a:spcPct val="115000"/>
              </a:lnSpc>
              <a:spcBef>
                <a:spcPts val="1600"/>
              </a:spcBef>
              <a:spcAft>
                <a:spcPts val="1600"/>
              </a:spcAft>
              <a:buSzPts val="1800"/>
              <a:buNone/>
            </a:pPr>
            <a:r>
              <a:rPr lang="en" sz="1300"/>
              <a:t>Overall I am satisfied with my outcome and I think that the processes that I used helped me to create a good digital outcome that meets my requirements. However if I had more time I would’ve liked to add an ai so that the user can play alone and I would’ve also liked to let the players select their colour instead of limiting it to only red and blue in order to give the players more personalisation options.</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Planning</a:t>
            </a:r>
            <a:endParaRPr/>
          </a:p>
        </p:txBody>
      </p:sp>
      <p:sp>
        <p:nvSpPr>
          <p:cNvPr id="80" name="Google Shape;80;p14"/>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aim is to create a connect 4 </a:t>
            </a:r>
            <a:r>
              <a:rPr lang="en"/>
              <a:t>game. This game will function by drawing up a 7 x 6 square board in which two players will take turn placing one of their counters in a column to try to be the first player to have four of their counters in a row, vertically, horizontally or diagonally. I will create this game in python in visual studios code and I aim to finish it in four weeks using the knowledge of python I have learnt in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management</a:t>
            </a:r>
            <a:endParaRPr/>
          </a:p>
        </p:txBody>
      </p:sp>
      <p:sp>
        <p:nvSpPr>
          <p:cNvPr id="86" name="Google Shape;86;p15"/>
          <p:cNvSpPr txBox="1"/>
          <p:nvPr>
            <p:ph idx="1" type="body"/>
          </p:nvPr>
        </p:nvSpPr>
        <p:spPr>
          <a:xfrm>
            <a:off x="3363600" y="840900"/>
            <a:ext cx="5780400" cy="43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I chose to use trello to manage my project because I find it very easy to use and it allows me to break my project into sections that I can easily deal with individually and I can have a clean visual reference of what I have done and what I have yet to do. I thought about using the </a:t>
            </a:r>
            <a:r>
              <a:rPr lang="en" sz="1500">
                <a:latin typeface="Roboto"/>
                <a:ea typeface="Roboto"/>
                <a:cs typeface="Roboto"/>
                <a:sym typeface="Roboto"/>
              </a:rPr>
              <a:t>windows </a:t>
            </a:r>
            <a:r>
              <a:rPr lang="en" sz="1500">
                <a:latin typeface="Roboto"/>
                <a:ea typeface="Roboto"/>
                <a:cs typeface="Roboto"/>
                <a:sym typeface="Roboto"/>
              </a:rPr>
              <a:t>calendar app but I decided to use trello instead because I really like being able to move tasks to a different </a:t>
            </a:r>
            <a:r>
              <a:rPr lang="en" sz="1500">
                <a:latin typeface="Roboto"/>
                <a:ea typeface="Roboto"/>
                <a:cs typeface="Roboto"/>
                <a:sym typeface="Roboto"/>
              </a:rPr>
              <a:t>column</a:t>
            </a:r>
            <a:r>
              <a:rPr lang="en" sz="1500">
                <a:latin typeface="Roboto"/>
                <a:ea typeface="Roboto"/>
                <a:cs typeface="Roboto"/>
                <a:sym typeface="Roboto"/>
              </a:rPr>
              <a:t> when I have finished them to clearly see what I have done and what is left to do and the windows calendar doesn’t have this feature. I used the agile method to manage my project. This means that I did my work in cycles of planning, developing and evaluating for each component so that I could be certain that when I finished a component it would work as I needed it to. I chose to do this instead of using waterfall technique because I wanted to plan and evaluate each section before and after implementing it to avoid ending up with a lot of errors throughout my code.</a:t>
            </a:r>
            <a:endParaRPr sz="1500"/>
          </a:p>
        </p:txBody>
      </p:sp>
      <p:pic>
        <p:nvPicPr>
          <p:cNvPr id="87" name="Google Shape;87;p15"/>
          <p:cNvPicPr preferRelativeResize="0"/>
          <p:nvPr/>
        </p:nvPicPr>
        <p:blipFill>
          <a:blip r:embed="rId3">
            <a:alphaModFix/>
          </a:blip>
          <a:stretch>
            <a:fillRect/>
          </a:stretch>
        </p:blipFill>
        <p:spPr>
          <a:xfrm>
            <a:off x="471900" y="840900"/>
            <a:ext cx="2796905" cy="2810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Version control</a:t>
            </a:r>
            <a:endParaRPr/>
          </a:p>
        </p:txBody>
      </p:sp>
      <p:sp>
        <p:nvSpPr>
          <p:cNvPr id="93" name="Google Shape;93;p16"/>
          <p:cNvSpPr txBox="1"/>
          <p:nvPr>
            <p:ph idx="1" type="body"/>
          </p:nvPr>
        </p:nvSpPr>
        <p:spPr>
          <a:xfrm>
            <a:off x="2824575" y="956400"/>
            <a:ext cx="58695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decided to implement version control by cloning my project whenever I am about to make a major change. This allows me to compare my current code with my previous code to check why certain changes work or not. I created a new file every time a milestone was reached in my code. I chose to use this method instead of github because I do not have github setup and I find this method relatively easy to do especially since it doesn’t require any program other than visual studio code.</a:t>
            </a:r>
            <a:endParaRPr/>
          </a:p>
        </p:txBody>
      </p:sp>
      <p:pic>
        <p:nvPicPr>
          <p:cNvPr id="94" name="Google Shape;94;p16"/>
          <p:cNvPicPr preferRelativeResize="0"/>
          <p:nvPr/>
        </p:nvPicPr>
        <p:blipFill>
          <a:blip r:embed="rId3">
            <a:alphaModFix/>
          </a:blip>
          <a:stretch>
            <a:fillRect/>
          </a:stretch>
        </p:blipFill>
        <p:spPr>
          <a:xfrm>
            <a:off x="471888" y="956388"/>
            <a:ext cx="2352675" cy="1933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endParaRPr/>
          </a:p>
        </p:txBody>
      </p:sp>
      <p:sp>
        <p:nvSpPr>
          <p:cNvPr id="100" name="Google Shape;100;p17"/>
          <p:cNvSpPr txBox="1"/>
          <p:nvPr>
            <p:ph idx="1" type="body"/>
          </p:nvPr>
        </p:nvSpPr>
        <p:spPr>
          <a:xfrm>
            <a:off x="0" y="711000"/>
            <a:ext cx="8694000" cy="3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chemeClr val="dk2"/>
                </a:solidFill>
              </a:rPr>
              <a:t>Record evidence that you have broken the outcome into smaller components</a:t>
            </a:r>
            <a:r>
              <a:rPr lang="en" sz="1500">
                <a:solidFill>
                  <a:schemeClr val="dk2"/>
                </a:solidFill>
              </a:rPr>
              <a:t>.</a:t>
            </a:r>
            <a:endParaRPr sz="1500">
              <a:solidFill>
                <a:schemeClr val="dk2"/>
              </a:solidFill>
            </a:endParaRPr>
          </a:p>
          <a:p>
            <a:pPr indent="0" lvl="0" marL="0" rtl="0" algn="l">
              <a:lnSpc>
                <a:spcPct val="115000"/>
              </a:lnSpc>
              <a:spcBef>
                <a:spcPts val="1600"/>
              </a:spcBef>
              <a:spcAft>
                <a:spcPts val="0"/>
              </a:spcAft>
              <a:buSzPts val="1800"/>
              <a:buNone/>
            </a:pPr>
            <a:r>
              <a:rPr lang="en" sz="1500"/>
              <a:t>I have decomposed my project into its smaller components. I first broke it down into the larger tasks - board creation, counter movement and detection and the game initiation and ending all of which I have broken down into smaller tasks. I did this so that I can easily work on each component individually and clearly see where it fits into the whole connect 4 program.</a:t>
            </a:r>
            <a:endParaRPr sz="1500"/>
          </a:p>
          <a:p>
            <a:pPr indent="0" lvl="0" marL="0" rtl="0" algn="l">
              <a:lnSpc>
                <a:spcPct val="115000"/>
              </a:lnSpc>
              <a:spcBef>
                <a:spcPts val="1600"/>
              </a:spcBef>
              <a:spcAft>
                <a:spcPts val="0"/>
              </a:spcAft>
              <a:buSzPts val="1800"/>
              <a:buNone/>
            </a:pPr>
            <a:r>
              <a:t/>
            </a:r>
            <a:endParaRPr sz="1500"/>
          </a:p>
          <a:p>
            <a:pPr indent="0" lvl="0" marL="0" rtl="0" algn="l">
              <a:lnSpc>
                <a:spcPct val="115000"/>
              </a:lnSpc>
              <a:spcBef>
                <a:spcPts val="1600"/>
              </a:spcBef>
              <a:spcAft>
                <a:spcPts val="1600"/>
              </a:spcAft>
              <a:buSzPts val="1800"/>
              <a:buNone/>
            </a:pPr>
            <a:r>
              <a:t/>
            </a:r>
            <a:endParaRPr sz="1500"/>
          </a:p>
        </p:txBody>
      </p:sp>
      <p:graphicFrame>
        <p:nvGraphicFramePr>
          <p:cNvPr id="101" name="Google Shape;101;p17"/>
          <p:cNvGraphicFramePr/>
          <p:nvPr/>
        </p:nvGraphicFramePr>
        <p:xfrm>
          <a:off x="4035200" y="2369990"/>
          <a:ext cx="3000000" cy="3000000"/>
        </p:xfrm>
        <a:graphic>
          <a:graphicData uri="http://schemas.openxmlformats.org/drawingml/2006/table">
            <a:tbl>
              <a:tblPr>
                <a:noFill/>
                <a:tableStyleId>{534F96F2-55DE-4C17-9458-9F7AF5BD9B6F}</a:tableStyleId>
              </a:tblPr>
              <a:tblGrid>
                <a:gridCol w="2554400"/>
                <a:gridCol w="2554400"/>
              </a:tblGrid>
              <a:tr h="396200">
                <a:tc>
                  <a:txBody>
                    <a:bodyPr/>
                    <a:lstStyle/>
                    <a:p>
                      <a:pPr indent="0" lvl="0" marL="0" rtl="0" algn="l">
                        <a:spcBef>
                          <a:spcPts val="0"/>
                        </a:spcBef>
                        <a:spcAft>
                          <a:spcPts val="0"/>
                        </a:spcAft>
                        <a:buNone/>
                      </a:pPr>
                      <a:r>
                        <a:rPr lang="en"/>
                        <a:t>Task</a:t>
                      </a:r>
                      <a:endParaRPr/>
                    </a:p>
                  </a:txBody>
                  <a:tcPr marT="91425" marB="91425" marR="91425" marL="91425"/>
                </a:tc>
                <a:tc>
                  <a:txBody>
                    <a:bodyPr/>
                    <a:lstStyle/>
                    <a:p>
                      <a:pPr indent="0" lvl="0" marL="0" rtl="0" algn="l">
                        <a:spcBef>
                          <a:spcPts val="0"/>
                        </a:spcBef>
                        <a:spcAft>
                          <a:spcPts val="0"/>
                        </a:spcAft>
                        <a:buNone/>
                      </a:pPr>
                      <a:r>
                        <a:rPr lang="en"/>
                        <a:t>Size</a:t>
                      </a:r>
                      <a:endParaRPr/>
                    </a:p>
                  </a:txBody>
                  <a:tcPr marT="91425" marB="91425" marR="91425" marL="91425"/>
                </a:tc>
              </a:tr>
              <a:tr h="396200">
                <a:tc>
                  <a:txBody>
                    <a:bodyPr/>
                    <a:lstStyle/>
                    <a:p>
                      <a:pPr indent="0" lvl="0" marL="0" rtl="0" algn="l">
                        <a:spcBef>
                          <a:spcPts val="0"/>
                        </a:spcBef>
                        <a:spcAft>
                          <a:spcPts val="0"/>
                        </a:spcAft>
                        <a:buNone/>
                      </a:pPr>
                      <a:r>
                        <a:rPr lang="en"/>
                        <a:t>Create Board List</a:t>
                      </a:r>
                      <a:endParaRPr/>
                    </a:p>
                  </a:txBody>
                  <a:tcPr marT="91425" marB="91425" marR="91425" marL="91425"/>
                </a:tc>
                <a:tc>
                  <a:txBody>
                    <a:bodyPr/>
                    <a:lstStyle/>
                    <a:p>
                      <a:pPr indent="0" lvl="0" marL="0" rtl="0" algn="l">
                        <a:spcBef>
                          <a:spcPts val="0"/>
                        </a:spcBef>
                        <a:spcAft>
                          <a:spcPts val="0"/>
                        </a:spcAft>
                        <a:buNone/>
                      </a:pPr>
                      <a:r>
                        <a:rPr lang="en"/>
                        <a:t>S</a:t>
                      </a:r>
                      <a:endParaRPr/>
                    </a:p>
                  </a:txBody>
                  <a:tcPr marT="91425" marB="91425" marR="91425" marL="91425"/>
                </a:tc>
              </a:tr>
              <a:tr h="396200">
                <a:tc>
                  <a:txBody>
                    <a:bodyPr/>
                    <a:lstStyle/>
                    <a:p>
                      <a:pPr indent="0" lvl="0" marL="0" rtl="0" algn="l">
                        <a:spcBef>
                          <a:spcPts val="0"/>
                        </a:spcBef>
                        <a:spcAft>
                          <a:spcPts val="0"/>
                        </a:spcAft>
                        <a:buNone/>
                      </a:pPr>
                      <a:r>
                        <a:rPr lang="en"/>
                        <a:t>Create Board</a:t>
                      </a:r>
                      <a:endParaRPr/>
                    </a:p>
                  </a:txBody>
                  <a:tcPr marT="91425" marB="91425" marR="91425" marL="91425"/>
                </a:tc>
                <a:tc>
                  <a:txBody>
                    <a:bodyPr/>
                    <a:lstStyle/>
                    <a:p>
                      <a:pPr indent="0" lvl="0" marL="0" rtl="0" algn="l">
                        <a:spcBef>
                          <a:spcPts val="0"/>
                        </a:spcBef>
                        <a:spcAft>
                          <a:spcPts val="0"/>
                        </a:spcAft>
                        <a:buNone/>
                      </a:pPr>
                      <a:r>
                        <a:rPr lang="en"/>
                        <a:t>S</a:t>
                      </a:r>
                      <a:endParaRPr/>
                    </a:p>
                  </a:txBody>
                  <a:tcPr marT="91425" marB="91425" marR="91425" marL="91425"/>
                </a:tc>
              </a:tr>
              <a:tr h="396200">
                <a:tc>
                  <a:txBody>
                    <a:bodyPr/>
                    <a:lstStyle/>
                    <a:p>
                      <a:pPr indent="0" lvl="0" marL="0" rtl="0" algn="l">
                        <a:spcBef>
                          <a:spcPts val="0"/>
                        </a:spcBef>
                        <a:spcAft>
                          <a:spcPts val="0"/>
                        </a:spcAft>
                        <a:buNone/>
                      </a:pPr>
                      <a:r>
                        <a:rPr lang="en"/>
                        <a:t>Place Counter</a:t>
                      </a:r>
                      <a:endParaRPr/>
                    </a:p>
                  </a:txBody>
                  <a:tcPr marT="91425" marB="91425" marR="91425" marL="91425"/>
                </a:tc>
                <a:tc>
                  <a:txBody>
                    <a:bodyPr/>
                    <a:lstStyle/>
                    <a:p>
                      <a:pPr indent="0" lvl="0" marL="0" rtl="0" algn="l">
                        <a:spcBef>
                          <a:spcPts val="0"/>
                        </a:spcBef>
                        <a:spcAft>
                          <a:spcPts val="0"/>
                        </a:spcAft>
                        <a:buNone/>
                      </a:pPr>
                      <a:r>
                        <a:rPr lang="en"/>
                        <a:t>M</a:t>
                      </a:r>
                      <a:endParaRPr/>
                    </a:p>
                  </a:txBody>
                  <a:tcPr marT="91425" marB="91425" marR="91425" marL="91425"/>
                </a:tc>
              </a:tr>
              <a:tr h="396200">
                <a:tc>
                  <a:txBody>
                    <a:bodyPr/>
                    <a:lstStyle/>
                    <a:p>
                      <a:pPr indent="0" lvl="0" marL="0" rtl="0" algn="l">
                        <a:spcBef>
                          <a:spcPts val="0"/>
                        </a:spcBef>
                        <a:spcAft>
                          <a:spcPts val="0"/>
                        </a:spcAft>
                        <a:buNone/>
                      </a:pPr>
                      <a:r>
                        <a:rPr lang="en"/>
                        <a:t>Detect Win</a:t>
                      </a:r>
                      <a:endParaRPr/>
                    </a:p>
                  </a:txBody>
                  <a:tcPr marT="91425" marB="91425" marR="91425" marL="91425"/>
                </a:tc>
                <a:tc>
                  <a:txBody>
                    <a:bodyPr/>
                    <a:lstStyle/>
                    <a:p>
                      <a:pPr indent="0" lvl="0" marL="0" rtl="0" algn="l">
                        <a:spcBef>
                          <a:spcPts val="0"/>
                        </a:spcBef>
                        <a:spcAft>
                          <a:spcPts val="0"/>
                        </a:spcAft>
                        <a:buNone/>
                      </a:pPr>
                      <a:r>
                        <a:rPr lang="en"/>
                        <a:t>L</a:t>
                      </a:r>
                      <a:endParaRPr/>
                    </a:p>
                  </a:txBody>
                  <a:tcPr marT="91425" marB="91425" marR="91425" marL="91425"/>
                </a:tc>
              </a:tr>
              <a:tr h="396200">
                <a:tc>
                  <a:txBody>
                    <a:bodyPr/>
                    <a:lstStyle/>
                    <a:p>
                      <a:pPr indent="0" lvl="0" marL="0" rtl="0" algn="l">
                        <a:spcBef>
                          <a:spcPts val="0"/>
                        </a:spcBef>
                        <a:spcAft>
                          <a:spcPts val="0"/>
                        </a:spcAft>
                        <a:buNone/>
                      </a:pPr>
                      <a:r>
                        <a:rPr lang="en"/>
                        <a:t>Get Name</a:t>
                      </a:r>
                      <a:endParaRPr/>
                    </a:p>
                  </a:txBody>
                  <a:tcPr marT="91425" marB="91425" marR="91425" marL="91425"/>
                </a:tc>
                <a:tc>
                  <a:txBody>
                    <a:bodyPr/>
                    <a:lstStyle/>
                    <a:p>
                      <a:pPr indent="0" lvl="0" marL="0" rtl="0" algn="l">
                        <a:spcBef>
                          <a:spcPts val="0"/>
                        </a:spcBef>
                        <a:spcAft>
                          <a:spcPts val="0"/>
                        </a:spcAft>
                        <a:buNone/>
                      </a:pPr>
                      <a:r>
                        <a:rPr lang="en"/>
                        <a:t>M</a:t>
                      </a:r>
                      <a:endParaRPr/>
                    </a:p>
                  </a:txBody>
                  <a:tcPr marT="91425" marB="91425" marR="91425" marL="91425"/>
                </a:tc>
              </a:tr>
              <a:tr h="396200">
                <a:tc>
                  <a:txBody>
                    <a:bodyPr/>
                    <a:lstStyle/>
                    <a:p>
                      <a:pPr indent="0" lvl="0" marL="0" rtl="0" algn="l">
                        <a:spcBef>
                          <a:spcPts val="0"/>
                        </a:spcBef>
                        <a:spcAft>
                          <a:spcPts val="0"/>
                        </a:spcAft>
                        <a:buNone/>
                      </a:pPr>
                      <a:r>
                        <a:rPr lang="en"/>
                        <a:t>Play Again</a:t>
                      </a:r>
                      <a:endParaRPr/>
                    </a:p>
                  </a:txBody>
                  <a:tcPr marT="91425" marB="91425" marR="91425" marL="91425"/>
                </a:tc>
                <a:tc>
                  <a:txBody>
                    <a:bodyPr/>
                    <a:lstStyle/>
                    <a:p>
                      <a:pPr indent="0" lvl="0" marL="0" rtl="0" algn="l">
                        <a:spcBef>
                          <a:spcPts val="0"/>
                        </a:spcBef>
                        <a:spcAft>
                          <a:spcPts val="0"/>
                        </a:spcAft>
                        <a:buNone/>
                      </a:pPr>
                      <a:r>
                        <a:rPr lang="en"/>
                        <a:t>M</a:t>
                      </a:r>
                      <a:endParaRPr/>
                    </a:p>
                  </a:txBody>
                  <a:tcPr marT="91425" marB="91425" marR="91425" marL="91425"/>
                </a:tc>
              </a:tr>
            </a:tbl>
          </a:graphicData>
        </a:graphic>
      </p:graphicFrame>
      <p:graphicFrame>
        <p:nvGraphicFramePr>
          <p:cNvPr id="102" name="Google Shape;102;p17"/>
          <p:cNvGraphicFramePr/>
          <p:nvPr/>
        </p:nvGraphicFramePr>
        <p:xfrm>
          <a:off x="1520625" y="2370023"/>
          <a:ext cx="3000000" cy="3000000"/>
        </p:xfrm>
        <a:graphic>
          <a:graphicData uri="http://schemas.openxmlformats.org/drawingml/2006/table">
            <a:tbl>
              <a:tblPr>
                <a:noFill/>
                <a:tableStyleId>{534F96F2-55DE-4C17-9458-9F7AF5BD9B6F}</a:tableStyleId>
              </a:tblPr>
              <a:tblGrid>
                <a:gridCol w="2514575"/>
              </a:tblGrid>
              <a:tr h="396200">
                <a:tc>
                  <a:txBody>
                    <a:bodyPr/>
                    <a:lstStyle/>
                    <a:p>
                      <a:pPr indent="0" lvl="0" marL="0" rtl="0" algn="l">
                        <a:spcBef>
                          <a:spcPts val="0"/>
                        </a:spcBef>
                        <a:spcAft>
                          <a:spcPts val="0"/>
                        </a:spcAft>
                        <a:buNone/>
                      </a:pPr>
                      <a:r>
                        <a:rPr lang="en"/>
                        <a:t>Large Tasks</a:t>
                      </a:r>
                      <a:endParaRPr/>
                    </a:p>
                  </a:txBody>
                  <a:tcPr marT="91425" marB="91425" marR="91425" marL="91425"/>
                </a:tc>
              </a:tr>
              <a:tr h="792425">
                <a:tc>
                  <a:txBody>
                    <a:bodyPr/>
                    <a:lstStyle/>
                    <a:p>
                      <a:pPr indent="0" lvl="0" marL="0" rtl="0" algn="l">
                        <a:spcBef>
                          <a:spcPts val="0"/>
                        </a:spcBef>
                        <a:spcAft>
                          <a:spcPts val="0"/>
                        </a:spcAft>
                        <a:buNone/>
                      </a:pPr>
                      <a:r>
                        <a:rPr lang="en"/>
                        <a:t>Board creation</a:t>
                      </a:r>
                      <a:endParaRPr/>
                    </a:p>
                  </a:txBody>
                  <a:tcPr marT="91425" marB="91425" marR="91425" marL="91425"/>
                </a:tc>
              </a:tr>
              <a:tr h="792425">
                <a:tc>
                  <a:txBody>
                    <a:bodyPr/>
                    <a:lstStyle/>
                    <a:p>
                      <a:pPr indent="0" lvl="0" marL="0" rtl="0" algn="l">
                        <a:spcBef>
                          <a:spcPts val="0"/>
                        </a:spcBef>
                        <a:spcAft>
                          <a:spcPts val="0"/>
                        </a:spcAft>
                        <a:buNone/>
                      </a:pPr>
                      <a:r>
                        <a:rPr lang="en"/>
                        <a:t>Counter movement and detection</a:t>
                      </a:r>
                      <a:endParaRPr/>
                    </a:p>
                  </a:txBody>
                  <a:tcPr marT="91425" marB="91425" marR="91425" marL="91425"/>
                </a:tc>
              </a:tr>
              <a:tr h="792425">
                <a:tc>
                  <a:txBody>
                    <a:bodyPr/>
                    <a:lstStyle/>
                    <a:p>
                      <a:pPr indent="0" lvl="0" marL="0" rtl="0" algn="l">
                        <a:spcBef>
                          <a:spcPts val="0"/>
                        </a:spcBef>
                        <a:spcAft>
                          <a:spcPts val="0"/>
                        </a:spcAft>
                        <a:buNone/>
                      </a:pPr>
                      <a:r>
                        <a:rPr lang="en"/>
                        <a:t>Game start and end</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Decomposing outcome - Intro</a:t>
            </a:r>
            <a:endParaRPr/>
          </a:p>
        </p:txBody>
      </p:sp>
      <p:sp>
        <p:nvSpPr>
          <p:cNvPr id="108" name="Google Shape;108;p18"/>
          <p:cNvSpPr txBox="1"/>
          <p:nvPr>
            <p:ph idx="1" type="body"/>
          </p:nvPr>
        </p:nvSpPr>
        <p:spPr>
          <a:xfrm>
            <a:off x="471900" y="956400"/>
            <a:ext cx="47328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My program is a version of connect 4, designed for anyone to be able to sit down with a friend and play without any unnecessary complications. Connect 4 is a game where 2 players take turns placing a counter in a column of a board to try to be the first player with 4 of their counter in a row. I have used colours to make it as easy as possible for the users to clearly see which counters are each player’s. I also added a component to detect when a player has won. This is so that players will never miss a win condition and also so the game will end when a winner is declared. I created a play again function so there is an easy way for the users to start again if they want to. This component </a:t>
            </a:r>
            <a:r>
              <a:rPr lang="en" sz="1500"/>
              <a:t>always</a:t>
            </a:r>
            <a:r>
              <a:rPr lang="en" sz="1500"/>
              <a:t> has the loser of the last game go first in the next.</a:t>
            </a:r>
            <a:endParaRPr sz="1500"/>
          </a:p>
        </p:txBody>
      </p:sp>
      <p:pic>
        <p:nvPicPr>
          <p:cNvPr id="109" name="Google Shape;109;p18"/>
          <p:cNvPicPr preferRelativeResize="0"/>
          <p:nvPr/>
        </p:nvPicPr>
        <p:blipFill>
          <a:blip r:embed="rId3">
            <a:alphaModFix/>
          </a:blip>
          <a:stretch>
            <a:fillRect/>
          </a:stretch>
        </p:blipFill>
        <p:spPr>
          <a:xfrm>
            <a:off x="5204750" y="2605874"/>
            <a:ext cx="3939251" cy="253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Decomposing outcome - Colours</a:t>
            </a:r>
            <a:endParaRPr/>
          </a:p>
        </p:txBody>
      </p:sp>
      <p:sp>
        <p:nvSpPr>
          <p:cNvPr id="115" name="Google Shape;115;p19"/>
          <p:cNvSpPr txBox="1"/>
          <p:nvPr>
            <p:ph idx="1" type="body"/>
          </p:nvPr>
        </p:nvSpPr>
        <p:spPr>
          <a:xfrm>
            <a:off x="471900" y="2901100"/>
            <a:ext cx="8222100" cy="22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a class to set up colours for my program. This is because it was easy to set up and works very effectively for all sections I need colour for. I adapted the code from </a:t>
            </a:r>
            <a:r>
              <a:rPr lang="en" sz="1300" u="sng">
                <a:solidFill>
                  <a:srgbClr val="1155CC"/>
                </a:solidFill>
                <a:hlinkClick r:id="rId3">
                  <a:extLst>
                    <a:ext uri="{A12FA001-AC4F-418D-AE19-62706E023703}">
                      <ahyp:hlinkClr val="tx"/>
                    </a:ext>
                  </a:extLst>
                </a:hlinkClick>
              </a:rPr>
              <a:t>https://stackoverflow.com/questions/287871/how-to-print-colored-text-to-the-terminal</a:t>
            </a:r>
            <a:r>
              <a:rPr lang="en" sz="2000"/>
              <a:t>. </a:t>
            </a:r>
            <a:r>
              <a:rPr lang="en"/>
              <a:t>This method was very easy to implement wherever I needed it. I added colours to make the counters very clear for the users to be able to differentiate between. </a:t>
            </a:r>
            <a:endParaRPr/>
          </a:p>
        </p:txBody>
      </p:sp>
      <p:pic>
        <p:nvPicPr>
          <p:cNvPr id="116" name="Google Shape;116;p19"/>
          <p:cNvPicPr preferRelativeResize="0"/>
          <p:nvPr/>
        </p:nvPicPr>
        <p:blipFill>
          <a:blip r:embed="rId4">
            <a:alphaModFix/>
          </a:blip>
          <a:stretch>
            <a:fillRect/>
          </a:stretch>
        </p:blipFill>
        <p:spPr>
          <a:xfrm>
            <a:off x="914088" y="983550"/>
            <a:ext cx="7315824" cy="181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Decomposing outcome - Create Board</a:t>
            </a:r>
            <a:endParaRPr/>
          </a:p>
        </p:txBody>
      </p:sp>
      <p:sp>
        <p:nvSpPr>
          <p:cNvPr id="122" name="Google Shape;122;p20"/>
          <p:cNvSpPr txBox="1"/>
          <p:nvPr>
            <p:ph idx="1" type="body"/>
          </p:nvPr>
        </p:nvSpPr>
        <p:spPr>
          <a:xfrm>
            <a:off x="5563950" y="956400"/>
            <a:ext cx="31302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made a function that I can call each time I want to draw the board. I used nested loops to make it as </a:t>
            </a:r>
            <a:r>
              <a:rPr lang="en"/>
              <a:t>efficient</a:t>
            </a:r>
            <a:r>
              <a:rPr lang="en"/>
              <a:t> as possible. This section implements the colours for the counters.</a:t>
            </a:r>
            <a:endParaRPr/>
          </a:p>
        </p:txBody>
      </p:sp>
      <p:pic>
        <p:nvPicPr>
          <p:cNvPr id="123" name="Google Shape;123;p20"/>
          <p:cNvPicPr preferRelativeResize="0"/>
          <p:nvPr/>
        </p:nvPicPr>
        <p:blipFill>
          <a:blip r:embed="rId3">
            <a:alphaModFix/>
          </a:blip>
          <a:stretch>
            <a:fillRect/>
          </a:stretch>
        </p:blipFill>
        <p:spPr>
          <a:xfrm>
            <a:off x="0" y="956400"/>
            <a:ext cx="5563950" cy="2495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