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obo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5.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7a845ff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7a845ff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77740558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e77740558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77740558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e77740558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7094a53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e7094a53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a1fc710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ea1fc710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ea1fc710c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ea1fc710c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ea1fc710c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ea1fc710c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a1fc710c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ea1fc710c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ea1fc710c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ea1fc710c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ea1fc710c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ea1fc710c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ea1fc710c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ea1fc710c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ea1fc710c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ea1fc710c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ea1fc710c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ea1fc710c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ea1fc710c3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ea1fc710c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ea1fc710c3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ea1fc710c3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ea1fc710c3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ea1fc710c3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ea1fc710c3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ea1fc710c3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633db6c1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633db6c1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6587a0d3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e6587a0d3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47782690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47782690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47782690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47782690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47782690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47782690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7774055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7774055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E06666"/>
        </a:solidFill>
      </p:bgPr>
    </p:bg>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58" name="Shape 58"/>
        <p:cNvGrpSpPr/>
        <p:nvPr/>
      </p:nvGrpSpPr>
      <p:grpSpPr>
        <a:xfrm>
          <a:off x="0" y="0"/>
          <a:ext cx="0" cy="0"/>
          <a:chOff x="0" y="0"/>
          <a:chExt cx="0" cy="0"/>
        </a:xfrm>
      </p:grpSpPr>
      <p:sp>
        <p:nvSpPr>
          <p:cNvPr id="59" name="Google Shape;59;p1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E06666"/>
        </a:solidFill>
      </p:bgPr>
    </p:bg>
    <p:spTree>
      <p:nvGrpSpPr>
        <p:cNvPr id="15" name="Shape 15"/>
        <p:cNvGrpSpPr/>
        <p:nvPr/>
      </p:nvGrpSpPr>
      <p:grpSpPr>
        <a:xfrm>
          <a:off x="0" y="0"/>
          <a:ext cx="0" cy="0"/>
          <a:chOff x="0" y="0"/>
          <a:chExt cx="0" cy="0"/>
        </a:xfrm>
      </p:grpSpPr>
      <p:sp>
        <p:nvSpPr>
          <p:cNvPr id="16" name="Google Shape;16;p3"/>
          <p:cNvSpPr/>
          <p:nvPr/>
        </p:nvSpPr>
        <p:spPr>
          <a:xfrm flipH="1" rot="10800000">
            <a:off x="0" y="860700"/>
            <a:ext cx="9144000" cy="42828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p:nvPr/>
        </p:nvSpPr>
        <p:spPr>
          <a:xfrm>
            <a:off x="0" y="8478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9" name="Google Shape;19;p3"/>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5" name="Google Shape;25;p4"/>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4"/>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5"/>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5"/>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5"/>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2" name="Google Shape;32;p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6"/>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6"/>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6"/>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7" name="Google Shape;37;p6"/>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38" name="Google Shape;38;p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7"/>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41" name="Google Shape;41;p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8"/>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8"/>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46" name="Google Shape;46;p8"/>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8" name="Google Shape;48;p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9"/>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9"/>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9"/>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53" name="Google Shape;53;p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4" name="Shape 54"/>
        <p:cNvGrpSpPr/>
        <p:nvPr/>
      </p:nvGrpSpPr>
      <p:grpSpPr>
        <a:xfrm>
          <a:off x="0" y="0"/>
          <a:ext cx="0" cy="0"/>
          <a:chOff x="0" y="0"/>
          <a:chExt cx="0" cy="0"/>
        </a:xfrm>
      </p:grpSpPr>
      <p:sp>
        <p:nvSpPr>
          <p:cNvPr id="55" name="Google Shape;55;p10"/>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56" name="Google Shape;56;p10"/>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7" name="Google Shape;57;p1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1600"/>
              </a:spcBef>
              <a:spcAft>
                <a:spcPts val="160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masseyhighschoolnz-my.sharepoint.com/personal/jgottschalk_masseyhigh_school_nz/_layouts/15/onedrive.aspx?id=%2Fpersonal%2Fjgottschalk%5Fmasseyhigh%5Fschool%5Fnz%2FDocuments%2FProjects%2F01%5FTutorials%2F12I%5F91896%5F7%5Fv2%5FAdv%5FProgramming%5FRevisited%2F91896%5F7%5FVideos%2F02%5FRelevant%5FImplications%2Emp4&amp;parent=%2Fpersonal%2Fjgottschalk%5Fmasseyhigh%5Fschool%5Fnz%2FDocuments%2FProjects%2F01%5FTutorials%2F12I%5F91896%5F7%5Fv2%5FAdv%5FProgramming%5FRevisited%2F91896%5F7%5FVideos&amp;originalPath=aHR0cHM6Ly9tYXNzZXloaWdoc2Nob29sbnotbXkuc2hhcmVwb2ludC5jb20vOnY6L2cvcGVyc29uYWwvamdvdHRzY2hhbGtfbWFzc2V5aGlnaF9zY2hvb2xfbnovRVRHVzFaNmZ6anhHbkNJYlFvblVpcDhCbVNaV2g3djYtMzF3N0w5OHdiRzktQT9ydGltZT05SGxJaFMwODJVZw"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2"/>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a:t>DEVELOP AN OUTCOME L2</a:t>
            </a:r>
            <a:endParaRPr/>
          </a:p>
        </p:txBody>
      </p:sp>
      <p:sp>
        <p:nvSpPr>
          <p:cNvPr id="65" name="Google Shape;65;p12"/>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Evidence of Learning Template</a:t>
            </a:r>
            <a:endParaRPr sz="2400"/>
          </a:p>
        </p:txBody>
      </p:sp>
      <p:sp>
        <p:nvSpPr>
          <p:cNvPr id="66" name="Google Shape;66;p12"/>
          <p:cNvSpPr txBox="1"/>
          <p:nvPr>
            <p:ph idx="1" type="subTitle"/>
          </p:nvPr>
        </p:nvSpPr>
        <p:spPr>
          <a:xfrm>
            <a:off x="390525" y="400833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Project Title 2048 </a:t>
            </a:r>
            <a:r>
              <a:rPr lang="en" sz="2400"/>
              <a:t>game</a:t>
            </a:r>
            <a:endParaRPr/>
          </a:p>
          <a:p>
            <a:pPr indent="0" lvl="0" marL="0" rtl="0" algn="l">
              <a:lnSpc>
                <a:spcPct val="100000"/>
              </a:lnSpc>
              <a:spcBef>
                <a:spcPts val="0"/>
              </a:spcBef>
              <a:spcAft>
                <a:spcPts val="0"/>
              </a:spcAft>
              <a:buSzPts val="1800"/>
              <a:buNone/>
            </a:pPr>
            <a:r>
              <a:rPr lang="en" sz="2400"/>
              <a:t>Jason Li</a:t>
            </a:r>
            <a:endParaRPr sz="2400"/>
          </a:p>
        </p:txBody>
      </p:sp>
      <p:sp>
        <p:nvSpPr>
          <p:cNvPr id="67" name="Google Shape;67;p12"/>
          <p:cNvSpPr txBox="1"/>
          <p:nvPr>
            <p:ph idx="1" type="subTitle"/>
          </p:nvPr>
        </p:nvSpPr>
        <p:spPr>
          <a:xfrm>
            <a:off x="390525" y="3294963"/>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185281</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1"/>
          <p:cNvPicPr preferRelativeResize="0"/>
          <p:nvPr/>
        </p:nvPicPr>
        <p:blipFill>
          <a:blip r:embed="rId3">
            <a:alphaModFix/>
          </a:blip>
          <a:stretch>
            <a:fillRect/>
          </a:stretch>
        </p:blipFill>
        <p:spPr>
          <a:xfrm>
            <a:off x="3758200" y="1502650"/>
            <a:ext cx="5267976" cy="2963226"/>
          </a:xfrm>
          <a:prstGeom prst="rect">
            <a:avLst/>
          </a:prstGeom>
          <a:noFill/>
          <a:ln>
            <a:noFill/>
          </a:ln>
        </p:spPr>
      </p:pic>
      <p:sp>
        <p:nvSpPr>
          <p:cNvPr id="144" name="Google Shape;144;p21"/>
          <p:cNvSpPr txBox="1"/>
          <p:nvPr>
            <p:ph type="title"/>
          </p:nvPr>
        </p:nvSpPr>
        <p:spPr>
          <a:xfrm>
            <a:off x="624300" y="1291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3200"/>
              <a:buFont typeface="Arial"/>
              <a:buNone/>
            </a:pPr>
            <a:r>
              <a:rPr lang="en"/>
              <a:t> Setup</a:t>
            </a:r>
            <a:endParaRPr/>
          </a:p>
        </p:txBody>
      </p:sp>
      <p:sp>
        <p:nvSpPr>
          <p:cNvPr id="145" name="Google Shape;145;p21"/>
          <p:cNvSpPr txBox="1"/>
          <p:nvPr/>
        </p:nvSpPr>
        <p:spPr>
          <a:xfrm>
            <a:off x="154125" y="942350"/>
            <a:ext cx="33597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class:</a:t>
            </a:r>
            <a:r>
              <a:rPr lang="en"/>
              <a:t>  An object is created using the constructor of the class. This object will then be called the instance of the class.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print:</a:t>
            </a:r>
            <a:r>
              <a:rPr lang="en"/>
              <a:t> The print() function prints the specified message to the screen, or other standard output device.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a:t>
            </a:r>
            <a:r>
              <a:rPr lang="en"/>
              <a:t> and else: An if else Python statement evaluates whether an expression is true or false.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self</a:t>
            </a:r>
            <a:r>
              <a:rPr lang="en"/>
              <a:t> : self represents the instance of the class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grid</a:t>
            </a:r>
            <a:r>
              <a:rPr lang="en"/>
              <a:t> : The Grid geometry manager puts the widgets in a 2-dimensional table. 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624300" y="1291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3200"/>
              <a:buFont typeface="Arial"/>
              <a:buNone/>
            </a:pPr>
            <a:r>
              <a:rPr lang="en"/>
              <a:t> Setup</a:t>
            </a:r>
            <a:endParaRPr/>
          </a:p>
        </p:txBody>
      </p:sp>
      <p:sp>
        <p:nvSpPr>
          <p:cNvPr id="151" name="Google Shape;151;p22"/>
          <p:cNvSpPr txBox="1"/>
          <p:nvPr/>
        </p:nvSpPr>
        <p:spPr>
          <a:xfrm>
            <a:off x="89700" y="833700"/>
            <a:ext cx="87567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600"/>
              </a:spcBef>
              <a:spcAft>
                <a:spcPts val="0"/>
              </a:spcAft>
              <a:buClr>
                <a:srgbClr val="000000"/>
              </a:buClr>
              <a:buSzPts val="1800"/>
              <a:buFont typeface="Arial"/>
              <a:buNone/>
            </a:pPr>
            <a:r>
              <a:rPr lang="en" sz="1800">
                <a:solidFill>
                  <a:schemeClr val="lt2"/>
                </a:solidFill>
              </a:rPr>
              <a:t>Record evidence that you have setup/ chosen version control tools/techniques to manage the development of your outcome.</a:t>
            </a:r>
            <a:endParaRPr/>
          </a:p>
        </p:txBody>
      </p:sp>
      <p:sp>
        <p:nvSpPr>
          <p:cNvPr id="152" name="Google Shape;152;p22"/>
          <p:cNvSpPr txBox="1"/>
          <p:nvPr/>
        </p:nvSpPr>
        <p:spPr>
          <a:xfrm>
            <a:off x="136050" y="1697150"/>
            <a:ext cx="69183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t>I have used pycharm to manually set up my version control and saved all my versions to a file.Whenever I complete a part of the code, I will save it. The advantage of this is that I can back up my work, so I can track my work.</a:t>
            </a:r>
            <a:endParaRPr b="1"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624300" y="1291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3200"/>
              <a:buFont typeface="Arial"/>
              <a:buNone/>
            </a:pPr>
            <a:r>
              <a:rPr lang="en"/>
              <a:t> Setup</a:t>
            </a:r>
            <a:endParaRPr/>
          </a:p>
        </p:txBody>
      </p:sp>
      <p:sp>
        <p:nvSpPr>
          <p:cNvPr id="158" name="Google Shape;158;p23"/>
          <p:cNvSpPr txBox="1"/>
          <p:nvPr/>
        </p:nvSpPr>
        <p:spPr>
          <a:xfrm>
            <a:off x="154125" y="1014800"/>
            <a:ext cx="73077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600"/>
              </a:spcBef>
              <a:spcAft>
                <a:spcPts val="1600"/>
              </a:spcAft>
              <a:buClr>
                <a:srgbClr val="000000"/>
              </a:buClr>
              <a:buSzPts val="1800"/>
              <a:buFont typeface="Arial"/>
              <a:buNone/>
            </a:pPr>
            <a:r>
              <a:rPr lang="en" sz="1800">
                <a:solidFill>
                  <a:schemeClr val="lt2"/>
                </a:solidFill>
              </a:rPr>
              <a:t>Explain why you believe that these tools and techniques are appropriate for the development of your outcome.</a:t>
            </a:r>
            <a:endParaRPr sz="1800">
              <a:solidFill>
                <a:schemeClr val="lt2"/>
              </a:solidFill>
            </a:endParaRPr>
          </a:p>
        </p:txBody>
      </p:sp>
      <p:sp>
        <p:nvSpPr>
          <p:cNvPr id="159" name="Google Shape;159;p23"/>
          <p:cNvSpPr txBox="1"/>
          <p:nvPr/>
        </p:nvSpPr>
        <p:spPr>
          <a:xfrm>
            <a:off x="154125" y="2119575"/>
            <a:ext cx="77244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t>These tools and techniques are conducive to making this 2048 mini game, because these techniques can make grids and control keys, add up to the average, etc.</a:t>
            </a:r>
            <a:endParaRPr b="1" sz="1700"/>
          </a:p>
          <a:p>
            <a:pPr indent="0" lvl="0" marL="0" rtl="0" algn="l">
              <a:spcBef>
                <a:spcPts val="0"/>
              </a:spcBef>
              <a:spcAft>
                <a:spcPts val="0"/>
              </a:spcAft>
              <a:buNone/>
            </a:pPr>
            <a:r>
              <a:t/>
            </a:r>
            <a:endParaRPr b="1" sz="1700"/>
          </a:p>
          <a:p>
            <a:pPr indent="0" lvl="0" marL="0" rtl="0" algn="l">
              <a:spcBef>
                <a:spcPts val="0"/>
              </a:spcBef>
              <a:spcAft>
                <a:spcPts val="0"/>
              </a:spcAft>
              <a:buNone/>
            </a:pPr>
            <a:r>
              <a:rPr b="1" lang="en" sz="1700"/>
              <a:t>The tools are helpful to help you complete the corresponding tasks every day, and then complete the project on time</a:t>
            </a:r>
            <a:endParaRPr b="1"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Decomposing outcome</a:t>
            </a:r>
            <a:endParaRPr/>
          </a:p>
        </p:txBody>
      </p:sp>
      <p:sp>
        <p:nvSpPr>
          <p:cNvPr id="165" name="Google Shape;165;p24"/>
          <p:cNvSpPr txBox="1"/>
          <p:nvPr/>
        </p:nvSpPr>
        <p:spPr>
          <a:xfrm>
            <a:off x="126775" y="933275"/>
            <a:ext cx="87024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Clr>
                <a:srgbClr val="000000"/>
              </a:buClr>
              <a:buSzPts val="1800"/>
              <a:buFont typeface="Arial"/>
              <a:buNone/>
            </a:pPr>
            <a:r>
              <a:rPr lang="en" sz="1800">
                <a:solidFill>
                  <a:schemeClr val="lt2"/>
                </a:solidFill>
              </a:rPr>
              <a:t>Record evidence that you have broken the outcome into smaller components.</a:t>
            </a:r>
            <a:endParaRPr/>
          </a:p>
        </p:txBody>
      </p:sp>
      <p:sp>
        <p:nvSpPr>
          <p:cNvPr id="166" name="Google Shape;166;p24"/>
          <p:cNvSpPr txBox="1"/>
          <p:nvPr/>
        </p:nvSpPr>
        <p:spPr>
          <a:xfrm>
            <a:off x="208475" y="1449475"/>
            <a:ext cx="3087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7" name="Google Shape;167;p24"/>
          <p:cNvSpPr txBox="1"/>
          <p:nvPr/>
        </p:nvSpPr>
        <p:spPr>
          <a:xfrm>
            <a:off x="253750" y="1440400"/>
            <a:ext cx="77877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t>I have broken down my project into small pieces so that I can better manage my work. I have broken down my project into: Control key, gird(display), Random numbers appear in the grid，gird(set up), player input, The circulation of the whole system. I only spent 1 hour on each part, there is nothing too complicated to understand. The most is that I spent 2 hours in the system logic loop. Because this part is difficult, I have to find information from the Internet how to solve the problem of infinite loop. Add two even numbers to form a new number. It also took me an hour and a half, because in addition to controlling their direction, I also control the changes of the entire board</a:t>
            </a:r>
            <a:endParaRPr b="1"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Decomposing outcome</a:t>
            </a:r>
            <a:endParaRPr/>
          </a:p>
        </p:txBody>
      </p:sp>
      <p:sp>
        <p:nvSpPr>
          <p:cNvPr id="173" name="Google Shape;173;p25"/>
          <p:cNvSpPr txBox="1"/>
          <p:nvPr/>
        </p:nvSpPr>
        <p:spPr>
          <a:xfrm>
            <a:off x="126975" y="1032925"/>
            <a:ext cx="15393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t>Control key </a:t>
            </a:r>
            <a:endParaRPr b="1" sz="1900"/>
          </a:p>
        </p:txBody>
      </p:sp>
      <p:cxnSp>
        <p:nvCxnSpPr>
          <p:cNvPr id="174" name="Google Shape;174;p25"/>
          <p:cNvCxnSpPr>
            <a:stCxn id="173" idx="3"/>
          </p:cNvCxnSpPr>
          <p:nvPr/>
        </p:nvCxnSpPr>
        <p:spPr>
          <a:xfrm>
            <a:off x="1666275" y="1271425"/>
            <a:ext cx="806100" cy="6000"/>
          </a:xfrm>
          <a:prstGeom prst="straightConnector1">
            <a:avLst/>
          </a:prstGeom>
          <a:noFill/>
          <a:ln cap="flat" cmpd="sng" w="9525">
            <a:solidFill>
              <a:schemeClr val="dk2"/>
            </a:solidFill>
            <a:prstDash val="solid"/>
            <a:round/>
            <a:headEnd len="med" w="med" type="none"/>
            <a:tailEnd len="med" w="med" type="none"/>
          </a:ln>
        </p:spPr>
      </p:cxnSp>
      <p:sp>
        <p:nvSpPr>
          <p:cNvPr id="175" name="Google Shape;175;p25"/>
          <p:cNvSpPr txBox="1"/>
          <p:nvPr/>
        </p:nvSpPr>
        <p:spPr>
          <a:xfrm>
            <a:off x="2291200" y="1035925"/>
            <a:ext cx="20919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t>gird(display)</a:t>
            </a:r>
            <a:endParaRPr sz="1800"/>
          </a:p>
        </p:txBody>
      </p:sp>
      <p:cxnSp>
        <p:nvCxnSpPr>
          <p:cNvPr id="176" name="Google Shape;176;p25"/>
          <p:cNvCxnSpPr/>
          <p:nvPr/>
        </p:nvCxnSpPr>
        <p:spPr>
          <a:xfrm>
            <a:off x="4245525" y="1268425"/>
            <a:ext cx="806100" cy="6000"/>
          </a:xfrm>
          <a:prstGeom prst="straightConnector1">
            <a:avLst/>
          </a:prstGeom>
          <a:noFill/>
          <a:ln cap="flat" cmpd="sng" w="9525">
            <a:solidFill>
              <a:schemeClr val="dk2"/>
            </a:solidFill>
            <a:prstDash val="solid"/>
            <a:round/>
            <a:headEnd len="med" w="med" type="none"/>
            <a:tailEnd len="med" w="med" type="none"/>
          </a:ln>
        </p:spPr>
      </p:cxnSp>
      <p:sp>
        <p:nvSpPr>
          <p:cNvPr id="177" name="Google Shape;177;p25"/>
          <p:cNvSpPr txBox="1"/>
          <p:nvPr/>
        </p:nvSpPr>
        <p:spPr>
          <a:xfrm>
            <a:off x="5232750" y="1051225"/>
            <a:ext cx="3967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t>Random numbers appear in the grid</a:t>
            </a:r>
            <a:endParaRPr sz="1600"/>
          </a:p>
        </p:txBody>
      </p:sp>
      <p:cxnSp>
        <p:nvCxnSpPr>
          <p:cNvPr id="178" name="Google Shape;178;p25"/>
          <p:cNvCxnSpPr>
            <a:stCxn id="177" idx="2"/>
          </p:cNvCxnSpPr>
          <p:nvPr/>
        </p:nvCxnSpPr>
        <p:spPr>
          <a:xfrm>
            <a:off x="7216650" y="1497625"/>
            <a:ext cx="9900" cy="2052600"/>
          </a:xfrm>
          <a:prstGeom prst="straightConnector1">
            <a:avLst/>
          </a:prstGeom>
          <a:noFill/>
          <a:ln cap="flat" cmpd="sng" w="9525">
            <a:solidFill>
              <a:schemeClr val="dk2"/>
            </a:solidFill>
            <a:prstDash val="solid"/>
            <a:round/>
            <a:headEnd len="med" w="med" type="none"/>
            <a:tailEnd len="med" w="med" type="none"/>
          </a:ln>
        </p:spPr>
      </p:cxnSp>
      <p:sp>
        <p:nvSpPr>
          <p:cNvPr id="179" name="Google Shape;179;p25"/>
          <p:cNvSpPr txBox="1"/>
          <p:nvPr/>
        </p:nvSpPr>
        <p:spPr>
          <a:xfrm>
            <a:off x="6484375" y="3788950"/>
            <a:ext cx="3269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t>Gird(set up)</a:t>
            </a:r>
            <a:endParaRPr b="1" sz="1700"/>
          </a:p>
        </p:txBody>
      </p:sp>
      <p:sp>
        <p:nvSpPr>
          <p:cNvPr id="180" name="Google Shape;180;p25"/>
          <p:cNvSpPr txBox="1"/>
          <p:nvPr/>
        </p:nvSpPr>
        <p:spPr>
          <a:xfrm>
            <a:off x="3532025" y="3788950"/>
            <a:ext cx="1720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t>Player input</a:t>
            </a:r>
            <a:endParaRPr b="1" sz="1700"/>
          </a:p>
        </p:txBody>
      </p:sp>
      <p:cxnSp>
        <p:nvCxnSpPr>
          <p:cNvPr id="181" name="Google Shape;181;p25"/>
          <p:cNvCxnSpPr/>
          <p:nvPr/>
        </p:nvCxnSpPr>
        <p:spPr>
          <a:xfrm rot="10800000">
            <a:off x="2430100" y="4010650"/>
            <a:ext cx="972000" cy="3000"/>
          </a:xfrm>
          <a:prstGeom prst="straightConnector1">
            <a:avLst/>
          </a:prstGeom>
          <a:noFill/>
          <a:ln cap="flat" cmpd="sng" w="9525">
            <a:solidFill>
              <a:schemeClr val="dk2"/>
            </a:solidFill>
            <a:prstDash val="solid"/>
            <a:round/>
            <a:headEnd len="med" w="med" type="none"/>
            <a:tailEnd len="med" w="med" type="none"/>
          </a:ln>
        </p:spPr>
      </p:cxnSp>
      <p:cxnSp>
        <p:nvCxnSpPr>
          <p:cNvPr id="182" name="Google Shape;182;p25"/>
          <p:cNvCxnSpPr>
            <a:stCxn id="179" idx="1"/>
            <a:endCxn id="180" idx="3"/>
          </p:cNvCxnSpPr>
          <p:nvPr/>
        </p:nvCxnSpPr>
        <p:spPr>
          <a:xfrm rot="10800000">
            <a:off x="5252575" y="4012150"/>
            <a:ext cx="1231800" cy="0"/>
          </a:xfrm>
          <a:prstGeom prst="straightConnector1">
            <a:avLst/>
          </a:prstGeom>
          <a:noFill/>
          <a:ln cap="flat" cmpd="sng" w="9525">
            <a:solidFill>
              <a:schemeClr val="dk2"/>
            </a:solidFill>
            <a:prstDash val="solid"/>
            <a:round/>
            <a:headEnd len="med" w="med" type="none"/>
            <a:tailEnd len="med" w="med" type="none"/>
          </a:ln>
        </p:spPr>
      </p:cxnSp>
      <p:sp>
        <p:nvSpPr>
          <p:cNvPr id="183" name="Google Shape;183;p25"/>
          <p:cNvSpPr txBox="1"/>
          <p:nvPr/>
        </p:nvSpPr>
        <p:spPr>
          <a:xfrm>
            <a:off x="163200" y="3688900"/>
            <a:ext cx="2173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The whole system is running</a:t>
            </a:r>
            <a:endParaRPr b="1"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Trialling components</a:t>
            </a:r>
            <a:endParaRPr/>
          </a:p>
        </p:txBody>
      </p:sp>
      <p:sp>
        <p:nvSpPr>
          <p:cNvPr id="189" name="Google Shape;189;p26"/>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Record evidence that you have trialled components. Show that you gathered information to inform your decision making.</a:t>
            </a:r>
            <a:endParaRPr/>
          </a:p>
          <a:p>
            <a:pPr indent="0" lvl="0" marL="0" rtl="0" algn="l">
              <a:lnSpc>
                <a:spcPct val="115000"/>
              </a:lnSpc>
              <a:spcBef>
                <a:spcPts val="1600"/>
              </a:spcBef>
              <a:spcAft>
                <a:spcPts val="0"/>
              </a:spcAft>
              <a:buSzPts val="1800"/>
              <a:buNone/>
            </a:pPr>
            <a:r>
              <a:rPr lang="en"/>
              <a:t>Record evidence that you have trialled multiple components and have selected those most suitable.</a:t>
            </a:r>
            <a:endParaRPr/>
          </a:p>
          <a:p>
            <a:pPr indent="0" lvl="0" marL="0" rtl="0" algn="l">
              <a:lnSpc>
                <a:spcPct val="115000"/>
              </a:lnSpc>
              <a:spcBef>
                <a:spcPts val="1600"/>
              </a:spcBef>
              <a:spcAft>
                <a:spcPts val="1600"/>
              </a:spcAft>
              <a:buSzPts val="1800"/>
              <a:buNone/>
            </a:pPr>
            <a:r>
              <a:rPr lang="en"/>
              <a:t>Record evidence that you have used information from trialling appropriately to improve the functionality of the outcome.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Clr>
                <a:srgbClr val="000000"/>
              </a:buClr>
              <a:buSzPts val="1800"/>
              <a:buFont typeface="Arial"/>
              <a:buNone/>
            </a:pPr>
            <a:r>
              <a:rPr lang="en" sz="1800">
                <a:solidFill>
                  <a:schemeClr val="lt2"/>
                </a:solidFill>
              </a:rPr>
              <a:t>Record evidence that you have trialled components. Show that you gathered information to inform your decision making.</a:t>
            </a:r>
            <a:endParaRPr sz="1800">
              <a:solidFill>
                <a:schemeClr val="lt2"/>
              </a:solidFill>
            </a:endParaRPr>
          </a:p>
        </p:txBody>
      </p:sp>
      <p:sp>
        <p:nvSpPr>
          <p:cNvPr id="195" name="Google Shape;195;p27"/>
          <p:cNvSpPr txBox="1"/>
          <p:nvPr/>
        </p:nvSpPr>
        <p:spPr>
          <a:xfrm>
            <a:off x="4718100" y="896825"/>
            <a:ext cx="37038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I have tracked the form image. Previously, I used the image function to stack all the numbers on one line without separating them. The advantage of this feature is that I can make my work look more comfortable and simpler.</a:t>
            </a:r>
            <a:endParaRPr sz="1800"/>
          </a:p>
          <a:p>
            <a:pPr indent="0" lvl="0" marL="0" rtl="0" algn="l">
              <a:spcBef>
                <a:spcPts val="0"/>
              </a:spcBef>
              <a:spcAft>
                <a:spcPts val="0"/>
              </a:spcAft>
              <a:buNone/>
            </a:pPr>
            <a:r>
              <a:rPr lang="en" sz="1800"/>
              <a:t>I used [ [ ] ] to complete my grid</a:t>
            </a:r>
            <a:endParaRPr sz="1800"/>
          </a:p>
        </p:txBody>
      </p:sp>
      <p:pic>
        <p:nvPicPr>
          <p:cNvPr id="196" name="Google Shape;196;p27"/>
          <p:cNvPicPr preferRelativeResize="0"/>
          <p:nvPr/>
        </p:nvPicPr>
        <p:blipFill>
          <a:blip r:embed="rId3">
            <a:alphaModFix/>
          </a:blip>
          <a:stretch>
            <a:fillRect/>
          </a:stretch>
        </p:blipFill>
        <p:spPr>
          <a:xfrm>
            <a:off x="152400" y="896825"/>
            <a:ext cx="4419600" cy="3531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8"/>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1600"/>
              </a:spcBef>
              <a:spcAft>
                <a:spcPts val="0"/>
              </a:spcAft>
              <a:buClr>
                <a:srgbClr val="000000"/>
              </a:buClr>
              <a:buSzPts val="1800"/>
              <a:buFont typeface="Arial"/>
              <a:buNone/>
            </a:pPr>
            <a:r>
              <a:rPr lang="en" sz="1800">
                <a:solidFill>
                  <a:schemeClr val="lt2"/>
                </a:solidFill>
              </a:rPr>
              <a:t>Record evidence that you have trialled multiple components and have selected those most suitable.</a:t>
            </a:r>
            <a:endParaRPr sz="1800">
              <a:solidFill>
                <a:schemeClr val="lt2"/>
              </a:solidFill>
            </a:endParaRPr>
          </a:p>
        </p:txBody>
      </p:sp>
      <p:pic>
        <p:nvPicPr>
          <p:cNvPr id="202" name="Google Shape;202;p28"/>
          <p:cNvPicPr preferRelativeResize="0"/>
          <p:nvPr/>
        </p:nvPicPr>
        <p:blipFill>
          <a:blip r:embed="rId3">
            <a:alphaModFix/>
          </a:blip>
          <a:stretch>
            <a:fillRect/>
          </a:stretch>
        </p:blipFill>
        <p:spPr>
          <a:xfrm>
            <a:off x="0" y="848075"/>
            <a:ext cx="3755818" cy="2112650"/>
          </a:xfrm>
          <a:prstGeom prst="rect">
            <a:avLst/>
          </a:prstGeom>
          <a:noFill/>
          <a:ln>
            <a:noFill/>
          </a:ln>
        </p:spPr>
      </p:pic>
      <p:pic>
        <p:nvPicPr>
          <p:cNvPr id="203" name="Google Shape;203;p28"/>
          <p:cNvPicPr preferRelativeResize="0"/>
          <p:nvPr/>
        </p:nvPicPr>
        <p:blipFill>
          <a:blip r:embed="rId4">
            <a:alphaModFix/>
          </a:blip>
          <a:stretch>
            <a:fillRect/>
          </a:stretch>
        </p:blipFill>
        <p:spPr>
          <a:xfrm>
            <a:off x="0" y="2960725"/>
            <a:ext cx="3755779" cy="2112650"/>
          </a:xfrm>
          <a:prstGeom prst="rect">
            <a:avLst/>
          </a:prstGeom>
          <a:noFill/>
          <a:ln>
            <a:noFill/>
          </a:ln>
        </p:spPr>
      </p:pic>
      <p:sp>
        <p:nvSpPr>
          <p:cNvPr id="204" name="Google Shape;204;p28"/>
          <p:cNvSpPr txBox="1"/>
          <p:nvPr/>
        </p:nvSpPr>
        <p:spPr>
          <a:xfrm>
            <a:off x="4002700" y="1014800"/>
            <a:ext cx="36312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The picture above is before the trial, and the picture below is after the trial. I randomly input 2 or 4 in the back of grid, it will be displayed on the form and I added in the code every time the production form will produce two even numbers. And once I changed the two numbers in that line of code, the table will show 4 even numbers when it is generated.</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9"/>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1600"/>
              </a:spcBef>
              <a:spcAft>
                <a:spcPts val="1600"/>
              </a:spcAft>
              <a:buClr>
                <a:srgbClr val="000000"/>
              </a:buClr>
              <a:buSzPts val="1800"/>
              <a:buFont typeface="Arial"/>
              <a:buNone/>
            </a:pPr>
            <a:r>
              <a:rPr lang="en" sz="1800">
                <a:solidFill>
                  <a:schemeClr val="lt2"/>
                </a:solidFill>
              </a:rPr>
              <a:t>Record evidence that you have used information from trialling appropriately to improve the functionality of the outcome.</a:t>
            </a:r>
            <a:endParaRPr sz="1800">
              <a:solidFill>
                <a:schemeClr val="lt2"/>
              </a:solidFill>
            </a:endParaRPr>
          </a:p>
        </p:txBody>
      </p:sp>
      <p:sp>
        <p:nvSpPr>
          <p:cNvPr id="210" name="Google Shape;210;p29"/>
          <p:cNvSpPr txBox="1"/>
          <p:nvPr/>
        </p:nvSpPr>
        <p:spPr>
          <a:xfrm>
            <a:off x="4690900" y="896825"/>
            <a:ext cx="3830400" cy="394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Generally speaking, this game generates only two random even numbers at the beginning, so I changed the entire chart production setting to two random number generation, which also allows players to have a better gaming experience because it will increase the difficulty for players It feels challenging. At the same time, this will also increase the game's durability and logic</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11" name="Google Shape;211;p29"/>
          <p:cNvPicPr preferRelativeResize="0"/>
          <p:nvPr/>
        </p:nvPicPr>
        <p:blipFill>
          <a:blip r:embed="rId3">
            <a:alphaModFix/>
          </a:blip>
          <a:stretch>
            <a:fillRect/>
          </a:stretch>
        </p:blipFill>
        <p:spPr>
          <a:xfrm>
            <a:off x="152400" y="896825"/>
            <a:ext cx="4419600" cy="3531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0"/>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Testing outcome</a:t>
            </a:r>
            <a:endParaRPr/>
          </a:p>
        </p:txBody>
      </p:sp>
      <p:sp>
        <p:nvSpPr>
          <p:cNvPr id="217" name="Google Shape;217;p30"/>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Record evidence that you have tested your outcome. </a:t>
            </a:r>
            <a:endParaRPr/>
          </a:p>
          <a:p>
            <a:pPr indent="0" lvl="0" marL="0" rtl="0" algn="l">
              <a:lnSpc>
                <a:spcPct val="115000"/>
              </a:lnSpc>
              <a:spcBef>
                <a:spcPts val="1600"/>
              </a:spcBef>
              <a:spcAft>
                <a:spcPts val="0"/>
              </a:spcAft>
              <a:buSzPts val="1800"/>
              <a:buNone/>
            </a:pPr>
            <a:r>
              <a:rPr lang="en"/>
              <a:t>Explain how the testing made sure your outcome functions as intended to meet its purpose and requirements.</a:t>
            </a:r>
            <a:endParaRPr/>
          </a:p>
          <a:p>
            <a:pPr indent="0" lvl="0" marL="0" rtl="0" algn="l">
              <a:lnSpc>
                <a:spcPct val="115000"/>
              </a:lnSpc>
              <a:spcBef>
                <a:spcPts val="1600"/>
              </a:spcBef>
              <a:spcAft>
                <a:spcPts val="1600"/>
              </a:spcAft>
              <a:buSzPts val="1800"/>
              <a:buNone/>
            </a:pPr>
            <a:r>
              <a:rPr lang="en"/>
              <a:t>Record evidence that you have used information from testing appropriately to improve the functionality of the outcome.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390525" y="873549"/>
            <a:ext cx="8222100" cy="93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a:t>Github /Drive link</a:t>
            </a:r>
            <a:endParaRPr/>
          </a:p>
        </p:txBody>
      </p:sp>
      <p:sp>
        <p:nvSpPr>
          <p:cNvPr id="73" name="Google Shape;73;p13"/>
          <p:cNvSpPr txBox="1"/>
          <p:nvPr>
            <p:ph idx="1" type="subTitle"/>
          </p:nvPr>
        </p:nvSpPr>
        <p:spPr>
          <a:xfrm>
            <a:off x="390525" y="257175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4800"/>
              <a:t>Trello board or PM link</a:t>
            </a:r>
            <a:endParaRPr sz="4800"/>
          </a:p>
        </p:txBody>
      </p:sp>
      <p:sp>
        <p:nvSpPr>
          <p:cNvPr id="74" name="Google Shape;74;p13"/>
          <p:cNvSpPr txBox="1"/>
          <p:nvPr>
            <p:ph idx="1" type="subTitle"/>
          </p:nvPr>
        </p:nvSpPr>
        <p:spPr>
          <a:xfrm>
            <a:off x="390525" y="3837051"/>
            <a:ext cx="8222100" cy="4329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lt1"/>
              </a:buClr>
              <a:buSzPts val="1800"/>
              <a:buNone/>
            </a:pPr>
            <a:r>
              <a:rPr b="1" i="1" lang="en"/>
              <a:t>You MUST provide evidence showing how the problem has been decomposed, how the components have been developed and trialled, and of how they have been assembled and tested to create a final, working outcome.</a:t>
            </a:r>
            <a:endParaRPr/>
          </a:p>
        </p:txBody>
      </p:sp>
      <p:sp>
        <p:nvSpPr>
          <p:cNvPr id="75" name="Google Shape;75;p13"/>
          <p:cNvSpPr txBox="1"/>
          <p:nvPr/>
        </p:nvSpPr>
        <p:spPr>
          <a:xfrm>
            <a:off x="597850" y="1757350"/>
            <a:ext cx="5813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https://docs.google.com/presentation/d/1JDQsLIbhMu4dg0GG2dJWWoE95LKKZ5VaQ7bYfUr8q98/edit?usp=sharing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1"/>
          <p:cNvSpPr txBox="1"/>
          <p:nvPr>
            <p:ph type="title"/>
          </p:nvPr>
        </p:nvSpPr>
        <p:spPr>
          <a:xfrm>
            <a:off x="508125" y="0"/>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Clr>
                <a:srgbClr val="000000"/>
              </a:buClr>
              <a:buSzPts val="1800"/>
              <a:buFont typeface="Arial"/>
              <a:buNone/>
            </a:pPr>
            <a:r>
              <a:rPr lang="en" sz="1800">
                <a:solidFill>
                  <a:schemeClr val="lt2"/>
                </a:solidFill>
              </a:rPr>
              <a:t>Record evidence that you have tested your outcome. </a:t>
            </a:r>
            <a:endParaRPr sz="1800">
              <a:solidFill>
                <a:schemeClr val="lt2"/>
              </a:solidFill>
            </a:endParaRPr>
          </a:p>
        </p:txBody>
      </p:sp>
      <p:sp>
        <p:nvSpPr>
          <p:cNvPr id="223" name="Google Shape;223;p31"/>
          <p:cNvSpPr txBox="1"/>
          <p:nvPr/>
        </p:nvSpPr>
        <p:spPr>
          <a:xfrm>
            <a:off x="5254425" y="1071850"/>
            <a:ext cx="38466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I have tested the results of my operation and it can be run. One is to end up generating a new chart, the other is to recreate a chart for players to continue playing</a:t>
            </a:r>
            <a:endParaRPr sz="1800"/>
          </a:p>
        </p:txBody>
      </p:sp>
      <p:pic>
        <p:nvPicPr>
          <p:cNvPr id="224" name="Google Shape;224;p31"/>
          <p:cNvPicPr preferRelativeResize="0"/>
          <p:nvPr/>
        </p:nvPicPr>
        <p:blipFill>
          <a:blip r:embed="rId3">
            <a:alphaModFix/>
          </a:blip>
          <a:stretch>
            <a:fillRect/>
          </a:stretch>
        </p:blipFill>
        <p:spPr>
          <a:xfrm>
            <a:off x="0" y="881700"/>
            <a:ext cx="5134627" cy="3301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2"/>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457200" rtl="0" algn="l">
              <a:lnSpc>
                <a:spcPct val="115000"/>
              </a:lnSpc>
              <a:spcBef>
                <a:spcPts val="1600"/>
              </a:spcBef>
              <a:spcAft>
                <a:spcPts val="0"/>
              </a:spcAft>
              <a:buNone/>
            </a:pPr>
            <a:r>
              <a:rPr lang="en" sz="1800">
                <a:solidFill>
                  <a:schemeClr val="lt2"/>
                </a:solidFill>
              </a:rPr>
              <a:t>Explain how the testing made sure your outcome functions as intended to meet its purpose and requirements.</a:t>
            </a:r>
            <a:endParaRPr sz="1800">
              <a:solidFill>
                <a:schemeClr val="lt2"/>
              </a:solidFill>
            </a:endParaRPr>
          </a:p>
        </p:txBody>
      </p:sp>
      <p:sp>
        <p:nvSpPr>
          <p:cNvPr id="230" name="Google Shape;230;p32"/>
          <p:cNvSpPr txBox="1"/>
          <p:nvPr/>
        </p:nvSpPr>
        <p:spPr>
          <a:xfrm>
            <a:off x="4736200" y="967675"/>
            <a:ext cx="36765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I have tested it many times, and every time I reach the result very successfully. For example, if 2048 is successfully completed and there is no moving space to go, two options will pop up, one is to renew and the other is to end. The purpose of creating this game is to develop thinking skills for children aged 5-10.</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31" name="Google Shape;231;p32"/>
          <p:cNvPicPr preferRelativeResize="0"/>
          <p:nvPr/>
        </p:nvPicPr>
        <p:blipFill>
          <a:blip r:embed="rId3">
            <a:alphaModFix/>
          </a:blip>
          <a:stretch>
            <a:fillRect/>
          </a:stretch>
        </p:blipFill>
        <p:spPr>
          <a:xfrm>
            <a:off x="0" y="967687"/>
            <a:ext cx="4561752" cy="32081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3"/>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1600"/>
              </a:spcBef>
              <a:spcAft>
                <a:spcPts val="1600"/>
              </a:spcAft>
              <a:buClr>
                <a:srgbClr val="000000"/>
              </a:buClr>
              <a:buSzPts val="1800"/>
              <a:buFont typeface="Arial"/>
              <a:buNone/>
            </a:pPr>
            <a:r>
              <a:rPr lang="en" sz="1800">
                <a:solidFill>
                  <a:schemeClr val="lt2"/>
                </a:solidFill>
              </a:rPr>
              <a:t>Record evidence that you have used information from testing appropriately to improve the functionality of the outcome.</a:t>
            </a:r>
            <a:endParaRPr sz="1800">
              <a:solidFill>
                <a:schemeClr val="lt2"/>
              </a:solidFill>
            </a:endParaRPr>
          </a:p>
        </p:txBody>
      </p:sp>
      <p:sp>
        <p:nvSpPr>
          <p:cNvPr id="237" name="Google Shape;237;p33"/>
          <p:cNvSpPr txBox="1"/>
          <p:nvPr/>
        </p:nvSpPr>
        <p:spPr>
          <a:xfrm>
            <a:off x="4200725" y="906125"/>
            <a:ext cx="46014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I use the information in the test (such as winning conditions) to make sure that my game is running properly, and test my results after completion to make sure that every part of the game is running properly. When I was working on this game before, I had a big problem, which is mobile. If I move my table, it will only move one row, not the entire table. Later, I went online to find out how to move the entire table by pressing the arrow keys. It took me about two hours to learn this code. As a result, I also solved this problem so that my code and game can run normally.</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38" name="Google Shape;238;p33"/>
          <p:cNvPicPr preferRelativeResize="0"/>
          <p:nvPr/>
        </p:nvPicPr>
        <p:blipFill>
          <a:blip r:embed="rId3">
            <a:alphaModFix/>
          </a:blip>
          <a:stretch>
            <a:fillRect/>
          </a:stretch>
        </p:blipFill>
        <p:spPr>
          <a:xfrm>
            <a:off x="0" y="860625"/>
            <a:ext cx="3794424" cy="2134374"/>
          </a:xfrm>
          <a:prstGeom prst="rect">
            <a:avLst/>
          </a:prstGeom>
          <a:noFill/>
          <a:ln>
            <a:noFill/>
          </a:ln>
        </p:spPr>
      </p:pic>
      <p:pic>
        <p:nvPicPr>
          <p:cNvPr id="239" name="Google Shape;239;p33"/>
          <p:cNvPicPr preferRelativeResize="0"/>
          <p:nvPr/>
        </p:nvPicPr>
        <p:blipFill>
          <a:blip r:embed="rId4">
            <a:alphaModFix/>
          </a:blip>
          <a:stretch>
            <a:fillRect/>
          </a:stretch>
        </p:blipFill>
        <p:spPr>
          <a:xfrm>
            <a:off x="0" y="2994991"/>
            <a:ext cx="3794424" cy="213433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4"/>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Project management: Applied</a:t>
            </a:r>
            <a:endParaRPr/>
          </a:p>
        </p:txBody>
      </p:sp>
      <p:sp>
        <p:nvSpPr>
          <p:cNvPr id="245" name="Google Shape;245;p34"/>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Record evidence that you have used your project management </a:t>
            </a:r>
            <a:r>
              <a:rPr lang="en" u="sng"/>
              <a:t>tools</a:t>
            </a:r>
            <a:r>
              <a:rPr lang="en"/>
              <a:t> to manage the development of your outcome.</a:t>
            </a:r>
            <a:endParaRPr/>
          </a:p>
          <a:p>
            <a:pPr indent="0" lvl="0" marL="0" rtl="0" algn="l">
              <a:lnSpc>
                <a:spcPct val="115000"/>
              </a:lnSpc>
              <a:spcBef>
                <a:spcPts val="1600"/>
              </a:spcBef>
              <a:spcAft>
                <a:spcPts val="0"/>
              </a:spcAft>
              <a:buSzPts val="1800"/>
              <a:buNone/>
            </a:pPr>
            <a:r>
              <a:rPr lang="en"/>
              <a:t>Record evidence that you have used your project management </a:t>
            </a:r>
            <a:r>
              <a:rPr lang="en" u="sng"/>
              <a:t>techniques</a:t>
            </a:r>
            <a:r>
              <a:rPr lang="en"/>
              <a:t> to manage the development of your outcome.</a:t>
            </a:r>
            <a:endParaRPr/>
          </a:p>
          <a:p>
            <a:pPr indent="0" lvl="0" marL="0" rtl="0" algn="l">
              <a:lnSpc>
                <a:spcPct val="115000"/>
              </a:lnSpc>
              <a:spcBef>
                <a:spcPts val="1600"/>
              </a:spcBef>
              <a:spcAft>
                <a:spcPts val="1600"/>
              </a:spcAft>
              <a:buSzPts val="1800"/>
              <a:buNone/>
            </a:pPr>
            <a:r>
              <a:rPr lang="en"/>
              <a:t>Record evidence that you have used version control tools to manage the development of your outcome.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5"/>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Clr>
                <a:srgbClr val="000000"/>
              </a:buClr>
              <a:buSzPts val="1800"/>
              <a:buFont typeface="Arial"/>
              <a:buNone/>
            </a:pPr>
            <a:r>
              <a:rPr lang="en" sz="1800">
                <a:solidFill>
                  <a:schemeClr val="lt2"/>
                </a:solidFill>
              </a:rPr>
              <a:t>Record evidence that you have used your project management </a:t>
            </a:r>
            <a:r>
              <a:rPr lang="en" sz="1800" u="sng">
                <a:solidFill>
                  <a:schemeClr val="lt2"/>
                </a:solidFill>
              </a:rPr>
              <a:t>tools</a:t>
            </a:r>
            <a:r>
              <a:rPr lang="en" sz="1800">
                <a:solidFill>
                  <a:schemeClr val="lt2"/>
                </a:solidFill>
              </a:rPr>
              <a:t> to manage the development of your outcome.</a:t>
            </a:r>
            <a:endParaRPr sz="1800">
              <a:solidFill>
                <a:schemeClr val="lt2"/>
              </a:solidFill>
            </a:endParaRPr>
          </a:p>
        </p:txBody>
      </p:sp>
      <p:sp>
        <p:nvSpPr>
          <p:cNvPr id="251" name="Google Shape;251;p35"/>
          <p:cNvSpPr txBox="1"/>
          <p:nvPr/>
        </p:nvSpPr>
        <p:spPr>
          <a:xfrm>
            <a:off x="4788300" y="1474000"/>
            <a:ext cx="4355700" cy="164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t>I did not use pycharm and monday.com as my project management tools to manage game settings. But I have the idea to follow the steps to complete my game.</a:t>
            </a:r>
            <a:endParaRPr sz="1900"/>
          </a:p>
        </p:txBody>
      </p:sp>
      <p:pic>
        <p:nvPicPr>
          <p:cNvPr id="252" name="Google Shape;252;p35"/>
          <p:cNvPicPr preferRelativeResize="0"/>
          <p:nvPr/>
        </p:nvPicPr>
        <p:blipFill>
          <a:blip r:embed="rId3">
            <a:alphaModFix/>
          </a:blip>
          <a:stretch>
            <a:fillRect/>
          </a:stretch>
        </p:blipFill>
        <p:spPr>
          <a:xfrm>
            <a:off x="152400" y="1229500"/>
            <a:ext cx="4355700" cy="2501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6"/>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1600"/>
              </a:spcBef>
              <a:spcAft>
                <a:spcPts val="0"/>
              </a:spcAft>
              <a:buClr>
                <a:srgbClr val="000000"/>
              </a:buClr>
              <a:buSzPts val="1800"/>
              <a:buFont typeface="Arial"/>
              <a:buNone/>
            </a:pPr>
            <a:r>
              <a:rPr lang="en" sz="1800">
                <a:solidFill>
                  <a:schemeClr val="lt2"/>
                </a:solidFill>
              </a:rPr>
              <a:t>Record evidence that you have used your project management </a:t>
            </a:r>
            <a:r>
              <a:rPr lang="en" sz="1800" u="sng">
                <a:solidFill>
                  <a:schemeClr val="lt2"/>
                </a:solidFill>
              </a:rPr>
              <a:t>techniques</a:t>
            </a:r>
            <a:r>
              <a:rPr lang="en" sz="1800">
                <a:solidFill>
                  <a:schemeClr val="lt2"/>
                </a:solidFill>
              </a:rPr>
              <a:t> to manage the development of your outcome.</a:t>
            </a:r>
            <a:endParaRPr sz="1800">
              <a:solidFill>
                <a:schemeClr val="lt2"/>
              </a:solidFill>
            </a:endParaRPr>
          </a:p>
        </p:txBody>
      </p:sp>
      <p:sp>
        <p:nvSpPr>
          <p:cNvPr id="258" name="Google Shape;258;p36"/>
          <p:cNvSpPr txBox="1"/>
          <p:nvPr/>
        </p:nvSpPr>
        <p:spPr>
          <a:xfrm>
            <a:off x="135825" y="1001850"/>
            <a:ext cx="36768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I shared my code and the code after it was run to my friends, and asked them to give me a little feedback and transformation of the code.</a:t>
            </a:r>
            <a:endParaRPr sz="1800"/>
          </a:p>
        </p:txBody>
      </p:sp>
      <p:sp>
        <p:nvSpPr>
          <p:cNvPr id="259" name="Google Shape;259;p36"/>
          <p:cNvSpPr txBox="1"/>
          <p:nvPr/>
        </p:nvSpPr>
        <p:spPr>
          <a:xfrm>
            <a:off x="4192675" y="1001850"/>
            <a:ext cx="37851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The feedback my friend gave me is: change the interval of grid, or make some gap between the two numbers or use this |</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7"/>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1600"/>
              </a:spcBef>
              <a:spcAft>
                <a:spcPts val="1600"/>
              </a:spcAft>
              <a:buClr>
                <a:srgbClr val="000000"/>
              </a:buClr>
              <a:buSzPts val="1800"/>
              <a:buFont typeface="Arial"/>
              <a:buNone/>
            </a:pPr>
            <a:r>
              <a:rPr lang="en" sz="1800">
                <a:solidFill>
                  <a:schemeClr val="lt2"/>
                </a:solidFill>
              </a:rPr>
              <a:t>Record evidence that you have used version control tools to manage the development of your outcome.</a:t>
            </a:r>
            <a:endParaRPr sz="1800">
              <a:solidFill>
                <a:schemeClr val="lt2"/>
              </a:solidFill>
            </a:endParaRPr>
          </a:p>
        </p:txBody>
      </p:sp>
      <p:pic>
        <p:nvPicPr>
          <p:cNvPr id="265" name="Google Shape;265;p37"/>
          <p:cNvPicPr preferRelativeResize="0"/>
          <p:nvPr/>
        </p:nvPicPr>
        <p:blipFill>
          <a:blip r:embed="rId3">
            <a:alphaModFix/>
          </a:blip>
          <a:stretch>
            <a:fillRect/>
          </a:stretch>
        </p:blipFill>
        <p:spPr>
          <a:xfrm>
            <a:off x="90575" y="886375"/>
            <a:ext cx="4572000" cy="2864125"/>
          </a:xfrm>
          <a:prstGeom prst="rect">
            <a:avLst/>
          </a:prstGeom>
          <a:noFill/>
          <a:ln>
            <a:noFill/>
          </a:ln>
        </p:spPr>
      </p:pic>
      <p:sp>
        <p:nvSpPr>
          <p:cNvPr id="266" name="Google Shape;266;p37"/>
          <p:cNvSpPr txBox="1"/>
          <p:nvPr/>
        </p:nvSpPr>
        <p:spPr>
          <a:xfrm>
            <a:off x="4872025" y="1105350"/>
            <a:ext cx="37128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I have made a file for my version in my computer, and also manually set different tabs in pycharm to record each new version of me. When I make a code, I will use a new python to save it in this file, and mark the time and content.</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8"/>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Version Control</a:t>
            </a:r>
            <a:endParaRPr/>
          </a:p>
        </p:txBody>
      </p:sp>
      <p:sp>
        <p:nvSpPr>
          <p:cNvPr id="272" name="Google Shape;272;p38"/>
          <p:cNvSpPr txBox="1"/>
          <p:nvPr>
            <p:ph idx="1" type="body"/>
          </p:nvPr>
        </p:nvSpPr>
        <p:spPr>
          <a:xfrm>
            <a:off x="4790525" y="978575"/>
            <a:ext cx="4138200" cy="9960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i="1" lang="en" sz="1400"/>
              <a:t>Your version control evidence should go here.  This could be in the form of annotated screenshots which show you you managed this process or you could make a brief screencast explaining how you implemented version control.</a:t>
            </a:r>
            <a:endParaRPr sz="1400"/>
          </a:p>
        </p:txBody>
      </p:sp>
      <p:pic>
        <p:nvPicPr>
          <p:cNvPr id="273" name="Google Shape;273;p38"/>
          <p:cNvPicPr preferRelativeResize="0"/>
          <p:nvPr/>
        </p:nvPicPr>
        <p:blipFill>
          <a:blip r:embed="rId3">
            <a:alphaModFix/>
          </a:blip>
          <a:stretch>
            <a:fillRect/>
          </a:stretch>
        </p:blipFill>
        <p:spPr>
          <a:xfrm>
            <a:off x="90575" y="886375"/>
            <a:ext cx="4572000" cy="2864125"/>
          </a:xfrm>
          <a:prstGeom prst="rect">
            <a:avLst/>
          </a:prstGeom>
          <a:noFill/>
          <a:ln>
            <a:noFill/>
          </a:ln>
        </p:spPr>
      </p:pic>
      <p:sp>
        <p:nvSpPr>
          <p:cNvPr id="274" name="Google Shape;274;p38"/>
          <p:cNvSpPr txBox="1"/>
          <p:nvPr/>
        </p:nvSpPr>
        <p:spPr>
          <a:xfrm>
            <a:off x="5016900" y="3007000"/>
            <a:ext cx="37944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I use pycharm to control my version. Every time I add a new feature, I create a new tab in pycharm</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9"/>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Relevant Implications</a:t>
            </a:r>
            <a:endParaRPr/>
          </a:p>
        </p:txBody>
      </p:sp>
      <p:sp>
        <p:nvSpPr>
          <p:cNvPr id="280" name="Google Shape;280;p39"/>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i="1" lang="en"/>
              <a:t>Explain the relevant implications here.  Please </a:t>
            </a:r>
            <a:r>
              <a:rPr i="1" lang="en" u="sng">
                <a:solidFill>
                  <a:schemeClr val="hlink"/>
                </a:solidFill>
                <a:hlinkClick r:id="rId3"/>
              </a:rPr>
              <a:t>watch this video </a:t>
            </a:r>
            <a:r>
              <a:rPr i="1" lang="en"/>
              <a:t>to learn how to do this.</a:t>
            </a:r>
            <a:endParaRPr/>
          </a:p>
          <a:p>
            <a:pPr indent="0" lvl="0" marL="0" rtl="0" algn="l">
              <a:lnSpc>
                <a:spcPct val="115000"/>
              </a:lnSpc>
              <a:spcBef>
                <a:spcPts val="0"/>
              </a:spcBef>
              <a:spcAft>
                <a:spcPts val="0"/>
              </a:spcAft>
              <a:buSzPts val="1800"/>
              <a:buNone/>
            </a:pPr>
            <a:r>
              <a:rPr lang="en"/>
              <a:t>Explain the Implications that are relevant to your outcome.</a:t>
            </a:r>
            <a:endParaRPr/>
          </a:p>
          <a:p>
            <a:pPr indent="0" lvl="0" marL="0" rtl="0" algn="l">
              <a:lnSpc>
                <a:spcPct val="115000"/>
              </a:lnSpc>
              <a:spcBef>
                <a:spcPts val="1600"/>
              </a:spcBef>
              <a:spcAft>
                <a:spcPts val="1600"/>
              </a:spcAft>
              <a:buSzPts val="1800"/>
              <a:buNone/>
            </a:pPr>
            <a:r>
              <a:rPr lang="en"/>
              <a:t>Record evidence that you have addressed the Implications that are relevant to your outcome.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0"/>
          <p:cNvSpPr txBox="1"/>
          <p:nvPr/>
        </p:nvSpPr>
        <p:spPr>
          <a:xfrm>
            <a:off x="172250" y="1049225"/>
            <a:ext cx="45639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My target users are people who are interested in board games, as well as children aged 5-12, suitable for children to learn math addition and subtraction. Because adults tend to like more complicated games, such as chess, while children like simpler things and can learn a lot of knowledge. Game overview, each player only needs to move and calculate the position to pass the level.</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86" name="Google Shape;286;p40"/>
          <p:cNvSpPr txBox="1"/>
          <p:nvPr>
            <p:ph type="title"/>
          </p:nvPr>
        </p:nvSpPr>
        <p:spPr>
          <a:xfrm>
            <a:off x="624300" y="1291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Relevant Implications： </a:t>
            </a:r>
            <a:r>
              <a:rPr lang="en"/>
              <a:t>user</a:t>
            </a:r>
            <a:endParaRPr/>
          </a:p>
        </p:txBody>
      </p:sp>
      <p:pic>
        <p:nvPicPr>
          <p:cNvPr id="287" name="Google Shape;287;p40"/>
          <p:cNvPicPr preferRelativeResize="0"/>
          <p:nvPr/>
        </p:nvPicPr>
        <p:blipFill>
          <a:blip r:embed="rId3">
            <a:alphaModFix/>
          </a:blip>
          <a:stretch>
            <a:fillRect/>
          </a:stretch>
        </p:blipFill>
        <p:spPr>
          <a:xfrm>
            <a:off x="4736150" y="1161600"/>
            <a:ext cx="4281350" cy="24082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4"/>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Project management: </a:t>
            </a:r>
            <a:r>
              <a:rPr lang="en"/>
              <a:t>S</a:t>
            </a:r>
            <a:r>
              <a:rPr lang="en"/>
              <a:t>etup</a:t>
            </a:r>
            <a:endParaRPr/>
          </a:p>
        </p:txBody>
      </p:sp>
      <p:sp>
        <p:nvSpPr>
          <p:cNvPr id="81" name="Google Shape;81;p14"/>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en"/>
              <a:t>Record evidence that you have setup project management </a:t>
            </a:r>
            <a:r>
              <a:rPr lang="en" u="sng"/>
              <a:t>tools</a:t>
            </a:r>
            <a:r>
              <a:rPr lang="en"/>
              <a:t> to manage the development of your outcome.</a:t>
            </a:r>
            <a:endParaRPr/>
          </a:p>
          <a:p>
            <a:pPr indent="0" lvl="0" marL="0" rtl="0" algn="l">
              <a:lnSpc>
                <a:spcPct val="115000"/>
              </a:lnSpc>
              <a:spcBef>
                <a:spcPts val="0"/>
              </a:spcBef>
              <a:spcAft>
                <a:spcPts val="0"/>
              </a:spcAft>
              <a:buSzPts val="1800"/>
              <a:buNone/>
            </a:pPr>
            <a:r>
              <a:rPr lang="en"/>
              <a:t>I used plain text files on Google as my planning sheet .</a:t>
            </a:r>
            <a:endParaRPr/>
          </a:p>
          <a:p>
            <a:pPr indent="0" lvl="0" marL="0" rtl="0" algn="l">
              <a:lnSpc>
                <a:spcPct val="115000"/>
              </a:lnSpc>
              <a:spcBef>
                <a:spcPts val="0"/>
              </a:spcBef>
              <a:spcAft>
                <a:spcPts val="0"/>
              </a:spcAft>
              <a:buSzPts val="1800"/>
              <a:buNone/>
            </a:pPr>
            <a:r>
              <a:rPr lang="en"/>
              <a:t>Add screenshot</a:t>
            </a:r>
            <a:endParaRPr/>
          </a:p>
          <a:p>
            <a:pPr indent="0" lvl="0" marL="0" rtl="0" algn="l">
              <a:lnSpc>
                <a:spcPct val="115000"/>
              </a:lnSpc>
              <a:spcBef>
                <a:spcPts val="0"/>
              </a:spcBef>
              <a:spcAft>
                <a:spcPts val="0"/>
              </a:spcAft>
              <a:buSzPts val="1800"/>
              <a:buNone/>
            </a:pPr>
            <a:r>
              <a:rPr lang="en"/>
              <a:t>Record evidence that you have chosen project management </a:t>
            </a:r>
            <a:r>
              <a:rPr lang="en" u="sng"/>
              <a:t>techniques</a:t>
            </a:r>
            <a:r>
              <a:rPr lang="en"/>
              <a:t> to manage the development of your outcome.</a:t>
            </a:r>
            <a:endParaRPr/>
          </a:p>
          <a:p>
            <a:pPr indent="0" lvl="0" marL="0" rtl="0" algn="l">
              <a:lnSpc>
                <a:spcPct val="115000"/>
              </a:lnSpc>
              <a:spcBef>
                <a:spcPts val="1600"/>
              </a:spcBef>
              <a:spcAft>
                <a:spcPts val="0"/>
              </a:spcAft>
              <a:buSzPts val="1800"/>
              <a:buNone/>
            </a:pPr>
            <a:r>
              <a:rPr lang="en"/>
              <a:t>collaboration/sharing - G Docs</a:t>
            </a:r>
            <a:endParaRPr/>
          </a:p>
          <a:p>
            <a:pPr indent="0" lvl="0" marL="0" rtl="0" algn="l">
              <a:lnSpc>
                <a:spcPct val="115000"/>
              </a:lnSpc>
              <a:spcBef>
                <a:spcPts val="1600"/>
              </a:spcBef>
              <a:spcAft>
                <a:spcPts val="0"/>
              </a:spcAft>
              <a:buSzPts val="1800"/>
              <a:buNone/>
            </a:pPr>
            <a:r>
              <a:rPr lang="en"/>
              <a:t>Feedback or evaluation</a:t>
            </a:r>
            <a:endParaRPr/>
          </a:p>
          <a:p>
            <a:pPr indent="0" lvl="0" marL="0" rtl="0" algn="l">
              <a:lnSpc>
                <a:spcPct val="115000"/>
              </a:lnSpc>
              <a:spcBef>
                <a:spcPts val="1600"/>
              </a:spcBef>
              <a:spcAft>
                <a:spcPts val="0"/>
              </a:spcAft>
              <a:buSzPts val="1800"/>
              <a:buNone/>
            </a:pPr>
            <a:r>
              <a:rPr lang="en"/>
              <a:t>Online syncing</a:t>
            </a:r>
            <a:endParaRPr/>
          </a:p>
          <a:p>
            <a:pPr indent="0" lvl="0" marL="0" rtl="0" algn="l">
              <a:lnSpc>
                <a:spcPct val="115000"/>
              </a:lnSpc>
              <a:spcBef>
                <a:spcPts val="1600"/>
              </a:spcBef>
              <a:spcAft>
                <a:spcPts val="0"/>
              </a:spcAft>
              <a:buSzPts val="1800"/>
              <a:buNone/>
            </a:pPr>
            <a:r>
              <a:rPr lang="en"/>
              <a:t>Record evidence that you have setup/ chosen version control tools/techniques to manage the development of your outcome.</a:t>
            </a:r>
            <a:endParaRPr/>
          </a:p>
          <a:p>
            <a:pPr indent="0" lvl="0" marL="0" rtl="0" algn="l">
              <a:lnSpc>
                <a:spcPct val="115000"/>
              </a:lnSpc>
              <a:spcBef>
                <a:spcPts val="1600"/>
              </a:spcBef>
              <a:spcAft>
                <a:spcPts val="1600"/>
              </a:spcAft>
              <a:buSzPts val="1800"/>
              <a:buNone/>
            </a:pPr>
            <a:r>
              <a:rPr lang="en"/>
              <a:t>Explain why you believe that these tools and techniques are appropriate for the development of your outcome.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1"/>
          <p:cNvSpPr txBox="1"/>
          <p:nvPr>
            <p:ph type="title"/>
          </p:nvPr>
        </p:nvSpPr>
        <p:spPr>
          <a:xfrm>
            <a:off x="417550" y="226950"/>
            <a:ext cx="8222100" cy="105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Relevant Implications: Legal</a:t>
            </a:r>
            <a:endParaRPr/>
          </a:p>
          <a:p>
            <a:pPr indent="0" lvl="0" marL="0" rtl="0" algn="l">
              <a:spcBef>
                <a:spcPts val="0"/>
              </a:spcBef>
              <a:spcAft>
                <a:spcPts val="0"/>
              </a:spcAft>
              <a:buNone/>
            </a:pPr>
            <a:r>
              <a:t/>
            </a:r>
            <a:endParaRPr/>
          </a:p>
        </p:txBody>
      </p:sp>
      <p:sp>
        <p:nvSpPr>
          <p:cNvPr id="293" name="Google Shape;293;p41"/>
          <p:cNvSpPr txBox="1"/>
          <p:nvPr/>
        </p:nvSpPr>
        <p:spPr>
          <a:xfrm>
            <a:off x="525400" y="1093250"/>
            <a:ext cx="70542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This game is 100% legal. This game is not copied from any copyrighted source, and there is no illegal or offensive copy of anyone's work. Players can play the game with peace of mind and will not be punished by law.</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2"/>
          <p:cNvSpPr txBox="1"/>
          <p:nvPr>
            <p:ph idx="1" type="body"/>
          </p:nvPr>
        </p:nvSpPr>
        <p:spPr>
          <a:xfrm>
            <a:off x="471900" y="956400"/>
            <a:ext cx="8222100" cy="16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 control of this game only needs to move the mouse to enter the position, and then you can move the position of the grid when you enter the direction key. This is a super simple control.</a:t>
            </a:r>
            <a:endParaRPr/>
          </a:p>
        </p:txBody>
      </p:sp>
      <p:sp>
        <p:nvSpPr>
          <p:cNvPr id="299" name="Google Shape;299;p42"/>
          <p:cNvSpPr txBox="1"/>
          <p:nvPr>
            <p:ph type="title"/>
          </p:nvPr>
        </p:nvSpPr>
        <p:spPr>
          <a:xfrm>
            <a:off x="624300" y="1291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Relevant Implications： </a:t>
            </a:r>
            <a:r>
              <a:rPr lang="en"/>
              <a:t>usability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3"/>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rPr>
              <a:t>I will add more new features to the game in the future, such as restart function, change background function and so on.</a:t>
            </a:r>
            <a:endParaRPr sz="2400"/>
          </a:p>
        </p:txBody>
      </p:sp>
      <p:sp>
        <p:nvSpPr>
          <p:cNvPr id="305" name="Google Shape;305;p43"/>
          <p:cNvSpPr txBox="1"/>
          <p:nvPr>
            <p:ph type="title"/>
          </p:nvPr>
        </p:nvSpPr>
        <p:spPr>
          <a:xfrm>
            <a:off x="624300" y="1291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Relevant Implications： </a:t>
            </a:r>
            <a:r>
              <a:rPr lang="en"/>
              <a:t>future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4"/>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Evaluate</a:t>
            </a:r>
            <a:endParaRPr/>
          </a:p>
        </p:txBody>
      </p:sp>
      <p:sp>
        <p:nvSpPr>
          <p:cNvPr id="311" name="Google Shape;311;p44"/>
          <p:cNvSpPr txBox="1"/>
          <p:nvPr>
            <p:ph idx="1" type="body"/>
          </p:nvPr>
        </p:nvSpPr>
        <p:spPr>
          <a:xfrm>
            <a:off x="417550" y="856800"/>
            <a:ext cx="8222100" cy="90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Discuss how the information from planning, testing and trialling of components assisted in the development of a high-quality outcome.</a:t>
            </a:r>
            <a:endParaRPr/>
          </a:p>
        </p:txBody>
      </p:sp>
      <p:sp>
        <p:nvSpPr>
          <p:cNvPr id="312" name="Google Shape;312;p44"/>
          <p:cNvSpPr txBox="1"/>
          <p:nvPr/>
        </p:nvSpPr>
        <p:spPr>
          <a:xfrm>
            <a:off x="417550" y="1567200"/>
            <a:ext cx="8222100" cy="394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I used my ideas to make this game. Although there are a lot of troubles, for example, I have to think and sometimes forget certain things. But it doesn't matter, I will use documents to plan my ideas, and I will start programming until I finish planning. I made different tabs and pycharm will automatically save them to my local file. I can also name the tabs, so I know the contents of each version and can save it.</a:t>
            </a:r>
            <a:endParaRPr sz="1800"/>
          </a:p>
          <a:p>
            <a:pPr indent="0" lvl="0" marL="0" rtl="0" algn="l">
              <a:spcBef>
                <a:spcPts val="0"/>
              </a:spcBef>
              <a:spcAft>
                <a:spcPts val="0"/>
              </a:spcAft>
              <a:buNone/>
            </a:pPr>
            <a:r>
              <a:rPr lang="en" sz="1800"/>
              <a:t>Component testing and trial-I have tested my game many times. I know how many problems I need to fix and improve. If there is no trial, I will not complete the work. Small things such as the board and basic math can have a huge impact on the game. For example, his average code. It took me two hours to understand and use this code. Finally, I also successfully used the average of the sum of my two even numbers.</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type="title"/>
          </p:nvPr>
        </p:nvSpPr>
        <p:spPr>
          <a:xfrm>
            <a:off x="134950" y="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3200"/>
              <a:buFont typeface="Arial"/>
              <a:buNone/>
            </a:pPr>
            <a:r>
              <a:rPr lang="en"/>
              <a:t> Setup</a:t>
            </a:r>
            <a:endParaRPr b="1"/>
          </a:p>
        </p:txBody>
      </p:sp>
      <p:pic>
        <p:nvPicPr>
          <p:cNvPr id="87" name="Google Shape;87;p15"/>
          <p:cNvPicPr preferRelativeResize="0"/>
          <p:nvPr/>
        </p:nvPicPr>
        <p:blipFill>
          <a:blip r:embed="rId3">
            <a:alphaModFix/>
          </a:blip>
          <a:stretch>
            <a:fillRect/>
          </a:stretch>
        </p:blipFill>
        <p:spPr>
          <a:xfrm>
            <a:off x="0" y="1255875"/>
            <a:ext cx="3368798" cy="1696199"/>
          </a:xfrm>
          <a:prstGeom prst="rect">
            <a:avLst/>
          </a:prstGeom>
          <a:noFill/>
          <a:ln>
            <a:noFill/>
          </a:ln>
        </p:spPr>
      </p:pic>
      <p:sp>
        <p:nvSpPr>
          <p:cNvPr id="88" name="Google Shape;88;p15"/>
          <p:cNvSpPr txBox="1"/>
          <p:nvPr/>
        </p:nvSpPr>
        <p:spPr>
          <a:xfrm>
            <a:off x="-45075" y="2853050"/>
            <a:ext cx="32871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lt2"/>
                </a:solidFill>
              </a:rPr>
              <a:t>2. I made the grid (4x4)</a:t>
            </a:r>
            <a:endParaRPr/>
          </a:p>
        </p:txBody>
      </p:sp>
      <p:sp>
        <p:nvSpPr>
          <p:cNvPr id="89" name="Google Shape;89;p15"/>
          <p:cNvSpPr txBox="1"/>
          <p:nvPr/>
        </p:nvSpPr>
        <p:spPr>
          <a:xfrm>
            <a:off x="45475" y="878975"/>
            <a:ext cx="5514900" cy="71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lt2"/>
                </a:solidFill>
              </a:rPr>
              <a:t>1. I first made the code for the direction control keys</a:t>
            </a:r>
            <a:endParaRPr sz="1800">
              <a:solidFill>
                <a:schemeClr val="lt2"/>
              </a:solidFill>
            </a:endParaRPr>
          </a:p>
          <a:p>
            <a:pPr indent="0" lvl="0" marL="0" rtl="0" algn="l">
              <a:spcBef>
                <a:spcPts val="0"/>
              </a:spcBef>
              <a:spcAft>
                <a:spcPts val="0"/>
              </a:spcAft>
              <a:buNone/>
            </a:pPr>
            <a:r>
              <a:t/>
            </a:r>
            <a:endParaRPr/>
          </a:p>
        </p:txBody>
      </p:sp>
      <p:pic>
        <p:nvPicPr>
          <p:cNvPr id="90" name="Google Shape;90;p15"/>
          <p:cNvPicPr preferRelativeResize="0"/>
          <p:nvPr/>
        </p:nvPicPr>
        <p:blipFill>
          <a:blip r:embed="rId4">
            <a:alphaModFix/>
          </a:blip>
          <a:stretch>
            <a:fillRect/>
          </a:stretch>
        </p:blipFill>
        <p:spPr>
          <a:xfrm>
            <a:off x="0" y="3248150"/>
            <a:ext cx="3368798" cy="1849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3200"/>
              <a:buFont typeface="Arial"/>
              <a:buNone/>
            </a:pPr>
            <a:r>
              <a:rPr lang="en"/>
              <a:t> Setup</a:t>
            </a:r>
            <a:endParaRPr/>
          </a:p>
        </p:txBody>
      </p:sp>
      <p:sp>
        <p:nvSpPr>
          <p:cNvPr id="96" name="Google Shape;96;p16"/>
          <p:cNvSpPr txBox="1"/>
          <p:nvPr/>
        </p:nvSpPr>
        <p:spPr>
          <a:xfrm>
            <a:off x="5261400" y="811700"/>
            <a:ext cx="39843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lt2"/>
                </a:solidFill>
              </a:rPr>
              <a:t>4. I made a cycle for this project, and made a start code.</a:t>
            </a:r>
            <a:endParaRPr/>
          </a:p>
        </p:txBody>
      </p:sp>
      <p:sp>
        <p:nvSpPr>
          <p:cNvPr id="97" name="Google Shape;97;p16"/>
          <p:cNvSpPr txBox="1"/>
          <p:nvPr/>
        </p:nvSpPr>
        <p:spPr>
          <a:xfrm>
            <a:off x="0" y="878975"/>
            <a:ext cx="38850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lt2"/>
                </a:solidFill>
              </a:rPr>
              <a:t>3. I use code to make numbers appear in the spaces</a:t>
            </a:r>
            <a:endParaRPr/>
          </a:p>
        </p:txBody>
      </p:sp>
      <p:pic>
        <p:nvPicPr>
          <p:cNvPr id="98" name="Google Shape;98;p16"/>
          <p:cNvPicPr preferRelativeResize="0"/>
          <p:nvPr/>
        </p:nvPicPr>
        <p:blipFill>
          <a:blip r:embed="rId3">
            <a:alphaModFix/>
          </a:blip>
          <a:stretch>
            <a:fillRect/>
          </a:stretch>
        </p:blipFill>
        <p:spPr>
          <a:xfrm>
            <a:off x="0" y="1573575"/>
            <a:ext cx="3703877" cy="2161825"/>
          </a:xfrm>
          <a:prstGeom prst="rect">
            <a:avLst/>
          </a:prstGeom>
          <a:noFill/>
          <a:ln>
            <a:noFill/>
          </a:ln>
        </p:spPr>
      </p:pic>
      <p:pic>
        <p:nvPicPr>
          <p:cNvPr id="99" name="Google Shape;99;p16"/>
          <p:cNvPicPr preferRelativeResize="0"/>
          <p:nvPr/>
        </p:nvPicPr>
        <p:blipFill>
          <a:blip r:embed="rId4">
            <a:alphaModFix/>
          </a:blip>
          <a:stretch>
            <a:fillRect/>
          </a:stretch>
        </p:blipFill>
        <p:spPr>
          <a:xfrm>
            <a:off x="5370075" y="1492775"/>
            <a:ext cx="3531624" cy="1731850"/>
          </a:xfrm>
          <a:prstGeom prst="rect">
            <a:avLst/>
          </a:prstGeom>
          <a:noFill/>
          <a:ln>
            <a:noFill/>
          </a:ln>
        </p:spPr>
      </p:pic>
      <p:pic>
        <p:nvPicPr>
          <p:cNvPr id="100" name="Google Shape;100;p16"/>
          <p:cNvPicPr preferRelativeResize="0"/>
          <p:nvPr/>
        </p:nvPicPr>
        <p:blipFill>
          <a:blip r:embed="rId5">
            <a:alphaModFix/>
          </a:blip>
          <a:stretch>
            <a:fillRect/>
          </a:stretch>
        </p:blipFill>
        <p:spPr>
          <a:xfrm>
            <a:off x="5370075" y="3224625"/>
            <a:ext cx="3531624" cy="18706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3200"/>
              <a:buFont typeface="Arial"/>
              <a:buNone/>
            </a:pPr>
            <a:r>
              <a:rPr lang="en"/>
              <a:t> Setup</a:t>
            </a:r>
            <a:endParaRPr/>
          </a:p>
        </p:txBody>
      </p:sp>
      <p:sp>
        <p:nvSpPr>
          <p:cNvPr id="106" name="Google Shape;106;p17"/>
          <p:cNvSpPr txBox="1"/>
          <p:nvPr/>
        </p:nvSpPr>
        <p:spPr>
          <a:xfrm>
            <a:off x="27350" y="924250"/>
            <a:ext cx="40749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lt2"/>
                </a:solidFill>
              </a:rPr>
              <a:t>5. I changed the number in this grid to only 2 random numbers at the beginning（2 and 4）</a:t>
            </a:r>
            <a:endParaRPr sz="1800">
              <a:solidFill>
                <a:schemeClr val="lt2"/>
              </a:solidFill>
            </a:endParaRPr>
          </a:p>
        </p:txBody>
      </p:sp>
      <p:pic>
        <p:nvPicPr>
          <p:cNvPr id="107" name="Google Shape;107;p17"/>
          <p:cNvPicPr preferRelativeResize="0"/>
          <p:nvPr/>
        </p:nvPicPr>
        <p:blipFill>
          <a:blip r:embed="rId3">
            <a:alphaModFix/>
          </a:blip>
          <a:stretch>
            <a:fillRect/>
          </a:stretch>
        </p:blipFill>
        <p:spPr>
          <a:xfrm>
            <a:off x="27350" y="1949150"/>
            <a:ext cx="4301352" cy="2815549"/>
          </a:xfrm>
          <a:prstGeom prst="rect">
            <a:avLst/>
          </a:prstGeom>
          <a:noFill/>
          <a:ln>
            <a:noFill/>
          </a:ln>
        </p:spPr>
      </p:pic>
      <p:sp>
        <p:nvSpPr>
          <p:cNvPr id="108" name="Google Shape;108;p17"/>
          <p:cNvSpPr txBox="1"/>
          <p:nvPr/>
        </p:nvSpPr>
        <p:spPr>
          <a:xfrm>
            <a:off x="4860900" y="878950"/>
            <a:ext cx="42831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lt2"/>
                </a:solidFill>
              </a:rPr>
              <a:t>6. Then I made a code to add same two even numbers to get an average code</a:t>
            </a:r>
            <a:endParaRPr/>
          </a:p>
        </p:txBody>
      </p:sp>
      <p:pic>
        <p:nvPicPr>
          <p:cNvPr id="109" name="Google Shape;109;p17"/>
          <p:cNvPicPr preferRelativeResize="0"/>
          <p:nvPr/>
        </p:nvPicPr>
        <p:blipFill>
          <a:blip r:embed="rId4">
            <a:alphaModFix/>
          </a:blip>
          <a:stretch>
            <a:fillRect/>
          </a:stretch>
        </p:blipFill>
        <p:spPr>
          <a:xfrm>
            <a:off x="4633500" y="1949150"/>
            <a:ext cx="4510498" cy="28155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3200"/>
              <a:buFont typeface="Arial"/>
              <a:buNone/>
            </a:pPr>
            <a:r>
              <a:rPr lang="en"/>
              <a:t> Setup</a:t>
            </a:r>
            <a:endParaRPr/>
          </a:p>
        </p:txBody>
      </p:sp>
      <p:sp>
        <p:nvSpPr>
          <p:cNvPr id="115" name="Google Shape;115;p18"/>
          <p:cNvSpPr txBox="1"/>
          <p:nvPr/>
        </p:nvSpPr>
        <p:spPr>
          <a:xfrm>
            <a:off x="0" y="860875"/>
            <a:ext cx="2807400" cy="135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lt2"/>
                </a:solidFill>
              </a:rPr>
              <a:t>7. I changed their control to, if pressed, the entire grid will move down</a:t>
            </a:r>
            <a:endParaRPr sz="1800">
              <a:solidFill>
                <a:schemeClr val="lt2"/>
              </a:solidFill>
            </a:endParaRPr>
          </a:p>
          <a:p>
            <a:pPr indent="0" lvl="0" marL="0" rtl="0" algn="l">
              <a:spcBef>
                <a:spcPts val="0"/>
              </a:spcBef>
              <a:spcAft>
                <a:spcPts val="0"/>
              </a:spcAft>
              <a:buNone/>
            </a:pPr>
            <a:r>
              <a:t/>
            </a:r>
            <a:endParaRPr/>
          </a:p>
        </p:txBody>
      </p:sp>
      <p:sp>
        <p:nvSpPr>
          <p:cNvPr id="116" name="Google Shape;116;p18"/>
          <p:cNvSpPr txBox="1"/>
          <p:nvPr/>
        </p:nvSpPr>
        <p:spPr>
          <a:xfrm>
            <a:off x="-72450" y="2934550"/>
            <a:ext cx="3095400" cy="14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lt2"/>
                </a:solidFill>
              </a:rPr>
              <a:t>8. If you walk in any direction, an even number may appear randomly in the empty grid.</a:t>
            </a:r>
            <a:endParaRPr/>
          </a:p>
        </p:txBody>
      </p:sp>
      <p:pic>
        <p:nvPicPr>
          <p:cNvPr id="117" name="Google Shape;117;p18"/>
          <p:cNvPicPr preferRelativeResize="0"/>
          <p:nvPr/>
        </p:nvPicPr>
        <p:blipFill rotWithShape="1">
          <a:blip r:embed="rId3">
            <a:alphaModFix/>
          </a:blip>
          <a:srcRect b="6330" l="1210" r="-1209" t="-6330"/>
          <a:stretch/>
        </p:blipFill>
        <p:spPr>
          <a:xfrm>
            <a:off x="3059300" y="744425"/>
            <a:ext cx="4491624" cy="2146125"/>
          </a:xfrm>
          <a:prstGeom prst="rect">
            <a:avLst/>
          </a:prstGeom>
          <a:noFill/>
          <a:ln>
            <a:noFill/>
          </a:ln>
        </p:spPr>
      </p:pic>
      <p:pic>
        <p:nvPicPr>
          <p:cNvPr id="118" name="Google Shape;118;p18"/>
          <p:cNvPicPr preferRelativeResize="0"/>
          <p:nvPr/>
        </p:nvPicPr>
        <p:blipFill>
          <a:blip r:embed="rId4">
            <a:alphaModFix/>
          </a:blip>
          <a:stretch>
            <a:fillRect/>
          </a:stretch>
        </p:blipFill>
        <p:spPr>
          <a:xfrm>
            <a:off x="3023075" y="3069125"/>
            <a:ext cx="2899402" cy="2020051"/>
          </a:xfrm>
          <a:prstGeom prst="rect">
            <a:avLst/>
          </a:prstGeom>
          <a:noFill/>
          <a:ln>
            <a:noFill/>
          </a:ln>
        </p:spPr>
      </p:pic>
      <p:pic>
        <p:nvPicPr>
          <p:cNvPr id="119" name="Google Shape;119;p18"/>
          <p:cNvPicPr preferRelativeResize="0"/>
          <p:nvPr/>
        </p:nvPicPr>
        <p:blipFill>
          <a:blip r:embed="rId5">
            <a:alphaModFix/>
          </a:blip>
          <a:stretch>
            <a:fillRect/>
          </a:stretch>
        </p:blipFill>
        <p:spPr>
          <a:xfrm>
            <a:off x="6103575" y="3069125"/>
            <a:ext cx="3040426" cy="20200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nvSpPr>
        <p:spPr>
          <a:xfrm>
            <a:off x="0" y="897100"/>
            <a:ext cx="3214800" cy="135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lt2"/>
                </a:solidFill>
              </a:rPr>
              <a:t>8. If you walk in any direction, an even number may appear randomly in the empty grid.</a:t>
            </a:r>
            <a:endParaRPr sz="1800">
              <a:solidFill>
                <a:schemeClr val="lt2"/>
              </a:solidFill>
            </a:endParaRPr>
          </a:p>
          <a:p>
            <a:pPr indent="0" lvl="0" marL="0" rtl="0" algn="l">
              <a:spcBef>
                <a:spcPts val="0"/>
              </a:spcBef>
              <a:spcAft>
                <a:spcPts val="0"/>
              </a:spcAft>
              <a:buNone/>
            </a:pPr>
            <a:r>
              <a:t/>
            </a:r>
            <a:endParaRPr/>
          </a:p>
        </p:txBody>
      </p:sp>
      <p:sp>
        <p:nvSpPr>
          <p:cNvPr id="125" name="Google Shape;125;p19"/>
          <p:cNvSpPr txBox="1"/>
          <p:nvPr/>
        </p:nvSpPr>
        <p:spPr>
          <a:xfrm>
            <a:off x="0" y="2808350"/>
            <a:ext cx="3309600" cy="263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lt2"/>
                </a:solidFill>
              </a:rPr>
              <a:t>9. Finally, if the grid is full and cannot be moved and cannot be added, I made a code to let them end the game, which is also a game loop.（ Like if you win ,you can choose start a new game or finish）</a:t>
            </a:r>
            <a:endParaRPr sz="1800">
              <a:solidFill>
                <a:schemeClr val="lt2"/>
              </a:solidFill>
            </a:endParaRPr>
          </a:p>
          <a:p>
            <a:pPr indent="0" lvl="0" marL="0" rtl="0" algn="l">
              <a:spcBef>
                <a:spcPts val="0"/>
              </a:spcBef>
              <a:spcAft>
                <a:spcPts val="0"/>
              </a:spcAft>
              <a:buNone/>
            </a:pPr>
            <a:r>
              <a:t/>
            </a:r>
            <a:endParaRPr/>
          </a:p>
        </p:txBody>
      </p:sp>
      <p:pic>
        <p:nvPicPr>
          <p:cNvPr id="126" name="Google Shape;126;p19"/>
          <p:cNvPicPr preferRelativeResize="0"/>
          <p:nvPr/>
        </p:nvPicPr>
        <p:blipFill>
          <a:blip r:embed="rId3">
            <a:alphaModFix/>
          </a:blip>
          <a:stretch>
            <a:fillRect/>
          </a:stretch>
        </p:blipFill>
        <p:spPr>
          <a:xfrm>
            <a:off x="3254863" y="897100"/>
            <a:ext cx="2862974" cy="1901699"/>
          </a:xfrm>
          <a:prstGeom prst="rect">
            <a:avLst/>
          </a:prstGeom>
          <a:noFill/>
          <a:ln>
            <a:noFill/>
          </a:ln>
        </p:spPr>
      </p:pic>
      <p:pic>
        <p:nvPicPr>
          <p:cNvPr id="127" name="Google Shape;127;p19"/>
          <p:cNvPicPr preferRelativeResize="0"/>
          <p:nvPr/>
        </p:nvPicPr>
        <p:blipFill>
          <a:blip r:embed="rId4">
            <a:alphaModFix/>
          </a:blip>
          <a:stretch>
            <a:fillRect/>
          </a:stretch>
        </p:blipFill>
        <p:spPr>
          <a:xfrm>
            <a:off x="6243400" y="897100"/>
            <a:ext cx="2900602" cy="1901699"/>
          </a:xfrm>
          <a:prstGeom prst="rect">
            <a:avLst/>
          </a:prstGeom>
          <a:noFill/>
          <a:ln>
            <a:noFill/>
          </a:ln>
        </p:spPr>
      </p:pic>
      <p:pic>
        <p:nvPicPr>
          <p:cNvPr id="128" name="Google Shape;128;p19"/>
          <p:cNvPicPr preferRelativeResize="0"/>
          <p:nvPr/>
        </p:nvPicPr>
        <p:blipFill>
          <a:blip r:embed="rId5">
            <a:alphaModFix/>
          </a:blip>
          <a:stretch>
            <a:fillRect/>
          </a:stretch>
        </p:blipFill>
        <p:spPr>
          <a:xfrm>
            <a:off x="3309600" y="3103600"/>
            <a:ext cx="2862950" cy="2039901"/>
          </a:xfrm>
          <a:prstGeom prst="rect">
            <a:avLst/>
          </a:prstGeom>
          <a:noFill/>
          <a:ln>
            <a:noFill/>
          </a:ln>
        </p:spPr>
      </p:pic>
      <p:pic>
        <p:nvPicPr>
          <p:cNvPr id="129" name="Google Shape;129;p19"/>
          <p:cNvPicPr preferRelativeResize="0"/>
          <p:nvPr/>
        </p:nvPicPr>
        <p:blipFill>
          <a:blip r:embed="rId6">
            <a:alphaModFix/>
          </a:blip>
          <a:stretch>
            <a:fillRect/>
          </a:stretch>
        </p:blipFill>
        <p:spPr>
          <a:xfrm>
            <a:off x="6243400" y="3103600"/>
            <a:ext cx="2900602" cy="2039901"/>
          </a:xfrm>
          <a:prstGeom prst="rect">
            <a:avLst/>
          </a:prstGeom>
          <a:noFill/>
          <a:ln>
            <a:noFill/>
          </a:ln>
        </p:spPr>
      </p:pic>
      <p:sp>
        <p:nvSpPr>
          <p:cNvPr id="130" name="Google Shape;130;p19"/>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3200"/>
              <a:buFont typeface="Arial"/>
              <a:buNone/>
            </a:pPr>
            <a:r>
              <a:rPr lang="en"/>
              <a:t> Setup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nvSpPr>
        <p:spPr>
          <a:xfrm>
            <a:off x="0" y="896825"/>
            <a:ext cx="72084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rgbClr val="000000"/>
              </a:buClr>
              <a:buSzPts val="1800"/>
              <a:buFont typeface="Arial"/>
              <a:buNone/>
            </a:pPr>
            <a:r>
              <a:rPr lang="en" sz="1800">
                <a:solidFill>
                  <a:schemeClr val="lt2"/>
                </a:solidFill>
              </a:rPr>
              <a:t>Record evidence that you have chosen project management </a:t>
            </a:r>
            <a:r>
              <a:rPr lang="en" sz="1800" u="sng">
                <a:solidFill>
                  <a:schemeClr val="lt2"/>
                </a:solidFill>
              </a:rPr>
              <a:t>techniques</a:t>
            </a:r>
            <a:r>
              <a:rPr lang="en" sz="1800">
                <a:solidFill>
                  <a:schemeClr val="lt2"/>
                </a:solidFill>
              </a:rPr>
              <a:t> to manage the development of your outcome.</a:t>
            </a:r>
            <a:endParaRPr sz="1800">
              <a:solidFill>
                <a:schemeClr val="lt2"/>
              </a:solidFill>
            </a:endParaRPr>
          </a:p>
        </p:txBody>
      </p:sp>
      <p:sp>
        <p:nvSpPr>
          <p:cNvPr id="136" name="Google Shape;136;p20"/>
          <p:cNvSpPr txBox="1"/>
          <p:nvPr>
            <p:ph type="title"/>
          </p:nvPr>
        </p:nvSpPr>
        <p:spPr>
          <a:xfrm>
            <a:off x="624300" y="1291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3200"/>
              <a:buFont typeface="Arial"/>
              <a:buNone/>
            </a:pPr>
            <a:r>
              <a:rPr lang="en"/>
              <a:t> Setup</a:t>
            </a:r>
            <a:endParaRPr/>
          </a:p>
        </p:txBody>
      </p:sp>
      <p:pic>
        <p:nvPicPr>
          <p:cNvPr id="137" name="Google Shape;137;p20"/>
          <p:cNvPicPr preferRelativeResize="0"/>
          <p:nvPr/>
        </p:nvPicPr>
        <p:blipFill>
          <a:blip r:embed="rId3">
            <a:alphaModFix/>
          </a:blip>
          <a:stretch>
            <a:fillRect/>
          </a:stretch>
        </p:blipFill>
        <p:spPr>
          <a:xfrm>
            <a:off x="4906525" y="1784250"/>
            <a:ext cx="4040477" cy="2490526"/>
          </a:xfrm>
          <a:prstGeom prst="rect">
            <a:avLst/>
          </a:prstGeom>
          <a:noFill/>
          <a:ln>
            <a:noFill/>
          </a:ln>
        </p:spPr>
      </p:pic>
      <p:sp>
        <p:nvSpPr>
          <p:cNvPr id="138" name="Google Shape;138;p20"/>
          <p:cNvSpPr txBox="1"/>
          <p:nvPr/>
        </p:nvSpPr>
        <p:spPr>
          <a:xfrm>
            <a:off x="63575" y="1911300"/>
            <a:ext cx="43647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eriod"/>
            </a:pPr>
            <a:r>
              <a:rPr lang="en"/>
              <a:t>Import: </a:t>
            </a:r>
            <a:r>
              <a:rPr lang="en"/>
              <a:t>Importing refers to allowing a Python file or a Python module to access the script from another Python file or module.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Def: </a:t>
            </a:r>
            <a:r>
              <a:rPr lang="en"/>
              <a:t>Definition </a:t>
            </a:r>
            <a:endParaRPr/>
          </a:p>
          <a:p>
            <a:pPr indent="0" lvl="0" marL="0" rtl="0" algn="l">
              <a:spcBef>
                <a:spcPts val="0"/>
              </a:spcBef>
              <a:spcAft>
                <a:spcPts val="0"/>
              </a:spcAft>
              <a:buNone/>
            </a:pPr>
            <a:r>
              <a:rPr lang="en"/>
              <a:t> </a:t>
            </a:r>
            <a:endParaRPr/>
          </a:p>
          <a:p>
            <a:pPr indent="-317500" lvl="0" marL="457200" rtl="0" algn="l">
              <a:spcBef>
                <a:spcPts val="0"/>
              </a:spcBef>
              <a:spcAft>
                <a:spcPts val="0"/>
              </a:spcAft>
              <a:buSzPts val="1400"/>
              <a:buAutoNum type="arabicPeriod"/>
            </a:pPr>
            <a:r>
              <a:rPr lang="en"/>
              <a:t>Def trim : Calculate the average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Def sum_seps : The Python sum() function adds up all the numerical values in an iterable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FF0000"/>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