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5" roundtripDataSignature="AMtx7mhBuLkxzdRjMc+yAWYze8nhgah0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c3fdbfded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c3fdbfded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c3fdbfded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c3fdbfded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c3fdbfded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c3fdbfded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c3fdbfded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c3fdbfded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c3fdbfded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c3fdbfded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c3fdbfded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c3fdbfded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c3fdbfded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c3fdbfded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c3fdbfded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c3fdbfded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c3fdbfded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c3fdbfded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c3fdbfd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ec3fdbfd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c3fdbfde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ec3fdbfde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c3fdbfde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ec3fdbfde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ec3fdbfde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ec3fdbfde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c3fdbfde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ec3fdbfde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c3fdbfde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ec3fdbfde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87e2b28e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87e2b28e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6364d6a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6364d6a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c3fdbfde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c3fdbfde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c3fdbfde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c3fdbfde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c3fdbfde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c3fdbfde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c3fdbfde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c3fdbfde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E06666"/>
        </a:solidFill>
      </p:bgPr>
    </p:bg>
    <p:spTree>
      <p:nvGrpSpPr>
        <p:cNvPr id="9" name="Shape 9"/>
        <p:cNvGrpSpPr/>
        <p:nvPr/>
      </p:nvGrpSpPr>
      <p:grpSpPr>
        <a:xfrm>
          <a:off x="0" y="0"/>
          <a:ext cx="0" cy="0"/>
          <a:chOff x="0" y="0"/>
          <a:chExt cx="0" cy="0"/>
        </a:xfrm>
      </p:grpSpPr>
      <p:sp>
        <p:nvSpPr>
          <p:cNvPr id="10" name="Google Shape;10;p1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2"/>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1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1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58" name="Shape 58"/>
        <p:cNvGrpSpPr/>
        <p:nvPr/>
      </p:nvGrpSpPr>
      <p:grpSpPr>
        <a:xfrm>
          <a:off x="0" y="0"/>
          <a:ext cx="0" cy="0"/>
          <a:chOff x="0" y="0"/>
          <a:chExt cx="0" cy="0"/>
        </a:xfrm>
      </p:grpSpPr>
      <p:sp>
        <p:nvSpPr>
          <p:cNvPr id="59" name="Google Shape;59;p2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E06666"/>
        </a:solidFill>
      </p:bgPr>
    </p:bg>
    <p:spTree>
      <p:nvGrpSpPr>
        <p:cNvPr id="15" name="Shape 15"/>
        <p:cNvGrpSpPr/>
        <p:nvPr/>
      </p:nvGrpSpPr>
      <p:grpSpPr>
        <a:xfrm>
          <a:off x="0" y="0"/>
          <a:ext cx="0" cy="0"/>
          <a:chOff x="0" y="0"/>
          <a:chExt cx="0" cy="0"/>
        </a:xfrm>
      </p:grpSpPr>
      <p:sp>
        <p:nvSpPr>
          <p:cNvPr id="16" name="Google Shape;16;p13"/>
          <p:cNvSpPr/>
          <p:nvPr/>
        </p:nvSpPr>
        <p:spPr>
          <a:xfrm flipH="1" rot="10800000">
            <a:off x="0" y="860700"/>
            <a:ext cx="9144000" cy="42828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3"/>
          <p:cNvSpPr/>
          <p:nvPr/>
        </p:nvSpPr>
        <p:spPr>
          <a:xfrm>
            <a:off x="0" y="8478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3"/>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9" name="Google Shape;19;p13"/>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1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1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5" name="Google Shape;25;p14"/>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14"/>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1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15"/>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5"/>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5"/>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2" name="Google Shape;32;p1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16"/>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6"/>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6"/>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16"/>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38" name="Google Shape;38;p1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17"/>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41" name="Google Shape;41;p1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18"/>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8"/>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46" name="Google Shape;46;p18"/>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1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8" name="Google Shape;48;p1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9"/>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9"/>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9"/>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53" name="Google Shape;53;p1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4" name="Shape 54"/>
        <p:cNvGrpSpPr/>
        <p:nvPr/>
      </p:nvGrpSpPr>
      <p:grpSpPr>
        <a:xfrm>
          <a:off x="0" y="0"/>
          <a:ext cx="0" cy="0"/>
          <a:chOff x="0" y="0"/>
          <a:chExt cx="0" cy="0"/>
        </a:xfrm>
      </p:grpSpPr>
      <p:sp>
        <p:nvSpPr>
          <p:cNvPr id="55" name="Google Shape;55;p20"/>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6" name="Google Shape;56;p20"/>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7" name="Google Shape;57;p2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9pPr>
          </a:lstStyle>
          <a:p/>
        </p:txBody>
      </p:sp>
      <p:sp>
        <p:nvSpPr>
          <p:cNvPr id="7" name="Google Shape;7;p1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1600"/>
              </a:spcBef>
              <a:spcAft>
                <a:spcPts val="160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masseyhighschoolnz-my.sharepoint.com/personal/jgottschalk_masseyhigh_school_nz/_layouts/15/onedrive.aspx?id=%2Fpersonal%2Fjgottschalk%5Fmasseyhigh%5Fschool%5Fnz%2FDocuments%2FProjects%2F01%5FTutorials%2F12I%5F91896%5F7%5Fv2%5FAdv%5FProgramming%5FRevisited%2F91896%5F7%5FVideos%2F02%5FRelevant%5FImplications%2Emp4&amp;parent=%2Fpersonal%2Fjgottschalk%5Fmasseyhigh%5Fschool%5Fnz%2FDocuments%2FProjects%2F01%5FTutorials%2F12I%5F91896%5F7%5Fv2%5FAdv%5FProgramming%5FRevisited%2F91896%5F7%5FVideos&amp;originalPath=aHR0cHM6Ly9tYXNzZXloaWdoc2Nob29sbnotbXkuc2hhcmVwb2ludC5jb20vOnY6L2cvcGVyc29uYWwvamdvdHRzY2hhbGtfbWFzc2V5aGlnaF9zY2hvb2xfbnovRVRHVzFaNmZ6anhHbkNJYlFvblVpcDhCbVNaV2g3djYtMzF3N0w5OHdiRzktQT9ydGltZT05SGxJaFMwODJVZw"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DEVELOP AN OUTCOME L2</a:t>
            </a:r>
            <a:endParaRPr/>
          </a:p>
        </p:txBody>
      </p:sp>
      <p:sp>
        <p:nvSpPr>
          <p:cNvPr id="65" name="Google Shape;65;p1"/>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Evidence of Learning Template</a:t>
            </a:r>
            <a:endParaRPr sz="2400"/>
          </a:p>
        </p:txBody>
      </p:sp>
      <p:sp>
        <p:nvSpPr>
          <p:cNvPr id="66" name="Google Shape;66;p1"/>
          <p:cNvSpPr txBox="1"/>
          <p:nvPr>
            <p:ph idx="1" type="subTitle"/>
          </p:nvPr>
        </p:nvSpPr>
        <p:spPr>
          <a:xfrm>
            <a:off x="390525" y="40083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Minesweeper</a:t>
            </a:r>
            <a:endParaRPr/>
          </a:p>
          <a:p>
            <a:pPr indent="0" lvl="0" marL="0" rtl="0" algn="l">
              <a:lnSpc>
                <a:spcPct val="100000"/>
              </a:lnSpc>
              <a:spcBef>
                <a:spcPts val="0"/>
              </a:spcBef>
              <a:spcAft>
                <a:spcPts val="0"/>
              </a:spcAft>
              <a:buSzPts val="1800"/>
              <a:buNone/>
            </a:pPr>
            <a:r>
              <a:rPr lang="en" sz="2400"/>
              <a:t>Madhav Nair</a:t>
            </a:r>
            <a:endParaRPr sz="2400"/>
          </a:p>
        </p:txBody>
      </p:sp>
      <p:sp>
        <p:nvSpPr>
          <p:cNvPr id="67" name="Google Shape;67;p1"/>
          <p:cNvSpPr txBox="1"/>
          <p:nvPr>
            <p:ph idx="1" type="subTitle"/>
          </p:nvPr>
        </p:nvSpPr>
        <p:spPr>
          <a:xfrm>
            <a:off x="390525" y="3294963"/>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NSN: 0137401690</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ec3fdbfded_1_25"/>
          <p:cNvSpPr txBox="1"/>
          <p:nvPr>
            <p:ph type="title"/>
          </p:nvPr>
        </p:nvSpPr>
        <p:spPr>
          <a:xfrm>
            <a:off x="0" y="0"/>
            <a:ext cx="92778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Detecting </a:t>
            </a:r>
            <a:r>
              <a:rPr lang="en"/>
              <a:t>number</a:t>
            </a:r>
            <a:r>
              <a:rPr lang="en"/>
              <a:t> </a:t>
            </a:r>
            <a:r>
              <a:rPr lang="en"/>
              <a:t>around mines and making timer</a:t>
            </a:r>
            <a:endParaRPr/>
          </a:p>
        </p:txBody>
      </p:sp>
      <p:sp>
        <p:nvSpPr>
          <p:cNvPr id="122" name="Google Shape;122;gec3fdbfded_1_25"/>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was the hardest </a:t>
            </a:r>
            <a:r>
              <a:rPr lang="en"/>
              <a:t>system to make. I added 1 square to all the blocks surrounding the mine. Which led to the player to clearly understand how many mines were around the place the player had clicked. There was also a timer function I made so there was replayability. The timer kept counting until the player wins or loses.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ec3fdbfded_1_30"/>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End message and play again</a:t>
            </a:r>
            <a:endParaRPr/>
          </a:p>
        </p:txBody>
      </p:sp>
      <p:sp>
        <p:nvSpPr>
          <p:cNvPr id="128" name="Google Shape;128;gec3fdbfded_1_30"/>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end message informs the player if they have won or not. It also asks the player if they want to play again. It also resets the game if the user has finished and chooses to try again.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5"/>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Trialling components</a:t>
            </a:r>
            <a:endParaRPr/>
          </a:p>
        </p:txBody>
      </p:sp>
      <p:sp>
        <p:nvSpPr>
          <p:cNvPr id="134" name="Google Shape;134;p5"/>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Record evidence that you have trialled components. Show that you gathered information to inform your decision making.</a:t>
            </a:r>
            <a:r>
              <a:rPr lang="en">
                <a:solidFill>
                  <a:schemeClr val="dk2"/>
                </a:solidFill>
              </a:rPr>
              <a:t>.</a:t>
            </a:r>
            <a:endParaRPr>
              <a:solidFill>
                <a:schemeClr val="dk2"/>
              </a:solidFill>
            </a:endParaRPr>
          </a:p>
          <a:p>
            <a:pPr indent="0" lvl="0" marL="0" rtl="0" algn="l">
              <a:lnSpc>
                <a:spcPct val="115000"/>
              </a:lnSpc>
              <a:spcBef>
                <a:spcPts val="1600"/>
              </a:spcBef>
              <a:spcAft>
                <a:spcPts val="0"/>
              </a:spcAft>
              <a:buSzPts val="1800"/>
              <a:buNone/>
            </a:pPr>
            <a:r>
              <a:rPr lang="en"/>
              <a:t>Record evidence that you have trialled multiple components and have selected those most suitable.</a:t>
            </a:r>
            <a:endParaRPr/>
          </a:p>
          <a:p>
            <a:pPr indent="0" lvl="0" marL="0" rtl="0" algn="l">
              <a:lnSpc>
                <a:spcPct val="115000"/>
              </a:lnSpc>
              <a:spcBef>
                <a:spcPts val="1600"/>
              </a:spcBef>
              <a:spcAft>
                <a:spcPts val="1600"/>
              </a:spcAft>
              <a:buSzPts val="1800"/>
              <a:buNone/>
            </a:pPr>
            <a:r>
              <a:rPr lang="en"/>
              <a:t>Record evidence that you have used information from trialling appropriately to improve the functionality of the outcome.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ec3fdbfded_1_35"/>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Trial - Choice of instructions</a:t>
            </a:r>
            <a:endParaRPr/>
          </a:p>
        </p:txBody>
      </p:sp>
      <p:sp>
        <p:nvSpPr>
          <p:cNvPr id="140" name="Google Shape;140;gec3fdbfded_1_35"/>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Initially I had it set so that I had wrote out my instructions on my main.py file. This looked messy and the formatting was off so I made a </a:t>
            </a:r>
            <a:r>
              <a:rPr lang="en"/>
              <a:t>separate</a:t>
            </a:r>
            <a:r>
              <a:rPr lang="en"/>
              <a:t> text file to write out my instructions for the main.py code to print.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Initial Code                                                              Updated code</a:t>
            </a:r>
            <a:endParaRPr/>
          </a:p>
        </p:txBody>
      </p:sp>
      <p:pic>
        <p:nvPicPr>
          <p:cNvPr id="141" name="Google Shape;141;gec3fdbfded_1_35"/>
          <p:cNvPicPr preferRelativeResize="0"/>
          <p:nvPr/>
        </p:nvPicPr>
        <p:blipFill>
          <a:blip r:embed="rId3">
            <a:alphaModFix/>
          </a:blip>
          <a:stretch>
            <a:fillRect/>
          </a:stretch>
        </p:blipFill>
        <p:spPr>
          <a:xfrm>
            <a:off x="5128725" y="3994275"/>
            <a:ext cx="4015275" cy="1157025"/>
          </a:xfrm>
          <a:prstGeom prst="rect">
            <a:avLst/>
          </a:prstGeom>
          <a:noFill/>
          <a:ln>
            <a:noFill/>
          </a:ln>
        </p:spPr>
      </p:pic>
      <p:pic>
        <p:nvPicPr>
          <p:cNvPr id="142" name="Google Shape;142;gec3fdbfded_1_35"/>
          <p:cNvPicPr preferRelativeResize="0"/>
          <p:nvPr/>
        </p:nvPicPr>
        <p:blipFill>
          <a:blip r:embed="rId4">
            <a:alphaModFix/>
          </a:blip>
          <a:stretch>
            <a:fillRect/>
          </a:stretch>
        </p:blipFill>
        <p:spPr>
          <a:xfrm>
            <a:off x="82325" y="3447675"/>
            <a:ext cx="4180574" cy="1703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ec3fdbfded_1_40"/>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Trial - Bomb stacking</a:t>
            </a:r>
            <a:endParaRPr/>
          </a:p>
        </p:txBody>
      </p:sp>
      <p:sp>
        <p:nvSpPr>
          <p:cNvPr id="148" name="Google Shape;148;gec3fdbfded_1_40"/>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bombs kept stacking on top of each other when the game started running. This prevented the game from running properly as two mines on the same spot ruins the rules of the game but I found a fix by adding code that detects whether there is a bomb on that spot or not.</a:t>
            </a:r>
            <a:endParaRPr/>
          </a:p>
          <a:p>
            <a:pPr indent="0" lvl="0" marL="0" rtl="0" algn="l">
              <a:spcBef>
                <a:spcPts val="0"/>
              </a:spcBef>
              <a:spcAft>
                <a:spcPts val="0"/>
              </a:spcAft>
              <a:buNone/>
            </a:pPr>
            <a:r>
              <a:t/>
            </a:r>
            <a:endParaRPr/>
          </a:p>
        </p:txBody>
      </p:sp>
      <p:pic>
        <p:nvPicPr>
          <p:cNvPr id="149" name="Google Shape;149;gec3fdbfded_1_40"/>
          <p:cNvPicPr preferRelativeResize="0"/>
          <p:nvPr/>
        </p:nvPicPr>
        <p:blipFill>
          <a:blip r:embed="rId3">
            <a:alphaModFix/>
          </a:blip>
          <a:stretch>
            <a:fillRect/>
          </a:stretch>
        </p:blipFill>
        <p:spPr>
          <a:xfrm>
            <a:off x="4572000" y="3934169"/>
            <a:ext cx="4519669" cy="1004900"/>
          </a:xfrm>
          <a:prstGeom prst="rect">
            <a:avLst/>
          </a:prstGeom>
          <a:noFill/>
          <a:ln>
            <a:noFill/>
          </a:ln>
        </p:spPr>
      </p:pic>
      <p:pic>
        <p:nvPicPr>
          <p:cNvPr id="150" name="Google Shape;150;gec3fdbfded_1_40"/>
          <p:cNvPicPr preferRelativeResize="0"/>
          <p:nvPr/>
        </p:nvPicPr>
        <p:blipFill>
          <a:blip r:embed="rId4">
            <a:alphaModFix/>
          </a:blip>
          <a:stretch>
            <a:fillRect/>
          </a:stretch>
        </p:blipFill>
        <p:spPr>
          <a:xfrm>
            <a:off x="152400" y="3882150"/>
            <a:ext cx="4346400" cy="1108950"/>
          </a:xfrm>
          <a:prstGeom prst="rect">
            <a:avLst/>
          </a:prstGeom>
          <a:noFill/>
          <a:ln>
            <a:noFill/>
          </a:ln>
        </p:spPr>
      </p:pic>
      <p:sp>
        <p:nvSpPr>
          <p:cNvPr id="151" name="Google Shape;151;gec3fdbfded_1_40"/>
          <p:cNvSpPr txBox="1"/>
          <p:nvPr/>
        </p:nvSpPr>
        <p:spPr>
          <a:xfrm>
            <a:off x="882950" y="2915125"/>
            <a:ext cx="299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Original</a:t>
            </a:r>
            <a:r>
              <a:rPr lang="en"/>
              <a:t> code </a:t>
            </a:r>
            <a:endParaRPr/>
          </a:p>
        </p:txBody>
      </p:sp>
      <p:sp>
        <p:nvSpPr>
          <p:cNvPr id="152" name="Google Shape;152;gec3fdbfded_1_40"/>
          <p:cNvSpPr txBox="1"/>
          <p:nvPr/>
        </p:nvSpPr>
        <p:spPr>
          <a:xfrm>
            <a:off x="4975325" y="2831025"/>
            <a:ext cx="3223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Updated code that prevents mine stacking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ec3fdbfded_1_83"/>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Trial- Invalid entry</a:t>
            </a:r>
            <a:endParaRPr/>
          </a:p>
        </p:txBody>
      </p:sp>
      <p:sp>
        <p:nvSpPr>
          <p:cNvPr id="158" name="Google Shape;158;gec3fdbfded_1_83"/>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Previously there was no code that prevented the code from breaking whenever a user </a:t>
            </a:r>
            <a:r>
              <a:rPr lang="en"/>
              <a:t>answer</a:t>
            </a:r>
            <a:r>
              <a:rPr lang="en"/>
              <a:t> something other than the intended answers. I fixed this issue by adding a “While True” function that loops the code whenever the user puts an invalid answer, forcing the user to complete the game properly.</a:t>
            </a:r>
            <a:endParaRPr/>
          </a:p>
        </p:txBody>
      </p:sp>
      <p:pic>
        <p:nvPicPr>
          <p:cNvPr id="159" name="Google Shape;159;gec3fdbfded_1_83"/>
          <p:cNvPicPr preferRelativeResize="0"/>
          <p:nvPr/>
        </p:nvPicPr>
        <p:blipFill>
          <a:blip r:embed="rId3">
            <a:alphaModFix/>
          </a:blip>
          <a:stretch>
            <a:fillRect/>
          </a:stretch>
        </p:blipFill>
        <p:spPr>
          <a:xfrm>
            <a:off x="0" y="2865485"/>
            <a:ext cx="9144001" cy="64583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6"/>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Testing outcome</a:t>
            </a:r>
            <a:endParaRPr/>
          </a:p>
        </p:txBody>
      </p:sp>
      <p:sp>
        <p:nvSpPr>
          <p:cNvPr id="165" name="Google Shape;165;p6"/>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Record evidence that you have tested your outcome. </a:t>
            </a:r>
            <a:endParaRPr/>
          </a:p>
          <a:p>
            <a:pPr indent="0" lvl="0" marL="0" rtl="0" algn="l">
              <a:lnSpc>
                <a:spcPct val="115000"/>
              </a:lnSpc>
              <a:spcBef>
                <a:spcPts val="1600"/>
              </a:spcBef>
              <a:spcAft>
                <a:spcPts val="0"/>
              </a:spcAft>
              <a:buSzPts val="1800"/>
              <a:buNone/>
            </a:pPr>
            <a:r>
              <a:rPr lang="en"/>
              <a:t>Explain how the testing made sure your outcome functions as intended to meet its purpose and requirements.</a:t>
            </a:r>
            <a:endParaRPr>
              <a:solidFill>
                <a:schemeClr val="dk2"/>
              </a:solidFill>
            </a:endParaRPr>
          </a:p>
          <a:p>
            <a:pPr indent="0" lvl="0" marL="0" rtl="0" algn="l">
              <a:lnSpc>
                <a:spcPct val="115000"/>
              </a:lnSpc>
              <a:spcBef>
                <a:spcPts val="1600"/>
              </a:spcBef>
              <a:spcAft>
                <a:spcPts val="0"/>
              </a:spcAft>
              <a:buSzPts val="1800"/>
              <a:buNone/>
            </a:pPr>
            <a:r>
              <a:rPr lang="en"/>
              <a:t>Record evidence that you have used information from testing appropriately to improve the functionality of the outcome.</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ec3fdbfded_1_61"/>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Self Testing</a:t>
            </a:r>
            <a:endParaRPr/>
          </a:p>
        </p:txBody>
      </p:sp>
      <p:sp>
        <p:nvSpPr>
          <p:cNvPr id="171" name="Google Shape;171;gec3fdbfded_1_61"/>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have </a:t>
            </a:r>
            <a:r>
              <a:rPr lang="en"/>
              <a:t>vigorously</a:t>
            </a:r>
            <a:r>
              <a:rPr lang="en"/>
              <a:t> self tested my code for errors and bugs multiple times </a:t>
            </a:r>
            <a:r>
              <a:rPr lang="en"/>
              <a:t>throughout</a:t>
            </a:r>
            <a:r>
              <a:rPr lang="en"/>
              <a:t> the cre</a:t>
            </a:r>
            <a:r>
              <a:rPr lang="en"/>
              <a:t>ation of the game and after the game was done. I answered every answer I </a:t>
            </a:r>
            <a:r>
              <a:rPr lang="en"/>
              <a:t>could</a:t>
            </a:r>
            <a:r>
              <a:rPr lang="en"/>
              <a:t> think of to check for bugs or game breaking glitches.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ec3fdbfded_1_66"/>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Stakeholder Feedback</a:t>
            </a:r>
            <a:endParaRPr/>
          </a:p>
        </p:txBody>
      </p:sp>
      <p:sp>
        <p:nvSpPr>
          <p:cNvPr id="177" name="Google Shape;177;gec3fdbfded_1_66"/>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Asking for feedback is a useful way to see issues you have not noticed before. I showed my feedback to Miles Torrington and he </a:t>
            </a:r>
            <a:r>
              <a:rPr lang="en"/>
              <a:t>thought</a:t>
            </a:r>
            <a:r>
              <a:rPr lang="en"/>
              <a:t> I needed to add the feature to</a:t>
            </a:r>
            <a:r>
              <a:rPr lang="en"/>
              <a:t> write “y” instead of “Yes”, when asked to play again. This was a easy fix I had not thought of before and I needed a users opinion to make sure that the code is as </a:t>
            </a:r>
            <a:r>
              <a:rPr lang="en"/>
              <a:t>accessible</a:t>
            </a:r>
            <a:r>
              <a:rPr lang="en"/>
              <a:t> as possible. Stakeholder Feedback is good because it provides a new perspective on your code and lets you view it from the angle of a regular user.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ec3fdbfded_1_71"/>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Debugging</a:t>
            </a:r>
            <a:endParaRPr/>
          </a:p>
        </p:txBody>
      </p:sp>
      <p:sp>
        <p:nvSpPr>
          <p:cNvPr id="183" name="Google Shape;183;gec3fdbfded_1_71"/>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I had debugged my code before handing it on to make sure I did not have any errors or mistakes</a:t>
            </a:r>
            <a:r>
              <a:rPr lang="en"/>
              <a:t> </a:t>
            </a:r>
            <a:r>
              <a:rPr lang="en" sz="1900"/>
              <a:t>The debugging for me was also very helpful as I learnt a lot more about python itself and how to problem solve. For instance, one thing I learned and then had to change throughout my code was to use Try/Except statements whenever I needed the answer to enter an input because this way it was easy to get it to loop. This was something I had not known before the debugging. The debugging helped my code to be </a:t>
            </a:r>
            <a:r>
              <a:rPr lang="en" sz="1900"/>
              <a:t>efficient</a:t>
            </a:r>
            <a:r>
              <a:rPr lang="en" sz="1900"/>
              <a:t> and working.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ctrTitle"/>
          </p:nvPr>
        </p:nvSpPr>
        <p:spPr>
          <a:xfrm>
            <a:off x="390525" y="873549"/>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Github /Drive link</a:t>
            </a:r>
            <a:endParaRPr/>
          </a:p>
        </p:txBody>
      </p:sp>
      <p:sp>
        <p:nvSpPr>
          <p:cNvPr id="73" name="Google Shape;73;p2"/>
          <p:cNvSpPr txBox="1"/>
          <p:nvPr>
            <p:ph idx="1" type="subTitle"/>
          </p:nvPr>
        </p:nvSpPr>
        <p:spPr>
          <a:xfrm>
            <a:off x="390525" y="257175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4800"/>
              <a:t>Trello board or PM link</a:t>
            </a:r>
            <a:endParaRPr sz="4800"/>
          </a:p>
        </p:txBody>
      </p:sp>
      <p:sp>
        <p:nvSpPr>
          <p:cNvPr id="74" name="Google Shape;74;p2"/>
          <p:cNvSpPr txBox="1"/>
          <p:nvPr>
            <p:ph idx="1" type="subTitle"/>
          </p:nvPr>
        </p:nvSpPr>
        <p:spPr>
          <a:xfrm>
            <a:off x="390525" y="3837051"/>
            <a:ext cx="8222100" cy="4329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lt1"/>
              </a:buClr>
              <a:buSzPts val="1800"/>
              <a:buNone/>
            </a:pPr>
            <a:r>
              <a:rPr b="1" i="1" lang="en"/>
              <a:t>You MUST provide evidence showing how the problem has been decomposed, how the components have been developed and trialled, and of how they have been assembled and tested to create a final, working outcome.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ec3fdbfded_1_76"/>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PEP8</a:t>
            </a:r>
            <a:endParaRPr/>
          </a:p>
        </p:txBody>
      </p:sp>
      <p:sp>
        <p:nvSpPr>
          <p:cNvPr id="189" name="Google Shape;189;gec3fdbfded_1_76"/>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“Python Enhancement Proposal”  provides guidelines and the best practices for writing code using the Python language. I used this while simplifying my </a:t>
            </a:r>
            <a:r>
              <a:rPr lang="en"/>
              <a:t>code as this helps the code to be readable and more clear. This is helpful especially if me or someone else wants to alter the code in the future, as it is going to be very easy to understand how it works if everything is readable and has correct capital letters and spacing.</a:t>
            </a:r>
            <a:endParaRPr/>
          </a:p>
        </p:txBody>
      </p:sp>
      <p:pic>
        <p:nvPicPr>
          <p:cNvPr id="190" name="Google Shape;190;gec3fdbfded_1_76"/>
          <p:cNvPicPr preferRelativeResize="0"/>
          <p:nvPr/>
        </p:nvPicPr>
        <p:blipFill>
          <a:blip r:embed="rId3">
            <a:alphaModFix/>
          </a:blip>
          <a:stretch>
            <a:fillRect/>
          </a:stretch>
        </p:blipFill>
        <p:spPr>
          <a:xfrm>
            <a:off x="4751101" y="3644990"/>
            <a:ext cx="4572000" cy="1498510"/>
          </a:xfrm>
          <a:prstGeom prst="rect">
            <a:avLst/>
          </a:prstGeom>
          <a:noFill/>
          <a:ln>
            <a:noFill/>
          </a:ln>
        </p:spPr>
      </p:pic>
      <p:pic>
        <p:nvPicPr>
          <p:cNvPr id="191" name="Google Shape;191;gec3fdbfded_1_76"/>
          <p:cNvPicPr preferRelativeResize="0"/>
          <p:nvPr/>
        </p:nvPicPr>
        <p:blipFill>
          <a:blip r:embed="rId4">
            <a:alphaModFix/>
          </a:blip>
          <a:stretch>
            <a:fillRect/>
          </a:stretch>
        </p:blipFill>
        <p:spPr>
          <a:xfrm>
            <a:off x="0" y="3559800"/>
            <a:ext cx="4751099" cy="1583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8"/>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Version Control</a:t>
            </a:r>
            <a:endParaRPr/>
          </a:p>
        </p:txBody>
      </p:sp>
      <p:sp>
        <p:nvSpPr>
          <p:cNvPr id="197" name="Google Shape;197;p8"/>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
              <a:t>I was worried that my code was going to get lost so I made and kept backups on my USB so if my code got lost I still ahd </a:t>
            </a:r>
            <a:r>
              <a:rPr lang="en"/>
              <a:t>backups</a:t>
            </a:r>
            <a:r>
              <a:rPr lang="en"/>
              <a:t>. The backups also helped me go back to older versions of the code to see what I did wrong if my code was not working. This is why after every big new </a:t>
            </a:r>
            <a:r>
              <a:rPr lang="en"/>
              <a:t>addition</a:t>
            </a:r>
            <a:r>
              <a:rPr lang="en"/>
              <a:t> I made a new version of the code</a:t>
            </a:r>
            <a:endParaRPr/>
          </a:p>
        </p:txBody>
      </p:sp>
      <p:pic>
        <p:nvPicPr>
          <p:cNvPr id="198" name="Google Shape;198;p8"/>
          <p:cNvPicPr preferRelativeResize="0"/>
          <p:nvPr/>
        </p:nvPicPr>
        <p:blipFill>
          <a:blip r:embed="rId3">
            <a:alphaModFix/>
          </a:blip>
          <a:stretch>
            <a:fillRect/>
          </a:stretch>
        </p:blipFill>
        <p:spPr>
          <a:xfrm>
            <a:off x="5311675" y="2963050"/>
            <a:ext cx="3832325" cy="2180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9"/>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Relevant Implications</a:t>
            </a:r>
            <a:endParaRPr/>
          </a:p>
        </p:txBody>
      </p:sp>
      <p:sp>
        <p:nvSpPr>
          <p:cNvPr id="204" name="Google Shape;204;p9"/>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i="1" lang="en"/>
              <a:t>Explain the relevant implications here.  Please </a:t>
            </a:r>
            <a:r>
              <a:rPr i="1" lang="en" u="sng">
                <a:solidFill>
                  <a:schemeClr val="hlink"/>
                </a:solidFill>
                <a:hlinkClick r:id="rId3"/>
              </a:rPr>
              <a:t>watch this video </a:t>
            </a:r>
            <a:r>
              <a:rPr i="1" lang="en"/>
              <a:t>to learn how to do this.</a:t>
            </a:r>
            <a:endParaRPr/>
          </a:p>
          <a:p>
            <a:pPr indent="0" lvl="0" marL="0" rtl="0" algn="l">
              <a:lnSpc>
                <a:spcPct val="115000"/>
              </a:lnSpc>
              <a:spcBef>
                <a:spcPts val="0"/>
              </a:spcBef>
              <a:spcAft>
                <a:spcPts val="0"/>
              </a:spcAft>
              <a:buSzPts val="1800"/>
              <a:buNone/>
            </a:pPr>
            <a:r>
              <a:rPr lang="en"/>
              <a:t>Explain the Implications that are relevant to your outcome.</a:t>
            </a:r>
            <a:endParaRPr/>
          </a:p>
          <a:p>
            <a:pPr indent="0" lvl="0" marL="0" rtl="0" algn="l">
              <a:lnSpc>
                <a:spcPct val="115000"/>
              </a:lnSpc>
              <a:spcBef>
                <a:spcPts val="1600"/>
              </a:spcBef>
              <a:spcAft>
                <a:spcPts val="1600"/>
              </a:spcAft>
              <a:buSzPts val="1800"/>
              <a:buNone/>
            </a:pPr>
            <a:r>
              <a:rPr lang="en"/>
              <a:t>Record evidence that you have addressed the Implications that are relevant to your outcome.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ec3fdbfded_0_0"/>
          <p:cNvSpPr txBox="1"/>
          <p:nvPr>
            <p:ph type="title"/>
          </p:nvPr>
        </p:nvSpPr>
        <p:spPr>
          <a:xfrm>
            <a:off x="191600" y="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Implication 1: Functionality</a:t>
            </a:r>
            <a:endParaRPr/>
          </a:p>
        </p:txBody>
      </p:sp>
      <p:sp>
        <p:nvSpPr>
          <p:cNvPr id="210" name="Google Shape;210;gec3fdbfded_0_0"/>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Functionality</a:t>
            </a:r>
            <a:r>
              <a:rPr lang="en"/>
              <a:t> is how easy the code runs without </a:t>
            </a:r>
            <a:r>
              <a:rPr lang="en"/>
              <a:t>encountering</a:t>
            </a:r>
            <a:r>
              <a:rPr lang="en"/>
              <a:t> any errors. I think my game is easy to play and understand and there are no bugs to prevent the user from experiencing the entire game. I have spent hours playtesting my code to make sure that there are no errors that prevent the game from working and that everything runs with maximum </a:t>
            </a:r>
            <a:r>
              <a:rPr lang="en"/>
              <a:t>efficiency</a:t>
            </a:r>
            <a:r>
              <a:rPr lang="en"/>
              <a:t>. Every line of code for Minesweeper is </a:t>
            </a:r>
            <a:r>
              <a:rPr lang="en"/>
              <a:t>fine tuned</a:t>
            </a:r>
            <a:r>
              <a:rPr lang="en"/>
              <a:t> to ensure that all the functions work well and mimic the functions of a </a:t>
            </a:r>
            <a:r>
              <a:rPr lang="en"/>
              <a:t>professional</a:t>
            </a:r>
            <a:r>
              <a:rPr lang="en"/>
              <a:t> minesweeper game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ec3fdbfded_0_5"/>
          <p:cNvSpPr txBox="1"/>
          <p:nvPr>
            <p:ph type="title"/>
          </p:nvPr>
        </p:nvSpPr>
        <p:spPr>
          <a:xfrm>
            <a:off x="106050" y="-65325"/>
            <a:ext cx="91440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a:t>
            </a:r>
            <a:r>
              <a:rPr lang="en"/>
              <a:t>mplication 2: Sustainability and Future-Proofing</a:t>
            </a:r>
            <a:endParaRPr/>
          </a:p>
        </p:txBody>
      </p:sp>
      <p:sp>
        <p:nvSpPr>
          <p:cNvPr id="216" name="Google Shape;216;gec3fdbfded_0_5"/>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made sure everything all the code was sustainable and will be able to compete in the future when the code is changed. I did this by future -proofing the code so that it will be extremely easy to make changes or improvements later on if I feel like I need to update the code to fit the modern landscape.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Minesweeper is a classic game that has not had any </a:t>
            </a:r>
            <a:r>
              <a:rPr lang="en"/>
              <a:t>major</a:t>
            </a:r>
            <a:r>
              <a:rPr lang="en"/>
              <a:t> update in the last 50 years but if I were to update it,I have made it very easy to. All my code have been simplified as much as possible to allow me to make adjustments easier. I could also be able to change the grid size and length of the game extremely easy without having to affect any of the other code.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ec3fdbfded_0_10"/>
          <p:cNvSpPr txBox="1"/>
          <p:nvPr>
            <p:ph type="title"/>
          </p:nvPr>
        </p:nvSpPr>
        <p:spPr>
          <a:xfrm>
            <a:off x="191600" y="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Implication 3: Legal</a:t>
            </a:r>
            <a:endParaRPr/>
          </a:p>
        </p:txBody>
      </p:sp>
      <p:sp>
        <p:nvSpPr>
          <p:cNvPr id="222" name="Google Shape;222;gec3fdbfded_0_10"/>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code does not break any laws and does not steal any information from the user. Minesweeper is a fictional game that does not have many opportunities for me to break the law by stealing information. The game is also accessible to everyone and does not discriminate based of race,gender or sexuality.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ec3fdbfded_0_15"/>
          <p:cNvSpPr txBox="1"/>
          <p:nvPr>
            <p:ph type="title"/>
          </p:nvPr>
        </p:nvSpPr>
        <p:spPr>
          <a:xfrm>
            <a:off x="0" y="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Implication 4: Ethical</a:t>
            </a:r>
            <a:endParaRPr/>
          </a:p>
        </p:txBody>
      </p:sp>
      <p:sp>
        <p:nvSpPr>
          <p:cNvPr id="228" name="Google Shape;228;gec3fdbfded_0_15"/>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code does break any ethical codes. It does not exploit the user in any way and it is just a simple minesweeper game with the purpose of entertaining the user. There is no betting system and it does not make the user lose money.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0"/>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Evaluate - Planning</a:t>
            </a:r>
            <a:endParaRPr/>
          </a:p>
        </p:txBody>
      </p:sp>
      <p:sp>
        <p:nvSpPr>
          <p:cNvPr id="234" name="Google Shape;234;p10"/>
          <p:cNvSpPr txBox="1"/>
          <p:nvPr>
            <p:ph idx="1" type="body"/>
          </p:nvPr>
        </p:nvSpPr>
        <p:spPr>
          <a:xfrm>
            <a:off x="387825" y="984425"/>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 used Monday.com to plan out all the tasks I needed to complete and to </a:t>
            </a:r>
            <a:r>
              <a:rPr lang="en"/>
              <a:t>remind</a:t>
            </a:r>
            <a:r>
              <a:rPr lang="en"/>
              <a:t> </a:t>
            </a:r>
            <a:r>
              <a:rPr lang="en"/>
              <a:t>myself</a:t>
            </a:r>
            <a:r>
              <a:rPr lang="en"/>
              <a:t> when I needed to due them. It was very </a:t>
            </a:r>
            <a:r>
              <a:rPr lang="en"/>
              <a:t>useful</a:t>
            </a:r>
            <a:r>
              <a:rPr lang="en"/>
              <a:t> as it sent me </a:t>
            </a:r>
            <a:r>
              <a:rPr lang="en"/>
              <a:t>notifications</a:t>
            </a:r>
            <a:r>
              <a:rPr lang="en"/>
              <a:t> to remind me when the deadline for a task was coming up and I was able to update the table as I worked on my project to mark off the projects that I have fixed. I think this was the most </a:t>
            </a:r>
            <a:r>
              <a:rPr lang="en"/>
              <a:t>efficient</a:t>
            </a:r>
            <a:r>
              <a:rPr lang="en"/>
              <a:t> </a:t>
            </a:r>
            <a:r>
              <a:rPr lang="en"/>
              <a:t>choice</a:t>
            </a:r>
            <a:r>
              <a:rPr lang="en"/>
              <a:t> as I remained on track and even managed to complete all my tasks early. It also helped to get a clear idea of what to do before I even started. The </a:t>
            </a:r>
            <a:r>
              <a:rPr lang="en"/>
              <a:t>guideline</a:t>
            </a:r>
            <a:r>
              <a:rPr lang="en"/>
              <a:t> was very useful into making sure I managed to not only finish the game, but also be able to make updates to it to maximise the efficiency of the code.</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ec3fdbfded_0_20"/>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3200"/>
              <a:buFont typeface="Arial"/>
              <a:buNone/>
            </a:pPr>
            <a:r>
              <a:rPr lang="en"/>
              <a:t>Evaluate - Trialing </a:t>
            </a:r>
            <a:endParaRPr/>
          </a:p>
        </p:txBody>
      </p:sp>
      <p:sp>
        <p:nvSpPr>
          <p:cNvPr id="240" name="Google Shape;240;gec3fdbfded_0_20"/>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maximise the eff</a:t>
            </a:r>
            <a:r>
              <a:rPr lang="en"/>
              <a:t>iciency of the code, I </a:t>
            </a:r>
            <a:r>
              <a:rPr lang="en"/>
              <a:t>trailed</a:t>
            </a:r>
            <a:r>
              <a:rPr lang="en"/>
              <a:t> my code </a:t>
            </a:r>
            <a:r>
              <a:rPr lang="en"/>
              <a:t>several</a:t>
            </a:r>
            <a:r>
              <a:rPr lang="en"/>
              <a:t> times to make sure the game was running smoothly and there were no bugs I needed to fix. After each trial I improved on the mistakes I had made in the code until I was unable to notice any mistakes when trialling my code. I made sure to take account </a:t>
            </a:r>
            <a:r>
              <a:rPr lang="en"/>
              <a:t>functionality</a:t>
            </a:r>
            <a:r>
              <a:rPr lang="en"/>
              <a:t>, </a:t>
            </a:r>
            <a:r>
              <a:rPr lang="en"/>
              <a:t>sustainability, future proofing,legality and ethicality when trialing and improving the code. Trialling was important because it taught me more about coding me fix all my mistakes to create the optimal minesweeper game I could make with my knowledge of coding at this level.</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ec3fdbfded_0_25"/>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3200"/>
              <a:buFont typeface="Arial"/>
              <a:buNone/>
            </a:pPr>
            <a:r>
              <a:rPr lang="en"/>
              <a:t>Evaluate - Testing</a:t>
            </a:r>
            <a:endParaRPr/>
          </a:p>
        </p:txBody>
      </p:sp>
      <p:sp>
        <p:nvSpPr>
          <p:cNvPr id="246" name="Google Shape;246;gec3fdbfded_0_25"/>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tested a lot during the coding process and after it. This was so my code would not have any errors. Testing helped not only improve my codes functionality but also its </a:t>
            </a:r>
            <a:r>
              <a:rPr lang="en"/>
              <a:t>efficiency. I used peer feedback and stakeholder testing to make small changes to my code that improved the user experience. I also did a lot of bug fixing so I did not have any bugs when I submitted my code. I had also used a PEP8 checker to improve the codes readability. Testing my code was very important to the project process as it helped me fix any mistakes I had made and helped me learn more about the coding process.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e87e2b28e2_0_5"/>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a:t>
            </a:r>
            <a:r>
              <a:rPr lang="en"/>
              <a:t> management: Setup and applied</a:t>
            </a:r>
            <a:endParaRPr/>
          </a:p>
        </p:txBody>
      </p:sp>
      <p:sp>
        <p:nvSpPr>
          <p:cNvPr id="80" name="Google Shape;80;ge87e2b28e2_0_5"/>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800"/>
              <a:buFont typeface="Arial"/>
              <a:buNone/>
            </a:pPr>
            <a:r>
              <a:rPr lang="en" sz="1300"/>
              <a:t>Record evidence that you have setup project management </a:t>
            </a:r>
            <a:r>
              <a:rPr lang="en" sz="1300" u="sng"/>
              <a:t>tools</a:t>
            </a:r>
            <a:r>
              <a:rPr lang="en" sz="1300"/>
              <a:t> to manage the development of your outcome.</a:t>
            </a:r>
            <a:endParaRPr sz="1300"/>
          </a:p>
          <a:p>
            <a:pPr indent="0" lvl="0" marL="0" rtl="0" algn="l">
              <a:spcBef>
                <a:spcPts val="1600"/>
              </a:spcBef>
              <a:spcAft>
                <a:spcPts val="0"/>
              </a:spcAft>
              <a:buClr>
                <a:srgbClr val="000000"/>
              </a:buClr>
              <a:buSzPts val="1800"/>
              <a:buFont typeface="Arial"/>
              <a:buNone/>
            </a:pPr>
            <a:r>
              <a:rPr lang="en" sz="1300"/>
              <a:t>Record evidence that you have chosen project management </a:t>
            </a:r>
            <a:r>
              <a:rPr lang="en" sz="1300" u="sng"/>
              <a:t>techniques</a:t>
            </a:r>
            <a:r>
              <a:rPr lang="en" sz="1300"/>
              <a:t> to manage the development of your outcome.</a:t>
            </a:r>
            <a:endParaRPr sz="1300"/>
          </a:p>
          <a:p>
            <a:pPr indent="0" lvl="0" marL="0" rtl="0" algn="l">
              <a:spcBef>
                <a:spcPts val="1600"/>
              </a:spcBef>
              <a:spcAft>
                <a:spcPts val="0"/>
              </a:spcAft>
              <a:buClr>
                <a:srgbClr val="000000"/>
              </a:buClr>
              <a:buSzPts val="1800"/>
              <a:buFont typeface="Arial"/>
              <a:buNone/>
            </a:pPr>
            <a:r>
              <a:rPr lang="en" sz="1300"/>
              <a:t>Record evidence that you have setup/ chosen version control tools/techniques to manage the development of your outcome.</a:t>
            </a:r>
            <a:endParaRPr sz="1300"/>
          </a:p>
          <a:p>
            <a:pPr indent="0" lvl="0" marL="0" rtl="0" algn="l">
              <a:spcBef>
                <a:spcPts val="1600"/>
              </a:spcBef>
              <a:spcAft>
                <a:spcPts val="0"/>
              </a:spcAft>
              <a:buClr>
                <a:srgbClr val="000000"/>
              </a:buClr>
              <a:buSzPts val="1800"/>
              <a:buFont typeface="Arial"/>
              <a:buNone/>
            </a:pPr>
            <a:r>
              <a:rPr lang="en" sz="1300"/>
              <a:t>Explain why you believe that these tools and techniques are appropriate for the development of your outcome.</a:t>
            </a:r>
            <a:endParaRPr sz="1300"/>
          </a:p>
          <a:p>
            <a:pPr indent="0" lvl="0" marL="0" rtl="0" algn="l">
              <a:spcBef>
                <a:spcPts val="1600"/>
              </a:spcBef>
              <a:spcAft>
                <a:spcPts val="0"/>
              </a:spcAft>
              <a:buClr>
                <a:srgbClr val="000000"/>
              </a:buClr>
              <a:buSzPts val="1800"/>
              <a:buFont typeface="Arial"/>
              <a:buNone/>
            </a:pPr>
            <a:r>
              <a:rPr lang="en" sz="1300"/>
              <a:t>Record evidence that you have used your project management </a:t>
            </a:r>
            <a:r>
              <a:rPr lang="en" sz="1300" u="sng"/>
              <a:t>tools</a:t>
            </a:r>
            <a:r>
              <a:rPr lang="en" sz="1300"/>
              <a:t> to manage the development of your outcome.</a:t>
            </a:r>
            <a:endParaRPr sz="1300"/>
          </a:p>
          <a:p>
            <a:pPr indent="0" lvl="0" marL="0" rtl="0" algn="l">
              <a:spcBef>
                <a:spcPts val="1600"/>
              </a:spcBef>
              <a:spcAft>
                <a:spcPts val="0"/>
              </a:spcAft>
              <a:buClr>
                <a:srgbClr val="000000"/>
              </a:buClr>
              <a:buSzPts val="1800"/>
              <a:buFont typeface="Arial"/>
              <a:buNone/>
            </a:pPr>
            <a:r>
              <a:rPr lang="en" sz="1300"/>
              <a:t>Record evidence that you have used your project management </a:t>
            </a:r>
            <a:r>
              <a:rPr lang="en" sz="1300" u="sng"/>
              <a:t>techniques</a:t>
            </a:r>
            <a:r>
              <a:rPr lang="en" sz="1300"/>
              <a:t> to manage the development of your outcome.</a:t>
            </a:r>
            <a:endParaRPr sz="1300"/>
          </a:p>
          <a:p>
            <a:pPr indent="0" lvl="0" marL="0" rtl="0" algn="l">
              <a:spcBef>
                <a:spcPts val="1600"/>
              </a:spcBef>
              <a:spcAft>
                <a:spcPts val="1600"/>
              </a:spcAft>
              <a:buClr>
                <a:srgbClr val="000000"/>
              </a:buClr>
              <a:buSzPts val="1800"/>
              <a:buFont typeface="Arial"/>
              <a:buNone/>
            </a:pPr>
            <a:r>
              <a:rPr lang="en" sz="1300"/>
              <a:t>Record evidence that you have used version control tools to manage the development of your outcome.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e6364d6a37_0_0"/>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3200"/>
              <a:buFont typeface="Arial"/>
              <a:buNone/>
            </a:pPr>
            <a:r>
              <a:rPr lang="en"/>
              <a:t>Using Monday.com</a:t>
            </a:r>
            <a:endParaRPr/>
          </a:p>
        </p:txBody>
      </p:sp>
      <p:sp>
        <p:nvSpPr>
          <p:cNvPr id="86" name="Google Shape;86;ge6364d6a37_0_0"/>
          <p:cNvSpPr txBox="1"/>
          <p:nvPr>
            <p:ph idx="1" type="body"/>
          </p:nvPr>
        </p:nvSpPr>
        <p:spPr>
          <a:xfrm>
            <a:off x="460950" y="109655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I first made a list of the things that i needed to do early on in the process. I wrote up all the minimum requirements I needed to make the game work. My initial planning process consisted of writing down any idea I had for improvements and researching if it was possible for me to complete these ideas before the deadline. I then put these ideas on Monday.com and set myself deadlines to finish them. Monday.com allows me to keep track of my work and update it whenever I finish a task.The deadline feature reminds me through emails when I need to finish my work . This means it was easy to break down my work and plan how to finish it. </a:t>
            </a:r>
            <a:endParaRPr>
              <a:solidFill>
                <a:schemeClr val="dk2"/>
              </a:solidFill>
            </a:endParaRPr>
          </a:p>
          <a:p>
            <a:pPr indent="0" lvl="0" marL="0" rtl="0" algn="l">
              <a:spcBef>
                <a:spcPts val="0"/>
              </a:spcBef>
              <a:spcAft>
                <a:spcPts val="0"/>
              </a:spcAft>
              <a:buNone/>
            </a:pPr>
            <a:r>
              <a:t/>
            </a:r>
            <a:endParaRPr>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ec3fdbfded_1_0"/>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Beginning</a:t>
            </a:r>
            <a:r>
              <a:rPr lang="en"/>
              <a:t> </a:t>
            </a:r>
            <a:r>
              <a:rPr lang="en"/>
              <a:t>planning</a:t>
            </a:r>
            <a:r>
              <a:rPr lang="en"/>
              <a:t> </a:t>
            </a:r>
            <a:endParaRPr/>
          </a:p>
        </p:txBody>
      </p:sp>
      <p:pic>
        <p:nvPicPr>
          <p:cNvPr id="92" name="Google Shape;92;gec3fdbfded_1_0"/>
          <p:cNvPicPr preferRelativeResize="0"/>
          <p:nvPr/>
        </p:nvPicPr>
        <p:blipFill>
          <a:blip r:embed="rId3">
            <a:alphaModFix/>
          </a:blip>
          <a:stretch>
            <a:fillRect/>
          </a:stretch>
        </p:blipFill>
        <p:spPr>
          <a:xfrm>
            <a:off x="152400" y="896825"/>
            <a:ext cx="8572987" cy="40942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ec3fdbfded_1_6"/>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Planning at Week 10</a:t>
            </a:r>
            <a:endParaRPr/>
          </a:p>
        </p:txBody>
      </p:sp>
      <p:pic>
        <p:nvPicPr>
          <p:cNvPr id="98" name="Google Shape;98;gec3fdbfded_1_6"/>
          <p:cNvPicPr preferRelativeResize="0"/>
          <p:nvPr/>
        </p:nvPicPr>
        <p:blipFill>
          <a:blip r:embed="rId3">
            <a:alphaModFix/>
          </a:blip>
          <a:stretch>
            <a:fillRect/>
          </a:stretch>
        </p:blipFill>
        <p:spPr>
          <a:xfrm>
            <a:off x="769050" y="1049225"/>
            <a:ext cx="7866527" cy="40942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outcome</a:t>
            </a:r>
            <a:endParaRPr/>
          </a:p>
        </p:txBody>
      </p:sp>
      <p:sp>
        <p:nvSpPr>
          <p:cNvPr id="104" name="Google Shape;104;p4"/>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Record evidence that you have broken the outcome into smaller components.</a:t>
            </a:r>
            <a:endParaRPr/>
          </a:p>
          <a:p>
            <a:pPr indent="-342900" lvl="0" marL="457200" rtl="0" algn="l">
              <a:lnSpc>
                <a:spcPct val="115000"/>
              </a:lnSpc>
              <a:spcBef>
                <a:spcPts val="1600"/>
              </a:spcBef>
              <a:spcAft>
                <a:spcPts val="0"/>
              </a:spcAft>
              <a:buSzPts val="1800"/>
              <a:buAutoNum type="arabicPeriod"/>
            </a:pPr>
            <a:r>
              <a:rPr lang="en">
                <a:solidFill>
                  <a:schemeClr val="dk2"/>
                </a:solidFill>
              </a:rPr>
              <a:t>Introduction and instructions</a:t>
            </a:r>
            <a:endParaRPr>
              <a:solidFill>
                <a:schemeClr val="dk2"/>
              </a:solidFill>
            </a:endParaRPr>
          </a:p>
          <a:p>
            <a:pPr indent="-342900" lvl="0" marL="457200" rtl="0" algn="l">
              <a:lnSpc>
                <a:spcPct val="115000"/>
              </a:lnSpc>
              <a:spcBef>
                <a:spcPts val="0"/>
              </a:spcBef>
              <a:spcAft>
                <a:spcPts val="0"/>
              </a:spcAft>
              <a:buClr>
                <a:schemeClr val="dk2"/>
              </a:buClr>
              <a:buSzPts val="1800"/>
              <a:buAutoNum type="arabicPeriod"/>
            </a:pPr>
            <a:r>
              <a:rPr lang="en">
                <a:solidFill>
                  <a:schemeClr val="dk2"/>
                </a:solidFill>
              </a:rPr>
              <a:t>Making grid</a:t>
            </a:r>
            <a:endParaRPr>
              <a:solidFill>
                <a:schemeClr val="dk2"/>
              </a:solidFill>
            </a:endParaRPr>
          </a:p>
          <a:p>
            <a:pPr indent="-342900" lvl="0" marL="457200" rtl="0" algn="l">
              <a:lnSpc>
                <a:spcPct val="115000"/>
              </a:lnSpc>
              <a:spcBef>
                <a:spcPts val="0"/>
              </a:spcBef>
              <a:spcAft>
                <a:spcPts val="0"/>
              </a:spcAft>
              <a:buClr>
                <a:schemeClr val="dk2"/>
              </a:buClr>
              <a:buSzPts val="1800"/>
              <a:buAutoNum type="arabicPeriod"/>
            </a:pPr>
            <a:r>
              <a:rPr lang="en">
                <a:solidFill>
                  <a:schemeClr val="dk2"/>
                </a:solidFill>
              </a:rPr>
              <a:t>Placing Mines </a:t>
            </a:r>
            <a:endParaRPr>
              <a:solidFill>
                <a:schemeClr val="dk2"/>
              </a:solidFill>
            </a:endParaRPr>
          </a:p>
          <a:p>
            <a:pPr indent="-342900" lvl="0" marL="457200" rtl="0" algn="l">
              <a:lnSpc>
                <a:spcPct val="115000"/>
              </a:lnSpc>
              <a:spcBef>
                <a:spcPts val="0"/>
              </a:spcBef>
              <a:spcAft>
                <a:spcPts val="0"/>
              </a:spcAft>
              <a:buClr>
                <a:schemeClr val="dk2"/>
              </a:buClr>
              <a:buSzPts val="1800"/>
              <a:buAutoNum type="arabicPeriod"/>
            </a:pPr>
            <a:r>
              <a:rPr lang="en">
                <a:solidFill>
                  <a:schemeClr val="dk2"/>
                </a:solidFill>
              </a:rPr>
              <a:t>Detecting </a:t>
            </a:r>
            <a:r>
              <a:rPr lang="en">
                <a:solidFill>
                  <a:schemeClr val="dk2"/>
                </a:solidFill>
              </a:rPr>
              <a:t>numbers</a:t>
            </a:r>
            <a:r>
              <a:rPr lang="en">
                <a:solidFill>
                  <a:schemeClr val="dk2"/>
                </a:solidFill>
              </a:rPr>
              <a:t> around mines</a:t>
            </a:r>
            <a:endParaRPr>
              <a:solidFill>
                <a:schemeClr val="dk2"/>
              </a:solidFill>
            </a:endParaRPr>
          </a:p>
          <a:p>
            <a:pPr indent="-342900" lvl="0" marL="457200" rtl="0" algn="l">
              <a:lnSpc>
                <a:spcPct val="115000"/>
              </a:lnSpc>
              <a:spcBef>
                <a:spcPts val="0"/>
              </a:spcBef>
              <a:spcAft>
                <a:spcPts val="0"/>
              </a:spcAft>
              <a:buClr>
                <a:schemeClr val="dk2"/>
              </a:buClr>
              <a:buSzPts val="1800"/>
              <a:buAutoNum type="arabicPeriod"/>
            </a:pPr>
            <a:r>
              <a:rPr lang="en">
                <a:solidFill>
                  <a:schemeClr val="dk2"/>
                </a:solidFill>
              </a:rPr>
              <a:t>Timer</a:t>
            </a:r>
            <a:endParaRPr>
              <a:solidFill>
                <a:schemeClr val="dk2"/>
              </a:solidFill>
            </a:endParaRPr>
          </a:p>
          <a:p>
            <a:pPr indent="-342900" lvl="0" marL="457200" rtl="0" algn="l">
              <a:lnSpc>
                <a:spcPct val="115000"/>
              </a:lnSpc>
              <a:spcBef>
                <a:spcPts val="0"/>
              </a:spcBef>
              <a:spcAft>
                <a:spcPts val="0"/>
              </a:spcAft>
              <a:buClr>
                <a:schemeClr val="dk2"/>
              </a:buClr>
              <a:buSzPts val="1800"/>
              <a:buAutoNum type="arabicPeriod"/>
            </a:pPr>
            <a:r>
              <a:rPr lang="en">
                <a:solidFill>
                  <a:schemeClr val="dk2"/>
                </a:solidFill>
              </a:rPr>
              <a:t>End message and play again</a:t>
            </a:r>
            <a:endParaRPr>
              <a:solidFill>
                <a:schemeClr val="dk2"/>
              </a:solidFill>
            </a:endParaRPr>
          </a:p>
          <a:p>
            <a:pPr indent="-342900" lvl="0" marL="457200" rtl="0" algn="l">
              <a:lnSpc>
                <a:spcPct val="115000"/>
              </a:lnSpc>
              <a:spcBef>
                <a:spcPts val="0"/>
              </a:spcBef>
              <a:spcAft>
                <a:spcPts val="0"/>
              </a:spcAft>
              <a:buClr>
                <a:schemeClr val="dk2"/>
              </a:buClr>
              <a:buSzPts val="1800"/>
              <a:buAutoNum type="arabicPeriod"/>
            </a:pPr>
            <a:r>
              <a:rPr lang="en">
                <a:solidFill>
                  <a:schemeClr val="dk2"/>
                </a:solidFill>
              </a:rPr>
              <a:t>Testing and </a:t>
            </a:r>
            <a:r>
              <a:rPr lang="en">
                <a:solidFill>
                  <a:schemeClr val="dk2"/>
                </a:solidFill>
              </a:rPr>
              <a:t>trialling</a:t>
            </a:r>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ec3fdbfded_1_15"/>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 and Instructions</a:t>
            </a:r>
            <a:endParaRPr/>
          </a:p>
        </p:txBody>
      </p:sp>
      <p:sp>
        <p:nvSpPr>
          <p:cNvPr id="110" name="Google Shape;110;gec3fdbfded_1_15"/>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 put in the code that introduces the game and greets the user while also printing instructions on how the game works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ec3fdbfded_1_20"/>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Making grids and placing mines</a:t>
            </a:r>
            <a:endParaRPr/>
          </a:p>
        </p:txBody>
      </p:sp>
      <p:sp>
        <p:nvSpPr>
          <p:cNvPr id="116" name="Google Shape;116;gec3fdbfded_1_20"/>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 drew a basic grid using </a:t>
            </a:r>
            <a:r>
              <a:rPr lang="en" sz="2000"/>
              <a:t>inspiration</a:t>
            </a:r>
            <a:r>
              <a:rPr lang="en" sz="2000"/>
              <a:t> from the internet as I had no knowledge on how to develop a grid from scratch. I made sure that the grid was clear and the player was able to place a mine wherever they clicked. I also made sure the grid updated whenever a new mine was placed</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FF0000"/>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