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handoutMasterIdLst>
    <p:handoutMasterId r:id="rId122"/>
  </p:handoutMasterIdLst>
  <p:sldIdLst>
    <p:sldId id="357" r:id="rId2"/>
    <p:sldId id="457" r:id="rId3"/>
    <p:sldId id="402" r:id="rId4"/>
    <p:sldId id="401" r:id="rId5"/>
    <p:sldId id="496" r:id="rId6"/>
    <p:sldId id="486" r:id="rId7"/>
    <p:sldId id="512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3" r:id="rId19"/>
    <p:sldId id="514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4" r:id="rId28"/>
    <p:sldId id="525" r:id="rId29"/>
    <p:sldId id="526" r:id="rId30"/>
    <p:sldId id="529" r:id="rId31"/>
    <p:sldId id="530" r:id="rId32"/>
    <p:sldId id="533" r:id="rId33"/>
    <p:sldId id="487" r:id="rId34"/>
    <p:sldId id="488" r:id="rId35"/>
    <p:sldId id="489" r:id="rId36"/>
    <p:sldId id="490" r:id="rId37"/>
    <p:sldId id="491" r:id="rId38"/>
    <p:sldId id="492" r:id="rId39"/>
    <p:sldId id="534" r:id="rId40"/>
    <p:sldId id="535" r:id="rId41"/>
    <p:sldId id="536" r:id="rId42"/>
    <p:sldId id="538" r:id="rId43"/>
    <p:sldId id="540" r:id="rId44"/>
    <p:sldId id="541" r:id="rId45"/>
    <p:sldId id="545" r:id="rId46"/>
    <p:sldId id="547" r:id="rId47"/>
    <p:sldId id="577" r:id="rId48"/>
    <p:sldId id="548" r:id="rId49"/>
    <p:sldId id="549" r:id="rId50"/>
    <p:sldId id="550" r:id="rId51"/>
    <p:sldId id="551" r:id="rId52"/>
    <p:sldId id="552" r:id="rId53"/>
    <p:sldId id="553" r:id="rId54"/>
    <p:sldId id="554" r:id="rId55"/>
    <p:sldId id="566" r:id="rId56"/>
    <p:sldId id="555" r:id="rId57"/>
    <p:sldId id="556" r:id="rId58"/>
    <p:sldId id="557" r:id="rId59"/>
    <p:sldId id="558" r:id="rId60"/>
    <p:sldId id="559" r:id="rId61"/>
    <p:sldId id="560" r:id="rId62"/>
    <p:sldId id="561" r:id="rId63"/>
    <p:sldId id="562" r:id="rId64"/>
    <p:sldId id="563" r:id="rId65"/>
    <p:sldId id="564" r:id="rId66"/>
    <p:sldId id="565" r:id="rId67"/>
    <p:sldId id="567" r:id="rId68"/>
    <p:sldId id="568" r:id="rId69"/>
    <p:sldId id="569" r:id="rId70"/>
    <p:sldId id="570" r:id="rId71"/>
    <p:sldId id="571" r:id="rId72"/>
    <p:sldId id="572" r:id="rId73"/>
    <p:sldId id="575" r:id="rId74"/>
    <p:sldId id="481" r:id="rId75"/>
    <p:sldId id="432" r:id="rId76"/>
    <p:sldId id="495" r:id="rId77"/>
    <p:sldId id="497" r:id="rId78"/>
    <p:sldId id="436" r:id="rId79"/>
    <p:sldId id="437" r:id="rId80"/>
    <p:sldId id="438" r:id="rId81"/>
    <p:sldId id="439" r:id="rId82"/>
    <p:sldId id="440" r:id="rId83"/>
    <p:sldId id="441" r:id="rId84"/>
    <p:sldId id="442" r:id="rId85"/>
    <p:sldId id="443" r:id="rId86"/>
    <p:sldId id="444" r:id="rId87"/>
    <p:sldId id="445" r:id="rId88"/>
    <p:sldId id="446" r:id="rId89"/>
    <p:sldId id="447" r:id="rId90"/>
    <p:sldId id="482" r:id="rId91"/>
    <p:sldId id="483" r:id="rId92"/>
    <p:sldId id="484" r:id="rId93"/>
    <p:sldId id="485" r:id="rId94"/>
    <p:sldId id="448" r:id="rId95"/>
    <p:sldId id="449" r:id="rId96"/>
    <p:sldId id="450" r:id="rId97"/>
    <p:sldId id="451" r:id="rId98"/>
    <p:sldId id="452" r:id="rId99"/>
    <p:sldId id="453" r:id="rId100"/>
    <p:sldId id="454" r:id="rId101"/>
    <p:sldId id="455" r:id="rId102"/>
    <p:sldId id="456" r:id="rId103"/>
    <p:sldId id="500" r:id="rId104"/>
    <p:sldId id="458" r:id="rId105"/>
    <p:sldId id="576" r:id="rId106"/>
    <p:sldId id="459" r:id="rId107"/>
    <p:sldId id="460" r:id="rId108"/>
    <p:sldId id="461" r:id="rId109"/>
    <p:sldId id="462" r:id="rId110"/>
    <p:sldId id="463" r:id="rId111"/>
    <p:sldId id="464" r:id="rId112"/>
    <p:sldId id="465" r:id="rId113"/>
    <p:sldId id="466" r:id="rId114"/>
    <p:sldId id="467" r:id="rId115"/>
    <p:sldId id="468" r:id="rId116"/>
    <p:sldId id="469" r:id="rId117"/>
    <p:sldId id="470" r:id="rId118"/>
    <p:sldId id="471" r:id="rId119"/>
    <p:sldId id="472" r:id="rId120"/>
    <p:sldId id="473" r:id="rId121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DDDD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141F7080-9D0E-4E45-83F6-5D3AA96315A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0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 b="0"/>
            </a:lvl1pPr>
          </a:lstStyle>
          <a:p>
            <a:endParaRPr lang="en-US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j-lt"/>
              </a:defRPr>
            </a:lvl1pPr>
          </a:lstStyle>
          <a:p>
            <a:fld id="{D98049C0-6F24-468A-8FE0-8D77259355A1}" type="slidenum">
              <a:rPr lang="en-US" altLang="en-US"/>
              <a:pPr/>
              <a:t>‹nº›</a:t>
            </a:fld>
            <a:endParaRPr lang="en-US" altLang="en-US"/>
          </a:p>
        </p:txBody>
      </p:sp>
      <p:sp>
        <p:nvSpPr>
          <p:cNvPr id="1639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0467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0467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ítulo, texto e clipe de mí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Mídia 3"/>
          <p:cNvSpPr>
            <a:spLocks noGrp="1"/>
          </p:cNvSpPr>
          <p:nvPr>
            <p:ph type="media"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259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259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259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r>
              <a:rPr lang="en-US" altLang="en-US"/>
              <a:t>Inteligência Artificial para Jogos</a:t>
            </a:r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553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en-US" altLang="en-US" sz="1200">
                <a:latin typeface="Garamond" pitchFamily="18" charset="0"/>
              </a:rPr>
              <a:t>Prof. Luiz Chaimowicz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work\simulator\simulatorpot.ex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://msl.cs.uiuc.edu/rrt/gallery.html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ork\simulator\simulator.exe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miliegames.com/galaga/" TargetMode="Externa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blog.net/archives/000152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w9G-8gL5o0?feature=player_embedded" TargetMode="Externa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C:\work\simulator\simulatorpot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AIDemo1.ex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ile:///C:\work\simulator\simulatorpot.ex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Work\Cursos\Jogos%20S&#227;o%20Carlos\Boids_SBGames2008.mpg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file:///C:\Work\Cursos\Jogos%20S&#227;o%20Carlos\fishHiRes01.divx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2.emf"/><Relationship Id="rId2" Type="http://schemas.openxmlformats.org/officeDocument/2006/relationships/video" Target="file:///C:\Work\Cursos\Jogos%20S&#227;o%20Carlos\CheerLeading%20(3x).mpg" TargetMode="Externa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image" Target="../media/image28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9.png"/><Relationship Id="rId9" Type="http://schemas.openxmlformats.org/officeDocument/2006/relationships/image" Target="../media/image3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Work\Cursos\Jogos%20S&#227;o%20Carlos\dend.mpg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Work\Cursos\Jogos%20S&#227;o%20Carlos\No_Robot_Left_Behind.avi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ork\simulator\simulator.exe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png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work\artigos\ICRA05\Presentation\CheerLeading%20(3x).mpg" TargetMode="Externa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work\artigos\ICRA05\Presentation\luiz%20(2x).mpg" TargetMode="External"/><Relationship Id="rId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work\artigos\ICRA05\Presentation\ER1-run7_sm.mpg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artigos\ICRA07\videos\dend.mpg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ev\ROCI\Utilities\GraphGenerator\bin\Release\GraphPlanner.ex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www.cs.cornell.edu/Info/People/chew/Delaunay.htm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hyperlink" Target="file:///C:\dev\ROCI\Utilities\GraphGenerator\bin\Release\GraphPlanner.exe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Dado um ambiente </a:t>
            </a:r>
            <a:r>
              <a:rPr lang="pt-BR" b="1" dirty="0"/>
              <a:t>determinar um caminho </a:t>
            </a:r>
            <a:r>
              <a:rPr lang="pt-BR" dirty="0" smtClean="0"/>
              <a:t>e </a:t>
            </a:r>
            <a:r>
              <a:rPr lang="pt-BR" b="1" dirty="0" smtClean="0"/>
              <a:t>mover o agente </a:t>
            </a:r>
            <a:r>
              <a:rPr lang="pt-BR" dirty="0" smtClean="0"/>
              <a:t>entre </a:t>
            </a:r>
            <a:r>
              <a:rPr lang="pt-BR" dirty="0"/>
              <a:t>a </a:t>
            </a:r>
            <a:r>
              <a:rPr lang="pt-BR" dirty="0" smtClean="0"/>
              <a:t>sua posição </a:t>
            </a:r>
            <a:r>
              <a:rPr lang="pt-BR" dirty="0"/>
              <a:t>corrente do agente e um </a:t>
            </a:r>
            <a:r>
              <a:rPr lang="pt-BR" dirty="0" smtClean="0"/>
              <a:t>gol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Muitas vezes é usado o termo </a:t>
            </a:r>
            <a:r>
              <a:rPr lang="pt-BR" b="1" i="1" dirty="0" err="1" smtClean="0"/>
              <a:t>Pathfinding</a:t>
            </a:r>
            <a:endParaRPr lang="pt-BR" b="1" i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8900" name="Picture 4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5313" y="2830284"/>
            <a:ext cx="36417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Loop do Jogo</a:t>
            </a:r>
            <a:endParaRPr lang="en-US" smtClean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 forma geral, o jogo ocorre dentro de um loop, chamado “</a:t>
            </a:r>
            <a:r>
              <a:rPr lang="pt-BR" i="1" smtClean="0"/>
              <a:t>game loop</a:t>
            </a:r>
            <a:r>
              <a:rPr lang="pt-BR" smtClean="0"/>
              <a:t>”</a:t>
            </a:r>
          </a:p>
          <a:p>
            <a:pPr eaLnBrk="1" hangingPunct="1"/>
            <a:r>
              <a:rPr lang="pt-BR" smtClean="0"/>
              <a:t>Nesse loop deve-se, entre outras coisas</a:t>
            </a:r>
          </a:p>
          <a:p>
            <a:pPr lvl="1" eaLnBrk="1" hangingPunct="1"/>
            <a:r>
              <a:rPr lang="pt-BR" smtClean="0"/>
              <a:t>Tratar eventos (teclado, mensagens, etc...)</a:t>
            </a:r>
          </a:p>
          <a:p>
            <a:pPr lvl="1" eaLnBrk="1" hangingPunct="1"/>
            <a:r>
              <a:rPr lang="pt-BR" smtClean="0"/>
              <a:t>Perceber o ambiente (sensores locais)</a:t>
            </a:r>
          </a:p>
          <a:p>
            <a:pPr lvl="1" eaLnBrk="1" hangingPunct="1"/>
            <a:r>
              <a:rPr lang="pt-BR" smtClean="0"/>
              <a:t>Atualizar o estado dos agentes (IA, Física)</a:t>
            </a:r>
          </a:p>
          <a:p>
            <a:pPr lvl="2" eaLnBrk="1" hangingPunct="1"/>
            <a:r>
              <a:rPr lang="pt-BR" smtClean="0"/>
              <a:t>Tomada de decisões, cálculo das forças, atualização da posição, etc...</a:t>
            </a:r>
          </a:p>
          <a:p>
            <a:pPr lvl="1" eaLnBrk="1" hangingPunct="1"/>
            <a:r>
              <a:rPr lang="pt-BR" smtClean="0"/>
              <a:t>Redesenhar a tela</a:t>
            </a:r>
          </a:p>
          <a:p>
            <a:pPr eaLnBrk="1" hangingPunct="1"/>
            <a:r>
              <a:rPr lang="pt-BR" smtClean="0"/>
              <a:t>Jogos modernos usam diferentes </a:t>
            </a:r>
            <a:r>
              <a:rPr lang="pt-BR" i="1" smtClean="0"/>
              <a:t>frame rates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Probabilistic Roadmap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Possíveis Melhorias </a:t>
            </a:r>
          </a:p>
          <a:p>
            <a:pPr lvl="1"/>
            <a:r>
              <a:rPr lang="pt-BR"/>
              <a:t>Fazer um pós-processamento no roadmap, removendo e adicionando vértices</a:t>
            </a:r>
          </a:p>
          <a:p>
            <a:pPr lvl="1"/>
            <a:r>
              <a:rPr lang="pt-BR"/>
              <a:t>Utilizar diferentes distribuições probabilísticas</a:t>
            </a:r>
          </a:p>
          <a:p>
            <a:pPr lvl="2"/>
            <a:r>
              <a:rPr lang="pt-BR"/>
              <a:t>Colocar “tendências”</a:t>
            </a:r>
            <a:endParaRPr lang="pt-BR" i="1"/>
          </a:p>
          <a:p>
            <a:pPr lvl="1"/>
            <a:r>
              <a:rPr lang="pt-BR"/>
              <a:t>Utilizar diferentes planejadores locais</a:t>
            </a:r>
          </a:p>
          <a:p>
            <a:pPr lvl="2"/>
            <a:r>
              <a:rPr lang="pt-BR"/>
              <a:t>Determinísticos x não determinísticos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pPr lvl="1"/>
            <a:endParaRPr lang="pt-BR"/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Probabilistic Roadmap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</a:t>
            </a:r>
          </a:p>
          <a:p>
            <a:pPr lvl="1"/>
            <a:r>
              <a:rPr lang="pt-BR"/>
              <a:t>Não precisa da representação completa do espaço de configurações</a:t>
            </a:r>
          </a:p>
          <a:p>
            <a:pPr lvl="2"/>
            <a:r>
              <a:rPr lang="pt-BR"/>
              <a:t>Especialmente indicado para espaços multidimensionais</a:t>
            </a:r>
          </a:p>
          <a:p>
            <a:pPr lvl="1"/>
            <a:r>
              <a:rPr lang="pt-BR"/>
              <a:t>Probabilisticamente completo</a:t>
            </a:r>
          </a:p>
          <a:p>
            <a:r>
              <a:rPr lang="pt-BR"/>
              <a:t>Desvantagens</a:t>
            </a:r>
          </a:p>
          <a:p>
            <a:pPr lvl="1"/>
            <a:r>
              <a:rPr lang="pt-BR"/>
              <a:t>Não gera caminhos ótimos</a:t>
            </a:r>
          </a:p>
          <a:p>
            <a:pPr lvl="1"/>
            <a:r>
              <a:rPr lang="pt-BR"/>
              <a:t>Não é determinístico</a:t>
            </a:r>
          </a:p>
          <a:p>
            <a:pPr lvl="1"/>
            <a:r>
              <a:rPr lang="pt-BR"/>
              <a:t>Tem dificuldades em certos ambientes</a:t>
            </a:r>
          </a:p>
          <a:p>
            <a:pPr lvl="2"/>
            <a:r>
              <a:rPr lang="pt-BR"/>
              <a:t>Ex. passagens estreitas</a:t>
            </a:r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Sampling Based Approaches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Árvores de busca aleatórias</a:t>
            </a:r>
          </a:p>
          <a:p>
            <a:pPr lvl="1"/>
            <a:r>
              <a:rPr lang="pt-BR"/>
              <a:t>A partir da configuração inicial, gerar outras configurações tentando chegar à configuração final</a:t>
            </a:r>
          </a:p>
          <a:p>
            <a:pPr lvl="1"/>
            <a:r>
              <a:rPr lang="pt-BR"/>
              <a:t>Ideal para “</a:t>
            </a:r>
            <a:r>
              <a:rPr lang="pt-BR" i="1"/>
              <a:t>single queries”</a:t>
            </a:r>
            <a:endParaRPr lang="pt-BR"/>
          </a:p>
          <a:p>
            <a:r>
              <a:rPr lang="pt-BR"/>
              <a:t>Mais comum:</a:t>
            </a:r>
            <a:br>
              <a:rPr lang="pt-BR"/>
            </a:br>
            <a:r>
              <a:rPr lang="pt-BR" b="1" i="1"/>
              <a:t>RRTs – Rapid Exploring Random Trees</a:t>
            </a:r>
          </a:p>
          <a:p>
            <a:r>
              <a:rPr lang="pt-BR" i="1">
                <a:hlinkClick r:id="rId2"/>
              </a:rPr>
              <a:t>http://msl.cs.uiuc.edu/rrt/gallery.html</a:t>
            </a:r>
            <a:endParaRPr lang="pt-BR" i="1"/>
          </a:p>
          <a:p>
            <a:pPr lvl="1"/>
            <a:endParaRPr lang="pt-BR" i="1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Probabilistic Roadmaps em Jogos</a:t>
            </a:r>
          </a:p>
        </p:txBody>
      </p:sp>
      <p:pic>
        <p:nvPicPr>
          <p:cNvPr id="3840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9038" y="1400175"/>
            <a:ext cx="32607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40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300" y="1516063"/>
            <a:ext cx="3932238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368300" y="4873625"/>
            <a:ext cx="4556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pt-BR" sz="1400"/>
              <a:t>Utilizando </a:t>
            </a:r>
            <a:r>
              <a:rPr lang="pt-BR" sz="1400" i="1"/>
              <a:t>Rapidly-Exploring Random Trees </a:t>
            </a:r>
            <a:r>
              <a:rPr lang="pt-BR" sz="1400"/>
              <a:t>(</a:t>
            </a:r>
            <a:r>
              <a:rPr lang="pt-BR" sz="1400" i="1"/>
              <a:t>RRTs</a:t>
            </a:r>
            <a:r>
              <a:rPr lang="pt-BR" sz="1400"/>
              <a:t>) </a:t>
            </a:r>
          </a:p>
          <a:p>
            <a:pPr algn="l">
              <a:lnSpc>
                <a:spcPct val="130000"/>
              </a:lnSpc>
            </a:pPr>
            <a:r>
              <a:rPr lang="pt-BR" sz="1400"/>
              <a:t>para o Planejamento de Caminhos em Jogos</a:t>
            </a:r>
          </a:p>
          <a:p>
            <a:pPr algn="l">
              <a:lnSpc>
                <a:spcPct val="130000"/>
              </a:lnSpc>
            </a:pPr>
            <a:r>
              <a:rPr lang="pt-BR" sz="1400" b="0"/>
              <a:t>Samir Araújo de Souza, Luiz Chaimowicz</a:t>
            </a:r>
          </a:p>
          <a:p>
            <a:pPr algn="l">
              <a:lnSpc>
                <a:spcPct val="130000"/>
              </a:lnSpc>
            </a:pPr>
            <a:r>
              <a:rPr lang="pt-BR" sz="1400" b="0"/>
              <a:t>SBGames 2007</a:t>
            </a:r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Decomposição em Células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62210"/>
          </a:xfrm>
        </p:spPr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é </a:t>
            </a:r>
            <a:r>
              <a:rPr lang="en-US" dirty="0" err="1" smtClean="0"/>
              <a:t>comumente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de</a:t>
            </a:r>
            <a:r>
              <a:rPr lang="en-US" b="1" dirty="0" smtClean="0"/>
              <a:t> </a:t>
            </a:r>
            <a:r>
              <a:rPr lang="en-US" b="1" dirty="0" err="1" smtClean="0"/>
              <a:t>Navmeshes</a:t>
            </a:r>
            <a:endParaRPr lang="en-US" b="1" dirty="0"/>
          </a:p>
          <a:p>
            <a:endParaRPr lang="pt-BR" dirty="0"/>
          </a:p>
        </p:txBody>
      </p:sp>
      <p:pic>
        <p:nvPicPr>
          <p:cNvPr id="491522" name="Picture 2" descr="http://i252.photobucket.com/albums/hh9/PaulTozour/Stormwind-NavMe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47" y="2712578"/>
            <a:ext cx="3800475" cy="2847976"/>
          </a:xfrm>
          <a:prstGeom prst="rect">
            <a:avLst/>
          </a:prstGeom>
          <a:noFill/>
        </p:spPr>
      </p:pic>
      <p:pic>
        <p:nvPicPr>
          <p:cNvPr id="491524" name="Picture 4" descr="Photobuck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8776" y="2672776"/>
            <a:ext cx="3506310" cy="2802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Decomposição em Células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regiões</a:t>
            </a:r>
            <a:r>
              <a:rPr lang="en-US" dirty="0"/>
              <a:t> simples e </a:t>
            </a:r>
            <a:r>
              <a:rPr lang="en-US" dirty="0" err="1"/>
              <a:t>conectadas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de </a:t>
            </a:r>
            <a:r>
              <a:rPr lang="en-US" dirty="0" err="1"/>
              <a:t>células</a:t>
            </a:r>
            <a:endParaRPr lang="en-US" dirty="0"/>
          </a:p>
          <a:p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adjacentes</a:t>
            </a:r>
            <a:r>
              <a:rPr lang="en-US" dirty="0"/>
              <a:t> e </a:t>
            </a:r>
            <a:r>
              <a:rPr lang="en-US" dirty="0" err="1"/>
              <a:t>contruir</a:t>
            </a:r>
            <a:r>
              <a:rPr lang="en-US" dirty="0"/>
              <a:t> um </a:t>
            </a:r>
            <a:r>
              <a:rPr lang="en-US" b="1" dirty="0" err="1"/>
              <a:t>grafo</a:t>
            </a:r>
            <a:r>
              <a:rPr lang="en-US" b="1" dirty="0"/>
              <a:t> de </a:t>
            </a:r>
            <a:r>
              <a:rPr lang="en-US" b="1" dirty="0" err="1" smtClean="0"/>
              <a:t>adjacência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topológico</a:t>
            </a:r>
            <a:r>
              <a:rPr lang="en-US" dirty="0" smtClean="0"/>
              <a:t>)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dirty="0" err="1"/>
              <a:t>Determinar</a:t>
            </a:r>
            <a:r>
              <a:rPr lang="en-US" dirty="0"/>
              <a:t> a </a:t>
            </a:r>
            <a:r>
              <a:rPr lang="en-US" dirty="0" err="1"/>
              <a:t>seqüência</a:t>
            </a:r>
            <a:r>
              <a:rPr lang="en-US" dirty="0"/>
              <a:t> de </a:t>
            </a:r>
            <a:r>
              <a:rPr lang="en-US" dirty="0" err="1"/>
              <a:t>células</a:t>
            </a:r>
            <a:r>
              <a:rPr lang="en-US" dirty="0"/>
              <a:t> entre a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e </a:t>
            </a:r>
            <a:r>
              <a:rPr lang="en-US" dirty="0" err="1"/>
              <a:t>desejada</a:t>
            </a:r>
            <a:endParaRPr lang="en-US" dirty="0"/>
          </a:p>
          <a:p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célula</a:t>
            </a:r>
            <a:endParaRPr lang="en-US" dirty="0"/>
          </a:p>
          <a:p>
            <a:pPr lvl="1"/>
            <a:r>
              <a:rPr lang="en-US" dirty="0"/>
              <a:t>Ex. </a:t>
            </a:r>
            <a:r>
              <a:rPr lang="en-US" dirty="0" err="1"/>
              <a:t>Passando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célula</a:t>
            </a:r>
            <a:endParaRPr lang="en-US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59" name="Oval 3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6662" name="Line 6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3" name="Line 7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5" name="Line 9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7" name="Line 11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8" name="Line 12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9" name="Line 13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0" name="Line 14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1" name="Line 15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2" name="Line 16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3" name="Rectangle 17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74" name="Oval 18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75" name="Freeform 19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6" name="AutoShape 20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26677" name="Group 21"/>
          <p:cNvGrpSpPr>
            <a:grpSpLocks/>
          </p:cNvGrpSpPr>
          <p:nvPr/>
        </p:nvGrpSpPr>
        <p:grpSpPr bwMode="auto">
          <a:xfrm>
            <a:off x="2046288" y="3686175"/>
            <a:ext cx="384175" cy="390525"/>
            <a:chOff x="1289" y="2322"/>
            <a:chExt cx="242" cy="246"/>
          </a:xfrm>
        </p:grpSpPr>
        <p:sp>
          <p:nvSpPr>
            <p:cNvPr id="326678" name="Oval 2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79" name="Text Box 23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</a:t>
              </a:r>
            </a:p>
          </p:txBody>
        </p:sp>
      </p:grpSp>
      <p:grpSp>
        <p:nvGrpSpPr>
          <p:cNvPr id="326680" name="Group 24"/>
          <p:cNvGrpSpPr>
            <a:grpSpLocks/>
          </p:cNvGrpSpPr>
          <p:nvPr/>
        </p:nvGrpSpPr>
        <p:grpSpPr bwMode="auto">
          <a:xfrm>
            <a:off x="3314700" y="4084638"/>
            <a:ext cx="384175" cy="390525"/>
            <a:chOff x="1289" y="2322"/>
            <a:chExt cx="242" cy="246"/>
          </a:xfrm>
        </p:grpSpPr>
        <p:sp>
          <p:nvSpPr>
            <p:cNvPr id="326681" name="Oval 2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3</a:t>
              </a:r>
            </a:p>
          </p:txBody>
        </p:sp>
      </p:grpSp>
      <p:grpSp>
        <p:nvGrpSpPr>
          <p:cNvPr id="326683" name="Group 27"/>
          <p:cNvGrpSpPr>
            <a:grpSpLocks/>
          </p:cNvGrpSpPr>
          <p:nvPr/>
        </p:nvGrpSpPr>
        <p:grpSpPr bwMode="auto">
          <a:xfrm>
            <a:off x="3497263" y="2209800"/>
            <a:ext cx="384175" cy="390525"/>
            <a:chOff x="1289" y="2322"/>
            <a:chExt cx="242" cy="246"/>
          </a:xfrm>
        </p:grpSpPr>
        <p:sp>
          <p:nvSpPr>
            <p:cNvPr id="326684" name="Oval 2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85" name="Text Box 29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2</a:t>
              </a:r>
            </a:p>
          </p:txBody>
        </p:sp>
      </p:grpSp>
      <p:grpSp>
        <p:nvGrpSpPr>
          <p:cNvPr id="326686" name="Group 30"/>
          <p:cNvGrpSpPr>
            <a:grpSpLocks/>
          </p:cNvGrpSpPr>
          <p:nvPr/>
        </p:nvGrpSpPr>
        <p:grpSpPr bwMode="auto">
          <a:xfrm>
            <a:off x="4022725" y="3633788"/>
            <a:ext cx="384175" cy="390525"/>
            <a:chOff x="1289" y="2322"/>
            <a:chExt cx="242" cy="246"/>
          </a:xfrm>
        </p:grpSpPr>
        <p:sp>
          <p:nvSpPr>
            <p:cNvPr id="326687" name="Oval 31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88" name="Text Box 32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4</a:t>
              </a:r>
            </a:p>
          </p:txBody>
        </p:sp>
      </p:grpSp>
      <p:grpSp>
        <p:nvGrpSpPr>
          <p:cNvPr id="326689" name="Group 33"/>
          <p:cNvGrpSpPr>
            <a:grpSpLocks/>
          </p:cNvGrpSpPr>
          <p:nvPr/>
        </p:nvGrpSpPr>
        <p:grpSpPr bwMode="auto">
          <a:xfrm>
            <a:off x="4064000" y="4943475"/>
            <a:ext cx="384175" cy="390525"/>
            <a:chOff x="1289" y="2322"/>
            <a:chExt cx="242" cy="246"/>
          </a:xfrm>
        </p:grpSpPr>
        <p:sp>
          <p:nvSpPr>
            <p:cNvPr id="326690" name="Oval 34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91" name="Text Box 35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5</a:t>
              </a:r>
            </a:p>
          </p:txBody>
        </p:sp>
      </p:grpSp>
      <p:grpSp>
        <p:nvGrpSpPr>
          <p:cNvPr id="326692" name="Group 36"/>
          <p:cNvGrpSpPr>
            <a:grpSpLocks/>
          </p:cNvGrpSpPr>
          <p:nvPr/>
        </p:nvGrpSpPr>
        <p:grpSpPr bwMode="auto">
          <a:xfrm>
            <a:off x="4826000" y="4937125"/>
            <a:ext cx="384175" cy="390525"/>
            <a:chOff x="1289" y="2322"/>
            <a:chExt cx="242" cy="246"/>
          </a:xfrm>
        </p:grpSpPr>
        <p:sp>
          <p:nvSpPr>
            <p:cNvPr id="326693" name="Oval 37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94" name="Text Box 38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8</a:t>
              </a:r>
            </a:p>
          </p:txBody>
        </p:sp>
      </p:grpSp>
      <p:grpSp>
        <p:nvGrpSpPr>
          <p:cNvPr id="326695" name="Group 39"/>
          <p:cNvGrpSpPr>
            <a:grpSpLocks/>
          </p:cNvGrpSpPr>
          <p:nvPr/>
        </p:nvGrpSpPr>
        <p:grpSpPr bwMode="auto">
          <a:xfrm>
            <a:off x="4810125" y="2940050"/>
            <a:ext cx="384175" cy="390525"/>
            <a:chOff x="1289" y="2322"/>
            <a:chExt cx="242" cy="246"/>
          </a:xfrm>
        </p:grpSpPr>
        <p:sp>
          <p:nvSpPr>
            <p:cNvPr id="326696" name="Oval 40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97" name="Text Box 41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7</a:t>
              </a:r>
            </a:p>
          </p:txBody>
        </p:sp>
      </p:grpSp>
      <p:grpSp>
        <p:nvGrpSpPr>
          <p:cNvPr id="326698" name="Group 42"/>
          <p:cNvGrpSpPr>
            <a:grpSpLocks/>
          </p:cNvGrpSpPr>
          <p:nvPr/>
        </p:nvGrpSpPr>
        <p:grpSpPr bwMode="auto">
          <a:xfrm>
            <a:off x="5194300" y="3829050"/>
            <a:ext cx="384175" cy="390525"/>
            <a:chOff x="1289" y="2322"/>
            <a:chExt cx="242" cy="246"/>
          </a:xfrm>
        </p:grpSpPr>
        <p:sp>
          <p:nvSpPr>
            <p:cNvPr id="326699" name="Oval 43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0" name="Text Box 44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9</a:t>
              </a:r>
            </a:p>
          </p:txBody>
        </p:sp>
      </p:grpSp>
      <p:grpSp>
        <p:nvGrpSpPr>
          <p:cNvPr id="326701" name="Group 45"/>
          <p:cNvGrpSpPr>
            <a:grpSpLocks/>
          </p:cNvGrpSpPr>
          <p:nvPr/>
        </p:nvGrpSpPr>
        <p:grpSpPr bwMode="auto">
          <a:xfrm>
            <a:off x="5468938" y="2392363"/>
            <a:ext cx="438150" cy="390525"/>
            <a:chOff x="1259" y="2322"/>
            <a:chExt cx="276" cy="246"/>
          </a:xfrm>
        </p:grpSpPr>
        <p:sp>
          <p:nvSpPr>
            <p:cNvPr id="326702" name="Oval 46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3" name="Text Box 47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10</a:t>
              </a:r>
            </a:p>
          </p:txBody>
        </p:sp>
      </p:grpSp>
      <p:grpSp>
        <p:nvGrpSpPr>
          <p:cNvPr id="326704" name="Group 48"/>
          <p:cNvGrpSpPr>
            <a:grpSpLocks/>
          </p:cNvGrpSpPr>
          <p:nvPr/>
        </p:nvGrpSpPr>
        <p:grpSpPr bwMode="auto">
          <a:xfrm>
            <a:off x="5853113" y="4498975"/>
            <a:ext cx="438150" cy="390525"/>
            <a:chOff x="1259" y="2322"/>
            <a:chExt cx="276" cy="246"/>
          </a:xfrm>
        </p:grpSpPr>
        <p:sp>
          <p:nvSpPr>
            <p:cNvPr id="326705" name="Oval 4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6" name="Text Box 50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11</a:t>
              </a:r>
            </a:p>
          </p:txBody>
        </p:sp>
      </p:grpSp>
      <p:grpSp>
        <p:nvGrpSpPr>
          <p:cNvPr id="326707" name="Group 51"/>
          <p:cNvGrpSpPr>
            <a:grpSpLocks/>
          </p:cNvGrpSpPr>
          <p:nvPr/>
        </p:nvGrpSpPr>
        <p:grpSpPr bwMode="auto">
          <a:xfrm>
            <a:off x="6057900" y="2709863"/>
            <a:ext cx="438150" cy="390525"/>
            <a:chOff x="1259" y="2322"/>
            <a:chExt cx="276" cy="246"/>
          </a:xfrm>
        </p:grpSpPr>
        <p:sp>
          <p:nvSpPr>
            <p:cNvPr id="326708" name="Oval 5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9" name="Text Box 53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12</a:t>
              </a:r>
            </a:p>
          </p:txBody>
        </p:sp>
      </p:grpSp>
      <p:grpSp>
        <p:nvGrpSpPr>
          <p:cNvPr id="326710" name="Group 54"/>
          <p:cNvGrpSpPr>
            <a:grpSpLocks/>
          </p:cNvGrpSpPr>
          <p:nvPr/>
        </p:nvGrpSpPr>
        <p:grpSpPr bwMode="auto">
          <a:xfrm>
            <a:off x="6877050" y="3852863"/>
            <a:ext cx="438150" cy="390525"/>
            <a:chOff x="1259" y="2322"/>
            <a:chExt cx="276" cy="246"/>
          </a:xfrm>
        </p:grpSpPr>
        <p:sp>
          <p:nvSpPr>
            <p:cNvPr id="326711" name="Oval 5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12" name="Text Box 56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13</a:t>
              </a:r>
            </a:p>
          </p:txBody>
        </p:sp>
      </p:grpSp>
      <p:grpSp>
        <p:nvGrpSpPr>
          <p:cNvPr id="326713" name="Group 57"/>
          <p:cNvGrpSpPr>
            <a:grpSpLocks/>
          </p:cNvGrpSpPr>
          <p:nvPr/>
        </p:nvGrpSpPr>
        <p:grpSpPr bwMode="auto">
          <a:xfrm>
            <a:off x="4349750" y="2197100"/>
            <a:ext cx="384175" cy="390525"/>
            <a:chOff x="1289" y="2322"/>
            <a:chExt cx="242" cy="246"/>
          </a:xfrm>
        </p:grpSpPr>
        <p:sp>
          <p:nvSpPr>
            <p:cNvPr id="326714" name="Oval 5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15" name="Text Box 59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6</a:t>
              </a:r>
            </a:p>
          </p:txBody>
        </p:sp>
      </p:grpSp>
      <p:sp>
        <p:nvSpPr>
          <p:cNvPr id="326716" name="Text Box 60"/>
          <p:cNvSpPr txBox="1">
            <a:spLocks noChangeArrowheads="1"/>
          </p:cNvSpPr>
          <p:nvPr/>
        </p:nvSpPr>
        <p:spPr bwMode="auto">
          <a:xfrm>
            <a:off x="2876550" y="5815013"/>
            <a:ext cx="35369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1)  Decompose Region Into Cells</a:t>
            </a:r>
          </a:p>
        </p:txBody>
      </p:sp>
      <p:sp>
        <p:nvSpPr>
          <p:cNvPr id="326717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7682" name="Line 2"/>
          <p:cNvSpPr>
            <a:spLocks noChangeShapeType="1"/>
          </p:cNvSpPr>
          <p:nvPr/>
        </p:nvSpPr>
        <p:spPr bwMode="auto">
          <a:xfrm flipV="1">
            <a:off x="2373313" y="2527300"/>
            <a:ext cx="1189037" cy="1201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684" name="Oval 4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7687" name="Line 7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88" name="Line 8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0" name="Line 10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1" name="Line 11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3" name="Line 13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8" name="Rectangle 18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699" name="Oval 19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accent2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700" name="Freeform 20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01" name="AutoShape 21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27702" name="Group 22"/>
          <p:cNvGrpSpPr>
            <a:grpSpLocks/>
          </p:cNvGrpSpPr>
          <p:nvPr/>
        </p:nvGrpSpPr>
        <p:grpSpPr bwMode="auto">
          <a:xfrm>
            <a:off x="2046288" y="3686175"/>
            <a:ext cx="384175" cy="390525"/>
            <a:chOff x="1289" y="2322"/>
            <a:chExt cx="242" cy="246"/>
          </a:xfrm>
        </p:grpSpPr>
        <p:sp>
          <p:nvSpPr>
            <p:cNvPr id="327703" name="Oval 23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04" name="Text Box 24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</a:t>
              </a:r>
            </a:p>
          </p:txBody>
        </p:sp>
      </p:grpSp>
      <p:grpSp>
        <p:nvGrpSpPr>
          <p:cNvPr id="327705" name="Group 25"/>
          <p:cNvGrpSpPr>
            <a:grpSpLocks/>
          </p:cNvGrpSpPr>
          <p:nvPr/>
        </p:nvGrpSpPr>
        <p:grpSpPr bwMode="auto">
          <a:xfrm>
            <a:off x="3314700" y="4084638"/>
            <a:ext cx="384175" cy="390525"/>
            <a:chOff x="1289" y="2322"/>
            <a:chExt cx="242" cy="246"/>
          </a:xfrm>
        </p:grpSpPr>
        <p:sp>
          <p:nvSpPr>
            <p:cNvPr id="327706" name="Oval 26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07" name="Text Box 27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3</a:t>
              </a:r>
            </a:p>
          </p:txBody>
        </p:sp>
      </p:grpSp>
      <p:grpSp>
        <p:nvGrpSpPr>
          <p:cNvPr id="327708" name="Group 28"/>
          <p:cNvGrpSpPr>
            <a:grpSpLocks/>
          </p:cNvGrpSpPr>
          <p:nvPr/>
        </p:nvGrpSpPr>
        <p:grpSpPr bwMode="auto">
          <a:xfrm>
            <a:off x="3497263" y="2209800"/>
            <a:ext cx="384175" cy="390525"/>
            <a:chOff x="1289" y="2322"/>
            <a:chExt cx="242" cy="246"/>
          </a:xfrm>
        </p:grpSpPr>
        <p:sp>
          <p:nvSpPr>
            <p:cNvPr id="327709" name="Oval 2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0" name="Text Box 30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2</a:t>
              </a:r>
            </a:p>
          </p:txBody>
        </p:sp>
      </p:grpSp>
      <p:grpSp>
        <p:nvGrpSpPr>
          <p:cNvPr id="327711" name="Group 31"/>
          <p:cNvGrpSpPr>
            <a:grpSpLocks/>
          </p:cNvGrpSpPr>
          <p:nvPr/>
        </p:nvGrpSpPr>
        <p:grpSpPr bwMode="auto">
          <a:xfrm>
            <a:off x="4022725" y="3633788"/>
            <a:ext cx="384175" cy="390525"/>
            <a:chOff x="1289" y="2322"/>
            <a:chExt cx="242" cy="246"/>
          </a:xfrm>
        </p:grpSpPr>
        <p:sp>
          <p:nvSpPr>
            <p:cNvPr id="327712" name="Oval 3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3" name="Text Box 33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4</a:t>
              </a:r>
            </a:p>
          </p:txBody>
        </p:sp>
      </p:grpSp>
      <p:grpSp>
        <p:nvGrpSpPr>
          <p:cNvPr id="327714" name="Group 34"/>
          <p:cNvGrpSpPr>
            <a:grpSpLocks/>
          </p:cNvGrpSpPr>
          <p:nvPr/>
        </p:nvGrpSpPr>
        <p:grpSpPr bwMode="auto">
          <a:xfrm>
            <a:off x="4064000" y="4943475"/>
            <a:ext cx="384175" cy="390525"/>
            <a:chOff x="1289" y="2322"/>
            <a:chExt cx="242" cy="246"/>
          </a:xfrm>
        </p:grpSpPr>
        <p:sp>
          <p:nvSpPr>
            <p:cNvPr id="327715" name="Oval 3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6" name="Text Box 36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5</a:t>
              </a:r>
            </a:p>
          </p:txBody>
        </p:sp>
      </p:grpSp>
      <p:grpSp>
        <p:nvGrpSpPr>
          <p:cNvPr id="327717" name="Group 37"/>
          <p:cNvGrpSpPr>
            <a:grpSpLocks/>
          </p:cNvGrpSpPr>
          <p:nvPr/>
        </p:nvGrpSpPr>
        <p:grpSpPr bwMode="auto">
          <a:xfrm>
            <a:off x="4826000" y="4937125"/>
            <a:ext cx="384175" cy="390525"/>
            <a:chOff x="1289" y="2322"/>
            <a:chExt cx="242" cy="246"/>
          </a:xfrm>
        </p:grpSpPr>
        <p:sp>
          <p:nvSpPr>
            <p:cNvPr id="327718" name="Oval 3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9" name="Text Box 39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8</a:t>
              </a:r>
            </a:p>
          </p:txBody>
        </p:sp>
      </p:grpSp>
      <p:grpSp>
        <p:nvGrpSpPr>
          <p:cNvPr id="327720" name="Group 40"/>
          <p:cNvGrpSpPr>
            <a:grpSpLocks/>
          </p:cNvGrpSpPr>
          <p:nvPr/>
        </p:nvGrpSpPr>
        <p:grpSpPr bwMode="auto">
          <a:xfrm>
            <a:off x="4810125" y="2940050"/>
            <a:ext cx="384175" cy="390525"/>
            <a:chOff x="1289" y="2322"/>
            <a:chExt cx="242" cy="246"/>
          </a:xfrm>
        </p:grpSpPr>
        <p:sp>
          <p:nvSpPr>
            <p:cNvPr id="327721" name="Oval 41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22" name="Text Box 42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7</a:t>
              </a:r>
            </a:p>
          </p:txBody>
        </p:sp>
      </p:grpSp>
      <p:grpSp>
        <p:nvGrpSpPr>
          <p:cNvPr id="327723" name="Group 43"/>
          <p:cNvGrpSpPr>
            <a:grpSpLocks/>
          </p:cNvGrpSpPr>
          <p:nvPr/>
        </p:nvGrpSpPr>
        <p:grpSpPr bwMode="auto">
          <a:xfrm>
            <a:off x="5194300" y="3829050"/>
            <a:ext cx="384175" cy="390525"/>
            <a:chOff x="1289" y="2322"/>
            <a:chExt cx="242" cy="246"/>
          </a:xfrm>
        </p:grpSpPr>
        <p:sp>
          <p:nvSpPr>
            <p:cNvPr id="327724" name="Oval 44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25" name="Text Box 45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9</a:t>
              </a:r>
            </a:p>
          </p:txBody>
        </p:sp>
      </p:grpSp>
      <p:grpSp>
        <p:nvGrpSpPr>
          <p:cNvPr id="327726" name="Group 46"/>
          <p:cNvGrpSpPr>
            <a:grpSpLocks/>
          </p:cNvGrpSpPr>
          <p:nvPr/>
        </p:nvGrpSpPr>
        <p:grpSpPr bwMode="auto">
          <a:xfrm>
            <a:off x="5468938" y="2392363"/>
            <a:ext cx="438150" cy="390525"/>
            <a:chOff x="1259" y="2322"/>
            <a:chExt cx="276" cy="246"/>
          </a:xfrm>
        </p:grpSpPr>
        <p:sp>
          <p:nvSpPr>
            <p:cNvPr id="327727" name="Oval 47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28" name="Text Box 48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10</a:t>
              </a:r>
            </a:p>
          </p:txBody>
        </p:sp>
      </p:grpSp>
      <p:grpSp>
        <p:nvGrpSpPr>
          <p:cNvPr id="327729" name="Group 49"/>
          <p:cNvGrpSpPr>
            <a:grpSpLocks/>
          </p:cNvGrpSpPr>
          <p:nvPr/>
        </p:nvGrpSpPr>
        <p:grpSpPr bwMode="auto">
          <a:xfrm>
            <a:off x="5853113" y="4498975"/>
            <a:ext cx="438150" cy="390525"/>
            <a:chOff x="1259" y="2322"/>
            <a:chExt cx="276" cy="246"/>
          </a:xfrm>
        </p:grpSpPr>
        <p:sp>
          <p:nvSpPr>
            <p:cNvPr id="327730" name="Oval 50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31" name="Text Box 51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11</a:t>
              </a:r>
            </a:p>
          </p:txBody>
        </p:sp>
      </p:grpSp>
      <p:grpSp>
        <p:nvGrpSpPr>
          <p:cNvPr id="327732" name="Group 52"/>
          <p:cNvGrpSpPr>
            <a:grpSpLocks/>
          </p:cNvGrpSpPr>
          <p:nvPr/>
        </p:nvGrpSpPr>
        <p:grpSpPr bwMode="auto">
          <a:xfrm>
            <a:off x="6057900" y="2709863"/>
            <a:ext cx="438150" cy="390525"/>
            <a:chOff x="1259" y="2322"/>
            <a:chExt cx="276" cy="246"/>
          </a:xfrm>
        </p:grpSpPr>
        <p:sp>
          <p:nvSpPr>
            <p:cNvPr id="327733" name="Oval 53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34" name="Text Box 54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12</a:t>
              </a:r>
            </a:p>
          </p:txBody>
        </p:sp>
      </p:grpSp>
      <p:grpSp>
        <p:nvGrpSpPr>
          <p:cNvPr id="327735" name="Group 55"/>
          <p:cNvGrpSpPr>
            <a:grpSpLocks/>
          </p:cNvGrpSpPr>
          <p:nvPr/>
        </p:nvGrpSpPr>
        <p:grpSpPr bwMode="auto">
          <a:xfrm>
            <a:off x="6877050" y="3852863"/>
            <a:ext cx="438150" cy="390525"/>
            <a:chOff x="1259" y="2322"/>
            <a:chExt cx="276" cy="246"/>
          </a:xfrm>
        </p:grpSpPr>
        <p:sp>
          <p:nvSpPr>
            <p:cNvPr id="327736" name="Oval 56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37" name="Text Box 57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13</a:t>
              </a:r>
            </a:p>
          </p:txBody>
        </p:sp>
      </p:grpSp>
      <p:grpSp>
        <p:nvGrpSpPr>
          <p:cNvPr id="327738" name="Group 58"/>
          <p:cNvGrpSpPr>
            <a:grpSpLocks/>
          </p:cNvGrpSpPr>
          <p:nvPr/>
        </p:nvGrpSpPr>
        <p:grpSpPr bwMode="auto">
          <a:xfrm>
            <a:off x="4349750" y="2197100"/>
            <a:ext cx="384175" cy="390525"/>
            <a:chOff x="1289" y="2322"/>
            <a:chExt cx="242" cy="246"/>
          </a:xfrm>
        </p:grpSpPr>
        <p:sp>
          <p:nvSpPr>
            <p:cNvPr id="327739" name="Oval 5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40" name="Text Box 60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6</a:t>
              </a:r>
            </a:p>
          </p:txBody>
        </p:sp>
      </p:grpSp>
      <p:sp>
        <p:nvSpPr>
          <p:cNvPr id="327741" name="Text Box 61"/>
          <p:cNvSpPr txBox="1">
            <a:spLocks noChangeArrowheads="1"/>
          </p:cNvSpPr>
          <p:nvPr/>
        </p:nvSpPr>
        <p:spPr bwMode="auto">
          <a:xfrm>
            <a:off x="2990850" y="5815013"/>
            <a:ext cx="33083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2)  Construct Adjacency Graph</a:t>
            </a:r>
          </a:p>
        </p:txBody>
      </p:sp>
      <p:sp>
        <p:nvSpPr>
          <p:cNvPr id="327742" name="Line 62"/>
          <p:cNvSpPr>
            <a:spLocks noChangeShapeType="1"/>
          </p:cNvSpPr>
          <p:nvPr/>
        </p:nvSpPr>
        <p:spPr bwMode="auto">
          <a:xfrm>
            <a:off x="2422525" y="3919538"/>
            <a:ext cx="904875" cy="347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3" name="Line 63"/>
          <p:cNvSpPr>
            <a:spLocks noChangeShapeType="1"/>
          </p:cNvSpPr>
          <p:nvPr/>
        </p:nvSpPr>
        <p:spPr bwMode="auto">
          <a:xfrm>
            <a:off x="3876675" y="2401888"/>
            <a:ext cx="47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4" name="Line 64"/>
          <p:cNvSpPr>
            <a:spLocks noChangeShapeType="1"/>
          </p:cNvSpPr>
          <p:nvPr/>
        </p:nvSpPr>
        <p:spPr bwMode="auto">
          <a:xfrm>
            <a:off x="4730750" y="2389188"/>
            <a:ext cx="206375" cy="573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5" name="Line 65"/>
          <p:cNvSpPr>
            <a:spLocks noChangeShapeType="1"/>
          </p:cNvSpPr>
          <p:nvPr/>
        </p:nvSpPr>
        <p:spPr bwMode="auto">
          <a:xfrm flipV="1">
            <a:off x="3681413" y="3925888"/>
            <a:ext cx="366712" cy="255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6" name="Line 66"/>
          <p:cNvSpPr>
            <a:spLocks noChangeShapeType="1"/>
          </p:cNvSpPr>
          <p:nvPr/>
        </p:nvSpPr>
        <p:spPr bwMode="auto">
          <a:xfrm>
            <a:off x="3633788" y="4438650"/>
            <a:ext cx="474662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7" name="Line 67"/>
          <p:cNvSpPr>
            <a:spLocks noChangeShapeType="1"/>
          </p:cNvSpPr>
          <p:nvPr/>
        </p:nvSpPr>
        <p:spPr bwMode="auto">
          <a:xfrm>
            <a:off x="4438650" y="5168900"/>
            <a:ext cx="377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8" name="Line 68"/>
          <p:cNvSpPr>
            <a:spLocks noChangeShapeType="1"/>
          </p:cNvSpPr>
          <p:nvPr/>
        </p:nvSpPr>
        <p:spPr bwMode="auto">
          <a:xfrm flipV="1">
            <a:off x="5168900" y="4217988"/>
            <a:ext cx="195263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9" name="Line 69"/>
          <p:cNvSpPr>
            <a:spLocks noChangeShapeType="1"/>
          </p:cNvSpPr>
          <p:nvPr/>
        </p:nvSpPr>
        <p:spPr bwMode="auto">
          <a:xfrm>
            <a:off x="5522913" y="4170363"/>
            <a:ext cx="439737" cy="414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0" name="Line 70"/>
          <p:cNvSpPr>
            <a:spLocks noChangeShapeType="1"/>
          </p:cNvSpPr>
          <p:nvPr/>
        </p:nvSpPr>
        <p:spPr bwMode="auto">
          <a:xfrm>
            <a:off x="5888038" y="2609850"/>
            <a:ext cx="304800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1" name="Line 71"/>
          <p:cNvSpPr>
            <a:spLocks noChangeShapeType="1"/>
          </p:cNvSpPr>
          <p:nvPr/>
        </p:nvSpPr>
        <p:spPr bwMode="auto">
          <a:xfrm flipV="1">
            <a:off x="6278563" y="4170363"/>
            <a:ext cx="708025" cy="43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2" name="Line 72"/>
          <p:cNvSpPr>
            <a:spLocks noChangeShapeType="1"/>
          </p:cNvSpPr>
          <p:nvPr/>
        </p:nvSpPr>
        <p:spPr bwMode="auto">
          <a:xfrm>
            <a:off x="6424613" y="3048000"/>
            <a:ext cx="635000" cy="80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3" name="Line 73"/>
          <p:cNvSpPr>
            <a:spLocks noChangeShapeType="1"/>
          </p:cNvSpPr>
          <p:nvPr/>
        </p:nvSpPr>
        <p:spPr bwMode="auto">
          <a:xfrm flipV="1">
            <a:off x="4364038" y="2584450"/>
            <a:ext cx="184150" cy="1133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4" name="Line 74"/>
          <p:cNvSpPr>
            <a:spLocks noChangeShapeType="1"/>
          </p:cNvSpPr>
          <p:nvPr/>
        </p:nvSpPr>
        <p:spPr bwMode="auto">
          <a:xfrm>
            <a:off x="5106988" y="3303588"/>
            <a:ext cx="257175" cy="525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5" name="Line 75"/>
          <p:cNvSpPr>
            <a:spLocks noChangeShapeType="1"/>
          </p:cNvSpPr>
          <p:nvPr/>
        </p:nvSpPr>
        <p:spPr bwMode="auto">
          <a:xfrm flipV="1">
            <a:off x="5353050" y="2755900"/>
            <a:ext cx="266700" cy="1073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6" name="Rectangle 7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8706" name="Rectangle 2" descr="Light upward diagonal"/>
          <p:cNvSpPr>
            <a:spLocks noChangeArrowheads="1"/>
          </p:cNvSpPr>
          <p:nvPr/>
        </p:nvSpPr>
        <p:spPr bwMode="auto">
          <a:xfrm>
            <a:off x="2962275" y="1974850"/>
            <a:ext cx="1476375" cy="731838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07" name="Freeform 3" descr="Light upward diagonal"/>
          <p:cNvSpPr>
            <a:spLocks/>
          </p:cNvSpPr>
          <p:nvPr/>
        </p:nvSpPr>
        <p:spPr bwMode="auto">
          <a:xfrm>
            <a:off x="5888038" y="1974850"/>
            <a:ext cx="841375" cy="18780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30" y="0"/>
              </a:cxn>
              <a:cxn ang="0">
                <a:pos x="530" y="1183"/>
              </a:cxn>
              <a:cxn ang="0">
                <a:pos x="0" y="1014"/>
              </a:cxn>
              <a:cxn ang="0">
                <a:pos x="8" y="0"/>
              </a:cxn>
            </a:cxnLst>
            <a:rect l="0" t="0" r="r" b="b"/>
            <a:pathLst>
              <a:path w="530" h="1183">
                <a:moveTo>
                  <a:pt x="8" y="0"/>
                </a:moveTo>
                <a:lnTo>
                  <a:pt x="530" y="0"/>
                </a:lnTo>
                <a:lnTo>
                  <a:pt x="530" y="1183"/>
                </a:lnTo>
                <a:lnTo>
                  <a:pt x="0" y="1014"/>
                </a:lnTo>
                <a:lnTo>
                  <a:pt x="8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08" name="Freeform 4" descr="Light upward diagonal"/>
          <p:cNvSpPr>
            <a:spLocks/>
          </p:cNvSpPr>
          <p:nvPr/>
        </p:nvSpPr>
        <p:spPr bwMode="auto">
          <a:xfrm>
            <a:off x="5462588" y="1987550"/>
            <a:ext cx="43815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0"/>
              </a:cxn>
              <a:cxn ang="0">
                <a:pos x="276" y="684"/>
              </a:cxn>
              <a:cxn ang="0">
                <a:pos x="276" y="0"/>
              </a:cxn>
              <a:cxn ang="0">
                <a:pos x="0" y="0"/>
              </a:cxn>
            </a:cxnLst>
            <a:rect l="0" t="0" r="r" b="b"/>
            <a:pathLst>
              <a:path w="276" h="960">
                <a:moveTo>
                  <a:pt x="0" y="0"/>
                </a:moveTo>
                <a:lnTo>
                  <a:pt x="0" y="960"/>
                </a:lnTo>
                <a:lnTo>
                  <a:pt x="276" y="684"/>
                </a:lnTo>
                <a:lnTo>
                  <a:pt x="276" y="0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09" name="Freeform 5" descr="Light upward diagonal"/>
          <p:cNvSpPr>
            <a:spLocks/>
          </p:cNvSpPr>
          <p:nvPr/>
        </p:nvSpPr>
        <p:spPr bwMode="auto">
          <a:xfrm>
            <a:off x="4413250" y="1987550"/>
            <a:ext cx="231775" cy="2571750"/>
          </a:xfrm>
          <a:custGeom>
            <a:avLst/>
            <a:gdLst/>
            <a:ahLst/>
            <a:cxnLst>
              <a:cxn ang="0">
                <a:pos x="0" y="1520"/>
              </a:cxn>
              <a:cxn ang="0">
                <a:pos x="146" y="1413"/>
              </a:cxn>
              <a:cxn ang="0">
                <a:pos x="146" y="0"/>
              </a:cxn>
              <a:cxn ang="0">
                <a:pos x="8" y="0"/>
              </a:cxn>
              <a:cxn ang="0">
                <a:pos x="0" y="1520"/>
              </a:cxn>
            </a:cxnLst>
            <a:rect l="0" t="0" r="r" b="b"/>
            <a:pathLst>
              <a:path w="146" h="1520">
                <a:moveTo>
                  <a:pt x="0" y="1520"/>
                </a:moveTo>
                <a:lnTo>
                  <a:pt x="146" y="1413"/>
                </a:lnTo>
                <a:lnTo>
                  <a:pt x="146" y="0"/>
                </a:lnTo>
                <a:lnTo>
                  <a:pt x="8" y="0"/>
                </a:lnTo>
                <a:lnTo>
                  <a:pt x="0" y="152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0" name="Freeform 6" descr="Light upward diagonal"/>
          <p:cNvSpPr>
            <a:spLocks/>
          </p:cNvSpPr>
          <p:nvPr/>
        </p:nvSpPr>
        <p:spPr bwMode="auto">
          <a:xfrm>
            <a:off x="4645025" y="1962150"/>
            <a:ext cx="646113" cy="2646363"/>
          </a:xfrm>
          <a:custGeom>
            <a:avLst/>
            <a:gdLst/>
            <a:ahLst/>
            <a:cxnLst>
              <a:cxn ang="0">
                <a:pos x="0" y="1452"/>
              </a:cxn>
              <a:cxn ang="0">
                <a:pos x="407" y="1667"/>
              </a:cxn>
              <a:cxn ang="0">
                <a:pos x="407" y="0"/>
              </a:cxn>
              <a:cxn ang="0">
                <a:pos x="0" y="0"/>
              </a:cxn>
              <a:cxn ang="0">
                <a:pos x="0" y="1452"/>
              </a:cxn>
            </a:cxnLst>
            <a:rect l="0" t="0" r="r" b="b"/>
            <a:pathLst>
              <a:path w="407" h="1667">
                <a:moveTo>
                  <a:pt x="0" y="1452"/>
                </a:moveTo>
                <a:lnTo>
                  <a:pt x="407" y="1667"/>
                </a:lnTo>
                <a:lnTo>
                  <a:pt x="407" y="0"/>
                </a:lnTo>
                <a:lnTo>
                  <a:pt x="0" y="0"/>
                </a:lnTo>
                <a:lnTo>
                  <a:pt x="0" y="1452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1" name="Rectangle 7" descr="Light upward diagonal"/>
          <p:cNvSpPr>
            <a:spLocks noChangeArrowheads="1"/>
          </p:cNvSpPr>
          <p:nvPr/>
        </p:nvSpPr>
        <p:spPr bwMode="auto">
          <a:xfrm>
            <a:off x="5291138" y="1987550"/>
            <a:ext cx="174625" cy="35845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2" name="Rectangle 8" descr="Light upward diagonal"/>
          <p:cNvSpPr>
            <a:spLocks noChangeArrowheads="1"/>
          </p:cNvSpPr>
          <p:nvPr/>
        </p:nvSpPr>
        <p:spPr bwMode="auto">
          <a:xfrm>
            <a:off x="1792288" y="1974850"/>
            <a:ext cx="1187450" cy="35972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4" name="Oval 10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8717" name="Line 13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8" name="Line 14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9" name="Line 15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0" name="Line 16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1" name="Line 17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2" name="Line 18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3" name="Line 19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4" name="Line 20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5" name="Line 21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6" name="Line 22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7" name="Rectangle 23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28" name="Oval 24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29" name="Freeform 25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30" name="AutoShape 26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31" name="Text Box 27"/>
          <p:cNvSpPr txBox="1">
            <a:spLocks noChangeArrowheads="1"/>
          </p:cNvSpPr>
          <p:nvPr/>
        </p:nvSpPr>
        <p:spPr bwMode="auto">
          <a:xfrm>
            <a:off x="2222500" y="5815013"/>
            <a:ext cx="4845050" cy="641350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R" startAt="3"/>
            </a:pPr>
            <a:r>
              <a:rPr lang="en-US" b="0" i="1"/>
              <a:t>Construct Channel from shortest cell path</a:t>
            </a:r>
          </a:p>
          <a:p>
            <a:pPr marL="457200" indent="-457200"/>
            <a:r>
              <a:rPr lang="en-US" b="0" i="1"/>
              <a:t>(via Depth-First-Search)</a:t>
            </a:r>
          </a:p>
        </p:txBody>
      </p:sp>
      <p:grpSp>
        <p:nvGrpSpPr>
          <p:cNvPr id="328732" name="Group 28"/>
          <p:cNvGrpSpPr>
            <a:grpSpLocks/>
          </p:cNvGrpSpPr>
          <p:nvPr/>
        </p:nvGrpSpPr>
        <p:grpSpPr bwMode="auto">
          <a:xfrm>
            <a:off x="2046288" y="3686175"/>
            <a:ext cx="384175" cy="390525"/>
            <a:chOff x="1289" y="2322"/>
            <a:chExt cx="242" cy="246"/>
          </a:xfrm>
        </p:grpSpPr>
        <p:sp>
          <p:nvSpPr>
            <p:cNvPr id="328733" name="Oval 2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34" name="Text Box 30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</a:t>
              </a:r>
            </a:p>
          </p:txBody>
        </p:sp>
      </p:grpSp>
      <p:grpSp>
        <p:nvGrpSpPr>
          <p:cNvPr id="328735" name="Group 31"/>
          <p:cNvGrpSpPr>
            <a:grpSpLocks/>
          </p:cNvGrpSpPr>
          <p:nvPr/>
        </p:nvGrpSpPr>
        <p:grpSpPr bwMode="auto">
          <a:xfrm>
            <a:off x="3497263" y="2209800"/>
            <a:ext cx="384175" cy="390525"/>
            <a:chOff x="1289" y="2322"/>
            <a:chExt cx="242" cy="246"/>
          </a:xfrm>
        </p:grpSpPr>
        <p:sp>
          <p:nvSpPr>
            <p:cNvPr id="328736" name="Oval 3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37" name="Text Box 33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2</a:t>
              </a:r>
            </a:p>
          </p:txBody>
        </p:sp>
      </p:grpSp>
      <p:grpSp>
        <p:nvGrpSpPr>
          <p:cNvPr id="328738" name="Group 34"/>
          <p:cNvGrpSpPr>
            <a:grpSpLocks/>
          </p:cNvGrpSpPr>
          <p:nvPr/>
        </p:nvGrpSpPr>
        <p:grpSpPr bwMode="auto">
          <a:xfrm>
            <a:off x="4810125" y="2940050"/>
            <a:ext cx="384175" cy="390525"/>
            <a:chOff x="1289" y="2322"/>
            <a:chExt cx="242" cy="246"/>
          </a:xfrm>
        </p:grpSpPr>
        <p:sp>
          <p:nvSpPr>
            <p:cNvPr id="328739" name="Oval 3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0" name="Text Box 36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7</a:t>
              </a:r>
            </a:p>
          </p:txBody>
        </p:sp>
      </p:grpSp>
      <p:grpSp>
        <p:nvGrpSpPr>
          <p:cNvPr id="328741" name="Group 37"/>
          <p:cNvGrpSpPr>
            <a:grpSpLocks/>
          </p:cNvGrpSpPr>
          <p:nvPr/>
        </p:nvGrpSpPr>
        <p:grpSpPr bwMode="auto">
          <a:xfrm>
            <a:off x="5468938" y="2392363"/>
            <a:ext cx="438150" cy="390525"/>
            <a:chOff x="1259" y="2322"/>
            <a:chExt cx="276" cy="246"/>
          </a:xfrm>
        </p:grpSpPr>
        <p:sp>
          <p:nvSpPr>
            <p:cNvPr id="328742" name="Oval 3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3" name="Text Box 39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10</a:t>
              </a:r>
            </a:p>
          </p:txBody>
        </p:sp>
      </p:grpSp>
      <p:grpSp>
        <p:nvGrpSpPr>
          <p:cNvPr id="328744" name="Group 40"/>
          <p:cNvGrpSpPr>
            <a:grpSpLocks/>
          </p:cNvGrpSpPr>
          <p:nvPr/>
        </p:nvGrpSpPr>
        <p:grpSpPr bwMode="auto">
          <a:xfrm>
            <a:off x="6057900" y="2709863"/>
            <a:ext cx="438150" cy="390525"/>
            <a:chOff x="1259" y="2322"/>
            <a:chExt cx="276" cy="246"/>
          </a:xfrm>
        </p:grpSpPr>
        <p:sp>
          <p:nvSpPr>
            <p:cNvPr id="328745" name="Oval 41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6" name="Text Box 42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12</a:t>
              </a:r>
            </a:p>
          </p:txBody>
        </p:sp>
      </p:grpSp>
      <p:grpSp>
        <p:nvGrpSpPr>
          <p:cNvPr id="328747" name="Group 43"/>
          <p:cNvGrpSpPr>
            <a:grpSpLocks/>
          </p:cNvGrpSpPr>
          <p:nvPr/>
        </p:nvGrpSpPr>
        <p:grpSpPr bwMode="auto">
          <a:xfrm>
            <a:off x="4349750" y="2197100"/>
            <a:ext cx="384175" cy="390525"/>
            <a:chOff x="1289" y="2322"/>
            <a:chExt cx="242" cy="246"/>
          </a:xfrm>
        </p:grpSpPr>
        <p:sp>
          <p:nvSpPr>
            <p:cNvPr id="328748" name="Oval 44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9" name="Text Box 45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6</a:t>
              </a:r>
            </a:p>
          </p:txBody>
        </p:sp>
      </p:grpSp>
      <p:grpSp>
        <p:nvGrpSpPr>
          <p:cNvPr id="328750" name="Group 46"/>
          <p:cNvGrpSpPr>
            <a:grpSpLocks/>
          </p:cNvGrpSpPr>
          <p:nvPr/>
        </p:nvGrpSpPr>
        <p:grpSpPr bwMode="auto">
          <a:xfrm>
            <a:off x="5194300" y="3829050"/>
            <a:ext cx="384175" cy="390525"/>
            <a:chOff x="1289" y="2322"/>
            <a:chExt cx="242" cy="246"/>
          </a:xfrm>
        </p:grpSpPr>
        <p:sp>
          <p:nvSpPr>
            <p:cNvPr id="328751" name="Oval 47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52" name="Text Box 48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9</a:t>
              </a:r>
            </a:p>
          </p:txBody>
        </p:sp>
      </p:grpSp>
      <p:sp>
        <p:nvSpPr>
          <p:cNvPr id="328753" name="Rectangle 4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9730" name="Rectangle 2" descr="Light upward diagonal"/>
          <p:cNvSpPr>
            <a:spLocks noChangeArrowheads="1"/>
          </p:cNvSpPr>
          <p:nvPr/>
        </p:nvSpPr>
        <p:spPr bwMode="auto">
          <a:xfrm>
            <a:off x="2962275" y="1974850"/>
            <a:ext cx="1476375" cy="731838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1" name="Freeform 3" descr="Light upward diagonal"/>
          <p:cNvSpPr>
            <a:spLocks/>
          </p:cNvSpPr>
          <p:nvPr/>
        </p:nvSpPr>
        <p:spPr bwMode="auto">
          <a:xfrm>
            <a:off x="5888038" y="1974850"/>
            <a:ext cx="841375" cy="18780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30" y="0"/>
              </a:cxn>
              <a:cxn ang="0">
                <a:pos x="530" y="1183"/>
              </a:cxn>
              <a:cxn ang="0">
                <a:pos x="0" y="1014"/>
              </a:cxn>
              <a:cxn ang="0">
                <a:pos x="8" y="0"/>
              </a:cxn>
            </a:cxnLst>
            <a:rect l="0" t="0" r="r" b="b"/>
            <a:pathLst>
              <a:path w="530" h="1183">
                <a:moveTo>
                  <a:pt x="8" y="0"/>
                </a:moveTo>
                <a:lnTo>
                  <a:pt x="530" y="0"/>
                </a:lnTo>
                <a:lnTo>
                  <a:pt x="530" y="1183"/>
                </a:lnTo>
                <a:lnTo>
                  <a:pt x="0" y="1014"/>
                </a:lnTo>
                <a:lnTo>
                  <a:pt x="8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2" name="Freeform 4" descr="Light upward diagonal"/>
          <p:cNvSpPr>
            <a:spLocks/>
          </p:cNvSpPr>
          <p:nvPr/>
        </p:nvSpPr>
        <p:spPr bwMode="auto">
          <a:xfrm>
            <a:off x="5462588" y="1987550"/>
            <a:ext cx="43815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0"/>
              </a:cxn>
              <a:cxn ang="0">
                <a:pos x="276" y="684"/>
              </a:cxn>
              <a:cxn ang="0">
                <a:pos x="276" y="0"/>
              </a:cxn>
              <a:cxn ang="0">
                <a:pos x="0" y="0"/>
              </a:cxn>
            </a:cxnLst>
            <a:rect l="0" t="0" r="r" b="b"/>
            <a:pathLst>
              <a:path w="276" h="960">
                <a:moveTo>
                  <a:pt x="0" y="0"/>
                </a:moveTo>
                <a:lnTo>
                  <a:pt x="0" y="960"/>
                </a:lnTo>
                <a:lnTo>
                  <a:pt x="276" y="684"/>
                </a:lnTo>
                <a:lnTo>
                  <a:pt x="276" y="0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3" name="Freeform 5" descr="Light upward diagonal"/>
          <p:cNvSpPr>
            <a:spLocks/>
          </p:cNvSpPr>
          <p:nvPr/>
        </p:nvSpPr>
        <p:spPr bwMode="auto">
          <a:xfrm>
            <a:off x="4413250" y="1987550"/>
            <a:ext cx="231775" cy="2571750"/>
          </a:xfrm>
          <a:custGeom>
            <a:avLst/>
            <a:gdLst/>
            <a:ahLst/>
            <a:cxnLst>
              <a:cxn ang="0">
                <a:pos x="0" y="1520"/>
              </a:cxn>
              <a:cxn ang="0">
                <a:pos x="146" y="1413"/>
              </a:cxn>
              <a:cxn ang="0">
                <a:pos x="146" y="0"/>
              </a:cxn>
              <a:cxn ang="0">
                <a:pos x="8" y="0"/>
              </a:cxn>
              <a:cxn ang="0">
                <a:pos x="0" y="1520"/>
              </a:cxn>
            </a:cxnLst>
            <a:rect l="0" t="0" r="r" b="b"/>
            <a:pathLst>
              <a:path w="146" h="1520">
                <a:moveTo>
                  <a:pt x="0" y="1520"/>
                </a:moveTo>
                <a:lnTo>
                  <a:pt x="146" y="1413"/>
                </a:lnTo>
                <a:lnTo>
                  <a:pt x="146" y="0"/>
                </a:lnTo>
                <a:lnTo>
                  <a:pt x="8" y="0"/>
                </a:lnTo>
                <a:lnTo>
                  <a:pt x="0" y="152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4" name="Freeform 6" descr="Light upward diagonal"/>
          <p:cNvSpPr>
            <a:spLocks/>
          </p:cNvSpPr>
          <p:nvPr/>
        </p:nvSpPr>
        <p:spPr bwMode="auto">
          <a:xfrm>
            <a:off x="4645025" y="1962150"/>
            <a:ext cx="646113" cy="2646363"/>
          </a:xfrm>
          <a:custGeom>
            <a:avLst/>
            <a:gdLst/>
            <a:ahLst/>
            <a:cxnLst>
              <a:cxn ang="0">
                <a:pos x="0" y="1452"/>
              </a:cxn>
              <a:cxn ang="0">
                <a:pos x="407" y="1667"/>
              </a:cxn>
              <a:cxn ang="0">
                <a:pos x="407" y="0"/>
              </a:cxn>
              <a:cxn ang="0">
                <a:pos x="0" y="0"/>
              </a:cxn>
              <a:cxn ang="0">
                <a:pos x="0" y="1452"/>
              </a:cxn>
            </a:cxnLst>
            <a:rect l="0" t="0" r="r" b="b"/>
            <a:pathLst>
              <a:path w="407" h="1667">
                <a:moveTo>
                  <a:pt x="0" y="1452"/>
                </a:moveTo>
                <a:lnTo>
                  <a:pt x="407" y="1667"/>
                </a:lnTo>
                <a:lnTo>
                  <a:pt x="407" y="0"/>
                </a:lnTo>
                <a:lnTo>
                  <a:pt x="0" y="0"/>
                </a:lnTo>
                <a:lnTo>
                  <a:pt x="0" y="1452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5" name="Rectangle 7" descr="Light upward diagonal"/>
          <p:cNvSpPr>
            <a:spLocks noChangeArrowheads="1"/>
          </p:cNvSpPr>
          <p:nvPr/>
        </p:nvSpPr>
        <p:spPr bwMode="auto">
          <a:xfrm>
            <a:off x="5291138" y="1987550"/>
            <a:ext cx="174625" cy="35845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6" name="Rectangle 8" descr="Light upward diagonal"/>
          <p:cNvSpPr>
            <a:spLocks noChangeArrowheads="1"/>
          </p:cNvSpPr>
          <p:nvPr/>
        </p:nvSpPr>
        <p:spPr bwMode="auto">
          <a:xfrm>
            <a:off x="1792288" y="1974850"/>
            <a:ext cx="1187450" cy="35972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9740" name="Line 12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1" name="Line 13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2" name="Line 14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3" name="Line 15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4" name="Line 16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6" name="Line 18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7" name="Line 19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8" name="Line 20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9" name="Line 21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0" name="Rectangle 22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51" name="Freeform 23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2" name="AutoShape 24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53" name="Text Box 25"/>
          <p:cNvSpPr txBox="1">
            <a:spLocks noChangeArrowheads="1"/>
          </p:cNvSpPr>
          <p:nvPr/>
        </p:nvSpPr>
        <p:spPr bwMode="auto">
          <a:xfrm>
            <a:off x="1835150" y="5815013"/>
            <a:ext cx="56197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4)  Construct Motion Path </a:t>
            </a:r>
            <a:r>
              <a:rPr lang="en-US" i="1"/>
              <a:t>P</a:t>
            </a:r>
            <a:r>
              <a:rPr lang="en-US" b="0" i="1"/>
              <a:t> from channel cell borders</a:t>
            </a:r>
          </a:p>
        </p:txBody>
      </p:sp>
      <p:sp>
        <p:nvSpPr>
          <p:cNvPr id="329754" name="Line 26"/>
          <p:cNvSpPr>
            <a:spLocks noChangeShapeType="1"/>
          </p:cNvSpPr>
          <p:nvPr/>
        </p:nvSpPr>
        <p:spPr bwMode="auto">
          <a:xfrm flipV="1">
            <a:off x="2511425" y="2305050"/>
            <a:ext cx="450850" cy="2693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5" name="Line 27"/>
          <p:cNvSpPr>
            <a:spLocks noChangeShapeType="1"/>
          </p:cNvSpPr>
          <p:nvPr/>
        </p:nvSpPr>
        <p:spPr bwMode="auto">
          <a:xfrm flipV="1">
            <a:off x="2962275" y="2305050"/>
            <a:ext cx="1476375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6" name="Line 28"/>
          <p:cNvSpPr>
            <a:spLocks noChangeShapeType="1"/>
          </p:cNvSpPr>
          <p:nvPr/>
        </p:nvSpPr>
        <p:spPr bwMode="auto">
          <a:xfrm>
            <a:off x="4449763" y="2292350"/>
            <a:ext cx="182562" cy="974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7" name="Line 29"/>
          <p:cNvSpPr>
            <a:spLocks noChangeShapeType="1"/>
          </p:cNvSpPr>
          <p:nvPr/>
        </p:nvSpPr>
        <p:spPr bwMode="auto">
          <a:xfrm>
            <a:off x="4632325" y="3243263"/>
            <a:ext cx="646113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8" name="Line 30"/>
          <p:cNvSpPr>
            <a:spLocks noChangeShapeType="1"/>
          </p:cNvSpPr>
          <p:nvPr/>
        </p:nvSpPr>
        <p:spPr bwMode="auto">
          <a:xfrm flipV="1">
            <a:off x="5278438" y="2670175"/>
            <a:ext cx="18415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9" name="Line 31"/>
          <p:cNvSpPr>
            <a:spLocks noChangeShapeType="1"/>
          </p:cNvSpPr>
          <p:nvPr/>
        </p:nvSpPr>
        <p:spPr bwMode="auto">
          <a:xfrm flipV="1">
            <a:off x="5462588" y="2451100"/>
            <a:ext cx="438150" cy="206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60" name="Line 32"/>
          <p:cNvSpPr>
            <a:spLocks noChangeShapeType="1"/>
          </p:cNvSpPr>
          <p:nvPr/>
        </p:nvSpPr>
        <p:spPr bwMode="auto">
          <a:xfrm>
            <a:off x="5924550" y="2451100"/>
            <a:ext cx="793750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61" name="Oval 33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2" name="Oval 34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3" name="Oval 35"/>
          <p:cNvSpPr>
            <a:spLocks noChangeArrowheads="1"/>
          </p:cNvSpPr>
          <p:nvPr/>
        </p:nvSpPr>
        <p:spPr bwMode="auto">
          <a:xfrm>
            <a:off x="2903538" y="22447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4" name="Oval 36"/>
          <p:cNvSpPr>
            <a:spLocks noChangeArrowheads="1"/>
          </p:cNvSpPr>
          <p:nvPr/>
        </p:nvSpPr>
        <p:spPr bwMode="auto">
          <a:xfrm>
            <a:off x="4367213" y="22193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5" name="Oval 37"/>
          <p:cNvSpPr>
            <a:spLocks noChangeArrowheads="1"/>
          </p:cNvSpPr>
          <p:nvPr/>
        </p:nvSpPr>
        <p:spPr bwMode="auto">
          <a:xfrm>
            <a:off x="4573588" y="31924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6" name="Oval 38"/>
          <p:cNvSpPr>
            <a:spLocks noChangeArrowheads="1"/>
          </p:cNvSpPr>
          <p:nvPr/>
        </p:nvSpPr>
        <p:spPr bwMode="auto">
          <a:xfrm>
            <a:off x="5205413" y="3303588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7" name="Oval 39"/>
          <p:cNvSpPr>
            <a:spLocks noChangeArrowheads="1"/>
          </p:cNvSpPr>
          <p:nvPr/>
        </p:nvSpPr>
        <p:spPr bwMode="auto">
          <a:xfrm>
            <a:off x="5376863" y="26082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8" name="Oval 40"/>
          <p:cNvSpPr>
            <a:spLocks noChangeArrowheads="1"/>
          </p:cNvSpPr>
          <p:nvPr/>
        </p:nvSpPr>
        <p:spPr bwMode="auto">
          <a:xfrm>
            <a:off x="5827713" y="2363788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9" name="Rectangle 4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Loop do Jogo</a:t>
            </a:r>
            <a:endParaRPr lang="en-US" smtClean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Tempo: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i="1" smtClean="0">
                <a:sym typeface="Symbol" pitchFamily="18" charset="2"/>
              </a:rPr>
              <a:t>t</a:t>
            </a:r>
            <a:endParaRPr lang="pt-BR" smtClean="0"/>
          </a:p>
          <a:p>
            <a:pPr lvl="1" eaLnBrk="1" hangingPunct="1"/>
            <a:r>
              <a:rPr lang="pt-BR" smtClean="0"/>
              <a:t>Considera-se que cada iteração do loop demora um tempo fixo </a:t>
            </a:r>
          </a:p>
          <a:p>
            <a:pPr lvl="2" eaLnBrk="1" hangingPunct="1"/>
            <a:r>
              <a:rPr lang="pt-BR" smtClean="0"/>
              <a:t>Tempo virtual x Tempo real</a:t>
            </a:r>
          </a:p>
          <a:p>
            <a:pPr lvl="1" eaLnBrk="1" hangingPunct="1"/>
            <a:r>
              <a:rPr lang="pt-BR" smtClean="0"/>
              <a:t>Maior ou menor precisão do movimento</a:t>
            </a:r>
          </a:p>
          <a:p>
            <a:pPr eaLnBrk="1" hangingPunct="1"/>
            <a:r>
              <a:rPr lang="pt-BR" smtClean="0"/>
              <a:t>Estamos fazendo uma integração numérica das equações que descrevem o movimento</a:t>
            </a:r>
          </a:p>
          <a:p>
            <a:pPr lvl="1" eaLnBrk="1" hangingPunct="1"/>
            <a:r>
              <a:rPr lang="pt-BR" b="1" smtClean="0"/>
              <a:t>Método de Euler</a:t>
            </a:r>
            <a:r>
              <a:rPr lang="pt-BR" smtClean="0"/>
              <a:t>: </a:t>
            </a:r>
            <a:r>
              <a:rPr lang="en-US" smtClean="0"/>
              <a:t>conhecendo-se as condições iniciais (valor anterior da variável) pode-se obter, para um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smtClean="0"/>
              <a:t> pequeno, o valor seguinte da variável a partir da derivada temporal (velocidade)</a:t>
            </a:r>
          </a:p>
        </p:txBody>
      </p:sp>
      <p:sp>
        <p:nvSpPr>
          <p:cNvPr id="14341" name="Text Box 4">
            <a:hlinkClick r:id="rId2" action="ppaction://program"/>
          </p:cNvPr>
          <p:cNvSpPr txBox="1">
            <a:spLocks noChangeArrowheads="1"/>
          </p:cNvSpPr>
          <p:nvPr/>
        </p:nvSpPr>
        <p:spPr bwMode="auto">
          <a:xfrm>
            <a:off x="7532688" y="3146425"/>
            <a:ext cx="1136650" cy="3667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dirty="0"/>
              <a:t>Exemplo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55" name="Oval 3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30758" name="Line 6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59" name="Line 7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0" name="Line 8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1" name="Line 9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2" name="Line 10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3" name="Line 11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5" name="Line 13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7" name="Line 15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8" name="Line 16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0" name="Oval 18"/>
          <p:cNvSpPr>
            <a:spLocks noChangeArrowheads="1"/>
          </p:cNvSpPr>
          <p:nvPr/>
        </p:nvSpPr>
        <p:spPr bwMode="auto">
          <a:xfrm>
            <a:off x="65801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1" name="Freeform 19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72" name="AutoShape 20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3" name="Oval 21"/>
          <p:cNvSpPr>
            <a:spLocks noChangeArrowheads="1"/>
          </p:cNvSpPr>
          <p:nvPr/>
        </p:nvSpPr>
        <p:spPr bwMode="auto">
          <a:xfrm>
            <a:off x="2903538" y="427990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4" name="Oval 22"/>
          <p:cNvSpPr>
            <a:spLocks noChangeArrowheads="1"/>
          </p:cNvSpPr>
          <p:nvPr/>
        </p:nvSpPr>
        <p:spPr bwMode="auto">
          <a:xfrm>
            <a:off x="3922713" y="50212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5" name="Oval 23"/>
          <p:cNvSpPr>
            <a:spLocks noChangeArrowheads="1"/>
          </p:cNvSpPr>
          <p:nvPr/>
        </p:nvSpPr>
        <p:spPr bwMode="auto">
          <a:xfrm>
            <a:off x="4570413" y="52038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6" name="Oval 24"/>
          <p:cNvSpPr>
            <a:spLocks noChangeArrowheads="1"/>
          </p:cNvSpPr>
          <p:nvPr/>
        </p:nvSpPr>
        <p:spPr bwMode="auto">
          <a:xfrm>
            <a:off x="5229225" y="505618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7" name="Oval 25"/>
          <p:cNvSpPr>
            <a:spLocks noChangeArrowheads="1"/>
          </p:cNvSpPr>
          <p:nvPr/>
        </p:nvSpPr>
        <p:spPr bwMode="auto">
          <a:xfrm>
            <a:off x="5387975" y="44259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8" name="Oval 26"/>
          <p:cNvSpPr>
            <a:spLocks noChangeArrowheads="1"/>
          </p:cNvSpPr>
          <p:nvPr/>
        </p:nvSpPr>
        <p:spPr bwMode="auto">
          <a:xfrm>
            <a:off x="5826125" y="2405063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9" name="Oval 27"/>
          <p:cNvSpPr>
            <a:spLocks noChangeArrowheads="1"/>
          </p:cNvSpPr>
          <p:nvPr/>
        </p:nvSpPr>
        <p:spPr bwMode="auto">
          <a:xfrm>
            <a:off x="6667500" y="454660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0" name="Oval 28"/>
          <p:cNvSpPr>
            <a:spLocks noChangeArrowheads="1"/>
          </p:cNvSpPr>
          <p:nvPr/>
        </p:nvSpPr>
        <p:spPr bwMode="auto">
          <a:xfrm>
            <a:off x="4364038" y="22574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1" name="Oval 29"/>
          <p:cNvSpPr>
            <a:spLocks noChangeArrowheads="1"/>
          </p:cNvSpPr>
          <p:nvPr/>
        </p:nvSpPr>
        <p:spPr bwMode="auto">
          <a:xfrm>
            <a:off x="4364038" y="377825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2" name="Oval 30"/>
          <p:cNvSpPr>
            <a:spLocks noChangeArrowheads="1"/>
          </p:cNvSpPr>
          <p:nvPr/>
        </p:nvSpPr>
        <p:spPr bwMode="auto">
          <a:xfrm>
            <a:off x="5240338" y="32353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3" name="Oval 31"/>
          <p:cNvSpPr>
            <a:spLocks noChangeArrowheads="1"/>
          </p:cNvSpPr>
          <p:nvPr/>
        </p:nvSpPr>
        <p:spPr bwMode="auto">
          <a:xfrm>
            <a:off x="2905125" y="2257425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4" name="Oval 32"/>
          <p:cNvSpPr>
            <a:spLocks noChangeArrowheads="1"/>
          </p:cNvSpPr>
          <p:nvPr/>
        </p:nvSpPr>
        <p:spPr bwMode="auto">
          <a:xfrm>
            <a:off x="4570413" y="316071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5" name="Oval 33"/>
          <p:cNvSpPr>
            <a:spLocks noChangeArrowheads="1"/>
          </p:cNvSpPr>
          <p:nvPr/>
        </p:nvSpPr>
        <p:spPr bwMode="auto">
          <a:xfrm>
            <a:off x="5387975" y="26352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6" name="Oval 34"/>
          <p:cNvSpPr>
            <a:spLocks noChangeArrowheads="1"/>
          </p:cNvSpPr>
          <p:nvPr/>
        </p:nvSpPr>
        <p:spPr bwMode="auto">
          <a:xfrm>
            <a:off x="3922713" y="385127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7" name="Oval 35"/>
          <p:cNvSpPr>
            <a:spLocks noChangeArrowheads="1"/>
          </p:cNvSpPr>
          <p:nvPr/>
        </p:nvSpPr>
        <p:spPr bwMode="auto">
          <a:xfrm>
            <a:off x="6654800" y="284003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8" name="Rectangle 36"/>
          <p:cNvSpPr>
            <a:spLocks noChangeArrowheads="1"/>
          </p:cNvSpPr>
          <p:nvPr/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pt-BR" sz="4200">
                <a:solidFill>
                  <a:schemeClr val="tx2"/>
                </a:solidFill>
                <a:latin typeface="Garamond" pitchFamily="18" charset="0"/>
              </a:rPr>
              <a:t>Decomposição em Células (exata)</a:t>
            </a:r>
            <a:br>
              <a:rPr lang="pt-BR" sz="4200">
                <a:solidFill>
                  <a:schemeClr val="tx2"/>
                </a:solidFill>
                <a:latin typeface="Garamond" pitchFamily="18" charset="0"/>
              </a:rPr>
            </a:br>
            <a:r>
              <a:rPr lang="pt-BR" sz="4200">
                <a:solidFill>
                  <a:schemeClr val="tx2"/>
                </a:solidFill>
                <a:latin typeface="Garamond" pitchFamily="18" charset="0"/>
              </a:rPr>
              <a:t>com distância euclidiana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1778" name="Freeform 2"/>
          <p:cNvSpPr>
            <a:spLocks/>
          </p:cNvSpPr>
          <p:nvPr/>
        </p:nvSpPr>
        <p:spPr bwMode="auto">
          <a:xfrm>
            <a:off x="5486400" y="2487613"/>
            <a:ext cx="1219200" cy="20637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261" y="0"/>
              </a:cxn>
              <a:cxn ang="0">
                <a:pos x="768" y="61"/>
              </a:cxn>
            </a:cxnLst>
            <a:rect l="0" t="0" r="r" b="b"/>
            <a:pathLst>
              <a:path w="768" h="130">
                <a:moveTo>
                  <a:pt x="0" y="130"/>
                </a:moveTo>
                <a:lnTo>
                  <a:pt x="261" y="0"/>
                </a:lnTo>
                <a:lnTo>
                  <a:pt x="768" y="6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79" name="Line 3"/>
          <p:cNvSpPr>
            <a:spLocks noChangeShapeType="1"/>
          </p:cNvSpPr>
          <p:nvPr/>
        </p:nvSpPr>
        <p:spPr bwMode="auto">
          <a:xfrm flipV="1">
            <a:off x="5291138" y="2730500"/>
            <a:ext cx="171450" cy="573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0" name="Line 4"/>
          <p:cNvSpPr>
            <a:spLocks noChangeShapeType="1"/>
          </p:cNvSpPr>
          <p:nvPr/>
        </p:nvSpPr>
        <p:spPr bwMode="auto">
          <a:xfrm>
            <a:off x="4645025" y="3230563"/>
            <a:ext cx="658813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1" name="Line 5"/>
          <p:cNvSpPr>
            <a:spLocks noChangeShapeType="1"/>
          </p:cNvSpPr>
          <p:nvPr/>
        </p:nvSpPr>
        <p:spPr bwMode="auto">
          <a:xfrm flipV="1">
            <a:off x="4438650" y="3219450"/>
            <a:ext cx="219075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2" name="Line 6"/>
          <p:cNvSpPr>
            <a:spLocks noChangeShapeType="1"/>
          </p:cNvSpPr>
          <p:nvPr/>
        </p:nvSpPr>
        <p:spPr bwMode="auto">
          <a:xfrm flipV="1">
            <a:off x="3986213" y="3827463"/>
            <a:ext cx="452437" cy="109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3" name="Line 7"/>
          <p:cNvSpPr>
            <a:spLocks noChangeShapeType="1"/>
          </p:cNvSpPr>
          <p:nvPr/>
        </p:nvSpPr>
        <p:spPr bwMode="auto">
          <a:xfrm flipV="1">
            <a:off x="2962275" y="3913188"/>
            <a:ext cx="1036638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4" name="Line 8"/>
          <p:cNvSpPr>
            <a:spLocks noChangeShapeType="1"/>
          </p:cNvSpPr>
          <p:nvPr/>
        </p:nvSpPr>
        <p:spPr bwMode="auto">
          <a:xfrm flipV="1">
            <a:off x="2511425" y="4376738"/>
            <a:ext cx="463550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5" name="Rectangle 9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786" name="Oval 10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31788" name="Text Box 12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31789" name="Line 13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0" name="Line 14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1" name="Line 15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2" name="Line 16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3" name="Line 17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4" name="Line 18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5" name="Line 19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6" name="Line 20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7" name="Line 21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8" name="Line 22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9" name="Line 23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800" name="Rectangle 24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1" name="Oval 25"/>
          <p:cNvSpPr>
            <a:spLocks noChangeArrowheads="1"/>
          </p:cNvSpPr>
          <p:nvPr/>
        </p:nvSpPr>
        <p:spPr bwMode="auto">
          <a:xfrm>
            <a:off x="65674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2" name="Freeform 26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803" name="AutoShape 27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4" name="Oval 28"/>
          <p:cNvSpPr>
            <a:spLocks noChangeArrowheads="1"/>
          </p:cNvSpPr>
          <p:nvPr/>
        </p:nvSpPr>
        <p:spPr bwMode="auto">
          <a:xfrm>
            <a:off x="2903538" y="427990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5" name="Oval 29"/>
          <p:cNvSpPr>
            <a:spLocks noChangeArrowheads="1"/>
          </p:cNvSpPr>
          <p:nvPr/>
        </p:nvSpPr>
        <p:spPr bwMode="auto">
          <a:xfrm>
            <a:off x="3922713" y="50212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6" name="Oval 30"/>
          <p:cNvSpPr>
            <a:spLocks noChangeArrowheads="1"/>
          </p:cNvSpPr>
          <p:nvPr/>
        </p:nvSpPr>
        <p:spPr bwMode="auto">
          <a:xfrm>
            <a:off x="4570413" y="52038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7" name="Oval 31"/>
          <p:cNvSpPr>
            <a:spLocks noChangeArrowheads="1"/>
          </p:cNvSpPr>
          <p:nvPr/>
        </p:nvSpPr>
        <p:spPr bwMode="auto">
          <a:xfrm>
            <a:off x="5229225" y="505618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8" name="Oval 32"/>
          <p:cNvSpPr>
            <a:spLocks noChangeArrowheads="1"/>
          </p:cNvSpPr>
          <p:nvPr/>
        </p:nvSpPr>
        <p:spPr bwMode="auto">
          <a:xfrm>
            <a:off x="5387975" y="44259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9" name="Oval 33"/>
          <p:cNvSpPr>
            <a:spLocks noChangeArrowheads="1"/>
          </p:cNvSpPr>
          <p:nvPr/>
        </p:nvSpPr>
        <p:spPr bwMode="auto">
          <a:xfrm>
            <a:off x="5826125" y="2405063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0" name="Oval 34"/>
          <p:cNvSpPr>
            <a:spLocks noChangeArrowheads="1"/>
          </p:cNvSpPr>
          <p:nvPr/>
        </p:nvSpPr>
        <p:spPr bwMode="auto">
          <a:xfrm>
            <a:off x="6667500" y="454660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1" name="Oval 35"/>
          <p:cNvSpPr>
            <a:spLocks noChangeArrowheads="1"/>
          </p:cNvSpPr>
          <p:nvPr/>
        </p:nvSpPr>
        <p:spPr bwMode="auto">
          <a:xfrm>
            <a:off x="4364038" y="22574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2" name="Oval 36"/>
          <p:cNvSpPr>
            <a:spLocks noChangeArrowheads="1"/>
          </p:cNvSpPr>
          <p:nvPr/>
        </p:nvSpPr>
        <p:spPr bwMode="auto">
          <a:xfrm>
            <a:off x="4364038" y="377825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3" name="Oval 37"/>
          <p:cNvSpPr>
            <a:spLocks noChangeArrowheads="1"/>
          </p:cNvSpPr>
          <p:nvPr/>
        </p:nvSpPr>
        <p:spPr bwMode="auto">
          <a:xfrm>
            <a:off x="5240338" y="32353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4" name="Oval 38"/>
          <p:cNvSpPr>
            <a:spLocks noChangeArrowheads="1"/>
          </p:cNvSpPr>
          <p:nvPr/>
        </p:nvSpPr>
        <p:spPr bwMode="auto">
          <a:xfrm>
            <a:off x="2905125" y="2257425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5" name="Oval 39"/>
          <p:cNvSpPr>
            <a:spLocks noChangeArrowheads="1"/>
          </p:cNvSpPr>
          <p:nvPr/>
        </p:nvSpPr>
        <p:spPr bwMode="auto">
          <a:xfrm>
            <a:off x="4570413" y="316071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6" name="Oval 40"/>
          <p:cNvSpPr>
            <a:spLocks noChangeArrowheads="1"/>
          </p:cNvSpPr>
          <p:nvPr/>
        </p:nvSpPr>
        <p:spPr bwMode="auto">
          <a:xfrm>
            <a:off x="5387975" y="26352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7" name="Oval 41"/>
          <p:cNvSpPr>
            <a:spLocks noChangeArrowheads="1"/>
          </p:cNvSpPr>
          <p:nvPr/>
        </p:nvSpPr>
        <p:spPr bwMode="auto">
          <a:xfrm>
            <a:off x="3922713" y="385127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8" name="Oval 42"/>
          <p:cNvSpPr>
            <a:spLocks noChangeArrowheads="1"/>
          </p:cNvSpPr>
          <p:nvPr/>
        </p:nvSpPr>
        <p:spPr bwMode="auto">
          <a:xfrm>
            <a:off x="6667500" y="284003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9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sz="3800"/>
              <a:t>Decomposição em Células (exata)</a:t>
            </a:r>
            <a:br>
              <a:rPr lang="pt-BR" sz="3800"/>
            </a:br>
            <a:r>
              <a:rPr lang="pt-BR" sz="3800"/>
              <a:t>com distância euclidiana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Outro Exemplo</a:t>
            </a:r>
          </a:p>
        </p:txBody>
      </p:sp>
      <p:pic>
        <p:nvPicPr>
          <p:cNvPr id="332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763" y="1181100"/>
            <a:ext cx="6086475" cy="560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3826" name="Group 2"/>
          <p:cNvGrpSpPr>
            <a:grpSpLocks/>
          </p:cNvGrpSpPr>
          <p:nvPr/>
        </p:nvGrpSpPr>
        <p:grpSpPr bwMode="auto">
          <a:xfrm>
            <a:off x="457200" y="1804988"/>
            <a:ext cx="3657600" cy="2767012"/>
            <a:chOff x="288" y="1281"/>
            <a:chExt cx="2304" cy="1743"/>
          </a:xfrm>
        </p:grpSpPr>
        <p:sp>
          <p:nvSpPr>
            <p:cNvPr id="333827" name="Rectangle 3"/>
            <p:cNvSpPr>
              <a:spLocks noChangeArrowheads="1"/>
            </p:cNvSpPr>
            <p:nvPr/>
          </p:nvSpPr>
          <p:spPr bwMode="auto">
            <a:xfrm>
              <a:off x="288" y="1281"/>
              <a:ext cx="2304" cy="1743"/>
            </a:xfrm>
            <a:prstGeom prst="rect">
              <a:avLst/>
            </a:prstGeom>
            <a:pattFill prst="lgGrid">
              <a:fgClr>
                <a:srgbClr val="C0C0C0"/>
              </a:fgClr>
              <a:bgClr>
                <a:schemeClr val="bg1"/>
              </a:bgClr>
            </a:patt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28" name="Rectangle 4"/>
            <p:cNvSpPr>
              <a:spLocks noChangeArrowheads="1"/>
            </p:cNvSpPr>
            <p:nvPr/>
          </p:nvSpPr>
          <p:spPr bwMode="auto">
            <a:xfrm>
              <a:off x="819" y="1695"/>
              <a:ext cx="691" cy="254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29" name="Oval 5"/>
            <p:cNvSpPr>
              <a:spLocks noChangeArrowheads="1"/>
            </p:cNvSpPr>
            <p:nvPr/>
          </p:nvSpPr>
          <p:spPr bwMode="auto">
            <a:xfrm>
              <a:off x="1663" y="2371"/>
              <a:ext cx="638" cy="3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33830" name="Group 6"/>
          <p:cNvGrpSpPr>
            <a:grpSpLocks/>
          </p:cNvGrpSpPr>
          <p:nvPr/>
        </p:nvGrpSpPr>
        <p:grpSpPr bwMode="auto">
          <a:xfrm>
            <a:off x="5029200" y="1804988"/>
            <a:ext cx="3657600" cy="2767012"/>
            <a:chOff x="3168" y="1281"/>
            <a:chExt cx="2304" cy="1743"/>
          </a:xfrm>
        </p:grpSpPr>
        <p:sp>
          <p:nvSpPr>
            <p:cNvPr id="333831" name="Rectangle 7"/>
            <p:cNvSpPr>
              <a:spLocks noChangeArrowheads="1"/>
            </p:cNvSpPr>
            <p:nvPr/>
          </p:nvSpPr>
          <p:spPr bwMode="auto">
            <a:xfrm>
              <a:off x="3168" y="1281"/>
              <a:ext cx="2304" cy="1743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32" name="Line 8"/>
            <p:cNvSpPr>
              <a:spLocks noChangeShapeType="1"/>
            </p:cNvSpPr>
            <p:nvPr/>
          </p:nvSpPr>
          <p:spPr bwMode="auto">
            <a:xfrm>
              <a:off x="3168" y="2736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3" name="Line 9"/>
            <p:cNvSpPr>
              <a:spLocks noChangeShapeType="1"/>
            </p:cNvSpPr>
            <p:nvPr/>
          </p:nvSpPr>
          <p:spPr bwMode="auto">
            <a:xfrm>
              <a:off x="3168" y="2448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4" name="Line 10"/>
            <p:cNvSpPr>
              <a:spLocks noChangeShapeType="1"/>
            </p:cNvSpPr>
            <p:nvPr/>
          </p:nvSpPr>
          <p:spPr bwMode="auto">
            <a:xfrm>
              <a:off x="3168" y="2160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5" name="Line 11"/>
            <p:cNvSpPr>
              <a:spLocks noChangeShapeType="1"/>
            </p:cNvSpPr>
            <p:nvPr/>
          </p:nvSpPr>
          <p:spPr bwMode="auto">
            <a:xfrm>
              <a:off x="3168" y="1872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6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7" name="Line 13"/>
            <p:cNvSpPr>
              <a:spLocks noChangeShapeType="1"/>
            </p:cNvSpPr>
            <p:nvPr/>
          </p:nvSpPr>
          <p:spPr bwMode="auto">
            <a:xfrm>
              <a:off x="3456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8" name="Line 14"/>
            <p:cNvSpPr>
              <a:spLocks noChangeShapeType="1"/>
            </p:cNvSpPr>
            <p:nvPr/>
          </p:nvSpPr>
          <p:spPr bwMode="auto">
            <a:xfrm>
              <a:off x="3744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9" name="Line 15"/>
            <p:cNvSpPr>
              <a:spLocks noChangeShapeType="1"/>
            </p:cNvSpPr>
            <p:nvPr/>
          </p:nvSpPr>
          <p:spPr bwMode="auto">
            <a:xfrm>
              <a:off x="4032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0" name="Line 16"/>
            <p:cNvSpPr>
              <a:spLocks noChangeShapeType="1"/>
            </p:cNvSpPr>
            <p:nvPr/>
          </p:nvSpPr>
          <p:spPr bwMode="auto">
            <a:xfrm>
              <a:off x="4320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1" name="Line 17"/>
            <p:cNvSpPr>
              <a:spLocks noChangeShapeType="1"/>
            </p:cNvSpPr>
            <p:nvPr/>
          </p:nvSpPr>
          <p:spPr bwMode="auto">
            <a:xfrm>
              <a:off x="4608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2" name="Line 18"/>
            <p:cNvSpPr>
              <a:spLocks noChangeShapeType="1"/>
            </p:cNvSpPr>
            <p:nvPr/>
          </p:nvSpPr>
          <p:spPr bwMode="auto">
            <a:xfrm>
              <a:off x="4896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3" name="Line 19"/>
            <p:cNvSpPr>
              <a:spLocks noChangeShapeType="1"/>
            </p:cNvSpPr>
            <p:nvPr/>
          </p:nvSpPr>
          <p:spPr bwMode="auto">
            <a:xfrm>
              <a:off x="5184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4" name="Line 20"/>
            <p:cNvSpPr>
              <a:spLocks noChangeShapeType="1"/>
            </p:cNvSpPr>
            <p:nvPr/>
          </p:nvSpPr>
          <p:spPr bwMode="auto">
            <a:xfrm>
              <a:off x="3456" y="2016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5" name="Line 21"/>
            <p:cNvSpPr>
              <a:spLocks noChangeShapeType="1"/>
            </p:cNvSpPr>
            <p:nvPr/>
          </p:nvSpPr>
          <p:spPr bwMode="auto">
            <a:xfrm>
              <a:off x="3456" y="1728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6" name="Line 22"/>
            <p:cNvSpPr>
              <a:spLocks noChangeShapeType="1"/>
            </p:cNvSpPr>
            <p:nvPr/>
          </p:nvSpPr>
          <p:spPr bwMode="auto">
            <a:xfrm>
              <a:off x="4320" y="259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7" name="Line 23"/>
            <p:cNvSpPr>
              <a:spLocks noChangeShapeType="1"/>
            </p:cNvSpPr>
            <p:nvPr/>
          </p:nvSpPr>
          <p:spPr bwMode="auto">
            <a:xfrm>
              <a:off x="4320" y="2304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8" name="Line 24"/>
            <p:cNvSpPr>
              <a:spLocks noChangeShapeType="1"/>
            </p:cNvSpPr>
            <p:nvPr/>
          </p:nvSpPr>
          <p:spPr bwMode="auto">
            <a:xfrm>
              <a:off x="3600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9" name="Line 25"/>
            <p:cNvSpPr>
              <a:spLocks noChangeShapeType="1"/>
            </p:cNvSpPr>
            <p:nvPr/>
          </p:nvSpPr>
          <p:spPr bwMode="auto">
            <a:xfrm>
              <a:off x="3888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0" name="Line 26"/>
            <p:cNvSpPr>
              <a:spLocks noChangeShapeType="1"/>
            </p:cNvSpPr>
            <p:nvPr/>
          </p:nvSpPr>
          <p:spPr bwMode="auto">
            <a:xfrm>
              <a:off x="4176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1" name="Line 27"/>
            <p:cNvSpPr>
              <a:spLocks noChangeShapeType="1"/>
            </p:cNvSpPr>
            <p:nvPr/>
          </p:nvSpPr>
          <p:spPr bwMode="auto">
            <a:xfrm>
              <a:off x="4464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2" name="Line 28"/>
            <p:cNvSpPr>
              <a:spLocks noChangeShapeType="1"/>
            </p:cNvSpPr>
            <p:nvPr/>
          </p:nvSpPr>
          <p:spPr bwMode="auto">
            <a:xfrm>
              <a:off x="4464" y="216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3" name="Line 29"/>
            <p:cNvSpPr>
              <a:spLocks noChangeShapeType="1"/>
            </p:cNvSpPr>
            <p:nvPr/>
          </p:nvSpPr>
          <p:spPr bwMode="auto">
            <a:xfrm>
              <a:off x="4752" y="216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4" name="Line 30"/>
            <p:cNvSpPr>
              <a:spLocks noChangeShapeType="1"/>
            </p:cNvSpPr>
            <p:nvPr/>
          </p:nvSpPr>
          <p:spPr bwMode="auto">
            <a:xfrm>
              <a:off x="5040" y="216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5" name="Line 31"/>
            <p:cNvSpPr>
              <a:spLocks noChangeShapeType="1"/>
            </p:cNvSpPr>
            <p:nvPr/>
          </p:nvSpPr>
          <p:spPr bwMode="auto">
            <a:xfrm flipV="1">
              <a:off x="3672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6" name="Line 32"/>
            <p:cNvSpPr>
              <a:spLocks noChangeShapeType="1"/>
            </p:cNvSpPr>
            <p:nvPr/>
          </p:nvSpPr>
          <p:spPr bwMode="auto">
            <a:xfrm flipV="1">
              <a:off x="3816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7" name="Line 33"/>
            <p:cNvSpPr>
              <a:spLocks noChangeShapeType="1"/>
            </p:cNvSpPr>
            <p:nvPr/>
          </p:nvSpPr>
          <p:spPr bwMode="auto">
            <a:xfrm flipV="1">
              <a:off x="3960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8" name="Line 34"/>
            <p:cNvSpPr>
              <a:spLocks noChangeShapeType="1"/>
            </p:cNvSpPr>
            <p:nvPr/>
          </p:nvSpPr>
          <p:spPr bwMode="auto">
            <a:xfrm flipV="1">
              <a:off x="4104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9" name="Line 35"/>
            <p:cNvSpPr>
              <a:spLocks noChangeShapeType="1"/>
            </p:cNvSpPr>
            <p:nvPr/>
          </p:nvSpPr>
          <p:spPr bwMode="auto">
            <a:xfrm flipV="1">
              <a:off x="4248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0" name="Line 36"/>
            <p:cNvSpPr>
              <a:spLocks noChangeShapeType="1"/>
            </p:cNvSpPr>
            <p:nvPr/>
          </p:nvSpPr>
          <p:spPr bwMode="auto">
            <a:xfrm flipV="1">
              <a:off x="4392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1" name="Line 37"/>
            <p:cNvSpPr>
              <a:spLocks noChangeShapeType="1"/>
            </p:cNvSpPr>
            <p:nvPr/>
          </p:nvSpPr>
          <p:spPr bwMode="auto">
            <a:xfrm flipV="1">
              <a:off x="4536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2" name="Line 38"/>
            <p:cNvSpPr>
              <a:spLocks noChangeShapeType="1"/>
            </p:cNvSpPr>
            <p:nvPr/>
          </p:nvSpPr>
          <p:spPr bwMode="auto">
            <a:xfrm flipV="1">
              <a:off x="4680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3" name="Line 39"/>
            <p:cNvSpPr>
              <a:spLocks noChangeShapeType="1"/>
            </p:cNvSpPr>
            <p:nvPr/>
          </p:nvSpPr>
          <p:spPr bwMode="auto">
            <a:xfrm flipV="1">
              <a:off x="4824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4" name="Line 40"/>
            <p:cNvSpPr>
              <a:spLocks noChangeShapeType="1"/>
            </p:cNvSpPr>
            <p:nvPr/>
          </p:nvSpPr>
          <p:spPr bwMode="auto">
            <a:xfrm flipV="1">
              <a:off x="4968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5" name="Line 41"/>
            <p:cNvSpPr>
              <a:spLocks noChangeShapeType="1"/>
            </p:cNvSpPr>
            <p:nvPr/>
          </p:nvSpPr>
          <p:spPr bwMode="auto">
            <a:xfrm flipV="1">
              <a:off x="5112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6" name="Line 42"/>
            <p:cNvSpPr>
              <a:spLocks noChangeShapeType="1"/>
            </p:cNvSpPr>
            <p:nvPr/>
          </p:nvSpPr>
          <p:spPr bwMode="auto">
            <a:xfrm>
              <a:off x="4464" y="26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7" name="Line 43"/>
            <p:cNvSpPr>
              <a:spLocks noChangeShapeType="1"/>
            </p:cNvSpPr>
            <p:nvPr/>
          </p:nvSpPr>
          <p:spPr bwMode="auto">
            <a:xfrm>
              <a:off x="4464" y="252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8" name="Line 44"/>
            <p:cNvSpPr>
              <a:spLocks noChangeShapeType="1"/>
            </p:cNvSpPr>
            <p:nvPr/>
          </p:nvSpPr>
          <p:spPr bwMode="auto">
            <a:xfrm>
              <a:off x="4464" y="237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9" name="Line 45"/>
            <p:cNvSpPr>
              <a:spLocks noChangeShapeType="1"/>
            </p:cNvSpPr>
            <p:nvPr/>
          </p:nvSpPr>
          <p:spPr bwMode="auto">
            <a:xfrm>
              <a:off x="3600" y="1656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70" name="Line 46"/>
            <p:cNvSpPr>
              <a:spLocks noChangeShapeType="1"/>
            </p:cNvSpPr>
            <p:nvPr/>
          </p:nvSpPr>
          <p:spPr bwMode="auto">
            <a:xfrm>
              <a:off x="3600" y="1800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71" name="Line 47"/>
            <p:cNvSpPr>
              <a:spLocks noChangeShapeType="1"/>
            </p:cNvSpPr>
            <p:nvPr/>
          </p:nvSpPr>
          <p:spPr bwMode="auto">
            <a:xfrm>
              <a:off x="3600" y="1944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72" name="Rectangle 48"/>
            <p:cNvSpPr>
              <a:spLocks noChangeArrowheads="1"/>
            </p:cNvSpPr>
            <p:nvPr/>
          </p:nvSpPr>
          <p:spPr bwMode="auto">
            <a:xfrm>
              <a:off x="3699" y="1695"/>
              <a:ext cx="691" cy="254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73" name="Oval 49"/>
            <p:cNvSpPr>
              <a:spLocks noChangeArrowheads="1"/>
            </p:cNvSpPr>
            <p:nvPr/>
          </p:nvSpPr>
          <p:spPr bwMode="auto">
            <a:xfrm>
              <a:off x="4543" y="2371"/>
              <a:ext cx="638" cy="3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33874" name="Text Box 50"/>
          <p:cNvSpPr txBox="1">
            <a:spLocks noChangeArrowheads="1"/>
          </p:cNvSpPr>
          <p:nvPr/>
        </p:nvSpPr>
        <p:spPr bwMode="auto">
          <a:xfrm>
            <a:off x="1762125" y="4760913"/>
            <a:ext cx="10477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Uniform </a:t>
            </a:r>
          </a:p>
        </p:txBody>
      </p:sp>
      <p:sp>
        <p:nvSpPr>
          <p:cNvPr id="333875" name="Text Box 51"/>
          <p:cNvSpPr txBox="1">
            <a:spLocks noChangeArrowheads="1"/>
          </p:cNvSpPr>
          <p:nvPr/>
        </p:nvSpPr>
        <p:spPr bwMode="auto">
          <a:xfrm>
            <a:off x="6286500" y="4760913"/>
            <a:ext cx="11366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Quadtree</a:t>
            </a:r>
          </a:p>
        </p:txBody>
      </p:sp>
      <p:sp>
        <p:nvSpPr>
          <p:cNvPr id="33387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Decomposição em Grids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92100"/>
            <a:ext cx="5305425" cy="685800"/>
          </a:xfrm>
        </p:spPr>
        <p:txBody>
          <a:bodyPr/>
          <a:lstStyle/>
          <a:p>
            <a:r>
              <a:rPr lang="en-US"/>
              <a:t>Grafos e Grids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449263" y="2511425"/>
            <a:ext cx="1495425" cy="1495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2" name="Line 4"/>
          <p:cNvSpPr>
            <a:spLocks noChangeShapeType="1"/>
          </p:cNvSpPr>
          <p:nvPr/>
        </p:nvSpPr>
        <p:spPr bwMode="auto">
          <a:xfrm>
            <a:off x="1450975" y="2511425"/>
            <a:ext cx="0" cy="150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3" name="Line 5"/>
          <p:cNvSpPr>
            <a:spLocks noChangeShapeType="1"/>
          </p:cNvSpPr>
          <p:nvPr/>
        </p:nvSpPr>
        <p:spPr bwMode="auto">
          <a:xfrm>
            <a:off x="957263" y="2511425"/>
            <a:ext cx="0" cy="150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4" name="Line 6"/>
          <p:cNvSpPr>
            <a:spLocks noChangeShapeType="1"/>
          </p:cNvSpPr>
          <p:nvPr/>
        </p:nvSpPr>
        <p:spPr bwMode="auto">
          <a:xfrm>
            <a:off x="449263" y="2990850"/>
            <a:ext cx="149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5" name="Line 7"/>
          <p:cNvSpPr>
            <a:spLocks noChangeShapeType="1"/>
          </p:cNvSpPr>
          <p:nvPr/>
        </p:nvSpPr>
        <p:spPr bwMode="auto">
          <a:xfrm>
            <a:off x="449263" y="3455988"/>
            <a:ext cx="149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490538" y="2520950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A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1012825" y="252095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B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1506538" y="252095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C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490538" y="2998788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D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1012825" y="2998788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E</a:t>
            </a: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1506538" y="2998788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F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490538" y="3521075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1012825" y="352107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H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1506538" y="3521075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I</a:t>
            </a:r>
          </a:p>
        </p:txBody>
      </p:sp>
      <p:grpSp>
        <p:nvGrpSpPr>
          <p:cNvPr id="334865" name="Group 17"/>
          <p:cNvGrpSpPr>
            <a:grpSpLocks/>
          </p:cNvGrpSpPr>
          <p:nvPr/>
        </p:nvGrpSpPr>
        <p:grpSpPr bwMode="auto">
          <a:xfrm>
            <a:off x="2794000" y="2117725"/>
            <a:ext cx="558800" cy="558800"/>
            <a:chOff x="2090" y="1224"/>
            <a:chExt cx="352" cy="352"/>
          </a:xfrm>
        </p:grpSpPr>
        <p:sp>
          <p:nvSpPr>
            <p:cNvPr id="334866" name="Oval 18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67" name="Text Box 19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4868" name="Text Box 20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34869" name="Group 21"/>
          <p:cNvGrpSpPr>
            <a:grpSpLocks/>
          </p:cNvGrpSpPr>
          <p:nvPr/>
        </p:nvGrpSpPr>
        <p:grpSpPr bwMode="auto">
          <a:xfrm>
            <a:off x="3824288" y="2117725"/>
            <a:ext cx="558800" cy="558800"/>
            <a:chOff x="2090" y="1224"/>
            <a:chExt cx="352" cy="352"/>
          </a:xfrm>
        </p:grpSpPr>
        <p:sp>
          <p:nvSpPr>
            <p:cNvPr id="334870" name="Oval 22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71" name="Text Box 23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4872" name="Text Box 24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873" name="Group 25"/>
          <p:cNvGrpSpPr>
            <a:grpSpLocks/>
          </p:cNvGrpSpPr>
          <p:nvPr/>
        </p:nvGrpSpPr>
        <p:grpSpPr bwMode="auto">
          <a:xfrm>
            <a:off x="4852988" y="2117725"/>
            <a:ext cx="558800" cy="558800"/>
            <a:chOff x="2090" y="1224"/>
            <a:chExt cx="352" cy="352"/>
          </a:xfrm>
        </p:grpSpPr>
        <p:sp>
          <p:nvSpPr>
            <p:cNvPr id="334874" name="Oval 2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75" name="Text Box 27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876" name="Text Box 28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34877" name="Line 29"/>
          <p:cNvSpPr>
            <a:spLocks noChangeShapeType="1"/>
          </p:cNvSpPr>
          <p:nvPr/>
        </p:nvSpPr>
        <p:spPr bwMode="auto">
          <a:xfrm>
            <a:off x="3351213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78" name="Line 30"/>
          <p:cNvSpPr>
            <a:spLocks noChangeShapeType="1"/>
          </p:cNvSpPr>
          <p:nvPr/>
        </p:nvSpPr>
        <p:spPr bwMode="auto">
          <a:xfrm>
            <a:off x="4381500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879" name="Group 31"/>
          <p:cNvGrpSpPr>
            <a:grpSpLocks/>
          </p:cNvGrpSpPr>
          <p:nvPr/>
        </p:nvGrpSpPr>
        <p:grpSpPr bwMode="auto">
          <a:xfrm>
            <a:off x="2794000" y="2930525"/>
            <a:ext cx="558800" cy="558800"/>
            <a:chOff x="2090" y="1224"/>
            <a:chExt cx="352" cy="352"/>
          </a:xfrm>
        </p:grpSpPr>
        <p:sp>
          <p:nvSpPr>
            <p:cNvPr id="334880" name="Oval 32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81" name="Text Box 33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34882" name="Text Box 34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883" name="Group 35"/>
          <p:cNvGrpSpPr>
            <a:grpSpLocks/>
          </p:cNvGrpSpPr>
          <p:nvPr/>
        </p:nvGrpSpPr>
        <p:grpSpPr bwMode="auto">
          <a:xfrm>
            <a:off x="3824288" y="2930525"/>
            <a:ext cx="558800" cy="558800"/>
            <a:chOff x="2090" y="1224"/>
            <a:chExt cx="352" cy="352"/>
          </a:xfrm>
        </p:grpSpPr>
        <p:sp>
          <p:nvSpPr>
            <p:cNvPr id="334884" name="Oval 3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85" name="Text Box 37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886" name="Text Box 38"/>
            <p:cNvSpPr txBox="1">
              <a:spLocks noChangeArrowheads="1"/>
            </p:cNvSpPr>
            <p:nvPr/>
          </p:nvSpPr>
          <p:spPr bwMode="auto">
            <a:xfrm>
              <a:off x="2139" y="1250"/>
              <a:ext cx="23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334887" name="Group 39"/>
          <p:cNvGrpSpPr>
            <a:grpSpLocks/>
          </p:cNvGrpSpPr>
          <p:nvPr/>
        </p:nvGrpSpPr>
        <p:grpSpPr bwMode="auto">
          <a:xfrm>
            <a:off x="4852988" y="2930525"/>
            <a:ext cx="558800" cy="558800"/>
            <a:chOff x="2090" y="1224"/>
            <a:chExt cx="352" cy="352"/>
          </a:xfrm>
        </p:grpSpPr>
        <p:sp>
          <p:nvSpPr>
            <p:cNvPr id="334888" name="Oval 4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89" name="Text Box 41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890" name="Text Box 42"/>
            <p:cNvSpPr txBox="1">
              <a:spLocks noChangeArrowheads="1"/>
            </p:cNvSpPr>
            <p:nvPr/>
          </p:nvSpPr>
          <p:spPr bwMode="auto">
            <a:xfrm>
              <a:off x="2139" y="125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334891" name="Line 43"/>
          <p:cNvSpPr>
            <a:spLocks noChangeShapeType="1"/>
          </p:cNvSpPr>
          <p:nvPr/>
        </p:nvSpPr>
        <p:spPr bwMode="auto">
          <a:xfrm>
            <a:off x="3351213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92" name="Line 44"/>
          <p:cNvSpPr>
            <a:spLocks noChangeShapeType="1"/>
          </p:cNvSpPr>
          <p:nvPr/>
        </p:nvSpPr>
        <p:spPr bwMode="auto">
          <a:xfrm>
            <a:off x="4381500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893" name="Group 45"/>
          <p:cNvGrpSpPr>
            <a:grpSpLocks/>
          </p:cNvGrpSpPr>
          <p:nvPr/>
        </p:nvGrpSpPr>
        <p:grpSpPr bwMode="auto">
          <a:xfrm>
            <a:off x="2794000" y="3787775"/>
            <a:ext cx="558800" cy="558800"/>
            <a:chOff x="2090" y="1224"/>
            <a:chExt cx="352" cy="352"/>
          </a:xfrm>
        </p:grpSpPr>
        <p:sp>
          <p:nvSpPr>
            <p:cNvPr id="334894" name="Oval 4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95" name="Text Box 47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34896" name="Text Box 48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897" name="Group 49"/>
          <p:cNvGrpSpPr>
            <a:grpSpLocks/>
          </p:cNvGrpSpPr>
          <p:nvPr/>
        </p:nvGrpSpPr>
        <p:grpSpPr bwMode="auto">
          <a:xfrm>
            <a:off x="3824288" y="3787775"/>
            <a:ext cx="558800" cy="558800"/>
            <a:chOff x="2090" y="1224"/>
            <a:chExt cx="352" cy="352"/>
          </a:xfrm>
        </p:grpSpPr>
        <p:sp>
          <p:nvSpPr>
            <p:cNvPr id="334898" name="Oval 5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99" name="Text Box 51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34900" name="Text Box 52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01" name="Group 53"/>
          <p:cNvGrpSpPr>
            <a:grpSpLocks/>
          </p:cNvGrpSpPr>
          <p:nvPr/>
        </p:nvGrpSpPr>
        <p:grpSpPr bwMode="auto">
          <a:xfrm>
            <a:off x="4852988" y="3787775"/>
            <a:ext cx="558800" cy="558800"/>
            <a:chOff x="2090" y="1224"/>
            <a:chExt cx="352" cy="352"/>
          </a:xfrm>
        </p:grpSpPr>
        <p:sp>
          <p:nvSpPr>
            <p:cNvPr id="334902" name="Oval 5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03" name="Text Box 55"/>
            <p:cNvSpPr txBox="1">
              <a:spLocks noChangeArrowheads="1"/>
            </p:cNvSpPr>
            <p:nvPr/>
          </p:nvSpPr>
          <p:spPr bwMode="auto">
            <a:xfrm>
              <a:off x="2139" y="1250"/>
              <a:ext cx="22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 I</a:t>
              </a:r>
            </a:p>
          </p:txBody>
        </p:sp>
        <p:sp>
          <p:nvSpPr>
            <p:cNvPr id="334904" name="Text Box 56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sp>
        <p:nvSpPr>
          <p:cNvPr id="334905" name="Line 57"/>
          <p:cNvSpPr>
            <a:spLocks noChangeShapeType="1"/>
          </p:cNvSpPr>
          <p:nvPr/>
        </p:nvSpPr>
        <p:spPr bwMode="auto">
          <a:xfrm>
            <a:off x="3351213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6" name="Line 58"/>
          <p:cNvSpPr>
            <a:spLocks noChangeShapeType="1"/>
          </p:cNvSpPr>
          <p:nvPr/>
        </p:nvSpPr>
        <p:spPr bwMode="auto">
          <a:xfrm>
            <a:off x="4381500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7" name="Line 59"/>
          <p:cNvSpPr>
            <a:spLocks noChangeShapeType="1"/>
          </p:cNvSpPr>
          <p:nvPr/>
        </p:nvSpPr>
        <p:spPr bwMode="auto">
          <a:xfrm rot="-5400000">
            <a:off x="2930525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8" name="Line 60"/>
          <p:cNvSpPr>
            <a:spLocks noChangeShapeType="1"/>
          </p:cNvSpPr>
          <p:nvPr/>
        </p:nvSpPr>
        <p:spPr bwMode="auto">
          <a:xfrm rot="-5400000">
            <a:off x="3960813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9" name="Line 61"/>
          <p:cNvSpPr>
            <a:spLocks noChangeShapeType="1"/>
          </p:cNvSpPr>
          <p:nvPr/>
        </p:nvSpPr>
        <p:spPr bwMode="auto">
          <a:xfrm rot="-5400000">
            <a:off x="499268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10" name="Line 62"/>
          <p:cNvSpPr>
            <a:spLocks noChangeShapeType="1"/>
          </p:cNvSpPr>
          <p:nvPr/>
        </p:nvSpPr>
        <p:spPr bwMode="auto">
          <a:xfrm rot="-5400000">
            <a:off x="2930525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11" name="Line 63"/>
          <p:cNvSpPr>
            <a:spLocks noChangeShapeType="1"/>
          </p:cNvSpPr>
          <p:nvPr/>
        </p:nvSpPr>
        <p:spPr bwMode="auto">
          <a:xfrm rot="-5400000">
            <a:off x="3960813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12" name="Line 64"/>
          <p:cNvSpPr>
            <a:spLocks noChangeShapeType="1"/>
          </p:cNvSpPr>
          <p:nvPr/>
        </p:nvSpPr>
        <p:spPr bwMode="auto">
          <a:xfrm rot="-5400000">
            <a:off x="4992688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913" name="Group 65"/>
          <p:cNvGrpSpPr>
            <a:grpSpLocks/>
          </p:cNvGrpSpPr>
          <p:nvPr/>
        </p:nvGrpSpPr>
        <p:grpSpPr bwMode="auto">
          <a:xfrm>
            <a:off x="6118225" y="2117725"/>
            <a:ext cx="558800" cy="558800"/>
            <a:chOff x="2090" y="1224"/>
            <a:chExt cx="352" cy="352"/>
          </a:xfrm>
        </p:grpSpPr>
        <p:sp>
          <p:nvSpPr>
            <p:cNvPr id="334914" name="Oval 6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15" name="Text Box 67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4916" name="Text Box 68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34917" name="Group 69"/>
          <p:cNvGrpSpPr>
            <a:grpSpLocks/>
          </p:cNvGrpSpPr>
          <p:nvPr/>
        </p:nvGrpSpPr>
        <p:grpSpPr bwMode="auto">
          <a:xfrm>
            <a:off x="7148513" y="2117725"/>
            <a:ext cx="558800" cy="558800"/>
            <a:chOff x="2090" y="1224"/>
            <a:chExt cx="352" cy="352"/>
          </a:xfrm>
        </p:grpSpPr>
        <p:sp>
          <p:nvSpPr>
            <p:cNvPr id="334918" name="Oval 7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19" name="Text Box 71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4920" name="Text Box 72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21" name="Group 73"/>
          <p:cNvGrpSpPr>
            <a:grpSpLocks/>
          </p:cNvGrpSpPr>
          <p:nvPr/>
        </p:nvGrpSpPr>
        <p:grpSpPr bwMode="auto">
          <a:xfrm>
            <a:off x="8177213" y="2117725"/>
            <a:ext cx="558800" cy="558800"/>
            <a:chOff x="2090" y="1224"/>
            <a:chExt cx="352" cy="352"/>
          </a:xfrm>
        </p:grpSpPr>
        <p:sp>
          <p:nvSpPr>
            <p:cNvPr id="334922" name="Oval 7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23" name="Text Box 75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924" name="Text Box 76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34925" name="Line 77"/>
          <p:cNvSpPr>
            <a:spLocks noChangeShapeType="1"/>
          </p:cNvSpPr>
          <p:nvPr/>
        </p:nvSpPr>
        <p:spPr bwMode="auto">
          <a:xfrm>
            <a:off x="6675438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26" name="Line 78"/>
          <p:cNvSpPr>
            <a:spLocks noChangeShapeType="1"/>
          </p:cNvSpPr>
          <p:nvPr/>
        </p:nvSpPr>
        <p:spPr bwMode="auto">
          <a:xfrm>
            <a:off x="7705725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927" name="Group 79"/>
          <p:cNvGrpSpPr>
            <a:grpSpLocks/>
          </p:cNvGrpSpPr>
          <p:nvPr/>
        </p:nvGrpSpPr>
        <p:grpSpPr bwMode="auto">
          <a:xfrm>
            <a:off x="6118225" y="2930525"/>
            <a:ext cx="558800" cy="558800"/>
            <a:chOff x="2090" y="1224"/>
            <a:chExt cx="352" cy="352"/>
          </a:xfrm>
        </p:grpSpPr>
        <p:sp>
          <p:nvSpPr>
            <p:cNvPr id="334928" name="Oval 8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29" name="Text Box 81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34930" name="Text Box 82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31" name="Group 83"/>
          <p:cNvGrpSpPr>
            <a:grpSpLocks/>
          </p:cNvGrpSpPr>
          <p:nvPr/>
        </p:nvGrpSpPr>
        <p:grpSpPr bwMode="auto">
          <a:xfrm>
            <a:off x="7148513" y="2930525"/>
            <a:ext cx="558800" cy="558800"/>
            <a:chOff x="2090" y="1224"/>
            <a:chExt cx="352" cy="352"/>
          </a:xfrm>
        </p:grpSpPr>
        <p:sp>
          <p:nvSpPr>
            <p:cNvPr id="334932" name="Oval 8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33" name="Text Box 85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934" name="Text Box 86"/>
            <p:cNvSpPr txBox="1">
              <a:spLocks noChangeArrowheads="1"/>
            </p:cNvSpPr>
            <p:nvPr/>
          </p:nvSpPr>
          <p:spPr bwMode="auto">
            <a:xfrm>
              <a:off x="2139" y="1250"/>
              <a:ext cx="23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334935" name="Group 87"/>
          <p:cNvGrpSpPr>
            <a:grpSpLocks/>
          </p:cNvGrpSpPr>
          <p:nvPr/>
        </p:nvGrpSpPr>
        <p:grpSpPr bwMode="auto">
          <a:xfrm>
            <a:off x="8177213" y="2930525"/>
            <a:ext cx="558800" cy="558800"/>
            <a:chOff x="2090" y="1224"/>
            <a:chExt cx="352" cy="352"/>
          </a:xfrm>
        </p:grpSpPr>
        <p:sp>
          <p:nvSpPr>
            <p:cNvPr id="334936" name="Oval 88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37" name="Text Box 89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938" name="Text Box 90"/>
            <p:cNvSpPr txBox="1">
              <a:spLocks noChangeArrowheads="1"/>
            </p:cNvSpPr>
            <p:nvPr/>
          </p:nvSpPr>
          <p:spPr bwMode="auto">
            <a:xfrm>
              <a:off x="2139" y="125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334939" name="Line 91"/>
          <p:cNvSpPr>
            <a:spLocks noChangeShapeType="1"/>
          </p:cNvSpPr>
          <p:nvPr/>
        </p:nvSpPr>
        <p:spPr bwMode="auto">
          <a:xfrm>
            <a:off x="6675438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40" name="Line 92"/>
          <p:cNvSpPr>
            <a:spLocks noChangeShapeType="1"/>
          </p:cNvSpPr>
          <p:nvPr/>
        </p:nvSpPr>
        <p:spPr bwMode="auto">
          <a:xfrm>
            <a:off x="7705725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941" name="Group 93"/>
          <p:cNvGrpSpPr>
            <a:grpSpLocks/>
          </p:cNvGrpSpPr>
          <p:nvPr/>
        </p:nvGrpSpPr>
        <p:grpSpPr bwMode="auto">
          <a:xfrm>
            <a:off x="6118225" y="3787775"/>
            <a:ext cx="558800" cy="558800"/>
            <a:chOff x="2090" y="1224"/>
            <a:chExt cx="352" cy="352"/>
          </a:xfrm>
        </p:grpSpPr>
        <p:sp>
          <p:nvSpPr>
            <p:cNvPr id="334942" name="Oval 9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43" name="Text Box 95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34944" name="Text Box 96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45" name="Group 97"/>
          <p:cNvGrpSpPr>
            <a:grpSpLocks/>
          </p:cNvGrpSpPr>
          <p:nvPr/>
        </p:nvGrpSpPr>
        <p:grpSpPr bwMode="auto">
          <a:xfrm>
            <a:off x="7148513" y="3787775"/>
            <a:ext cx="558800" cy="558800"/>
            <a:chOff x="2090" y="1224"/>
            <a:chExt cx="352" cy="352"/>
          </a:xfrm>
        </p:grpSpPr>
        <p:sp>
          <p:nvSpPr>
            <p:cNvPr id="334946" name="Oval 98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47" name="Text Box 99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34948" name="Text Box 100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49" name="Group 101"/>
          <p:cNvGrpSpPr>
            <a:grpSpLocks/>
          </p:cNvGrpSpPr>
          <p:nvPr/>
        </p:nvGrpSpPr>
        <p:grpSpPr bwMode="auto">
          <a:xfrm>
            <a:off x="8177213" y="3787775"/>
            <a:ext cx="558800" cy="558800"/>
            <a:chOff x="2090" y="1224"/>
            <a:chExt cx="352" cy="352"/>
          </a:xfrm>
        </p:grpSpPr>
        <p:sp>
          <p:nvSpPr>
            <p:cNvPr id="334950" name="Oval 102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51" name="Text Box 103"/>
            <p:cNvSpPr txBox="1">
              <a:spLocks noChangeArrowheads="1"/>
            </p:cNvSpPr>
            <p:nvPr/>
          </p:nvSpPr>
          <p:spPr bwMode="auto">
            <a:xfrm>
              <a:off x="2139" y="1250"/>
              <a:ext cx="22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 I</a:t>
              </a:r>
            </a:p>
          </p:txBody>
        </p:sp>
        <p:sp>
          <p:nvSpPr>
            <p:cNvPr id="334952" name="Text Box 104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sp>
        <p:nvSpPr>
          <p:cNvPr id="334953" name="Line 105"/>
          <p:cNvSpPr>
            <a:spLocks noChangeShapeType="1"/>
          </p:cNvSpPr>
          <p:nvPr/>
        </p:nvSpPr>
        <p:spPr bwMode="auto">
          <a:xfrm>
            <a:off x="6675438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4" name="Line 106"/>
          <p:cNvSpPr>
            <a:spLocks noChangeShapeType="1"/>
          </p:cNvSpPr>
          <p:nvPr/>
        </p:nvSpPr>
        <p:spPr bwMode="auto">
          <a:xfrm>
            <a:off x="7705725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5" name="Line 107"/>
          <p:cNvSpPr>
            <a:spLocks noChangeShapeType="1"/>
          </p:cNvSpPr>
          <p:nvPr/>
        </p:nvSpPr>
        <p:spPr bwMode="auto">
          <a:xfrm rot="-5400000">
            <a:off x="6254750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6" name="Line 108"/>
          <p:cNvSpPr>
            <a:spLocks noChangeShapeType="1"/>
          </p:cNvSpPr>
          <p:nvPr/>
        </p:nvSpPr>
        <p:spPr bwMode="auto">
          <a:xfrm rot="-5400000">
            <a:off x="728503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7" name="Line 109"/>
          <p:cNvSpPr>
            <a:spLocks noChangeShapeType="1"/>
          </p:cNvSpPr>
          <p:nvPr/>
        </p:nvSpPr>
        <p:spPr bwMode="auto">
          <a:xfrm rot="-5400000">
            <a:off x="8316913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8" name="Line 110"/>
          <p:cNvSpPr>
            <a:spLocks noChangeShapeType="1"/>
          </p:cNvSpPr>
          <p:nvPr/>
        </p:nvSpPr>
        <p:spPr bwMode="auto">
          <a:xfrm rot="-5400000">
            <a:off x="6254750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9" name="Line 111"/>
          <p:cNvSpPr>
            <a:spLocks noChangeShapeType="1"/>
          </p:cNvSpPr>
          <p:nvPr/>
        </p:nvSpPr>
        <p:spPr bwMode="auto">
          <a:xfrm rot="-5400000">
            <a:off x="7285038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0" name="Line 112"/>
          <p:cNvSpPr>
            <a:spLocks noChangeShapeType="1"/>
          </p:cNvSpPr>
          <p:nvPr/>
        </p:nvSpPr>
        <p:spPr bwMode="auto">
          <a:xfrm rot="-5400000">
            <a:off x="8316913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1" name="Line 113"/>
          <p:cNvSpPr>
            <a:spLocks noChangeShapeType="1"/>
          </p:cNvSpPr>
          <p:nvPr/>
        </p:nvSpPr>
        <p:spPr bwMode="auto">
          <a:xfrm rot="5400000" flipH="1">
            <a:off x="6703219" y="2480469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2" name="Line 114"/>
          <p:cNvSpPr>
            <a:spLocks noChangeShapeType="1"/>
          </p:cNvSpPr>
          <p:nvPr/>
        </p:nvSpPr>
        <p:spPr bwMode="auto">
          <a:xfrm rot="5400000" flipH="1">
            <a:off x="7733506" y="3293270"/>
            <a:ext cx="479425" cy="639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3" name="Line 115"/>
          <p:cNvSpPr>
            <a:spLocks noChangeShapeType="1"/>
          </p:cNvSpPr>
          <p:nvPr/>
        </p:nvSpPr>
        <p:spPr bwMode="auto">
          <a:xfrm rot="5400000" flipH="1">
            <a:off x="6687344" y="3309144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4" name="Line 116"/>
          <p:cNvSpPr>
            <a:spLocks noChangeShapeType="1"/>
          </p:cNvSpPr>
          <p:nvPr/>
        </p:nvSpPr>
        <p:spPr bwMode="auto">
          <a:xfrm rot="5400000" flipH="1">
            <a:off x="7760495" y="2466181"/>
            <a:ext cx="436562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5" name="Line 117"/>
          <p:cNvSpPr>
            <a:spLocks noChangeShapeType="1"/>
          </p:cNvSpPr>
          <p:nvPr/>
        </p:nvSpPr>
        <p:spPr bwMode="auto">
          <a:xfrm rot="-5400000">
            <a:off x="7733506" y="2480469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6" name="Line 118"/>
          <p:cNvSpPr>
            <a:spLocks noChangeShapeType="1"/>
          </p:cNvSpPr>
          <p:nvPr/>
        </p:nvSpPr>
        <p:spPr bwMode="auto">
          <a:xfrm rot="-5400000">
            <a:off x="6731794" y="3337719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7" name="Line 119"/>
          <p:cNvSpPr>
            <a:spLocks noChangeShapeType="1"/>
          </p:cNvSpPr>
          <p:nvPr/>
        </p:nvSpPr>
        <p:spPr bwMode="auto">
          <a:xfrm rot="-5400000">
            <a:off x="7731920" y="3352006"/>
            <a:ext cx="436562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8" name="Line 120"/>
          <p:cNvSpPr>
            <a:spLocks noChangeShapeType="1"/>
          </p:cNvSpPr>
          <p:nvPr/>
        </p:nvSpPr>
        <p:spPr bwMode="auto">
          <a:xfrm rot="-5400000">
            <a:off x="6703219" y="2496344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9" name="Text Box 121"/>
          <p:cNvSpPr txBox="1">
            <a:spLocks noChangeArrowheads="1"/>
          </p:cNvSpPr>
          <p:nvPr/>
        </p:nvSpPr>
        <p:spPr bwMode="auto">
          <a:xfrm>
            <a:off x="777875" y="4478338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Grid</a:t>
            </a:r>
          </a:p>
        </p:txBody>
      </p:sp>
      <p:sp>
        <p:nvSpPr>
          <p:cNvPr id="334970" name="Text Box 122"/>
          <p:cNvSpPr txBox="1">
            <a:spLocks noChangeArrowheads="1"/>
          </p:cNvSpPr>
          <p:nvPr/>
        </p:nvSpPr>
        <p:spPr bwMode="auto">
          <a:xfrm>
            <a:off x="2767013" y="4537075"/>
            <a:ext cx="27543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Graph 4 connectivity</a:t>
            </a:r>
          </a:p>
        </p:txBody>
      </p:sp>
      <p:sp>
        <p:nvSpPr>
          <p:cNvPr id="334971" name="Text Box 123"/>
          <p:cNvSpPr txBox="1">
            <a:spLocks noChangeArrowheads="1"/>
          </p:cNvSpPr>
          <p:nvPr/>
        </p:nvSpPr>
        <p:spPr bwMode="auto">
          <a:xfrm>
            <a:off x="6089650" y="4537075"/>
            <a:ext cx="27543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Graph 8 connectivity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pic>
        <p:nvPicPr>
          <p:cNvPr id="335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162675" cy="4162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35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0850" y="2676525"/>
            <a:ext cx="6153150" cy="418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Quadtree</a:t>
            </a:r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5" y="1482725"/>
            <a:ext cx="6210300" cy="418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2933700" y="2212975"/>
            <a:ext cx="3276600" cy="2438400"/>
            <a:chOff x="528" y="288"/>
            <a:chExt cx="2064" cy="1536"/>
          </a:xfrm>
        </p:grpSpPr>
        <p:sp>
          <p:nvSpPr>
            <p:cNvPr id="337923" name="Rectangle 3"/>
            <p:cNvSpPr>
              <a:spLocks noChangeArrowheads="1"/>
            </p:cNvSpPr>
            <p:nvPr/>
          </p:nvSpPr>
          <p:spPr bwMode="auto">
            <a:xfrm>
              <a:off x="1056" y="384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924" name="AutoShape 4"/>
            <p:cNvSpPr>
              <a:spLocks noChangeArrowheads="1"/>
            </p:cNvSpPr>
            <p:nvPr/>
          </p:nvSpPr>
          <p:spPr bwMode="auto">
            <a:xfrm rot="23371946">
              <a:off x="1440" y="1152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925" name="Rectangle 5"/>
            <p:cNvSpPr>
              <a:spLocks noChangeArrowheads="1"/>
            </p:cNvSpPr>
            <p:nvPr/>
          </p:nvSpPr>
          <p:spPr bwMode="auto">
            <a:xfrm>
              <a:off x="1824" y="528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926" name="Text Box 6"/>
            <p:cNvSpPr txBox="1">
              <a:spLocks noChangeArrowheads="1"/>
            </p:cNvSpPr>
            <p:nvPr/>
          </p:nvSpPr>
          <p:spPr bwMode="auto">
            <a:xfrm>
              <a:off x="2304" y="110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  <p:sp>
          <p:nvSpPr>
            <p:cNvPr id="337927" name="Rectangle 7"/>
            <p:cNvSpPr>
              <a:spLocks noChangeArrowheads="1"/>
            </p:cNvSpPr>
            <p:nvPr/>
          </p:nvSpPr>
          <p:spPr bwMode="auto">
            <a:xfrm>
              <a:off x="1920" y="1296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37928" name="Group 8"/>
            <p:cNvGrpSpPr>
              <a:grpSpLocks/>
            </p:cNvGrpSpPr>
            <p:nvPr/>
          </p:nvGrpSpPr>
          <p:grpSpPr bwMode="auto">
            <a:xfrm>
              <a:off x="528" y="288"/>
              <a:ext cx="2064" cy="1536"/>
              <a:chOff x="528" y="288"/>
              <a:chExt cx="2064" cy="1536"/>
            </a:xfrm>
          </p:grpSpPr>
          <p:sp>
            <p:nvSpPr>
              <p:cNvPr id="337929" name="Rectangle 9"/>
              <p:cNvSpPr>
                <a:spLocks noChangeArrowheads="1"/>
              </p:cNvSpPr>
              <p:nvPr/>
            </p:nvSpPr>
            <p:spPr bwMode="auto">
              <a:xfrm>
                <a:off x="528" y="288"/>
                <a:ext cx="2064" cy="15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37930" name="Group 10"/>
              <p:cNvGrpSpPr>
                <a:grpSpLocks/>
              </p:cNvGrpSpPr>
              <p:nvPr/>
            </p:nvGrpSpPr>
            <p:grpSpPr bwMode="auto">
              <a:xfrm>
                <a:off x="720" y="1344"/>
                <a:ext cx="144" cy="144"/>
                <a:chOff x="720" y="1344"/>
                <a:chExt cx="144" cy="144"/>
              </a:xfrm>
            </p:grpSpPr>
            <p:sp>
              <p:nvSpPr>
                <p:cNvPr id="337931" name="Rectangle 11" descr="Outlined diamond"/>
                <p:cNvSpPr>
                  <a:spLocks noChangeArrowheads="1"/>
                </p:cNvSpPr>
                <p:nvPr/>
              </p:nvSpPr>
              <p:spPr bwMode="auto">
                <a:xfrm>
                  <a:off x="720" y="1344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7932" name="Oval 12"/>
                <p:cNvSpPr>
                  <a:spLocks noChangeArrowheads="1"/>
                </p:cNvSpPr>
                <p:nvPr/>
              </p:nvSpPr>
              <p:spPr bwMode="auto">
                <a:xfrm>
                  <a:off x="779" y="1403"/>
                  <a:ext cx="27" cy="2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33793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2925763" y="2211388"/>
            <a:ext cx="3290887" cy="2441575"/>
            <a:chOff x="39" y="42"/>
            <a:chExt cx="2073" cy="1538"/>
          </a:xfrm>
        </p:grpSpPr>
        <p:sp>
          <p:nvSpPr>
            <p:cNvPr id="338947" name="Rectangle 3" descr="Outlined diamond"/>
            <p:cNvSpPr>
              <a:spLocks noChangeArrowheads="1"/>
            </p:cNvSpPr>
            <p:nvPr/>
          </p:nvSpPr>
          <p:spPr bwMode="auto">
            <a:xfrm>
              <a:off x="1360" y="983"/>
              <a:ext cx="303" cy="476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48" name="Freeform 4" descr="Outlined diamond"/>
            <p:cNvSpPr>
              <a:spLocks/>
            </p:cNvSpPr>
            <p:nvPr/>
          </p:nvSpPr>
          <p:spPr bwMode="auto">
            <a:xfrm>
              <a:off x="814" y="728"/>
              <a:ext cx="600" cy="73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326"/>
                </a:cxn>
                <a:cxn ang="0">
                  <a:pos x="0" y="475"/>
                </a:cxn>
                <a:cxn ang="0">
                  <a:pos x="457" y="730"/>
                </a:cxn>
                <a:cxn ang="0">
                  <a:pos x="600" y="730"/>
                </a:cxn>
                <a:cxn ang="0">
                  <a:pos x="600" y="588"/>
                </a:cxn>
                <a:cxn ang="0">
                  <a:pos x="332" y="0"/>
                </a:cxn>
                <a:cxn ang="0">
                  <a:pos x="190" y="0"/>
                </a:cxn>
              </a:cxnLst>
              <a:rect l="0" t="0" r="r" b="b"/>
              <a:pathLst>
                <a:path w="600" h="730">
                  <a:moveTo>
                    <a:pt x="190" y="0"/>
                  </a:moveTo>
                  <a:lnTo>
                    <a:pt x="0" y="326"/>
                  </a:lnTo>
                  <a:lnTo>
                    <a:pt x="0" y="475"/>
                  </a:lnTo>
                  <a:lnTo>
                    <a:pt x="457" y="730"/>
                  </a:lnTo>
                  <a:lnTo>
                    <a:pt x="600" y="730"/>
                  </a:lnTo>
                  <a:lnTo>
                    <a:pt x="600" y="588"/>
                  </a:lnTo>
                  <a:lnTo>
                    <a:pt x="332" y="0"/>
                  </a:lnTo>
                  <a:lnTo>
                    <a:pt x="190" y="0"/>
                  </a:lnTo>
                  <a:close/>
                </a:path>
              </a:pathLst>
            </a:cu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8949" name="Rectangle 5" descr="Outlined diamond"/>
            <p:cNvSpPr>
              <a:spLocks noChangeArrowheads="1"/>
            </p:cNvSpPr>
            <p:nvPr/>
          </p:nvSpPr>
          <p:spPr bwMode="auto">
            <a:xfrm>
              <a:off x="1265" y="211"/>
              <a:ext cx="624" cy="48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0" name="Rectangle 6" descr="Outlined diamond"/>
            <p:cNvSpPr>
              <a:spLocks noChangeArrowheads="1"/>
            </p:cNvSpPr>
            <p:nvPr/>
          </p:nvSpPr>
          <p:spPr bwMode="auto">
            <a:xfrm>
              <a:off x="499" y="63"/>
              <a:ext cx="386" cy="582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1" name="Rectangle 7" descr="Outlined diamond"/>
            <p:cNvSpPr>
              <a:spLocks noChangeArrowheads="1"/>
            </p:cNvSpPr>
            <p:nvPr/>
          </p:nvSpPr>
          <p:spPr bwMode="auto">
            <a:xfrm rot="-10800000">
              <a:off x="42" y="51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2" name="Rectangle 8" descr="Outlined diamond"/>
            <p:cNvSpPr>
              <a:spLocks noChangeArrowheads="1"/>
            </p:cNvSpPr>
            <p:nvPr/>
          </p:nvSpPr>
          <p:spPr bwMode="auto">
            <a:xfrm rot="-5400000">
              <a:off x="1040" y="508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3" name="Rectangle 9" descr="Outlined diamond"/>
            <p:cNvSpPr>
              <a:spLocks noChangeArrowheads="1"/>
            </p:cNvSpPr>
            <p:nvPr/>
          </p:nvSpPr>
          <p:spPr bwMode="auto">
            <a:xfrm rot="-5400000">
              <a:off x="1040" y="-947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39" y="42"/>
              <a:ext cx="2064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5" name="Rectangle 11"/>
            <p:cNvSpPr>
              <a:spLocks noChangeArrowheads="1"/>
            </p:cNvSpPr>
            <p:nvPr/>
          </p:nvSpPr>
          <p:spPr bwMode="auto">
            <a:xfrm>
              <a:off x="567" y="138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6" name="AutoShape 12"/>
            <p:cNvSpPr>
              <a:spLocks noChangeArrowheads="1"/>
            </p:cNvSpPr>
            <p:nvPr/>
          </p:nvSpPr>
          <p:spPr bwMode="auto">
            <a:xfrm rot="23371946">
              <a:off x="951" y="906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7" name="Rectangle 13"/>
            <p:cNvSpPr>
              <a:spLocks noChangeArrowheads="1"/>
            </p:cNvSpPr>
            <p:nvPr/>
          </p:nvSpPr>
          <p:spPr bwMode="auto">
            <a:xfrm>
              <a:off x="1335" y="282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8" name="Text Box 14"/>
            <p:cNvSpPr txBox="1">
              <a:spLocks noChangeArrowheads="1"/>
            </p:cNvSpPr>
            <p:nvPr/>
          </p:nvSpPr>
          <p:spPr bwMode="auto">
            <a:xfrm>
              <a:off x="1815" y="8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1431" y="1050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60" name="Rectangle 16" descr="Outlined diamond"/>
            <p:cNvSpPr>
              <a:spLocks noChangeArrowheads="1"/>
            </p:cNvSpPr>
            <p:nvPr/>
          </p:nvSpPr>
          <p:spPr bwMode="auto">
            <a:xfrm rot="-10800000">
              <a:off x="2013" y="51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38961" name="Group 17"/>
            <p:cNvGrpSpPr>
              <a:grpSpLocks/>
            </p:cNvGrpSpPr>
            <p:nvPr/>
          </p:nvGrpSpPr>
          <p:grpSpPr bwMode="auto">
            <a:xfrm>
              <a:off x="811" y="865"/>
              <a:ext cx="144" cy="144"/>
              <a:chOff x="720" y="1344"/>
              <a:chExt cx="144" cy="144"/>
            </a:xfrm>
          </p:grpSpPr>
          <p:sp>
            <p:nvSpPr>
              <p:cNvPr id="338962" name="Rectangle 18" descr="Outlined diamond"/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3" name="Oval 19"/>
              <p:cNvSpPr>
                <a:spLocks noChangeArrowheads="1"/>
              </p:cNvSpPr>
              <p:nvPr/>
            </p:nvSpPr>
            <p:spPr bwMode="auto">
              <a:xfrm>
                <a:off x="779" y="1403"/>
                <a:ext cx="27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38964" name="Oval 20"/>
            <p:cNvSpPr>
              <a:spLocks noChangeArrowheads="1"/>
            </p:cNvSpPr>
            <p:nvPr/>
          </p:nvSpPr>
          <p:spPr bwMode="auto">
            <a:xfrm>
              <a:off x="292" y="1157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65" name="Freeform 21"/>
            <p:cNvSpPr>
              <a:spLocks/>
            </p:cNvSpPr>
            <p:nvPr/>
          </p:nvSpPr>
          <p:spPr bwMode="auto">
            <a:xfrm>
              <a:off x="114" y="123"/>
              <a:ext cx="1899" cy="138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0"/>
                </a:cxn>
                <a:cxn ang="0">
                  <a:pos x="0" y="1380"/>
                </a:cxn>
                <a:cxn ang="0">
                  <a:pos x="1899" y="1380"/>
                </a:cxn>
                <a:cxn ang="0">
                  <a:pos x="1899" y="0"/>
                </a:cxn>
                <a:cxn ang="0">
                  <a:pos x="771" y="0"/>
                </a:cxn>
              </a:cxnLst>
              <a:rect l="0" t="0" r="r" b="b"/>
              <a:pathLst>
                <a:path w="1899" h="1380">
                  <a:moveTo>
                    <a:pt x="384" y="0"/>
                  </a:moveTo>
                  <a:lnTo>
                    <a:pt x="0" y="0"/>
                  </a:lnTo>
                  <a:lnTo>
                    <a:pt x="0" y="1380"/>
                  </a:lnTo>
                  <a:lnTo>
                    <a:pt x="1899" y="1380"/>
                  </a:lnTo>
                  <a:lnTo>
                    <a:pt x="1899" y="0"/>
                  </a:lnTo>
                  <a:lnTo>
                    <a:pt x="77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896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9970" name="Group 2"/>
          <p:cNvGrpSpPr>
            <a:grpSpLocks/>
          </p:cNvGrpSpPr>
          <p:nvPr/>
        </p:nvGrpSpPr>
        <p:grpSpPr bwMode="auto">
          <a:xfrm>
            <a:off x="2925763" y="2211388"/>
            <a:ext cx="3290887" cy="2441575"/>
            <a:chOff x="16" y="16"/>
            <a:chExt cx="2073" cy="1538"/>
          </a:xfrm>
        </p:grpSpPr>
        <p:sp>
          <p:nvSpPr>
            <p:cNvPr id="339971" name="Rectangle 3" descr="Outlined diamond"/>
            <p:cNvSpPr>
              <a:spLocks noChangeArrowheads="1"/>
            </p:cNvSpPr>
            <p:nvPr/>
          </p:nvSpPr>
          <p:spPr bwMode="auto">
            <a:xfrm>
              <a:off x="1337" y="957"/>
              <a:ext cx="303" cy="476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2" name="Freeform 4" descr="Outlined diamond"/>
            <p:cNvSpPr>
              <a:spLocks/>
            </p:cNvSpPr>
            <p:nvPr/>
          </p:nvSpPr>
          <p:spPr bwMode="auto">
            <a:xfrm>
              <a:off x="791" y="702"/>
              <a:ext cx="600" cy="73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326"/>
                </a:cxn>
                <a:cxn ang="0">
                  <a:pos x="0" y="475"/>
                </a:cxn>
                <a:cxn ang="0">
                  <a:pos x="457" y="730"/>
                </a:cxn>
                <a:cxn ang="0">
                  <a:pos x="600" y="730"/>
                </a:cxn>
                <a:cxn ang="0">
                  <a:pos x="600" y="588"/>
                </a:cxn>
                <a:cxn ang="0">
                  <a:pos x="332" y="0"/>
                </a:cxn>
                <a:cxn ang="0">
                  <a:pos x="190" y="0"/>
                </a:cxn>
              </a:cxnLst>
              <a:rect l="0" t="0" r="r" b="b"/>
              <a:pathLst>
                <a:path w="600" h="730">
                  <a:moveTo>
                    <a:pt x="190" y="0"/>
                  </a:moveTo>
                  <a:lnTo>
                    <a:pt x="0" y="326"/>
                  </a:lnTo>
                  <a:lnTo>
                    <a:pt x="0" y="475"/>
                  </a:lnTo>
                  <a:lnTo>
                    <a:pt x="457" y="730"/>
                  </a:lnTo>
                  <a:lnTo>
                    <a:pt x="600" y="730"/>
                  </a:lnTo>
                  <a:lnTo>
                    <a:pt x="600" y="588"/>
                  </a:lnTo>
                  <a:lnTo>
                    <a:pt x="332" y="0"/>
                  </a:lnTo>
                  <a:lnTo>
                    <a:pt x="190" y="0"/>
                  </a:lnTo>
                  <a:close/>
                </a:path>
              </a:pathLst>
            </a:cu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73" name="Rectangle 5" descr="Outlined diamond"/>
            <p:cNvSpPr>
              <a:spLocks noChangeArrowheads="1"/>
            </p:cNvSpPr>
            <p:nvPr/>
          </p:nvSpPr>
          <p:spPr bwMode="auto">
            <a:xfrm>
              <a:off x="1242" y="185"/>
              <a:ext cx="624" cy="48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4" name="Rectangle 6" descr="Outlined diamond"/>
            <p:cNvSpPr>
              <a:spLocks noChangeArrowheads="1"/>
            </p:cNvSpPr>
            <p:nvPr/>
          </p:nvSpPr>
          <p:spPr bwMode="auto">
            <a:xfrm>
              <a:off x="476" y="37"/>
              <a:ext cx="386" cy="582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5" name="Rectangle 7" descr="Outlined diamond"/>
            <p:cNvSpPr>
              <a:spLocks noChangeArrowheads="1"/>
            </p:cNvSpPr>
            <p:nvPr/>
          </p:nvSpPr>
          <p:spPr bwMode="auto">
            <a:xfrm rot="-10800000">
              <a:off x="19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6" name="Rectangle 8" descr="Outlined diamond"/>
            <p:cNvSpPr>
              <a:spLocks noChangeArrowheads="1"/>
            </p:cNvSpPr>
            <p:nvPr/>
          </p:nvSpPr>
          <p:spPr bwMode="auto">
            <a:xfrm rot="-5400000">
              <a:off x="1017" y="482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7" name="Rectangle 9" descr="Outlined diamond"/>
            <p:cNvSpPr>
              <a:spLocks noChangeArrowheads="1"/>
            </p:cNvSpPr>
            <p:nvPr/>
          </p:nvSpPr>
          <p:spPr bwMode="auto">
            <a:xfrm rot="-5400000">
              <a:off x="1017" y="-973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8" name="Rectangle 10"/>
            <p:cNvSpPr>
              <a:spLocks noChangeArrowheads="1"/>
            </p:cNvSpPr>
            <p:nvPr/>
          </p:nvSpPr>
          <p:spPr bwMode="auto">
            <a:xfrm>
              <a:off x="16" y="16"/>
              <a:ext cx="2064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9" name="Rectangle 11"/>
            <p:cNvSpPr>
              <a:spLocks noChangeArrowheads="1"/>
            </p:cNvSpPr>
            <p:nvPr/>
          </p:nvSpPr>
          <p:spPr bwMode="auto">
            <a:xfrm>
              <a:off x="544" y="112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0" name="AutoShape 12"/>
            <p:cNvSpPr>
              <a:spLocks noChangeArrowheads="1"/>
            </p:cNvSpPr>
            <p:nvPr/>
          </p:nvSpPr>
          <p:spPr bwMode="auto">
            <a:xfrm rot="23371946">
              <a:off x="928" y="880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1" name="Rectangle 13"/>
            <p:cNvSpPr>
              <a:spLocks noChangeArrowheads="1"/>
            </p:cNvSpPr>
            <p:nvPr/>
          </p:nvSpPr>
          <p:spPr bwMode="auto">
            <a:xfrm>
              <a:off x="1312" y="256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2" name="Text Box 14"/>
            <p:cNvSpPr txBox="1">
              <a:spLocks noChangeArrowheads="1"/>
            </p:cNvSpPr>
            <p:nvPr/>
          </p:nvSpPr>
          <p:spPr bwMode="auto">
            <a:xfrm>
              <a:off x="1792" y="8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  <p:sp>
          <p:nvSpPr>
            <p:cNvPr id="339983" name="Rectangle 15"/>
            <p:cNvSpPr>
              <a:spLocks noChangeArrowheads="1"/>
            </p:cNvSpPr>
            <p:nvPr/>
          </p:nvSpPr>
          <p:spPr bwMode="auto">
            <a:xfrm>
              <a:off x="1408" y="1024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4" name="Rectangle 16" descr="Outlined diamond"/>
            <p:cNvSpPr>
              <a:spLocks noChangeArrowheads="1"/>
            </p:cNvSpPr>
            <p:nvPr/>
          </p:nvSpPr>
          <p:spPr bwMode="auto">
            <a:xfrm rot="-10800000">
              <a:off x="1990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5" name="Oval 17"/>
            <p:cNvSpPr>
              <a:spLocks noChangeArrowheads="1"/>
            </p:cNvSpPr>
            <p:nvPr/>
          </p:nvSpPr>
          <p:spPr bwMode="auto">
            <a:xfrm>
              <a:off x="269" y="1131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6" name="Freeform 18"/>
            <p:cNvSpPr>
              <a:spLocks/>
            </p:cNvSpPr>
            <p:nvPr/>
          </p:nvSpPr>
          <p:spPr bwMode="auto">
            <a:xfrm>
              <a:off x="91" y="97"/>
              <a:ext cx="1899" cy="138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0"/>
                </a:cxn>
                <a:cxn ang="0">
                  <a:pos x="0" y="1380"/>
                </a:cxn>
                <a:cxn ang="0">
                  <a:pos x="1899" y="1380"/>
                </a:cxn>
                <a:cxn ang="0">
                  <a:pos x="1899" y="0"/>
                </a:cxn>
                <a:cxn ang="0">
                  <a:pos x="771" y="0"/>
                </a:cxn>
              </a:cxnLst>
              <a:rect l="0" t="0" r="r" b="b"/>
              <a:pathLst>
                <a:path w="1899" h="1380">
                  <a:moveTo>
                    <a:pt x="384" y="0"/>
                  </a:moveTo>
                  <a:lnTo>
                    <a:pt x="0" y="0"/>
                  </a:lnTo>
                  <a:lnTo>
                    <a:pt x="0" y="1380"/>
                  </a:lnTo>
                  <a:lnTo>
                    <a:pt x="1899" y="1380"/>
                  </a:lnTo>
                  <a:lnTo>
                    <a:pt x="1899" y="0"/>
                  </a:lnTo>
                  <a:lnTo>
                    <a:pt x="77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87" name="Line 19"/>
            <p:cNvSpPr>
              <a:spLocks noChangeShapeType="1"/>
            </p:cNvSpPr>
            <p:nvPr/>
          </p:nvSpPr>
          <p:spPr bwMode="auto">
            <a:xfrm>
              <a:off x="472" y="616"/>
              <a:ext cx="0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88" name="Line 20"/>
            <p:cNvSpPr>
              <a:spLocks noChangeShapeType="1"/>
            </p:cNvSpPr>
            <p:nvPr/>
          </p:nvSpPr>
          <p:spPr bwMode="auto">
            <a:xfrm>
              <a:off x="790" y="616"/>
              <a:ext cx="0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89" name="Line 21"/>
            <p:cNvSpPr>
              <a:spLocks noChangeShapeType="1"/>
            </p:cNvSpPr>
            <p:nvPr/>
          </p:nvSpPr>
          <p:spPr bwMode="auto">
            <a:xfrm>
              <a:off x="862" y="61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0" name="Line 22"/>
            <p:cNvSpPr>
              <a:spLocks noChangeShapeType="1"/>
            </p:cNvSpPr>
            <p:nvPr/>
          </p:nvSpPr>
          <p:spPr bwMode="auto">
            <a:xfrm>
              <a:off x="976" y="94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1" name="Line 23"/>
            <p:cNvSpPr>
              <a:spLocks noChangeShapeType="1"/>
            </p:cNvSpPr>
            <p:nvPr/>
          </p:nvSpPr>
          <p:spPr bwMode="auto">
            <a:xfrm>
              <a:off x="1126" y="94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2" name="Line 24"/>
            <p:cNvSpPr>
              <a:spLocks noChangeShapeType="1"/>
            </p:cNvSpPr>
            <p:nvPr/>
          </p:nvSpPr>
          <p:spPr bwMode="auto">
            <a:xfrm>
              <a:off x="1240" y="94"/>
              <a:ext cx="0" cy="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>
              <a:off x="1240" y="14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4" name="Line 26"/>
            <p:cNvSpPr>
              <a:spLocks noChangeShapeType="1"/>
            </p:cNvSpPr>
            <p:nvPr/>
          </p:nvSpPr>
          <p:spPr bwMode="auto">
            <a:xfrm>
              <a:off x="1639" y="14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5" name="Line 27"/>
            <p:cNvSpPr>
              <a:spLocks noChangeShapeType="1"/>
            </p:cNvSpPr>
            <p:nvPr/>
          </p:nvSpPr>
          <p:spPr bwMode="auto">
            <a:xfrm>
              <a:off x="1336" y="679"/>
              <a:ext cx="0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6" name="Line 28"/>
            <p:cNvSpPr>
              <a:spLocks noChangeShapeType="1"/>
            </p:cNvSpPr>
            <p:nvPr/>
          </p:nvSpPr>
          <p:spPr bwMode="auto">
            <a:xfrm>
              <a:off x="1639" y="679"/>
              <a:ext cx="0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7" name="Line 29"/>
            <p:cNvSpPr>
              <a:spLocks noChangeShapeType="1"/>
            </p:cNvSpPr>
            <p:nvPr/>
          </p:nvSpPr>
          <p:spPr bwMode="auto">
            <a:xfrm>
              <a:off x="1867" y="100"/>
              <a:ext cx="0" cy="1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8" name="Freeform 30"/>
            <p:cNvSpPr>
              <a:spLocks/>
            </p:cNvSpPr>
            <p:nvPr/>
          </p:nvSpPr>
          <p:spPr bwMode="auto">
            <a:xfrm>
              <a:off x="283" y="958"/>
              <a:ext cx="1602" cy="495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189" y="33"/>
                </a:cxn>
                <a:cxn ang="0">
                  <a:pos x="507" y="381"/>
                </a:cxn>
                <a:cxn ang="0">
                  <a:pos x="954" y="495"/>
                </a:cxn>
                <a:cxn ang="0">
                  <a:pos x="1356" y="495"/>
                </a:cxn>
                <a:cxn ang="0">
                  <a:pos x="1584" y="93"/>
                </a:cxn>
                <a:cxn ang="0">
                  <a:pos x="1602" y="0"/>
                </a:cxn>
              </a:cxnLst>
              <a:rect l="0" t="0" r="r" b="b"/>
              <a:pathLst>
                <a:path w="1602" h="495">
                  <a:moveTo>
                    <a:pt x="0" y="186"/>
                  </a:moveTo>
                  <a:lnTo>
                    <a:pt x="189" y="33"/>
                  </a:lnTo>
                  <a:lnTo>
                    <a:pt x="507" y="381"/>
                  </a:lnTo>
                  <a:lnTo>
                    <a:pt x="954" y="495"/>
                  </a:lnTo>
                  <a:lnTo>
                    <a:pt x="1356" y="495"/>
                  </a:lnTo>
                  <a:lnTo>
                    <a:pt x="1584" y="93"/>
                  </a:lnTo>
                  <a:lnTo>
                    <a:pt x="1602" y="0"/>
                  </a:lnTo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9999" name="Text Box 31"/>
          <p:cNvSpPr txBox="1">
            <a:spLocks noChangeArrowheads="1"/>
          </p:cNvSpPr>
          <p:nvPr/>
        </p:nvSpPr>
        <p:spPr bwMode="auto">
          <a:xfrm>
            <a:off x="676275" y="2938463"/>
            <a:ext cx="1695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/>
              <a:t>Decomposição</a:t>
            </a:r>
          </a:p>
          <a:p>
            <a:r>
              <a:rPr lang="pt-BR" b="0"/>
              <a:t>em células</a:t>
            </a:r>
          </a:p>
          <a:p>
            <a:r>
              <a:rPr lang="pt-BR" b="0"/>
              <a:t>(exata)</a:t>
            </a:r>
          </a:p>
        </p:txBody>
      </p:sp>
      <p:sp>
        <p:nvSpPr>
          <p:cNvPr id="34000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Integração Numérica –Euler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600200"/>
          </a:xfrm>
        </p:spPr>
        <p:txBody>
          <a:bodyPr/>
          <a:lstStyle/>
          <a:p>
            <a:pPr eaLnBrk="1" hangingPunct="1"/>
            <a:r>
              <a:rPr lang="pt-BR" smtClean="0"/>
              <a:t>A partir das forças computadas, calcula-se as acelerações, velocidades e a nova posição e orientação do personagem</a:t>
            </a:r>
            <a:endParaRPr lang="en-US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74725" y="3303588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pt-BR" sz="1400" b="0">
              <a:latin typeface="Courier New" pitchFamily="49" charset="0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0" y="3124200"/>
            <a:ext cx="4495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0">
                <a:latin typeface="Courier New" pitchFamily="49" charset="0"/>
              </a:rPr>
              <a:t>Void  RigidBody2D::UpdateBodyEuler(double dt)</a:t>
            </a:r>
          </a:p>
          <a:p>
            <a:pPr algn="l"/>
            <a:r>
              <a:rPr lang="en-US" sz="1200" b="0">
                <a:latin typeface="Courier New" pitchFamily="49" charset="0"/>
              </a:rPr>
              <a:t>{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Vector a, dv, ds;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float  aa, dav, dr;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// Calculate forces and moments: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CalcLoads();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// Integrate linear equation of motion: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a = vForces / fMass;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dv = a * dt;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vVelocity += dv;</a:t>
            </a:r>
          </a:p>
          <a:p>
            <a:pPr algn="l"/>
            <a:endParaRPr lang="en-US" sz="1200" b="0">
              <a:latin typeface="Courier New" pitchFamily="49" charset="0"/>
            </a:endParaRPr>
          </a:p>
          <a:p>
            <a:pPr algn="l"/>
            <a:r>
              <a:rPr lang="en-US" sz="1200" b="0">
                <a:latin typeface="Courier New" pitchFamily="49" charset="0"/>
              </a:rPr>
              <a:t>    ds = vVelocity * dt;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vPosition += ds;</a:t>
            </a:r>
          </a:p>
          <a:p>
            <a:pPr algn="l"/>
            <a:endParaRPr lang="en-US" sz="1200" b="0">
              <a:latin typeface="Courier New" pitchFamily="49" charset="0"/>
            </a:endParaRPr>
          </a:p>
          <a:p>
            <a:pPr algn="l"/>
            <a:r>
              <a:rPr lang="en-US" sz="1200" b="0">
                <a:latin typeface="Courier New" pitchFamily="49" charset="0"/>
              </a:rPr>
              <a:t>    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4495800" y="4267200"/>
            <a:ext cx="46482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0">
                <a:latin typeface="Courier New" pitchFamily="49" charset="0"/>
              </a:rPr>
              <a:t>// Integrate angular equation of motion: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aa = vMoment.z / fInertia;</a:t>
            </a:r>
          </a:p>
          <a:p>
            <a:pPr algn="l"/>
            <a:endParaRPr lang="en-US" sz="1200" b="0">
              <a:latin typeface="Courier New" pitchFamily="49" charset="0"/>
            </a:endParaRPr>
          </a:p>
          <a:p>
            <a:pPr algn="l"/>
            <a:r>
              <a:rPr lang="en-US" sz="1200" b="0">
                <a:latin typeface="Courier New" pitchFamily="49" charset="0"/>
              </a:rPr>
              <a:t>    dav = aa * dt;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vAngularVelocity.z += dav;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dr = RadToDegrees(vAngularVelocity.z * dt);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fOrientation += dr; 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}</a:t>
            </a: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4343400" y="4114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40994" name="Group 2"/>
          <p:cNvGrpSpPr>
            <a:grpSpLocks/>
          </p:cNvGrpSpPr>
          <p:nvPr/>
        </p:nvGrpSpPr>
        <p:grpSpPr bwMode="auto">
          <a:xfrm>
            <a:off x="2925763" y="2211388"/>
            <a:ext cx="3290887" cy="2441575"/>
            <a:chOff x="16" y="16"/>
            <a:chExt cx="2073" cy="1538"/>
          </a:xfrm>
        </p:grpSpPr>
        <p:sp>
          <p:nvSpPr>
            <p:cNvPr id="340995" name="Rectangle 3" descr="Outlined diamond"/>
            <p:cNvSpPr>
              <a:spLocks noChangeArrowheads="1"/>
            </p:cNvSpPr>
            <p:nvPr/>
          </p:nvSpPr>
          <p:spPr bwMode="auto">
            <a:xfrm>
              <a:off x="1337" y="957"/>
              <a:ext cx="303" cy="476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0996" name="Freeform 4" descr="Outlined diamond"/>
            <p:cNvSpPr>
              <a:spLocks/>
            </p:cNvSpPr>
            <p:nvPr/>
          </p:nvSpPr>
          <p:spPr bwMode="auto">
            <a:xfrm>
              <a:off x="791" y="702"/>
              <a:ext cx="600" cy="73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326"/>
                </a:cxn>
                <a:cxn ang="0">
                  <a:pos x="0" y="475"/>
                </a:cxn>
                <a:cxn ang="0">
                  <a:pos x="457" y="730"/>
                </a:cxn>
                <a:cxn ang="0">
                  <a:pos x="600" y="730"/>
                </a:cxn>
                <a:cxn ang="0">
                  <a:pos x="600" y="588"/>
                </a:cxn>
                <a:cxn ang="0">
                  <a:pos x="332" y="0"/>
                </a:cxn>
                <a:cxn ang="0">
                  <a:pos x="190" y="0"/>
                </a:cxn>
              </a:cxnLst>
              <a:rect l="0" t="0" r="r" b="b"/>
              <a:pathLst>
                <a:path w="600" h="730">
                  <a:moveTo>
                    <a:pt x="190" y="0"/>
                  </a:moveTo>
                  <a:lnTo>
                    <a:pt x="0" y="326"/>
                  </a:lnTo>
                  <a:lnTo>
                    <a:pt x="0" y="475"/>
                  </a:lnTo>
                  <a:lnTo>
                    <a:pt x="457" y="730"/>
                  </a:lnTo>
                  <a:lnTo>
                    <a:pt x="600" y="730"/>
                  </a:lnTo>
                  <a:lnTo>
                    <a:pt x="600" y="588"/>
                  </a:lnTo>
                  <a:lnTo>
                    <a:pt x="332" y="0"/>
                  </a:lnTo>
                  <a:lnTo>
                    <a:pt x="190" y="0"/>
                  </a:lnTo>
                  <a:close/>
                </a:path>
              </a:pathLst>
            </a:cu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0997" name="Rectangle 5" descr="Outlined diamond"/>
            <p:cNvSpPr>
              <a:spLocks noChangeArrowheads="1"/>
            </p:cNvSpPr>
            <p:nvPr/>
          </p:nvSpPr>
          <p:spPr bwMode="auto">
            <a:xfrm>
              <a:off x="1242" y="185"/>
              <a:ext cx="624" cy="48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0998" name="Rectangle 6" descr="Outlined diamond"/>
            <p:cNvSpPr>
              <a:spLocks noChangeArrowheads="1"/>
            </p:cNvSpPr>
            <p:nvPr/>
          </p:nvSpPr>
          <p:spPr bwMode="auto">
            <a:xfrm>
              <a:off x="476" y="37"/>
              <a:ext cx="386" cy="582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0999" name="Rectangle 7" descr="Outlined diamond"/>
            <p:cNvSpPr>
              <a:spLocks noChangeArrowheads="1"/>
            </p:cNvSpPr>
            <p:nvPr/>
          </p:nvSpPr>
          <p:spPr bwMode="auto">
            <a:xfrm rot="-10800000">
              <a:off x="19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0" name="Rectangle 8" descr="Outlined diamond"/>
            <p:cNvSpPr>
              <a:spLocks noChangeArrowheads="1"/>
            </p:cNvSpPr>
            <p:nvPr/>
          </p:nvSpPr>
          <p:spPr bwMode="auto">
            <a:xfrm rot="-5400000">
              <a:off x="1017" y="482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1" name="Rectangle 9" descr="Outlined diamond"/>
            <p:cNvSpPr>
              <a:spLocks noChangeArrowheads="1"/>
            </p:cNvSpPr>
            <p:nvPr/>
          </p:nvSpPr>
          <p:spPr bwMode="auto">
            <a:xfrm rot="-5400000">
              <a:off x="1017" y="-973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2" name="Rectangle 10"/>
            <p:cNvSpPr>
              <a:spLocks noChangeArrowheads="1"/>
            </p:cNvSpPr>
            <p:nvPr/>
          </p:nvSpPr>
          <p:spPr bwMode="auto">
            <a:xfrm>
              <a:off x="16" y="16"/>
              <a:ext cx="2064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544" y="112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4" name="AutoShape 12"/>
            <p:cNvSpPr>
              <a:spLocks noChangeArrowheads="1"/>
            </p:cNvSpPr>
            <p:nvPr/>
          </p:nvSpPr>
          <p:spPr bwMode="auto">
            <a:xfrm rot="23371946">
              <a:off x="928" y="880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1312" y="256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6" name="Rectangle 14"/>
            <p:cNvSpPr>
              <a:spLocks noChangeArrowheads="1"/>
            </p:cNvSpPr>
            <p:nvPr/>
          </p:nvSpPr>
          <p:spPr bwMode="auto">
            <a:xfrm>
              <a:off x="1408" y="1024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7" name="Rectangle 15" descr="Outlined diamond"/>
            <p:cNvSpPr>
              <a:spLocks noChangeArrowheads="1"/>
            </p:cNvSpPr>
            <p:nvPr/>
          </p:nvSpPr>
          <p:spPr bwMode="auto">
            <a:xfrm rot="-10800000">
              <a:off x="1990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8" name="Freeform 16"/>
            <p:cNvSpPr>
              <a:spLocks/>
            </p:cNvSpPr>
            <p:nvPr/>
          </p:nvSpPr>
          <p:spPr bwMode="auto">
            <a:xfrm>
              <a:off x="91" y="97"/>
              <a:ext cx="1899" cy="138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0"/>
                </a:cxn>
                <a:cxn ang="0">
                  <a:pos x="0" y="1380"/>
                </a:cxn>
                <a:cxn ang="0">
                  <a:pos x="1899" y="1380"/>
                </a:cxn>
                <a:cxn ang="0">
                  <a:pos x="1899" y="0"/>
                </a:cxn>
                <a:cxn ang="0">
                  <a:pos x="771" y="0"/>
                </a:cxn>
              </a:cxnLst>
              <a:rect l="0" t="0" r="r" b="b"/>
              <a:pathLst>
                <a:path w="1899" h="1380">
                  <a:moveTo>
                    <a:pt x="384" y="0"/>
                  </a:moveTo>
                  <a:lnTo>
                    <a:pt x="0" y="0"/>
                  </a:lnTo>
                  <a:lnTo>
                    <a:pt x="0" y="1380"/>
                  </a:lnTo>
                  <a:lnTo>
                    <a:pt x="1899" y="1380"/>
                  </a:lnTo>
                  <a:lnTo>
                    <a:pt x="1899" y="0"/>
                  </a:lnTo>
                  <a:lnTo>
                    <a:pt x="77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341009" name="Group 17"/>
            <p:cNvGrpSpPr>
              <a:grpSpLocks/>
            </p:cNvGrpSpPr>
            <p:nvPr/>
          </p:nvGrpSpPr>
          <p:grpSpPr bwMode="auto">
            <a:xfrm>
              <a:off x="88" y="94"/>
              <a:ext cx="1177" cy="1104"/>
              <a:chOff x="3216" y="1392"/>
              <a:chExt cx="2304" cy="2160"/>
            </a:xfrm>
          </p:grpSpPr>
          <p:grpSp>
            <p:nvGrpSpPr>
              <p:cNvPr id="341010" name="Group 18"/>
              <p:cNvGrpSpPr>
                <a:grpSpLocks/>
              </p:cNvGrpSpPr>
              <p:nvPr/>
            </p:nvGrpSpPr>
            <p:grpSpPr bwMode="auto">
              <a:xfrm>
                <a:off x="3216" y="1392"/>
                <a:ext cx="2304" cy="2160"/>
                <a:chOff x="3216" y="1392"/>
                <a:chExt cx="2304" cy="2064"/>
              </a:xfrm>
            </p:grpSpPr>
            <p:sp>
              <p:nvSpPr>
                <p:cNvPr id="341011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1392"/>
                  <a:ext cx="2304" cy="20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41012" name="Line 20"/>
                <p:cNvSpPr>
                  <a:spLocks noChangeShapeType="1"/>
                </p:cNvSpPr>
                <p:nvPr/>
              </p:nvSpPr>
              <p:spPr bwMode="auto">
                <a:xfrm>
                  <a:off x="3504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3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4" name="Line 22"/>
                <p:cNvSpPr>
                  <a:spLocks noChangeShapeType="1"/>
                </p:cNvSpPr>
                <p:nvPr/>
              </p:nvSpPr>
              <p:spPr bwMode="auto">
                <a:xfrm>
                  <a:off x="3792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5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6" name="Line 24"/>
                <p:cNvSpPr>
                  <a:spLocks noChangeShapeType="1"/>
                </p:cNvSpPr>
                <p:nvPr/>
              </p:nvSpPr>
              <p:spPr bwMode="auto">
                <a:xfrm>
                  <a:off x="4080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7" name="Line 25"/>
                <p:cNvSpPr>
                  <a:spLocks noChangeShapeType="1"/>
                </p:cNvSpPr>
                <p:nvPr/>
              </p:nvSpPr>
              <p:spPr bwMode="auto">
                <a:xfrm>
                  <a:off x="3936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8" name="Line 26"/>
                <p:cNvSpPr>
                  <a:spLocks noChangeShapeType="1"/>
                </p:cNvSpPr>
                <p:nvPr/>
              </p:nvSpPr>
              <p:spPr bwMode="auto">
                <a:xfrm>
                  <a:off x="4368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9" name="Line 27"/>
                <p:cNvSpPr>
                  <a:spLocks noChangeShapeType="1"/>
                </p:cNvSpPr>
                <p:nvPr/>
              </p:nvSpPr>
              <p:spPr bwMode="auto">
                <a:xfrm>
                  <a:off x="4224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0" name="Line 28"/>
                <p:cNvSpPr>
                  <a:spLocks noChangeShapeType="1"/>
                </p:cNvSpPr>
                <p:nvPr/>
              </p:nvSpPr>
              <p:spPr bwMode="auto">
                <a:xfrm>
                  <a:off x="4656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1" name="Line 29"/>
                <p:cNvSpPr>
                  <a:spLocks noChangeShapeType="1"/>
                </p:cNvSpPr>
                <p:nvPr/>
              </p:nvSpPr>
              <p:spPr bwMode="auto">
                <a:xfrm>
                  <a:off x="4512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2" name="Line 30"/>
                <p:cNvSpPr>
                  <a:spLocks noChangeShapeType="1"/>
                </p:cNvSpPr>
                <p:nvPr/>
              </p:nvSpPr>
              <p:spPr bwMode="auto">
                <a:xfrm>
                  <a:off x="4944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3" name="Line 31"/>
                <p:cNvSpPr>
                  <a:spLocks noChangeShapeType="1"/>
                </p:cNvSpPr>
                <p:nvPr/>
              </p:nvSpPr>
              <p:spPr bwMode="auto">
                <a:xfrm>
                  <a:off x="4800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4" name="Line 32"/>
                <p:cNvSpPr>
                  <a:spLocks noChangeShapeType="1"/>
                </p:cNvSpPr>
                <p:nvPr/>
              </p:nvSpPr>
              <p:spPr bwMode="auto">
                <a:xfrm>
                  <a:off x="5232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5" name="Line 33"/>
                <p:cNvSpPr>
                  <a:spLocks noChangeShapeType="1"/>
                </p:cNvSpPr>
                <p:nvPr/>
              </p:nvSpPr>
              <p:spPr bwMode="auto">
                <a:xfrm>
                  <a:off x="5088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6" name="Line 34"/>
                <p:cNvSpPr>
                  <a:spLocks noChangeShapeType="1"/>
                </p:cNvSpPr>
                <p:nvPr/>
              </p:nvSpPr>
              <p:spPr bwMode="auto">
                <a:xfrm>
                  <a:off x="5376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41027" name="Line 35"/>
              <p:cNvSpPr>
                <a:spLocks noChangeShapeType="1"/>
              </p:cNvSpPr>
              <p:nvPr/>
            </p:nvSpPr>
            <p:spPr bwMode="auto">
              <a:xfrm rot="-5400000">
                <a:off x="4248" y="2520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41028" name="Group 36"/>
              <p:cNvGrpSpPr>
                <a:grpSpLocks/>
              </p:cNvGrpSpPr>
              <p:nvPr/>
            </p:nvGrpSpPr>
            <p:grpSpPr bwMode="auto">
              <a:xfrm>
                <a:off x="3216" y="1536"/>
                <a:ext cx="2304" cy="1872"/>
                <a:chOff x="3216" y="1536"/>
                <a:chExt cx="2064" cy="1872"/>
              </a:xfrm>
            </p:grpSpPr>
            <p:sp>
              <p:nvSpPr>
                <p:cNvPr id="341029" name="Line 37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2376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0" name="Line 38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2088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1" name="Line 39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223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2" name="Line 40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800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3" name="Line 41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944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4" name="Line 42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51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5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656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6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224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7" name="Line 45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368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8" name="Line 46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936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9" name="Line 47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080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40" name="Line 48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648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41" name="Line 49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7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42" name="Line 50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504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341043" name="Group 51"/>
            <p:cNvGrpSpPr>
              <a:grpSpLocks/>
            </p:cNvGrpSpPr>
            <p:nvPr/>
          </p:nvGrpSpPr>
          <p:grpSpPr bwMode="auto">
            <a:xfrm>
              <a:off x="1338" y="94"/>
              <a:ext cx="644" cy="1392"/>
              <a:chOff x="1610" y="366"/>
              <a:chExt cx="662" cy="1104"/>
            </a:xfrm>
          </p:grpSpPr>
          <p:sp>
            <p:nvSpPr>
              <p:cNvPr id="341044" name="Line 52"/>
              <p:cNvSpPr>
                <a:spLocks noChangeShapeType="1"/>
              </p:cNvSpPr>
              <p:nvPr/>
            </p:nvSpPr>
            <p:spPr bwMode="auto">
              <a:xfrm>
                <a:off x="1683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5" name="Line 53"/>
              <p:cNvSpPr>
                <a:spLocks noChangeShapeType="1"/>
              </p:cNvSpPr>
              <p:nvPr/>
            </p:nvSpPr>
            <p:spPr bwMode="auto">
              <a:xfrm>
                <a:off x="1610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6" name="Line 54"/>
              <p:cNvSpPr>
                <a:spLocks noChangeShapeType="1"/>
              </p:cNvSpPr>
              <p:nvPr/>
            </p:nvSpPr>
            <p:spPr bwMode="auto">
              <a:xfrm>
                <a:off x="1830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7" name="Line 55"/>
              <p:cNvSpPr>
                <a:spLocks noChangeShapeType="1"/>
              </p:cNvSpPr>
              <p:nvPr/>
            </p:nvSpPr>
            <p:spPr bwMode="auto">
              <a:xfrm>
                <a:off x="1757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8" name="Line 56"/>
              <p:cNvSpPr>
                <a:spLocks noChangeShapeType="1"/>
              </p:cNvSpPr>
              <p:nvPr/>
            </p:nvSpPr>
            <p:spPr bwMode="auto">
              <a:xfrm>
                <a:off x="1977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9" name="Line 57"/>
              <p:cNvSpPr>
                <a:spLocks noChangeShapeType="1"/>
              </p:cNvSpPr>
              <p:nvPr/>
            </p:nvSpPr>
            <p:spPr bwMode="auto">
              <a:xfrm>
                <a:off x="1904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0" name="Line 58"/>
              <p:cNvSpPr>
                <a:spLocks noChangeShapeType="1"/>
              </p:cNvSpPr>
              <p:nvPr/>
            </p:nvSpPr>
            <p:spPr bwMode="auto">
              <a:xfrm>
                <a:off x="2125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1" name="Line 59"/>
              <p:cNvSpPr>
                <a:spLocks noChangeShapeType="1"/>
              </p:cNvSpPr>
              <p:nvPr/>
            </p:nvSpPr>
            <p:spPr bwMode="auto">
              <a:xfrm>
                <a:off x="2051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2" name="Line 60"/>
              <p:cNvSpPr>
                <a:spLocks noChangeShapeType="1"/>
              </p:cNvSpPr>
              <p:nvPr/>
            </p:nvSpPr>
            <p:spPr bwMode="auto">
              <a:xfrm>
                <a:off x="2272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3" name="Line 61"/>
              <p:cNvSpPr>
                <a:spLocks noChangeShapeType="1"/>
              </p:cNvSpPr>
              <p:nvPr/>
            </p:nvSpPr>
            <p:spPr bwMode="auto">
              <a:xfrm>
                <a:off x="2198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41054" name="Group 62"/>
            <p:cNvGrpSpPr>
              <a:grpSpLocks/>
            </p:cNvGrpSpPr>
            <p:nvPr/>
          </p:nvGrpSpPr>
          <p:grpSpPr bwMode="auto">
            <a:xfrm>
              <a:off x="1264" y="168"/>
              <a:ext cx="727" cy="956"/>
              <a:chOff x="1536" y="440"/>
              <a:chExt cx="1177" cy="956"/>
            </a:xfrm>
          </p:grpSpPr>
          <p:sp>
            <p:nvSpPr>
              <p:cNvPr id="341055" name="Line 63"/>
              <p:cNvSpPr>
                <a:spLocks noChangeShapeType="1"/>
              </p:cNvSpPr>
              <p:nvPr/>
            </p:nvSpPr>
            <p:spPr bwMode="auto">
              <a:xfrm rot="-5400000">
                <a:off x="2125" y="807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6" name="Line 64"/>
              <p:cNvSpPr>
                <a:spLocks noChangeShapeType="1"/>
              </p:cNvSpPr>
              <p:nvPr/>
            </p:nvSpPr>
            <p:spPr bwMode="auto">
              <a:xfrm rot="-5400000">
                <a:off x="2125" y="660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7" name="Line 65"/>
              <p:cNvSpPr>
                <a:spLocks noChangeShapeType="1"/>
              </p:cNvSpPr>
              <p:nvPr/>
            </p:nvSpPr>
            <p:spPr bwMode="auto">
              <a:xfrm rot="-5400000">
                <a:off x="2125" y="733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8" name="Line 66"/>
              <p:cNvSpPr>
                <a:spLocks noChangeShapeType="1"/>
              </p:cNvSpPr>
              <p:nvPr/>
            </p:nvSpPr>
            <p:spPr bwMode="auto">
              <a:xfrm rot="-5400000">
                <a:off x="2125" y="513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9" name="Line 67"/>
              <p:cNvSpPr>
                <a:spLocks noChangeShapeType="1"/>
              </p:cNvSpPr>
              <p:nvPr/>
            </p:nvSpPr>
            <p:spPr bwMode="auto">
              <a:xfrm rot="-5400000">
                <a:off x="2125" y="586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0" name="Line 68"/>
              <p:cNvSpPr>
                <a:spLocks noChangeShapeType="1"/>
              </p:cNvSpPr>
              <p:nvPr/>
            </p:nvSpPr>
            <p:spPr bwMode="auto">
              <a:xfrm rot="-5400000">
                <a:off x="2125" y="366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1" name="Line 69"/>
              <p:cNvSpPr>
                <a:spLocks noChangeShapeType="1"/>
              </p:cNvSpPr>
              <p:nvPr/>
            </p:nvSpPr>
            <p:spPr bwMode="auto">
              <a:xfrm rot="-5400000">
                <a:off x="2125" y="43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2" name="Line 70"/>
              <p:cNvSpPr>
                <a:spLocks noChangeShapeType="1"/>
              </p:cNvSpPr>
              <p:nvPr/>
            </p:nvSpPr>
            <p:spPr bwMode="auto">
              <a:xfrm rot="-5400000">
                <a:off x="2125" y="21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3" name="Line 71"/>
              <p:cNvSpPr>
                <a:spLocks noChangeShapeType="1"/>
              </p:cNvSpPr>
              <p:nvPr/>
            </p:nvSpPr>
            <p:spPr bwMode="auto">
              <a:xfrm rot="-5400000">
                <a:off x="2125" y="29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4" name="Line 72"/>
              <p:cNvSpPr>
                <a:spLocks noChangeShapeType="1"/>
              </p:cNvSpPr>
              <p:nvPr/>
            </p:nvSpPr>
            <p:spPr bwMode="auto">
              <a:xfrm rot="-5400000">
                <a:off x="2125" y="7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5" name="Line 73"/>
              <p:cNvSpPr>
                <a:spLocks noChangeShapeType="1"/>
              </p:cNvSpPr>
              <p:nvPr/>
            </p:nvSpPr>
            <p:spPr bwMode="auto">
              <a:xfrm rot="-5400000">
                <a:off x="2125" y="145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6" name="Line 74"/>
              <p:cNvSpPr>
                <a:spLocks noChangeShapeType="1"/>
              </p:cNvSpPr>
              <p:nvPr/>
            </p:nvSpPr>
            <p:spPr bwMode="auto">
              <a:xfrm rot="-5400000">
                <a:off x="2125" y="-75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7" name="Line 75"/>
              <p:cNvSpPr>
                <a:spLocks noChangeShapeType="1"/>
              </p:cNvSpPr>
              <p:nvPr/>
            </p:nvSpPr>
            <p:spPr bwMode="auto">
              <a:xfrm rot="-5400000">
                <a:off x="2125" y="-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8" name="Line 76"/>
              <p:cNvSpPr>
                <a:spLocks noChangeShapeType="1"/>
              </p:cNvSpPr>
              <p:nvPr/>
            </p:nvSpPr>
            <p:spPr bwMode="auto">
              <a:xfrm rot="-5400000">
                <a:off x="2125" y="-14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1069" name="Line 77"/>
            <p:cNvSpPr>
              <a:spLocks noChangeShapeType="1"/>
            </p:cNvSpPr>
            <p:nvPr/>
          </p:nvSpPr>
          <p:spPr bwMode="auto">
            <a:xfrm>
              <a:off x="235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0" name="Line 78"/>
            <p:cNvSpPr>
              <a:spLocks noChangeShapeType="1"/>
            </p:cNvSpPr>
            <p:nvPr/>
          </p:nvSpPr>
          <p:spPr bwMode="auto">
            <a:xfrm>
              <a:off x="162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1" name="Line 79"/>
            <p:cNvSpPr>
              <a:spLocks noChangeShapeType="1"/>
            </p:cNvSpPr>
            <p:nvPr/>
          </p:nvSpPr>
          <p:spPr bwMode="auto">
            <a:xfrm>
              <a:off x="382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2" name="Line 80"/>
            <p:cNvSpPr>
              <a:spLocks noChangeShapeType="1"/>
            </p:cNvSpPr>
            <p:nvPr/>
          </p:nvSpPr>
          <p:spPr bwMode="auto">
            <a:xfrm>
              <a:off x="309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3" name="Line 81"/>
            <p:cNvSpPr>
              <a:spLocks noChangeShapeType="1"/>
            </p:cNvSpPr>
            <p:nvPr/>
          </p:nvSpPr>
          <p:spPr bwMode="auto">
            <a:xfrm>
              <a:off x="529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4" name="Line 82"/>
            <p:cNvSpPr>
              <a:spLocks noChangeShapeType="1"/>
            </p:cNvSpPr>
            <p:nvPr/>
          </p:nvSpPr>
          <p:spPr bwMode="auto">
            <a:xfrm>
              <a:off x="456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5" name="Line 83"/>
            <p:cNvSpPr>
              <a:spLocks noChangeShapeType="1"/>
            </p:cNvSpPr>
            <p:nvPr/>
          </p:nvSpPr>
          <p:spPr bwMode="auto">
            <a:xfrm>
              <a:off x="677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6" name="Line 84"/>
            <p:cNvSpPr>
              <a:spLocks noChangeShapeType="1"/>
            </p:cNvSpPr>
            <p:nvPr/>
          </p:nvSpPr>
          <p:spPr bwMode="auto">
            <a:xfrm>
              <a:off x="603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7" name="Line 85"/>
            <p:cNvSpPr>
              <a:spLocks noChangeShapeType="1"/>
            </p:cNvSpPr>
            <p:nvPr/>
          </p:nvSpPr>
          <p:spPr bwMode="auto">
            <a:xfrm>
              <a:off x="824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8" name="Line 86"/>
            <p:cNvSpPr>
              <a:spLocks noChangeShapeType="1"/>
            </p:cNvSpPr>
            <p:nvPr/>
          </p:nvSpPr>
          <p:spPr bwMode="auto">
            <a:xfrm>
              <a:off x="750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9" name="Line 87"/>
            <p:cNvSpPr>
              <a:spLocks noChangeShapeType="1"/>
            </p:cNvSpPr>
            <p:nvPr/>
          </p:nvSpPr>
          <p:spPr bwMode="auto">
            <a:xfrm>
              <a:off x="971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0" name="Line 88"/>
            <p:cNvSpPr>
              <a:spLocks noChangeShapeType="1"/>
            </p:cNvSpPr>
            <p:nvPr/>
          </p:nvSpPr>
          <p:spPr bwMode="auto">
            <a:xfrm>
              <a:off x="897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1" name="Line 89"/>
            <p:cNvSpPr>
              <a:spLocks noChangeShapeType="1"/>
            </p:cNvSpPr>
            <p:nvPr/>
          </p:nvSpPr>
          <p:spPr bwMode="auto">
            <a:xfrm>
              <a:off x="1118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2" name="Line 90"/>
            <p:cNvSpPr>
              <a:spLocks noChangeShapeType="1"/>
            </p:cNvSpPr>
            <p:nvPr/>
          </p:nvSpPr>
          <p:spPr bwMode="auto">
            <a:xfrm>
              <a:off x="1044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3" name="Line 91"/>
            <p:cNvSpPr>
              <a:spLocks noChangeShapeType="1"/>
            </p:cNvSpPr>
            <p:nvPr/>
          </p:nvSpPr>
          <p:spPr bwMode="auto">
            <a:xfrm>
              <a:off x="1191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4" name="Line 92"/>
            <p:cNvSpPr>
              <a:spLocks noChangeShapeType="1"/>
            </p:cNvSpPr>
            <p:nvPr/>
          </p:nvSpPr>
          <p:spPr bwMode="auto">
            <a:xfrm rot="-5400000">
              <a:off x="677" y="904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341085" name="Group 93"/>
            <p:cNvGrpSpPr>
              <a:grpSpLocks/>
            </p:cNvGrpSpPr>
            <p:nvPr/>
          </p:nvGrpSpPr>
          <p:grpSpPr bwMode="auto">
            <a:xfrm>
              <a:off x="88" y="1272"/>
              <a:ext cx="1909" cy="147"/>
              <a:chOff x="360" y="1544"/>
              <a:chExt cx="1177" cy="147"/>
            </a:xfrm>
          </p:grpSpPr>
          <p:sp>
            <p:nvSpPr>
              <p:cNvPr id="341086" name="Line 94"/>
              <p:cNvSpPr>
                <a:spLocks noChangeShapeType="1"/>
              </p:cNvSpPr>
              <p:nvPr/>
            </p:nvSpPr>
            <p:spPr bwMode="auto">
              <a:xfrm rot="-5400000">
                <a:off x="949" y="102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87" name="Line 95"/>
              <p:cNvSpPr>
                <a:spLocks noChangeShapeType="1"/>
              </p:cNvSpPr>
              <p:nvPr/>
            </p:nvSpPr>
            <p:spPr bwMode="auto">
              <a:xfrm rot="-5400000">
                <a:off x="949" y="110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88" name="Line 96"/>
              <p:cNvSpPr>
                <a:spLocks noChangeShapeType="1"/>
              </p:cNvSpPr>
              <p:nvPr/>
            </p:nvSpPr>
            <p:spPr bwMode="auto">
              <a:xfrm rot="-5400000">
                <a:off x="949" y="955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1089" name="Line 97"/>
            <p:cNvSpPr>
              <a:spLocks noChangeShapeType="1"/>
            </p:cNvSpPr>
            <p:nvPr/>
          </p:nvSpPr>
          <p:spPr bwMode="auto">
            <a:xfrm>
              <a:off x="1264" y="1198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0" name="Line 98"/>
            <p:cNvSpPr>
              <a:spLocks noChangeShapeType="1"/>
            </p:cNvSpPr>
            <p:nvPr/>
          </p:nvSpPr>
          <p:spPr bwMode="auto">
            <a:xfrm flipH="1">
              <a:off x="1261" y="1195"/>
              <a:ext cx="3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1" name="Line 99"/>
            <p:cNvSpPr>
              <a:spLocks noChangeShapeType="1"/>
            </p:cNvSpPr>
            <p:nvPr/>
          </p:nvSpPr>
          <p:spPr bwMode="auto">
            <a:xfrm>
              <a:off x="1264" y="149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2" name="Freeform 100"/>
            <p:cNvSpPr>
              <a:spLocks/>
            </p:cNvSpPr>
            <p:nvPr/>
          </p:nvSpPr>
          <p:spPr bwMode="auto">
            <a:xfrm>
              <a:off x="271" y="643"/>
              <a:ext cx="888" cy="522"/>
            </a:xfrm>
            <a:custGeom>
              <a:avLst/>
              <a:gdLst/>
              <a:ahLst/>
              <a:cxnLst>
                <a:cxn ang="0">
                  <a:pos x="0" y="522"/>
                </a:cxn>
                <a:cxn ang="0">
                  <a:pos x="441" y="75"/>
                </a:cxn>
                <a:cxn ang="0">
                  <a:pos x="588" y="75"/>
                </a:cxn>
                <a:cxn ang="0">
                  <a:pos x="663" y="0"/>
                </a:cxn>
                <a:cxn ang="0">
                  <a:pos x="885" y="0"/>
                </a:cxn>
              </a:cxnLst>
              <a:rect l="0" t="0" r="r" b="b"/>
              <a:pathLst>
                <a:path w="885" h="522">
                  <a:moveTo>
                    <a:pt x="0" y="522"/>
                  </a:moveTo>
                  <a:lnTo>
                    <a:pt x="441" y="75"/>
                  </a:lnTo>
                  <a:lnTo>
                    <a:pt x="588" y="75"/>
                  </a:lnTo>
                  <a:lnTo>
                    <a:pt x="663" y="0"/>
                  </a:lnTo>
                  <a:lnTo>
                    <a:pt x="885" y="0"/>
                  </a:lnTo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3" name="Freeform 101"/>
            <p:cNvSpPr>
              <a:spLocks/>
            </p:cNvSpPr>
            <p:nvPr/>
          </p:nvSpPr>
          <p:spPr bwMode="auto">
            <a:xfrm>
              <a:off x="1153" y="643"/>
              <a:ext cx="729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222"/>
                </a:cxn>
                <a:cxn ang="0">
                  <a:pos x="651" y="222"/>
                </a:cxn>
                <a:cxn ang="0">
                  <a:pos x="732" y="303"/>
                </a:cxn>
              </a:cxnLst>
              <a:rect l="0" t="0" r="r" b="b"/>
              <a:pathLst>
                <a:path w="732" h="303">
                  <a:moveTo>
                    <a:pt x="0" y="0"/>
                  </a:moveTo>
                  <a:lnTo>
                    <a:pt x="222" y="222"/>
                  </a:lnTo>
                  <a:lnTo>
                    <a:pt x="651" y="222"/>
                  </a:lnTo>
                  <a:lnTo>
                    <a:pt x="732" y="303"/>
                  </a:lnTo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4" name="Oval 102"/>
            <p:cNvSpPr>
              <a:spLocks noChangeArrowheads="1"/>
            </p:cNvSpPr>
            <p:nvPr/>
          </p:nvSpPr>
          <p:spPr bwMode="auto">
            <a:xfrm>
              <a:off x="269" y="1131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95" name="Text Box 103"/>
            <p:cNvSpPr txBox="1">
              <a:spLocks noChangeArrowheads="1"/>
            </p:cNvSpPr>
            <p:nvPr/>
          </p:nvSpPr>
          <p:spPr bwMode="auto">
            <a:xfrm>
              <a:off x="1792" y="8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</p:grpSp>
      <p:sp>
        <p:nvSpPr>
          <p:cNvPr id="341096" name="Text Box 104"/>
          <p:cNvSpPr txBox="1">
            <a:spLocks noChangeArrowheads="1"/>
          </p:cNvSpPr>
          <p:nvPr/>
        </p:nvSpPr>
        <p:spPr bwMode="auto">
          <a:xfrm>
            <a:off x="676275" y="2938463"/>
            <a:ext cx="1695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/>
              <a:t>Decomposição</a:t>
            </a:r>
          </a:p>
          <a:p>
            <a:r>
              <a:rPr lang="pt-BR" b="0"/>
              <a:t>em grid</a:t>
            </a:r>
          </a:p>
          <a:p>
            <a:r>
              <a:rPr lang="pt-BR" b="0"/>
              <a:t>(aproximada)</a:t>
            </a:r>
          </a:p>
        </p:txBody>
      </p:sp>
      <p:sp>
        <p:nvSpPr>
          <p:cNvPr id="341097" name="Rectangle 1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Simulação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Na verdade estamos fazendo uma simulação</a:t>
            </a:r>
          </a:p>
          <a:p>
            <a:pPr lvl="1" eaLnBrk="1" hangingPunct="1"/>
            <a:r>
              <a:rPr lang="pt-BR" smtClean="0"/>
              <a:t>Processo Físico</a:t>
            </a:r>
          </a:p>
          <a:p>
            <a:pPr lvl="1" eaLnBrk="1" hangingPunct="1"/>
            <a:r>
              <a:rPr lang="pt-BR" smtClean="0"/>
              <a:t>Modelo (equações diferenciais)</a:t>
            </a:r>
          </a:p>
          <a:p>
            <a:pPr lvl="1" eaLnBrk="1" hangingPunct="1"/>
            <a:r>
              <a:rPr lang="pt-BR" smtClean="0"/>
              <a:t>Algoritmo para resolução das equações</a:t>
            </a:r>
          </a:p>
          <a:p>
            <a:pPr lvl="1" eaLnBrk="1" hangingPunct="1"/>
            <a:r>
              <a:rPr lang="pt-BR" smtClean="0"/>
              <a:t>Programa que roda esse algoritmo</a:t>
            </a:r>
          </a:p>
          <a:p>
            <a:pPr lvl="1" eaLnBrk="1" hangingPunct="1"/>
            <a:r>
              <a:rPr lang="pt-BR" smtClean="0"/>
              <a:t>Simulação = rodar o programa</a:t>
            </a:r>
          </a:p>
          <a:p>
            <a:pPr eaLnBrk="1" hangingPunct="1"/>
            <a:r>
              <a:rPr lang="pt-BR" smtClean="0"/>
              <a:t>Simulação </a:t>
            </a:r>
            <a:r>
              <a:rPr lang="pt-BR" b="1" smtClean="0"/>
              <a:t>Online</a:t>
            </a:r>
            <a:r>
              <a:rPr lang="pt-BR" smtClean="0"/>
              <a:t> x Offline</a:t>
            </a:r>
          </a:p>
          <a:p>
            <a:pPr eaLnBrk="1" hangingPunct="1"/>
            <a:r>
              <a:rPr lang="pt-BR" smtClean="0"/>
              <a:t>Online não necessariamente é Tempo Real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Cinemática x Dinâmica</a:t>
            </a:r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Cinemática</a:t>
            </a:r>
          </a:p>
          <a:p>
            <a:pPr lvl="1" eaLnBrk="1" hangingPunct="1"/>
            <a:r>
              <a:rPr lang="pt-BR" smtClean="0"/>
              <a:t>Trabalha-se com as velocidades</a:t>
            </a:r>
          </a:p>
          <a:p>
            <a:pPr eaLnBrk="1" hangingPunct="1"/>
            <a:r>
              <a:rPr lang="pt-BR" smtClean="0"/>
              <a:t>Dinâmica</a:t>
            </a:r>
          </a:p>
          <a:p>
            <a:pPr lvl="1" eaLnBrk="1" hangingPunct="1"/>
            <a:r>
              <a:rPr lang="pt-BR" smtClean="0"/>
              <a:t>Trabalha-se com forças</a:t>
            </a:r>
          </a:p>
          <a:p>
            <a:pPr lvl="1" eaLnBrk="1" hangingPunct="1"/>
            <a:r>
              <a:rPr lang="pt-BR" smtClean="0"/>
              <a:t>Agentes estão sujeitos a uma série de forças</a:t>
            </a:r>
          </a:p>
          <a:p>
            <a:pPr lvl="1" eaLnBrk="1" hangingPunct="1"/>
            <a:r>
              <a:rPr lang="pt-BR" smtClean="0"/>
              <a:t>Computa-se a aceleração baseada na resultante das forças e na massa do agente</a:t>
            </a:r>
          </a:p>
          <a:p>
            <a:pPr lvl="1" eaLnBrk="1" hangingPunct="1"/>
            <a:r>
              <a:rPr lang="pt-BR" smtClean="0"/>
              <a:t>Computa-se a velocidade com base na aceleração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052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093788"/>
            <a:ext cx="8229600" cy="5230812"/>
          </a:xfrm>
        </p:spPr>
        <p:txBody>
          <a:bodyPr/>
          <a:lstStyle/>
          <a:p>
            <a:pPr eaLnBrk="1" hangingPunct="1"/>
            <a:r>
              <a:rPr lang="pt-BR" smtClean="0"/>
              <a:t>Força Resultante e Aceleração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lvl="4" eaLnBrk="1" hangingPunct="1"/>
            <a:endParaRPr lang="pt-BR" smtClean="0"/>
          </a:p>
          <a:p>
            <a:pPr eaLnBrk="1" hangingPunct="1"/>
            <a:r>
              <a:rPr lang="pt-BR" smtClean="0"/>
              <a:t>Pode-se decompor F em Fx e Fy</a:t>
            </a:r>
          </a:p>
          <a:p>
            <a:pPr lvl="1" eaLnBrk="1" hangingPunct="1"/>
            <a:r>
              <a:rPr lang="pt-BR" smtClean="0"/>
              <a:t>vx, vy</a:t>
            </a:r>
          </a:p>
          <a:p>
            <a:pPr eaLnBrk="1" hangingPunct="1"/>
            <a:r>
              <a:rPr lang="pt-BR" smtClean="0"/>
              <a:t>Ou de forma mais complexa, calcular acelerações linear e angular</a:t>
            </a:r>
          </a:p>
          <a:p>
            <a:pPr lvl="1" eaLnBrk="1" hangingPunct="1"/>
            <a:r>
              <a:rPr lang="pt-BR" smtClean="0"/>
              <a:t>Momento de inércia, eixo de rotação, etc...</a:t>
            </a:r>
          </a:p>
          <a:p>
            <a:pPr lvl="1" eaLnBrk="1" hangingPunct="1"/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Dinâmica</a:t>
            </a:r>
            <a:endParaRPr lang="en-US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993900" y="1879600"/>
            <a:ext cx="4049713" cy="1673225"/>
            <a:chOff x="924" y="1253"/>
            <a:chExt cx="2351" cy="999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2440" y="1253"/>
            <a:ext cx="835" cy="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056" name="Equation" r:id="rId3" imgW="711000" imgH="850680" progId="Equation.3">
                    <p:embed/>
                  </p:oleObj>
                </mc:Choice>
                <mc:Fallback>
                  <p:oleObj name="Equation" r:id="rId3" imgW="711000" imgH="8506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" y="1253"/>
                          <a:ext cx="835" cy="9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924" y="1358"/>
              <a:ext cx="1044" cy="770"/>
              <a:chOff x="924" y="1358"/>
              <a:chExt cx="1044" cy="770"/>
            </a:xfrm>
          </p:grpSpPr>
          <p:sp>
            <p:nvSpPr>
              <p:cNvPr id="2056" name="Oval 7"/>
              <p:cNvSpPr>
                <a:spLocks noChangeArrowheads="1"/>
              </p:cNvSpPr>
              <p:nvPr/>
            </p:nvSpPr>
            <p:spPr bwMode="auto">
              <a:xfrm>
                <a:off x="1160" y="1813"/>
                <a:ext cx="139" cy="13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Line 8"/>
              <p:cNvSpPr>
                <a:spLocks noChangeShapeType="1"/>
              </p:cNvSpPr>
              <p:nvPr/>
            </p:nvSpPr>
            <p:spPr bwMode="auto">
              <a:xfrm flipV="1">
                <a:off x="1230" y="1543"/>
                <a:ext cx="511" cy="3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" name="Line 9"/>
              <p:cNvSpPr>
                <a:spLocks noChangeShapeType="1"/>
              </p:cNvSpPr>
              <p:nvPr/>
            </p:nvSpPr>
            <p:spPr bwMode="auto">
              <a:xfrm rot="5400000" flipV="1">
                <a:off x="1113" y="200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" name="Line 10"/>
              <p:cNvSpPr>
                <a:spLocks noChangeShapeType="1"/>
              </p:cNvSpPr>
              <p:nvPr/>
            </p:nvSpPr>
            <p:spPr bwMode="auto">
              <a:xfrm flipV="1">
                <a:off x="1241" y="1773"/>
                <a:ext cx="498" cy="11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" name="Text Box 11"/>
              <p:cNvSpPr txBox="1">
                <a:spLocks noChangeArrowheads="1"/>
              </p:cNvSpPr>
              <p:nvPr/>
            </p:nvSpPr>
            <p:spPr bwMode="auto">
              <a:xfrm>
                <a:off x="924" y="1850"/>
                <a:ext cx="262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0">
                    <a:sym typeface="Symbol" pitchFamily="18" charset="2"/>
                  </a:rPr>
                  <a:t>F1</a:t>
                </a:r>
              </a:p>
            </p:txBody>
          </p:sp>
          <p:sp>
            <p:nvSpPr>
              <p:cNvPr id="2061" name="Text Box 13"/>
              <p:cNvSpPr txBox="1">
                <a:spLocks noChangeArrowheads="1"/>
              </p:cNvSpPr>
              <p:nvPr/>
            </p:nvSpPr>
            <p:spPr bwMode="auto">
              <a:xfrm>
                <a:off x="1391" y="1358"/>
                <a:ext cx="262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0">
                    <a:sym typeface="Symbol" pitchFamily="18" charset="2"/>
                  </a:rPr>
                  <a:t>F2</a:t>
                </a:r>
              </a:p>
            </p:txBody>
          </p:sp>
          <p:sp>
            <p:nvSpPr>
              <p:cNvPr id="2062" name="Text Box 16"/>
              <p:cNvSpPr txBox="1">
                <a:spLocks noChangeArrowheads="1"/>
              </p:cNvSpPr>
              <p:nvPr/>
            </p:nvSpPr>
            <p:spPr bwMode="auto">
              <a:xfrm>
                <a:off x="1780" y="1656"/>
                <a:ext cx="188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0">
                    <a:sym typeface="Symbol" pitchFamily="18" charset="2"/>
                  </a:rPr>
                  <a:t>F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Dinâmica</a:t>
            </a:r>
            <a:endParaRPr lang="en-US" smtClean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Em geral, a simulação utilizando a dinâmica é mais realista.</a:t>
            </a:r>
          </a:p>
          <a:p>
            <a:pPr lvl="1" eaLnBrk="1" hangingPunct="1"/>
            <a:r>
              <a:rPr lang="pt-BR" smtClean="0"/>
              <a:t>Ex. mudança de direção do movimento</a:t>
            </a:r>
          </a:p>
          <a:p>
            <a:pPr lvl="1" eaLnBrk="1" hangingPunct="1"/>
            <a:endParaRPr lang="pt-BR" smtClean="0"/>
          </a:p>
          <a:p>
            <a:pPr eaLnBrk="1" hangingPunct="1"/>
            <a:r>
              <a:rPr lang="pt-BR" smtClean="0"/>
              <a:t>Amortecimento (</a:t>
            </a:r>
            <a:r>
              <a:rPr lang="pt-BR" i="1" smtClean="0"/>
              <a:t>damping</a:t>
            </a:r>
            <a:r>
              <a:rPr lang="pt-BR" smtClean="0"/>
              <a:t>)</a:t>
            </a:r>
          </a:p>
          <a:p>
            <a:pPr lvl="1" eaLnBrk="1" hangingPunct="1"/>
            <a:r>
              <a:rPr lang="pt-BR" smtClean="0"/>
              <a:t>Dispersão de energia</a:t>
            </a:r>
          </a:p>
          <a:p>
            <a:pPr lvl="1" eaLnBrk="1" hangingPunct="1"/>
            <a:endParaRPr lang="pt-BR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04913" y="4483100"/>
            <a:ext cx="2971800" cy="1189038"/>
            <a:chOff x="759" y="2733"/>
            <a:chExt cx="1872" cy="749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759" y="2771"/>
            <a:ext cx="1872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80" name="Equation" r:id="rId3" imgW="901440" imgH="342720" progId="Equation.3">
                    <p:embed/>
                  </p:oleObj>
                </mc:Choice>
                <mc:Fallback>
                  <p:oleObj name="Equation" r:id="rId3" imgW="901440" imgH="3427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2771"/>
                          <a:ext cx="1872" cy="7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Oval 15"/>
            <p:cNvSpPr>
              <a:spLocks noChangeArrowheads="1"/>
            </p:cNvSpPr>
            <p:nvPr/>
          </p:nvSpPr>
          <p:spPr bwMode="auto">
            <a:xfrm>
              <a:off x="2021" y="2733"/>
              <a:ext cx="602" cy="574"/>
            </a:xfrm>
            <a:prstGeom prst="ellips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Dinâmica</a:t>
            </a:r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3113088"/>
          </a:xfrm>
        </p:spPr>
        <p:txBody>
          <a:bodyPr/>
          <a:lstStyle/>
          <a:p>
            <a:pPr eaLnBrk="1" hangingPunct="1"/>
            <a:r>
              <a:rPr lang="pt-BR" sz="2600" dirty="0" smtClean="0"/>
              <a:t>Dinâmica detalhada</a:t>
            </a:r>
          </a:p>
          <a:p>
            <a:pPr lvl="1" eaLnBrk="1" hangingPunct="1"/>
            <a:r>
              <a:rPr lang="pt-BR" sz="2200" dirty="0" smtClean="0"/>
              <a:t>Colisões, atrito, gravidade, </a:t>
            </a:r>
            <a:r>
              <a:rPr lang="pt-BR" sz="2200" dirty="0" err="1" smtClean="0"/>
              <a:t>etc</a:t>
            </a:r>
            <a:endParaRPr lang="pt-BR" sz="2200" dirty="0" smtClean="0"/>
          </a:p>
          <a:p>
            <a:pPr lvl="1" eaLnBrk="1" hangingPunct="1"/>
            <a:r>
              <a:rPr lang="pt-BR" sz="2200" dirty="0" smtClean="0"/>
              <a:t>Mais </a:t>
            </a:r>
            <a:r>
              <a:rPr lang="pt-BR" sz="2200" dirty="0" smtClean="0"/>
              <a:t>realismo</a:t>
            </a:r>
          </a:p>
          <a:p>
            <a:pPr lvl="1" eaLnBrk="1" hangingPunct="1"/>
            <a:r>
              <a:rPr lang="pt-BR" sz="2200" dirty="0" smtClean="0"/>
              <a:t>Maior custo computacional</a:t>
            </a:r>
          </a:p>
          <a:p>
            <a:pPr lvl="1" eaLnBrk="1" hangingPunct="1"/>
            <a:r>
              <a:rPr lang="pt-BR" sz="2200" dirty="0" smtClean="0"/>
              <a:t>Ex. </a:t>
            </a:r>
            <a:r>
              <a:rPr lang="pt-BR" sz="2200" dirty="0" err="1" smtClean="0"/>
              <a:t>Gazebo</a:t>
            </a:r>
            <a:endParaRPr lang="pt-BR" sz="2200" dirty="0" smtClean="0"/>
          </a:p>
          <a:p>
            <a:pPr eaLnBrk="1" hangingPunct="1"/>
            <a:endParaRPr lang="pt-BR" sz="2600" dirty="0" smtClean="0"/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54050" y="4779963"/>
            <a:ext cx="8032750" cy="1544637"/>
          </a:xfrm>
        </p:spPr>
        <p:txBody>
          <a:bodyPr/>
          <a:lstStyle/>
          <a:p>
            <a:pPr eaLnBrk="1" hangingPunct="1"/>
            <a:r>
              <a:rPr lang="pt-BR" sz="2600" smtClean="0"/>
              <a:t>Pacotes para a simulação da dinâmica</a:t>
            </a:r>
          </a:p>
          <a:p>
            <a:pPr lvl="1" eaLnBrk="1" hangingPunct="1"/>
            <a:r>
              <a:rPr lang="pt-BR" sz="2200" smtClean="0"/>
              <a:t>ODE – Open Dynamic Engine (ode.org)</a:t>
            </a:r>
            <a:endParaRPr lang="en-US" sz="2200" smtClean="0"/>
          </a:p>
          <a:p>
            <a:pPr eaLnBrk="1" hangingPunct="1"/>
            <a:endParaRPr lang="en-US" sz="2600" smtClean="0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89" y="1529860"/>
            <a:ext cx="4586289" cy="251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Perseguição e Fuga,</a:t>
            </a:r>
            <a:br>
              <a:rPr lang="pt-BR" dirty="0" smtClean="0"/>
            </a:br>
            <a:r>
              <a:rPr lang="pt-BR" dirty="0" smtClean="0"/>
              <a:t>Padrões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Perseguição e Fuga</a:t>
            </a: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um NPC ir atrás (ou fugir) de um personagem do jogo</a:t>
            </a:r>
          </a:p>
          <a:p>
            <a:r>
              <a:rPr lang="pt-BR" dirty="0"/>
              <a:t>Necessário:</a:t>
            </a:r>
          </a:p>
          <a:p>
            <a:pPr lvl="1"/>
            <a:r>
              <a:rPr lang="pt-BR" dirty="0"/>
              <a:t>Saber a posição dos personagens</a:t>
            </a:r>
          </a:p>
          <a:p>
            <a:r>
              <a:rPr lang="pt-BR" dirty="0"/>
              <a:t>Definições</a:t>
            </a:r>
          </a:p>
          <a:p>
            <a:pPr lvl="1"/>
            <a:r>
              <a:rPr lang="pt-BR" dirty="0"/>
              <a:t>Presa x Predador</a:t>
            </a:r>
          </a:p>
          <a:p>
            <a:pPr lvl="1"/>
            <a:r>
              <a:rPr lang="pt-BR" dirty="0"/>
              <a:t>Ambientes Discretos (</a:t>
            </a:r>
            <a:r>
              <a:rPr lang="pt-BR" i="1" dirty="0" err="1"/>
              <a:t>tiled</a:t>
            </a:r>
            <a:r>
              <a:rPr lang="pt-BR" dirty="0"/>
              <a:t>) x Contínuos</a:t>
            </a:r>
          </a:p>
          <a:p>
            <a:pPr lvl="1"/>
            <a:r>
              <a:rPr lang="pt-BR" dirty="0"/>
              <a:t>Cinemática x Dinâmica</a:t>
            </a:r>
          </a:p>
          <a:p>
            <a:pPr lvl="1"/>
            <a:r>
              <a:rPr lang="pt-BR" dirty="0"/>
              <a:t>Graus de liberdade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dirty="0"/>
              <a:t>Planejamento de Caminhos x </a:t>
            </a:r>
            <a:br>
              <a:rPr lang="pt-BR" dirty="0"/>
            </a:br>
            <a:r>
              <a:rPr lang="pt-BR" dirty="0"/>
              <a:t>Desvio de Obstáculos (</a:t>
            </a:r>
            <a:r>
              <a:rPr lang="pt-BR" i="1" dirty="0" err="1"/>
              <a:t>steering</a:t>
            </a:r>
            <a:r>
              <a:rPr lang="pt-BR" dirty="0"/>
              <a:t>)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Normalmente o planejamento é um processo deliberativo e requer um mapa do ambiente 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Já o desvio de obstáculos é reativo, e necessita apenas de informações </a:t>
            </a:r>
            <a:r>
              <a:rPr lang="pt-BR" dirty="0" smtClean="0"/>
              <a:t>sensoriais </a:t>
            </a:r>
            <a:r>
              <a:rPr lang="pt-BR" dirty="0"/>
              <a:t>locais. 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Normalmente são utilizados em conjunto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Organização </a:t>
            </a:r>
            <a:r>
              <a:rPr lang="pt-BR" dirty="0" smtClean="0"/>
              <a:t>hierárquica</a:t>
            </a:r>
            <a:r>
              <a:rPr lang="pt-BR" dirty="0"/>
              <a:t>: planejamento no nível mais alto e desvio no nível mais baixo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6745288" y="271145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Perseguição Básica</a:t>
            </a:r>
            <a:endParaRPr lang="en-US"/>
          </a:p>
        </p:txBody>
      </p:sp>
      <p:sp>
        <p:nvSpPr>
          <p:cNvPr id="102443" name="Rectangle 4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1804988"/>
          </a:xfrm>
        </p:spPr>
        <p:txBody>
          <a:bodyPr/>
          <a:lstStyle/>
          <a:p>
            <a:r>
              <a:rPr lang="pt-BR" sz="2600"/>
              <a:t>Alterar as coordenadas do predador até que essas sejam iguais a da presa</a:t>
            </a:r>
            <a:endParaRPr lang="en-US" sz="26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105400" y="2209800"/>
            <a:ext cx="3657600" cy="3429000"/>
            <a:chOff x="3216" y="1392"/>
            <a:chExt cx="2304" cy="2064"/>
          </a:xfrm>
        </p:grpSpPr>
        <p:sp>
          <p:nvSpPr>
            <p:cNvPr id="102404" name="Rectangle 4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6" name="Line 6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9" name="Line 9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3" name="Line 13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4" name="Line 14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5" name="Line 15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6" name="Line 16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7" name="Line 17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25" name="Line 25"/>
          <p:cNvSpPr>
            <a:spLocks noChangeShapeType="1"/>
          </p:cNvSpPr>
          <p:nvPr/>
        </p:nvSpPr>
        <p:spPr bwMode="auto">
          <a:xfrm rot="-5400000">
            <a:off x="6743700" y="40005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05400" y="2438400"/>
            <a:ext cx="3657600" cy="2971800"/>
            <a:chOff x="3216" y="1536"/>
            <a:chExt cx="2064" cy="1872"/>
          </a:xfrm>
        </p:grpSpPr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6" name="Line 26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8" name="Line 28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9" name="Line 29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0" name="Line 30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1" name="Line 31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2" name="Line 32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3" name="Line 33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4" name="Line 34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5" name="Line 35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6" name="Line 36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8" name="Line 38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40" name="Oval 40"/>
          <p:cNvSpPr>
            <a:spLocks noChangeArrowheads="1"/>
          </p:cNvSpPr>
          <p:nvPr/>
        </p:nvSpPr>
        <p:spPr bwMode="auto">
          <a:xfrm>
            <a:off x="5594350" y="52181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668963" y="2809875"/>
            <a:ext cx="1155700" cy="2484438"/>
            <a:chOff x="3571" y="1770"/>
            <a:chExt cx="728" cy="1565"/>
          </a:xfrm>
        </p:grpSpPr>
        <p:sp>
          <p:nvSpPr>
            <p:cNvPr id="102445" name="Line 45"/>
            <p:cNvSpPr>
              <a:spLocks noChangeShapeType="1"/>
            </p:cNvSpPr>
            <p:nvPr/>
          </p:nvSpPr>
          <p:spPr bwMode="auto">
            <a:xfrm flipV="1">
              <a:off x="3571" y="2613"/>
              <a:ext cx="728" cy="7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46" name="Line 46"/>
            <p:cNvSpPr>
              <a:spLocks noChangeShapeType="1"/>
            </p:cNvSpPr>
            <p:nvPr/>
          </p:nvSpPr>
          <p:spPr bwMode="auto">
            <a:xfrm flipV="1">
              <a:off x="4293" y="1770"/>
              <a:ext cx="0" cy="8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48" name="Text Box 48"/>
          <p:cNvSpPr txBox="1">
            <a:spLocks noChangeArrowheads="1"/>
          </p:cNvSpPr>
          <p:nvPr/>
        </p:nvSpPr>
        <p:spPr bwMode="auto">
          <a:xfrm>
            <a:off x="542925" y="3275013"/>
            <a:ext cx="4006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800" b="0">
                <a:latin typeface="Courier New" pitchFamily="49" charset="0"/>
              </a:rPr>
              <a:t>if (predadorX &gt; presaX)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predadorX--;</a:t>
            </a:r>
          </a:p>
          <a:p>
            <a:pPr algn="l"/>
            <a:r>
              <a:rPr lang="pt-BR" sz="1800" b="0">
                <a:latin typeface="Courier New" pitchFamily="49" charset="0"/>
              </a:rPr>
              <a:t>else if (predadorX &lt; presaX)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predadorX++;</a:t>
            </a:r>
          </a:p>
          <a:p>
            <a:pPr algn="l"/>
            <a:endParaRPr lang="pt-BR" sz="1800" b="0">
              <a:latin typeface="Courier New" pitchFamily="49" charset="0"/>
            </a:endParaRPr>
          </a:p>
          <a:p>
            <a:pPr algn="l"/>
            <a:r>
              <a:rPr lang="pt-BR" sz="1800" b="0">
                <a:latin typeface="Courier New" pitchFamily="49" charset="0"/>
              </a:rPr>
              <a:t>if (predadorY &gt; presaY)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predadorY--;</a:t>
            </a:r>
          </a:p>
          <a:p>
            <a:pPr algn="l"/>
            <a:r>
              <a:rPr lang="pt-BR" sz="1800" b="0">
                <a:latin typeface="Courier New" pitchFamily="49" charset="0"/>
              </a:rPr>
              <a:t>else if (predadorY &lt; presaY)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predadorY++;</a:t>
            </a:r>
          </a:p>
          <a:p>
            <a:pPr algn="l"/>
            <a:endParaRPr lang="en-US" sz="1800" b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2.78202E-6 L 0.12604 -0.166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-0.16679 L 0.12569 -0.368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0" grpId="0" animBg="1"/>
      <p:bldP spid="10244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Line-of-Sight</a:t>
            </a:r>
            <a:r>
              <a:rPr lang="pt-BR" i="1" dirty="0"/>
              <a:t> </a:t>
            </a:r>
            <a:r>
              <a:rPr lang="pt-BR" i="1" dirty="0" err="1"/>
              <a:t>Chasing</a:t>
            </a:r>
            <a:endParaRPr lang="en-US" i="1" dirty="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5019675" cy="5029200"/>
          </a:xfrm>
        </p:spPr>
        <p:txBody>
          <a:bodyPr/>
          <a:lstStyle/>
          <a:p>
            <a:r>
              <a:rPr lang="pt-BR" sz="2600" dirty="0"/>
              <a:t>Predador move diretamente na direção da presa</a:t>
            </a:r>
          </a:p>
          <a:p>
            <a:r>
              <a:rPr lang="pt-BR" sz="2600" dirty="0"/>
              <a:t>Em ambientes discretos, usa-se algoritmos de desenho de linhas (ex. </a:t>
            </a:r>
            <a:r>
              <a:rPr lang="pt-BR" sz="2600" i="1" dirty="0" err="1"/>
              <a:t>bresenhan</a:t>
            </a:r>
            <a:r>
              <a:rPr lang="pt-BR" sz="2600" dirty="0"/>
              <a:t>)</a:t>
            </a:r>
          </a:p>
          <a:p>
            <a:r>
              <a:rPr lang="pt-BR" sz="2600" dirty="0"/>
              <a:t>Em ambientes contínuos, uma opção é modelar a </a:t>
            </a:r>
            <a:r>
              <a:rPr lang="pt-BR" sz="2600" dirty="0" smtClean="0"/>
              <a:t>cinemática / dinâmica </a:t>
            </a:r>
            <a:r>
              <a:rPr lang="pt-BR" sz="2600" dirty="0"/>
              <a:t>do predador, aplicando-se um conjunto de forças para movê-lo na direção da presa. </a:t>
            </a:r>
            <a:endParaRPr lang="en-US" sz="2600" dirty="0"/>
          </a:p>
        </p:txBody>
      </p:sp>
      <p:pic>
        <p:nvPicPr>
          <p:cNvPr id="104454" name="Picture 6" descr="aigd_02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8313" y="2549525"/>
            <a:ext cx="3328987" cy="2093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6554" name="Rectangle 58"/>
          <p:cNvSpPr>
            <a:spLocks noChangeArrowheads="1"/>
          </p:cNvSpPr>
          <p:nvPr/>
        </p:nvSpPr>
        <p:spPr bwMode="auto">
          <a:xfrm>
            <a:off x="6248400" y="3352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i="1" dirty="0" err="1"/>
              <a:t>Line-of-Sight</a:t>
            </a:r>
            <a:r>
              <a:rPr lang="pt-BR" sz="3800" i="1" dirty="0"/>
              <a:t> </a:t>
            </a:r>
            <a:r>
              <a:rPr lang="pt-BR" sz="3800" i="1" dirty="0" err="1"/>
              <a:t>Chasing</a:t>
            </a:r>
            <a:r>
              <a:rPr lang="pt-BR" sz="3800" i="1" dirty="0"/>
              <a:t/>
            </a:r>
            <a:br>
              <a:rPr lang="pt-BR" sz="3800" i="1" dirty="0"/>
            </a:br>
            <a:r>
              <a:rPr lang="pt-BR" sz="3800" dirty="0"/>
              <a:t>Ambientes Discretos</a:t>
            </a:r>
            <a:endParaRPr lang="en-US" sz="38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4419600" cy="4191000"/>
          </a:xfrm>
        </p:spPr>
        <p:txBody>
          <a:bodyPr/>
          <a:lstStyle/>
          <a:p>
            <a:r>
              <a:rPr lang="pt-BR" sz="2600"/>
              <a:t>O algoritmo calcula as linhas e colunas e as armazena para a posterior movimentação</a:t>
            </a:r>
            <a:endParaRPr lang="en-US" sz="2600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745288" y="271145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2209800"/>
            <a:ext cx="3657600" cy="3429000"/>
            <a:chOff x="3216" y="1392"/>
            <a:chExt cx="2304" cy="2064"/>
          </a:xfrm>
        </p:grpSpPr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503" name="Line 7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1" name="Line 15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2" name="Line 16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3" name="Line 17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4" name="Line 18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5" name="Line 19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7" name="Line 21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6518" name="Line 22"/>
          <p:cNvSpPr>
            <a:spLocks noChangeShapeType="1"/>
          </p:cNvSpPr>
          <p:nvPr/>
        </p:nvSpPr>
        <p:spPr bwMode="auto">
          <a:xfrm rot="-5400000">
            <a:off x="6743700" y="40005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05400" y="2438400"/>
            <a:ext cx="3657600" cy="2971800"/>
            <a:chOff x="3216" y="1536"/>
            <a:chExt cx="2064" cy="1872"/>
          </a:xfrm>
        </p:grpSpPr>
        <p:sp>
          <p:nvSpPr>
            <p:cNvPr id="106520" name="Line 24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1" name="Line 25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2" name="Line 26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3" name="Line 27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4" name="Line 28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5" name="Line 29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6" name="Line 30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7" name="Line 31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8" name="Line 32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9" name="Line 33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0" name="Line 34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1" name="Line 35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2" name="Line 36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3" name="Line 37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6534" name="Oval 38"/>
          <p:cNvSpPr>
            <a:spLocks noChangeArrowheads="1"/>
          </p:cNvSpPr>
          <p:nvPr/>
        </p:nvSpPr>
        <p:spPr bwMode="auto">
          <a:xfrm>
            <a:off x="5594350" y="52181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0" name="Rectangle 44"/>
          <p:cNvSpPr>
            <a:spLocks noChangeArrowheads="1"/>
          </p:cNvSpPr>
          <p:nvPr/>
        </p:nvSpPr>
        <p:spPr bwMode="auto">
          <a:xfrm>
            <a:off x="5791200" y="4953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1" name="Rectangle 45"/>
          <p:cNvSpPr>
            <a:spLocks noChangeArrowheads="1"/>
          </p:cNvSpPr>
          <p:nvPr/>
        </p:nvSpPr>
        <p:spPr bwMode="auto">
          <a:xfrm>
            <a:off x="5562600" y="4953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2" name="Rectangle 46"/>
          <p:cNvSpPr>
            <a:spLocks noChangeArrowheads="1"/>
          </p:cNvSpPr>
          <p:nvPr/>
        </p:nvSpPr>
        <p:spPr bwMode="auto">
          <a:xfrm>
            <a:off x="5791200" y="4495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3" name="Rectangle 47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4" name="Rectangle 48"/>
          <p:cNvSpPr>
            <a:spLocks noChangeArrowheads="1"/>
          </p:cNvSpPr>
          <p:nvPr/>
        </p:nvSpPr>
        <p:spPr bwMode="auto">
          <a:xfrm>
            <a:off x="6019800" y="42672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5" name="Rectangle 49"/>
          <p:cNvSpPr>
            <a:spLocks noChangeArrowheads="1"/>
          </p:cNvSpPr>
          <p:nvPr/>
        </p:nvSpPr>
        <p:spPr bwMode="auto">
          <a:xfrm>
            <a:off x="5791200" y="47244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6" name="Rectangle 50"/>
          <p:cNvSpPr>
            <a:spLocks noChangeArrowheads="1"/>
          </p:cNvSpPr>
          <p:nvPr/>
        </p:nvSpPr>
        <p:spPr bwMode="auto">
          <a:xfrm>
            <a:off x="6019800" y="40386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7" name="Rectangle 51"/>
          <p:cNvSpPr>
            <a:spLocks noChangeArrowheads="1"/>
          </p:cNvSpPr>
          <p:nvPr/>
        </p:nvSpPr>
        <p:spPr bwMode="auto">
          <a:xfrm>
            <a:off x="6019800" y="3810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8" name="Rectangle 52"/>
          <p:cNvSpPr>
            <a:spLocks noChangeArrowheads="1"/>
          </p:cNvSpPr>
          <p:nvPr/>
        </p:nvSpPr>
        <p:spPr bwMode="auto">
          <a:xfrm>
            <a:off x="6248400" y="3810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9" name="Rectangle 53"/>
          <p:cNvSpPr>
            <a:spLocks noChangeArrowheads="1"/>
          </p:cNvSpPr>
          <p:nvPr/>
        </p:nvSpPr>
        <p:spPr bwMode="auto">
          <a:xfrm>
            <a:off x="6248400" y="35814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0" name="Rectangle 54"/>
          <p:cNvSpPr>
            <a:spLocks noChangeArrowheads="1"/>
          </p:cNvSpPr>
          <p:nvPr/>
        </p:nvSpPr>
        <p:spPr bwMode="auto">
          <a:xfrm>
            <a:off x="6477000" y="3352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1" name="Rectangle 55"/>
          <p:cNvSpPr>
            <a:spLocks noChangeArrowheads="1"/>
          </p:cNvSpPr>
          <p:nvPr/>
        </p:nvSpPr>
        <p:spPr bwMode="auto">
          <a:xfrm>
            <a:off x="6477000" y="31242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2" name="Rectangle 56"/>
          <p:cNvSpPr>
            <a:spLocks noChangeArrowheads="1"/>
          </p:cNvSpPr>
          <p:nvPr/>
        </p:nvSpPr>
        <p:spPr bwMode="auto">
          <a:xfrm>
            <a:off x="6477000" y="28956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3" name="Rectangle 57"/>
          <p:cNvSpPr>
            <a:spLocks noChangeArrowheads="1"/>
          </p:cNvSpPr>
          <p:nvPr/>
        </p:nvSpPr>
        <p:spPr bwMode="auto">
          <a:xfrm>
            <a:off x="6705600" y="28956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38" name="Line 42"/>
          <p:cNvSpPr>
            <a:spLocks noChangeShapeType="1"/>
          </p:cNvSpPr>
          <p:nvPr/>
        </p:nvSpPr>
        <p:spPr bwMode="auto">
          <a:xfrm flipV="1">
            <a:off x="5668963" y="2800350"/>
            <a:ext cx="1136650" cy="2493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/>
              <a:t>Line-of-Sight Chasing</a:t>
            </a:r>
            <a:br>
              <a:rPr lang="pt-BR" sz="3800"/>
            </a:br>
            <a:r>
              <a:rPr lang="pt-BR" sz="3800"/>
              <a:t>Ambientes Contínuos</a:t>
            </a:r>
            <a:endParaRPr lang="en-US" sz="380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pt-BR"/>
              <a:t>Computa-se um vetor de direção até o alvo e aplica-se forças no personagem de forma a guiá-lo naquela direção</a:t>
            </a:r>
            <a:endParaRPr lang="en-US"/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 rot="5400000">
            <a:off x="1866900" y="4533900"/>
            <a:ext cx="685800" cy="1066800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838200" y="5105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rot="-5400000">
            <a:off x="2171700" y="56769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rot="5400000" flipV="1">
            <a:off x="2171700" y="44577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5867400" y="37338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 flipV="1">
            <a:off x="2309813" y="4522788"/>
            <a:ext cx="1804987" cy="5842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4022725" y="4608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800" b="0"/>
              <a:t>u</a:t>
            </a:r>
            <a:endParaRPr 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i="1" dirty="0" err="1"/>
              <a:t>Line-of-Sight</a:t>
            </a:r>
            <a:r>
              <a:rPr lang="pt-BR" sz="3800" i="1" dirty="0"/>
              <a:t> </a:t>
            </a:r>
            <a:r>
              <a:rPr lang="pt-BR" sz="3800" i="1" dirty="0" err="1"/>
              <a:t>Chasing</a:t>
            </a:r>
            <a:r>
              <a:rPr lang="pt-BR" sz="3800" dirty="0"/>
              <a:t/>
            </a:r>
            <a:br>
              <a:rPr lang="pt-BR" sz="3800" dirty="0"/>
            </a:br>
            <a:r>
              <a:rPr lang="pt-BR" sz="3800" dirty="0"/>
              <a:t>Ambientes Contínuos</a:t>
            </a:r>
            <a:endParaRPr lang="en-US" sz="3800" dirty="0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71488" y="1665288"/>
            <a:ext cx="8199437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latin typeface="Courier New" pitchFamily="49" charset="0"/>
              </a:rPr>
              <a:t>void	DoCraft2Chase(void)</a:t>
            </a:r>
          </a:p>
          <a:p>
            <a:pPr algn="l"/>
            <a:r>
              <a:rPr lang="en-US" sz="1600">
                <a:latin typeface="Courier New" pitchFamily="49" charset="0"/>
              </a:rPr>
              <a:t>{</a:t>
            </a:r>
          </a:p>
          <a:p>
            <a:pPr algn="l"/>
            <a:r>
              <a:rPr lang="en-US" sz="1600">
                <a:latin typeface="Courier New" pitchFamily="49" charset="0"/>
              </a:rPr>
              <a:t>	Vector	u, v;</a:t>
            </a:r>
          </a:p>
          <a:p>
            <a:pPr algn="l"/>
            <a:r>
              <a:rPr lang="en-US" sz="1600">
                <a:latin typeface="Courier New" pitchFamily="49" charset="0"/>
              </a:rPr>
              <a:t>	bool	left = false;</a:t>
            </a:r>
          </a:p>
          <a:p>
            <a:pPr algn="l"/>
            <a:r>
              <a:rPr lang="en-US" sz="1600">
                <a:latin typeface="Courier New" pitchFamily="49" charset="0"/>
              </a:rPr>
              <a:t>	bool	right = false;</a:t>
            </a:r>
          </a:p>
          <a:p>
            <a:pPr algn="l"/>
            <a:r>
              <a:rPr lang="en-US" sz="1600">
                <a:latin typeface="Courier New" pitchFamily="49" charset="0"/>
              </a:rPr>
              <a:t>	</a:t>
            </a:r>
          </a:p>
          <a:p>
            <a:pPr algn="l"/>
            <a:r>
              <a:rPr lang="en-US" sz="1600">
                <a:latin typeface="Courier New" pitchFamily="49" charset="0"/>
              </a:rPr>
              <a:t>	u = VRotate2D(-Craft2.fOrientation,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               (Craft1.vPosition - Craft2.vPosition));</a:t>
            </a:r>
          </a:p>
          <a:p>
            <a:pPr algn="l"/>
            <a:r>
              <a:rPr lang="en-US" sz="1600">
                <a:latin typeface="Courier New" pitchFamily="49" charset="0"/>
              </a:rPr>
              <a:t>	u.Normalize();</a:t>
            </a:r>
          </a:p>
          <a:p>
            <a:pPr algn="l"/>
            <a:endParaRPr lang="en-US" sz="1600">
              <a:latin typeface="Courier New" pitchFamily="49" charset="0"/>
            </a:endParaRPr>
          </a:p>
          <a:p>
            <a:pPr algn="l"/>
            <a:r>
              <a:rPr lang="en-US" sz="1600">
                <a:latin typeface="Courier New" pitchFamily="49" charset="0"/>
              </a:rPr>
              <a:t>	Target = Craft1.vPosition;</a:t>
            </a:r>
          </a:p>
          <a:p>
            <a:pPr algn="l"/>
            <a:endParaRPr lang="en-US" sz="1600">
              <a:latin typeface="Courier New" pitchFamily="49" charset="0"/>
            </a:endParaRPr>
          </a:p>
          <a:p>
            <a:pPr algn="l"/>
            <a:r>
              <a:rPr lang="en-US" sz="1600">
                <a:latin typeface="Courier New" pitchFamily="49" charset="0"/>
              </a:rPr>
              <a:t>	if(u.x &lt; -_TOL)</a:t>
            </a:r>
          </a:p>
          <a:p>
            <a:pPr algn="l"/>
            <a:r>
              <a:rPr lang="en-US" sz="1600">
                <a:latin typeface="Courier New" pitchFamily="49" charset="0"/>
              </a:rPr>
              <a:t>		left = true;</a:t>
            </a:r>
          </a:p>
          <a:p>
            <a:pPr algn="l"/>
            <a:r>
              <a:rPr lang="en-US" sz="1600">
                <a:latin typeface="Courier New" pitchFamily="49" charset="0"/>
              </a:rPr>
              <a:t>	else if(u.x &gt; _TOL)</a:t>
            </a:r>
          </a:p>
          <a:p>
            <a:pPr algn="l"/>
            <a:r>
              <a:rPr lang="en-US" sz="1600">
                <a:latin typeface="Courier New" pitchFamily="49" charset="0"/>
              </a:rPr>
              <a:t>		right = true;</a:t>
            </a:r>
          </a:p>
          <a:p>
            <a:pPr algn="l"/>
            <a:r>
              <a:rPr lang="en-US" sz="1600">
                <a:latin typeface="Courier New" pitchFamily="49" charset="0"/>
              </a:rPr>
              <a:t>		</a:t>
            </a:r>
          </a:p>
          <a:p>
            <a:pPr algn="l"/>
            <a:r>
              <a:rPr lang="en-US" sz="1600">
                <a:latin typeface="Courier New" pitchFamily="49" charset="0"/>
              </a:rPr>
              <a:t>	Craft2.SetThrusters(left, right);</a:t>
            </a:r>
          </a:p>
          <a:p>
            <a:pPr algn="l"/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Interceptação</a:t>
            </a: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Ao invés de utilizar a posição corrente da presa, tenta-se prever onde ela vai estar</a:t>
            </a:r>
          </a:p>
          <a:p>
            <a:pPr lvl="1"/>
            <a:r>
              <a:rPr lang="pt-BR"/>
              <a:t>Ex. disparo de um míssil</a:t>
            </a:r>
          </a:p>
          <a:p>
            <a:r>
              <a:rPr lang="pt-BR"/>
              <a:t>Para isso, é necessário saber a velocidade relativa (Vpresa – Vpredador)</a:t>
            </a:r>
            <a:endParaRPr 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243513" y="5186363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2370138" y="56419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2387600" y="4503738"/>
            <a:ext cx="2944813" cy="760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 flipV="1">
            <a:off x="2454275" y="4473575"/>
            <a:ext cx="1954213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Interceptação</a:t>
            </a: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/>
              <a:t>Velocidade relativa</a:t>
            </a:r>
          </a:p>
          <a:p>
            <a:pPr lvl="1"/>
            <a:r>
              <a:rPr lang="pt-BR" sz="2200"/>
              <a:t>Vr = Vpresa – Vpredador</a:t>
            </a:r>
          </a:p>
          <a:p>
            <a:r>
              <a:rPr lang="pt-BR" sz="2600"/>
              <a:t>Distância relativa</a:t>
            </a:r>
          </a:p>
          <a:p>
            <a:pPr lvl="1"/>
            <a:r>
              <a:rPr lang="pt-BR" sz="2200"/>
              <a:t>Sr = Spresa – Spredador</a:t>
            </a:r>
          </a:p>
          <a:p>
            <a:r>
              <a:rPr lang="pt-BR" sz="2600"/>
              <a:t>Tempo para o contato</a:t>
            </a:r>
          </a:p>
          <a:p>
            <a:pPr lvl="1"/>
            <a:r>
              <a:rPr lang="pt-BR" sz="2200"/>
              <a:t>tc = |Sr| / |Vr|</a:t>
            </a:r>
          </a:p>
          <a:p>
            <a:r>
              <a:rPr lang="pt-BR" sz="2600"/>
              <a:t>Posição prevista</a:t>
            </a:r>
          </a:p>
          <a:p>
            <a:pPr lvl="1"/>
            <a:r>
              <a:rPr lang="pt-BR" sz="2200"/>
              <a:t>St = Spresa + Vpresa * tc</a:t>
            </a:r>
          </a:p>
          <a:p>
            <a:r>
              <a:rPr lang="pt-BR" sz="2600"/>
              <a:t>Usa-se o mesmo algoritmo do </a:t>
            </a:r>
            <a:r>
              <a:rPr lang="pt-BR" sz="2600" i="1"/>
              <a:t>line-of-sight chasing</a:t>
            </a:r>
            <a:r>
              <a:rPr lang="pt-BR" sz="2600"/>
              <a:t> considerando o ponto de interceptação como destino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Movimentos (</a:t>
            </a:r>
            <a:r>
              <a:rPr lang="pt-BR" i="1" dirty="0" err="1"/>
              <a:t>Patterns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NPCs</a:t>
            </a:r>
            <a:r>
              <a:rPr lang="pt-BR" dirty="0"/>
              <a:t> movem de acordo com um padrão pré-definido</a:t>
            </a:r>
          </a:p>
          <a:p>
            <a:pPr lvl="1"/>
            <a:r>
              <a:rPr lang="pt-BR" dirty="0" smtClean="0"/>
              <a:t>Sequência </a:t>
            </a:r>
            <a:r>
              <a:rPr lang="pt-BR" dirty="0"/>
              <a:t>de movimentos</a:t>
            </a:r>
          </a:p>
          <a:p>
            <a:pPr lvl="1"/>
            <a:r>
              <a:rPr lang="pt-BR" dirty="0"/>
              <a:t>“Ilusão” de inteligência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Patrulha / Vigilância</a:t>
            </a:r>
          </a:p>
          <a:p>
            <a:pPr lvl="1"/>
            <a:r>
              <a:rPr lang="pt-BR" dirty="0"/>
              <a:t>Manobras evasivas (</a:t>
            </a:r>
            <a:r>
              <a:rPr lang="pt-BR" i="1" dirty="0" err="1"/>
              <a:t>flight</a:t>
            </a:r>
            <a:r>
              <a:rPr lang="pt-BR" i="1" dirty="0"/>
              <a:t> </a:t>
            </a:r>
            <a:r>
              <a:rPr lang="pt-BR" i="1" dirty="0" err="1"/>
              <a:t>combat</a:t>
            </a:r>
            <a:r>
              <a:rPr lang="pt-BR" i="1" dirty="0"/>
              <a:t> </a:t>
            </a:r>
            <a:r>
              <a:rPr lang="pt-BR" i="1" dirty="0" err="1"/>
              <a:t>simulation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Personagens secundários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Galaga - 1981</a:t>
            </a:r>
            <a:endParaRPr lang="en-US"/>
          </a:p>
        </p:txBody>
      </p:sp>
      <p:pic>
        <p:nvPicPr>
          <p:cNvPr id="204805" name="Picture 5" descr="galag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3291293"/>
            <a:ext cx="2133600" cy="2743200"/>
          </a:xfrm>
          <a:prstGeom prst="rect">
            <a:avLst/>
          </a:prstGeom>
          <a:noFill/>
        </p:spPr>
      </p:pic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4662488" y="4195763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800" b="0"/>
              <a:t/>
            </a:r>
            <a:br>
              <a:rPr lang="en-US" sz="1800" b="0"/>
            </a:br>
            <a:endParaRPr lang="en-US" sz="1800" b="0"/>
          </a:p>
        </p:txBody>
      </p:sp>
      <p:pic>
        <p:nvPicPr>
          <p:cNvPr id="204810" name="Picture 10" descr="galag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7750" y="3291293"/>
            <a:ext cx="2133600" cy="2743200"/>
          </a:xfrm>
          <a:prstGeom prst="rect">
            <a:avLst/>
          </a:prstGeom>
          <a:noFill/>
        </p:spPr>
      </p:pic>
      <p:pic>
        <p:nvPicPr>
          <p:cNvPr id="204811" name="Picture 11" descr="galaga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4238" y="3291293"/>
            <a:ext cx="2133600" cy="2743200"/>
          </a:xfrm>
          <a:prstGeom prst="rect">
            <a:avLst/>
          </a:prstGeom>
          <a:noFill/>
        </p:spPr>
      </p:pic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776288" y="1196975"/>
            <a:ext cx="769778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You're under attack! The Galagans are reclaiming planets they lost during a centuries-old interstellar war -- and now they want yours! And you're ready to fight to the bitter end to protect it! </a:t>
            </a:r>
          </a:p>
          <a:p>
            <a:r>
              <a:rPr lang="en-US"/>
              <a:t>So you join the Intergalactic Warrior Fleet. Without training, you're assigned to your first combat mission -- and on-the-job is the only way to learn. Shaking in your boots, you accept the assignment and board your Intergalactic Command Ship.</a:t>
            </a: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5381625" y="6086475"/>
            <a:ext cx="3276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>
                <a:hlinkClick r:id="rId5"/>
              </a:rPr>
              <a:t>http://www.smiliegames.com/galaga/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 Básico</a:t>
            </a:r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Usar um vetor (ou um conjunto de vetores) para armazenar instruções</a:t>
            </a:r>
          </a:p>
          <a:p>
            <a:pPr lvl="1"/>
            <a:r>
              <a:rPr lang="pt-BR"/>
              <a:t>Mover, virar, atirar, etc...</a:t>
            </a:r>
          </a:p>
          <a:p>
            <a:r>
              <a:rPr lang="pt-BR"/>
              <a:t>Fazer a iteração desse vetor dentro do loop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701675" y="3532188"/>
            <a:ext cx="2776722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600" b="0" dirty="0" err="1">
                <a:latin typeface="Courier New" pitchFamily="49" charset="0"/>
              </a:rPr>
              <a:t>struct</a:t>
            </a:r>
            <a:r>
              <a:rPr lang="pt-BR" sz="1600" b="0" dirty="0">
                <a:latin typeface="Courier New" pitchFamily="49" charset="0"/>
              </a:rPr>
              <a:t> </a:t>
            </a:r>
            <a:r>
              <a:rPr lang="pt-BR" sz="1600" b="0" dirty="0" err="1">
                <a:latin typeface="Courier New" pitchFamily="49" charset="0"/>
              </a:rPr>
              <a:t>ControlData</a:t>
            </a:r>
            <a:r>
              <a:rPr lang="pt-BR" sz="1600" b="0" dirty="0">
                <a:latin typeface="Courier New" pitchFamily="49" charset="0"/>
              </a:rPr>
              <a:t> {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</a:t>
            </a:r>
            <a:r>
              <a:rPr lang="pt-BR" sz="1600" b="0" dirty="0" err="1">
                <a:latin typeface="Courier New" pitchFamily="49" charset="0"/>
              </a:rPr>
              <a:t>double</a:t>
            </a:r>
            <a:r>
              <a:rPr lang="pt-BR" sz="1600" b="0" dirty="0">
                <a:latin typeface="Courier New" pitchFamily="49" charset="0"/>
              </a:rPr>
              <a:t> 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</a:t>
            </a:r>
            <a:r>
              <a:rPr lang="pt-BR" sz="1600" b="0" dirty="0" err="1">
                <a:latin typeface="Courier New" pitchFamily="49" charset="0"/>
              </a:rPr>
              <a:t>double</a:t>
            </a:r>
            <a:r>
              <a:rPr lang="pt-BR" sz="1600" b="0" dirty="0">
                <a:latin typeface="Courier New" pitchFamily="49" charset="0"/>
              </a:rPr>
              <a:t> move;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}</a:t>
            </a:r>
          </a:p>
          <a:p>
            <a:pPr algn="l"/>
            <a:endParaRPr lang="pt-BR" sz="1600" b="0" dirty="0">
              <a:latin typeface="Courier New" pitchFamily="49" charset="0"/>
            </a:endParaRP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[0].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 = 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[0].move = 5;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[1].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 = 90;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[1].move = 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[2].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 = 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[2].move = 5;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…</a:t>
            </a:r>
            <a:endParaRPr lang="en-US" sz="1600" b="0" dirty="0">
              <a:latin typeface="Courier New" pitchFamily="49" charset="0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3921162" y="3771996"/>
            <a:ext cx="536877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600" b="0" dirty="0" err="1" smtClean="0">
                <a:latin typeface="Courier New" pitchFamily="49" charset="0"/>
              </a:rPr>
              <a:t>void</a:t>
            </a:r>
            <a:r>
              <a:rPr lang="pt-BR" sz="1600" b="0" dirty="0" smtClean="0">
                <a:latin typeface="Courier New" pitchFamily="49" charset="0"/>
              </a:rPr>
              <a:t> </a:t>
            </a:r>
            <a:r>
              <a:rPr lang="pt-BR" sz="1600" b="0" dirty="0" err="1">
                <a:latin typeface="Courier New" pitchFamily="49" charset="0"/>
              </a:rPr>
              <a:t>GameLoop</a:t>
            </a:r>
            <a:r>
              <a:rPr lang="pt-BR" sz="1600" b="0" dirty="0">
                <a:latin typeface="Courier New" pitchFamily="49" charset="0"/>
              </a:rPr>
              <a:t>(</a:t>
            </a:r>
            <a:r>
              <a:rPr lang="pt-BR" sz="1600" b="0" dirty="0" err="1">
                <a:latin typeface="Courier New" pitchFamily="49" charset="0"/>
              </a:rPr>
              <a:t>void</a:t>
            </a:r>
            <a:r>
              <a:rPr lang="pt-BR" sz="1600" b="0" dirty="0">
                <a:latin typeface="Courier New" pitchFamily="49" charset="0"/>
              </a:rPr>
              <a:t>) {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...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 NPC.</a:t>
            </a:r>
            <a:r>
              <a:rPr lang="pt-BR" sz="1600" b="0" dirty="0" err="1">
                <a:latin typeface="Courier New" pitchFamily="49" charset="0"/>
              </a:rPr>
              <a:t>orientation</a:t>
            </a:r>
            <a:r>
              <a:rPr lang="pt-BR" sz="1600" b="0" dirty="0">
                <a:latin typeface="Courier New" pitchFamily="49" charset="0"/>
              </a:rPr>
              <a:t> += </a:t>
            </a:r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</a:t>
            </a:r>
            <a:r>
              <a:rPr lang="pt-BR" sz="1600" b="0" dirty="0" err="1">
                <a:latin typeface="Courier New" pitchFamily="49" charset="0"/>
              </a:rPr>
              <a:t>Index</a:t>
            </a:r>
            <a:r>
              <a:rPr lang="pt-BR" sz="1600" b="0" dirty="0">
                <a:latin typeface="Courier New" pitchFamily="49" charset="0"/>
              </a:rPr>
              <a:t>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 NPC.</a:t>
            </a:r>
            <a:r>
              <a:rPr lang="pt-BR" sz="1600" b="0" dirty="0" err="1">
                <a:latin typeface="Courier New" pitchFamily="49" charset="0"/>
              </a:rPr>
              <a:t>position</a:t>
            </a:r>
            <a:r>
              <a:rPr lang="pt-BR" sz="1600" b="0" dirty="0">
                <a:latin typeface="Courier New" pitchFamily="49" charset="0"/>
              </a:rPr>
              <a:t> += </a:t>
            </a:r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</a:t>
            </a:r>
            <a:r>
              <a:rPr lang="pt-BR" sz="1600" b="0" dirty="0" err="1">
                <a:latin typeface="Courier New" pitchFamily="49" charset="0"/>
              </a:rPr>
              <a:t>index</a:t>
            </a:r>
            <a:r>
              <a:rPr lang="pt-BR" sz="1600" b="0" dirty="0">
                <a:latin typeface="Courier New" pitchFamily="49" charset="0"/>
              </a:rPr>
              <a:t>].move;</a:t>
            </a:r>
          </a:p>
          <a:p>
            <a:pPr algn="l"/>
            <a:endParaRPr lang="pt-BR" sz="1600" b="0" dirty="0">
              <a:latin typeface="Courier New" pitchFamily="49" charset="0"/>
            </a:endParaRPr>
          </a:p>
          <a:p>
            <a:pPr algn="l"/>
            <a:r>
              <a:rPr lang="pt-BR" sz="1600" b="0" dirty="0">
                <a:latin typeface="Courier New" pitchFamily="49" charset="0"/>
              </a:rPr>
              <a:t>   </a:t>
            </a:r>
            <a:r>
              <a:rPr lang="pt-BR" sz="1600" b="0" dirty="0" err="1">
                <a:latin typeface="Courier New" pitchFamily="49" charset="0"/>
              </a:rPr>
              <a:t>index</a:t>
            </a:r>
            <a:r>
              <a:rPr lang="pt-BR" sz="1600" b="0" dirty="0">
                <a:latin typeface="Courier New" pitchFamily="49" charset="0"/>
              </a:rPr>
              <a:t>++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...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}</a:t>
            </a:r>
            <a:endParaRPr lang="en-US" sz="1600" b="0" dirty="0">
              <a:latin typeface="Courier New" pitchFamily="49" charset="0"/>
            </a:endParaRPr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>
            <a:off x="3695700" y="3475038"/>
            <a:ext cx="0" cy="2665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Algoritmo Completo</a:t>
            </a:r>
          </a:p>
          <a:p>
            <a:pPr lvl="1"/>
            <a:r>
              <a:rPr lang="pt-BR" dirty="0"/>
              <a:t>Se existe um caminho entre a posição atual e o </a:t>
            </a:r>
            <a:r>
              <a:rPr lang="pt-BR" dirty="0" smtClean="0"/>
              <a:t>gol, </a:t>
            </a:r>
            <a:r>
              <a:rPr lang="pt-BR" dirty="0"/>
              <a:t>o algoritmo encontra esse caminho</a:t>
            </a:r>
          </a:p>
          <a:p>
            <a:endParaRPr lang="pt-BR" dirty="0"/>
          </a:p>
          <a:p>
            <a:r>
              <a:rPr lang="pt-BR" dirty="0"/>
              <a:t>Algoritmo Ótimo</a:t>
            </a:r>
          </a:p>
          <a:p>
            <a:pPr lvl="1"/>
            <a:r>
              <a:rPr lang="pt-BR" dirty="0"/>
              <a:t>O caminho retornado é o melhor possível de acordo com uma métrica escolhida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Waypoint</a:t>
            </a:r>
            <a:r>
              <a:rPr lang="pt-BR" dirty="0"/>
              <a:t> </a:t>
            </a:r>
            <a:r>
              <a:rPr lang="pt-BR" i="1" dirty="0" err="1"/>
              <a:t>Patterns</a:t>
            </a:r>
            <a:endParaRPr lang="en-US" i="1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Pode-se definir uma seqüência de pontos (coordenadas) na qual o NPC deve passar</a:t>
            </a:r>
          </a:p>
          <a:p>
            <a:r>
              <a:rPr lang="pt-BR"/>
              <a:t>Uso dos mesmos algoritmos de perseguição</a:t>
            </a:r>
          </a:p>
          <a:p>
            <a:r>
              <a:rPr lang="pt-BR"/>
              <a:t>Exemplo:</a:t>
            </a:r>
          </a:p>
          <a:p>
            <a:pPr lvl="1"/>
            <a:r>
              <a:rPr lang="pt-BR"/>
              <a:t>[6,2], [16,10], [6,10]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57700" y="2913063"/>
            <a:ext cx="3657600" cy="3429000"/>
            <a:chOff x="3216" y="1392"/>
            <a:chExt cx="2304" cy="2064"/>
          </a:xfrm>
        </p:grpSpPr>
        <p:sp>
          <p:nvSpPr>
            <p:cNvPr id="206854" name="Rectangle 6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55" name="Line 7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6" name="Line 8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7" name="Line 9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8" name="Line 10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9" name="Line 11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0" name="Line 12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1" name="Line 13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2" name="Line 14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3" name="Line 15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4" name="Line 16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5" name="Line 17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6" name="Line 18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7" name="Line 19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8" name="Line 20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9" name="Line 21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6870" name="Line 22"/>
          <p:cNvSpPr>
            <a:spLocks noChangeShapeType="1"/>
          </p:cNvSpPr>
          <p:nvPr/>
        </p:nvSpPr>
        <p:spPr bwMode="auto">
          <a:xfrm rot="-5400000">
            <a:off x="6096000" y="47037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457700" y="3141663"/>
            <a:ext cx="3657600" cy="2971800"/>
            <a:chOff x="3216" y="1536"/>
            <a:chExt cx="2064" cy="1872"/>
          </a:xfrm>
        </p:grpSpPr>
        <p:sp>
          <p:nvSpPr>
            <p:cNvPr id="206872" name="Line 24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3" name="Line 25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4" name="Line 26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5" name="Line 27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6" name="Line 28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7" name="Line 29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8" name="Line 30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9" name="Line 31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0" name="Line 32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1" name="Line 33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2" name="Line 34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3" name="Line 35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4" name="Line 36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5" name="Line 37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6891" name="AutoShape 43"/>
          <p:cNvSpPr>
            <a:spLocks noChangeArrowheads="1"/>
          </p:cNvSpPr>
          <p:nvPr/>
        </p:nvSpPr>
        <p:spPr bwMode="auto">
          <a:xfrm>
            <a:off x="6070600" y="3590925"/>
            <a:ext cx="1577975" cy="1598613"/>
          </a:xfrm>
          <a:prstGeom prst="rtTriangle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92" name="Oval 44"/>
          <p:cNvSpPr>
            <a:spLocks noChangeArrowheads="1"/>
          </p:cNvSpPr>
          <p:nvPr/>
        </p:nvSpPr>
        <p:spPr bwMode="auto">
          <a:xfrm>
            <a:off x="5899150" y="3235325"/>
            <a:ext cx="60325" cy="6032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94" name="Oval 46"/>
          <p:cNvSpPr>
            <a:spLocks noChangeArrowheads="1"/>
          </p:cNvSpPr>
          <p:nvPr/>
        </p:nvSpPr>
        <p:spPr bwMode="auto">
          <a:xfrm>
            <a:off x="5899150" y="5275263"/>
            <a:ext cx="60325" cy="6032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95" name="Oval 47"/>
          <p:cNvSpPr>
            <a:spLocks noChangeArrowheads="1"/>
          </p:cNvSpPr>
          <p:nvPr/>
        </p:nvSpPr>
        <p:spPr bwMode="auto">
          <a:xfrm>
            <a:off x="7978775" y="5275263"/>
            <a:ext cx="60325" cy="6032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86" name="Oval 38"/>
          <p:cNvSpPr>
            <a:spLocks noChangeArrowheads="1"/>
          </p:cNvSpPr>
          <p:nvPr/>
        </p:nvSpPr>
        <p:spPr bwMode="auto">
          <a:xfrm>
            <a:off x="5859463" y="52276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-0.00208 -0.2944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30137 L 0.22795 0.0013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5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95 0.00139 L 0.00104 0.001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0" grpId="0" animBg="1"/>
      <p:bldP spid="206891" grpId="0" animBg="1"/>
      <p:bldP spid="206892" grpId="0" animBg="1"/>
      <p:bldP spid="206894" grpId="0" animBg="1"/>
      <p:bldP spid="206895" grpId="0" animBg="1"/>
      <p:bldP spid="206886" grpId="0" animBg="1"/>
      <p:bldP spid="206886" grpId="1" animBg="1"/>
      <p:bldP spid="206886" grpId="2" animBg="1"/>
      <p:bldP spid="206886" grpId="3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Waypoint</a:t>
            </a:r>
            <a:r>
              <a:rPr lang="pt-BR" dirty="0"/>
              <a:t> </a:t>
            </a:r>
            <a:r>
              <a:rPr lang="pt-BR" i="1" dirty="0" err="1"/>
              <a:t>Patterns</a:t>
            </a:r>
            <a:endParaRPr lang="en-US" i="1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Para não ficar monótono, pode-se colocar uma certa aleatoriedade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63800" y="2601913"/>
            <a:ext cx="3657600" cy="3429000"/>
            <a:chOff x="3216" y="1392"/>
            <a:chExt cx="2304" cy="2064"/>
          </a:xfrm>
        </p:grpSpPr>
        <p:sp>
          <p:nvSpPr>
            <p:cNvPr id="207877" name="Rectangle 5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79" name="Line 7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0" name="Line 8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2" name="Line 10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3" name="Line 11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4" name="Line 12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5" name="Line 13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6" name="Line 14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7" name="Line 15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8" name="Line 16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9" name="Line 17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0" name="Line 18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1" name="Line 19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2" name="Line 20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7893" name="Line 21"/>
          <p:cNvSpPr>
            <a:spLocks noChangeShapeType="1"/>
          </p:cNvSpPr>
          <p:nvPr/>
        </p:nvSpPr>
        <p:spPr bwMode="auto">
          <a:xfrm rot="-5400000">
            <a:off x="4102100" y="439261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463800" y="2830513"/>
            <a:ext cx="3657600" cy="2971800"/>
            <a:chOff x="3216" y="1536"/>
            <a:chExt cx="2064" cy="1872"/>
          </a:xfrm>
        </p:grpSpPr>
        <p:sp>
          <p:nvSpPr>
            <p:cNvPr id="207895" name="Line 23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6" name="Line 24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9" name="Line 27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0" name="Line 28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1" name="Line 29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2" name="Line 30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3" name="Line 31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4" name="Line 32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5" name="Line 33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6" name="Line 34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7" name="Line 35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8" name="Line 36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7913" name="Oval 41"/>
          <p:cNvSpPr>
            <a:spLocks noChangeArrowheads="1"/>
          </p:cNvSpPr>
          <p:nvPr/>
        </p:nvSpPr>
        <p:spPr bwMode="auto">
          <a:xfrm>
            <a:off x="2951163" y="28749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7914" name="Rectangle 42"/>
          <p:cNvSpPr>
            <a:spLocks noChangeArrowheads="1"/>
          </p:cNvSpPr>
          <p:nvPr/>
        </p:nvSpPr>
        <p:spPr bwMode="auto">
          <a:xfrm>
            <a:off x="3157538" y="3976688"/>
            <a:ext cx="2262187" cy="1358900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7915" name="Rectangle 43"/>
          <p:cNvSpPr>
            <a:spLocks noChangeArrowheads="1"/>
          </p:cNvSpPr>
          <p:nvPr/>
        </p:nvSpPr>
        <p:spPr bwMode="auto">
          <a:xfrm>
            <a:off x="3157538" y="3062288"/>
            <a:ext cx="895350" cy="67468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7916" name="Rectangle 44"/>
          <p:cNvSpPr>
            <a:spLocks noChangeArrowheads="1"/>
          </p:cNvSpPr>
          <p:nvPr/>
        </p:nvSpPr>
        <p:spPr bwMode="auto">
          <a:xfrm>
            <a:off x="4300538" y="3062288"/>
            <a:ext cx="1117600" cy="67468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6 L 0.27673 0.00046 L 0.27673 0.36785 L 0.00052 0.36785 L 0.00052 0.00046 Z " pathEditMode="relative" rAng="0" ptsTypes="FFFFF">
                                      <p:cBhvr>
                                        <p:cTn id="6" dur="5000" fill="hold"/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1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L 0.12569 -0.00092 L 0.12569 0.12972 L 0.27517 0.12972 L 0.27517 0.36716 L -0.00052 0.36716 L 0.00052 0.00047 Z " pathEditMode="relative" ptsTypes="AAAAAAA">
                                      <p:cBhvr>
                                        <p:cTn id="9" dur="5000" fill="hold"/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7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L 0.27691 0.00047 L 0.27691 0.13042 L 0.00052 0.13042 L 0.00052 0.00047 Z " pathEditMode="relative" rAng="0" ptsTypes="FFFFF">
                                      <p:cBhvr>
                                        <p:cTn id="12" dur="3000" fill="hold"/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13" grpId="0" animBg="1"/>
      <p:bldP spid="207913" grpId="1" animBg="1"/>
      <p:bldP spid="207913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 smtClean="0"/>
              <a:t>Steering</a:t>
            </a:r>
            <a:r>
              <a:rPr lang="pt-BR" dirty="0" smtClean="0"/>
              <a:t> – </a:t>
            </a:r>
            <a:br>
              <a:rPr lang="pt-BR" dirty="0" smtClean="0"/>
            </a:br>
            <a:r>
              <a:rPr lang="pt-BR" dirty="0" smtClean="0"/>
              <a:t>Desvio de Obstáculos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Desvio de Obstáculos (</a:t>
            </a:r>
            <a:r>
              <a:rPr lang="pt-BR" i="1"/>
              <a:t>Steering</a:t>
            </a:r>
            <a:r>
              <a:rPr lang="pt-BR"/>
              <a:t>)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Campos Potenciais</a:t>
            </a:r>
          </a:p>
          <a:p>
            <a:pPr lvl="1"/>
            <a:r>
              <a:rPr lang="pt-BR"/>
              <a:t>Dependendo da forma com que é implementado, pode ser planejamento ou </a:t>
            </a:r>
            <a:r>
              <a:rPr lang="pt-BR" i="1"/>
              <a:t>steering</a:t>
            </a:r>
          </a:p>
          <a:p>
            <a:pPr lvl="2"/>
            <a:r>
              <a:rPr lang="pt-BR" i="1"/>
              <a:t>Wavefront Planner – planejamento</a:t>
            </a:r>
          </a:p>
          <a:p>
            <a:pPr lvl="2"/>
            <a:r>
              <a:rPr lang="pt-BR" i="1"/>
              <a:t>Somatório das forças - steering</a:t>
            </a:r>
          </a:p>
          <a:p>
            <a:pPr lvl="1"/>
            <a:r>
              <a:rPr lang="pt-BR"/>
              <a:t>“Planejamento” e controle de trajetórias feitos em conjunto</a:t>
            </a:r>
          </a:p>
          <a:p>
            <a:endParaRPr lang="pt-BR"/>
          </a:p>
          <a:p>
            <a:r>
              <a:rPr lang="pt-BR"/>
              <a:t>Algoritmo mais simples: 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Bug </a:t>
            </a:r>
            <a:r>
              <a:rPr lang="pt-BR" i="1" dirty="0" err="1"/>
              <a:t>Algorithm</a:t>
            </a:r>
            <a:endParaRPr lang="en-US" i="1" dirty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12163" cy="5029200"/>
          </a:xfrm>
        </p:spPr>
        <p:txBody>
          <a:bodyPr/>
          <a:lstStyle/>
          <a:p>
            <a:r>
              <a:rPr lang="pt-BR" dirty="0"/>
              <a:t>Desvio de obstáculos (</a:t>
            </a:r>
            <a:r>
              <a:rPr lang="pt-BR" i="1" dirty="0" err="1"/>
              <a:t>steering</a:t>
            </a:r>
            <a:r>
              <a:rPr lang="pt-BR" dirty="0"/>
              <a:t>)</a:t>
            </a:r>
          </a:p>
          <a:p>
            <a:r>
              <a:rPr lang="pt-BR" dirty="0"/>
              <a:t>Algoritmo bastante simples</a:t>
            </a:r>
          </a:p>
          <a:p>
            <a:r>
              <a:rPr lang="pt-BR" dirty="0"/>
              <a:t>Útil quando não se possui um mapa completo</a:t>
            </a:r>
          </a:p>
          <a:p>
            <a:r>
              <a:rPr lang="pt-BR" dirty="0"/>
              <a:t>Completo: se existir um caminho entre a posição corrente e o gol ele acha</a:t>
            </a:r>
          </a:p>
          <a:p>
            <a:r>
              <a:rPr lang="pt-BR" dirty="0"/>
              <a:t>2 Comportamentos</a:t>
            </a:r>
          </a:p>
          <a:p>
            <a:pPr lvl="2"/>
            <a:r>
              <a:rPr lang="pt-BR" dirty="0"/>
              <a:t>Mover na direção do gol</a:t>
            </a:r>
          </a:p>
          <a:p>
            <a:pPr lvl="2"/>
            <a:r>
              <a:rPr lang="pt-BR" dirty="0" err="1"/>
              <a:t>Circunavegar</a:t>
            </a:r>
            <a:r>
              <a:rPr lang="pt-BR" dirty="0"/>
              <a:t> obstáculos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Bug </a:t>
            </a:r>
            <a:r>
              <a:rPr lang="pt-BR" i="1" dirty="0" err="1"/>
              <a:t>Algorithm</a:t>
            </a:r>
            <a:endParaRPr lang="en-US" i="1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mudar o comportamento</a:t>
            </a:r>
          </a:p>
          <a:p>
            <a:pPr lvl="1"/>
            <a:r>
              <a:rPr lang="pt-BR" dirty="0"/>
              <a:t>Gol		Obstáculos: simples</a:t>
            </a:r>
          </a:p>
          <a:p>
            <a:pPr lvl="1"/>
            <a:r>
              <a:rPr lang="pt-BR" dirty="0"/>
              <a:t>Obstáculos 		Gol</a:t>
            </a:r>
          </a:p>
          <a:p>
            <a:pPr lvl="2"/>
            <a:r>
              <a:rPr lang="pt-BR" dirty="0"/>
              <a:t>Bug1: percorrer todo o perímetro e detectar o ponto mais próximo do gol para mudar o estado</a:t>
            </a:r>
          </a:p>
          <a:p>
            <a:pPr lvl="2"/>
            <a:r>
              <a:rPr lang="pt-BR" dirty="0"/>
              <a:t>Bug2: percorrer o perímetro até encontrar novamente a linha SG, que liga o início no gol</a:t>
            </a:r>
          </a:p>
          <a:p>
            <a:pPr lvl="2"/>
            <a:r>
              <a:rPr lang="pt-BR" dirty="0"/>
              <a:t>Bug3 (</a:t>
            </a:r>
            <a:r>
              <a:rPr lang="pt-BR" i="1" dirty="0" err="1"/>
              <a:t>tangent</a:t>
            </a:r>
            <a:r>
              <a:rPr lang="pt-BR" i="1" dirty="0"/>
              <a:t> bug</a:t>
            </a:r>
            <a:r>
              <a:rPr lang="pt-BR" dirty="0"/>
              <a:t>): percorrer o perímetro até que um “caminho direto” para o gol seja encontrado </a:t>
            </a:r>
          </a:p>
          <a:p>
            <a:pPr lvl="3"/>
            <a:r>
              <a:rPr lang="pt-BR" dirty="0" err="1"/>
              <a:t>Replanejar</a:t>
            </a:r>
            <a:r>
              <a:rPr lang="pt-BR" dirty="0"/>
              <a:t> a linha SG</a:t>
            </a:r>
          </a:p>
          <a:p>
            <a:pPr lvl="1"/>
            <a:endParaRPr lang="en-US" dirty="0"/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1876425" y="2089150"/>
            <a:ext cx="1290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>
            <a:off x="2954338" y="2570163"/>
            <a:ext cx="1155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Bug1 - example</a:t>
            </a:r>
          </a:p>
        </p:txBody>
      </p:sp>
      <p:grpSp>
        <p:nvGrpSpPr>
          <p:cNvPr id="371715" name="Group 3"/>
          <p:cNvGrpSpPr>
            <a:grpSpLocks/>
          </p:cNvGrpSpPr>
          <p:nvPr/>
        </p:nvGrpSpPr>
        <p:grpSpPr bwMode="auto">
          <a:xfrm>
            <a:off x="669925" y="2036763"/>
            <a:ext cx="7651750" cy="3663950"/>
            <a:chOff x="422" y="1283"/>
            <a:chExt cx="4820" cy="2308"/>
          </a:xfrm>
        </p:grpSpPr>
        <p:grpSp>
          <p:nvGrpSpPr>
            <p:cNvPr id="371716" name="Group 4"/>
            <p:cNvGrpSpPr>
              <a:grpSpLocks/>
            </p:cNvGrpSpPr>
            <p:nvPr/>
          </p:nvGrpSpPr>
          <p:grpSpPr bwMode="auto">
            <a:xfrm>
              <a:off x="422" y="1283"/>
              <a:ext cx="4820" cy="2308"/>
              <a:chOff x="422" y="1283"/>
              <a:chExt cx="4820" cy="2308"/>
            </a:xfrm>
          </p:grpSpPr>
          <p:sp>
            <p:nvSpPr>
              <p:cNvPr id="371717" name="Freeform 5"/>
              <p:cNvSpPr>
                <a:spLocks/>
              </p:cNvSpPr>
              <p:nvPr/>
            </p:nvSpPr>
            <p:spPr bwMode="auto">
              <a:xfrm rot="-300602">
                <a:off x="1104" y="1824"/>
                <a:ext cx="1088" cy="1549"/>
              </a:xfrm>
              <a:custGeom>
                <a:avLst/>
                <a:gdLst/>
                <a:ahLst/>
                <a:cxnLst>
                  <a:cxn ang="0">
                    <a:pos x="576" y="0"/>
                  </a:cxn>
                  <a:cxn ang="0">
                    <a:pos x="416" y="24"/>
                  </a:cxn>
                  <a:cxn ang="0">
                    <a:pos x="312" y="88"/>
                  </a:cxn>
                  <a:cxn ang="0">
                    <a:pos x="232" y="168"/>
                  </a:cxn>
                  <a:cxn ang="0">
                    <a:pos x="176" y="264"/>
                  </a:cxn>
                  <a:cxn ang="0">
                    <a:pos x="144" y="312"/>
                  </a:cxn>
                  <a:cxn ang="0">
                    <a:pos x="88" y="456"/>
                  </a:cxn>
                  <a:cxn ang="0">
                    <a:pos x="72" y="528"/>
                  </a:cxn>
                  <a:cxn ang="0">
                    <a:pos x="16" y="744"/>
                  </a:cxn>
                  <a:cxn ang="0">
                    <a:pos x="0" y="840"/>
                  </a:cxn>
                  <a:cxn ang="0">
                    <a:pos x="16" y="1088"/>
                  </a:cxn>
                  <a:cxn ang="0">
                    <a:pos x="352" y="1488"/>
                  </a:cxn>
                  <a:cxn ang="0">
                    <a:pos x="584" y="1544"/>
                  </a:cxn>
                  <a:cxn ang="0">
                    <a:pos x="760" y="1528"/>
                  </a:cxn>
                  <a:cxn ang="0">
                    <a:pos x="784" y="1512"/>
                  </a:cxn>
                  <a:cxn ang="0">
                    <a:pos x="808" y="1504"/>
                  </a:cxn>
                  <a:cxn ang="0">
                    <a:pos x="912" y="1432"/>
                  </a:cxn>
                  <a:cxn ang="0">
                    <a:pos x="1016" y="1352"/>
                  </a:cxn>
                  <a:cxn ang="0">
                    <a:pos x="1088" y="1152"/>
                  </a:cxn>
                  <a:cxn ang="0">
                    <a:pos x="976" y="832"/>
                  </a:cxn>
                  <a:cxn ang="0">
                    <a:pos x="888" y="720"/>
                  </a:cxn>
                  <a:cxn ang="0">
                    <a:pos x="856" y="672"/>
                  </a:cxn>
                  <a:cxn ang="0">
                    <a:pos x="808" y="640"/>
                  </a:cxn>
                  <a:cxn ang="0">
                    <a:pos x="792" y="592"/>
                  </a:cxn>
                  <a:cxn ang="0">
                    <a:pos x="784" y="568"/>
                  </a:cxn>
                  <a:cxn ang="0">
                    <a:pos x="888" y="416"/>
                  </a:cxn>
                  <a:cxn ang="0">
                    <a:pos x="952" y="352"/>
                  </a:cxn>
                  <a:cxn ang="0">
                    <a:pos x="1000" y="256"/>
                  </a:cxn>
                  <a:cxn ang="0">
                    <a:pos x="960" y="112"/>
                  </a:cxn>
                  <a:cxn ang="0">
                    <a:pos x="840" y="56"/>
                  </a:cxn>
                  <a:cxn ang="0">
                    <a:pos x="576" y="0"/>
                  </a:cxn>
                </a:cxnLst>
                <a:rect l="0" t="0" r="r" b="b"/>
                <a:pathLst>
                  <a:path w="1088" h="1549">
                    <a:moveTo>
                      <a:pt x="576" y="0"/>
                    </a:moveTo>
                    <a:cubicBezTo>
                      <a:pt x="526" y="4"/>
                      <a:pt x="465" y="3"/>
                      <a:pt x="416" y="24"/>
                    </a:cubicBezTo>
                    <a:cubicBezTo>
                      <a:pt x="376" y="41"/>
                      <a:pt x="351" y="75"/>
                      <a:pt x="312" y="88"/>
                    </a:cubicBezTo>
                    <a:cubicBezTo>
                      <a:pt x="295" y="114"/>
                      <a:pt x="258" y="151"/>
                      <a:pt x="232" y="168"/>
                    </a:cubicBezTo>
                    <a:cubicBezTo>
                      <a:pt x="219" y="206"/>
                      <a:pt x="200" y="233"/>
                      <a:pt x="176" y="264"/>
                    </a:cubicBezTo>
                    <a:cubicBezTo>
                      <a:pt x="164" y="279"/>
                      <a:pt x="144" y="312"/>
                      <a:pt x="144" y="312"/>
                    </a:cubicBezTo>
                    <a:cubicBezTo>
                      <a:pt x="131" y="363"/>
                      <a:pt x="106" y="407"/>
                      <a:pt x="88" y="456"/>
                    </a:cubicBezTo>
                    <a:cubicBezTo>
                      <a:pt x="82" y="472"/>
                      <a:pt x="76" y="513"/>
                      <a:pt x="72" y="528"/>
                    </a:cubicBezTo>
                    <a:cubicBezTo>
                      <a:pt x="54" y="599"/>
                      <a:pt x="26" y="671"/>
                      <a:pt x="16" y="744"/>
                    </a:cubicBezTo>
                    <a:cubicBezTo>
                      <a:pt x="3" y="838"/>
                      <a:pt x="17" y="788"/>
                      <a:pt x="0" y="840"/>
                    </a:cubicBezTo>
                    <a:cubicBezTo>
                      <a:pt x="4" y="938"/>
                      <a:pt x="0" y="1002"/>
                      <a:pt x="16" y="1088"/>
                    </a:cubicBezTo>
                    <a:cubicBezTo>
                      <a:pt x="48" y="1261"/>
                      <a:pt x="176" y="1444"/>
                      <a:pt x="352" y="1488"/>
                    </a:cubicBezTo>
                    <a:cubicBezTo>
                      <a:pt x="415" y="1530"/>
                      <a:pt x="511" y="1532"/>
                      <a:pt x="584" y="1544"/>
                    </a:cubicBezTo>
                    <a:cubicBezTo>
                      <a:pt x="643" y="1541"/>
                      <a:pt x="705" y="1549"/>
                      <a:pt x="760" y="1528"/>
                    </a:cubicBezTo>
                    <a:cubicBezTo>
                      <a:pt x="769" y="1525"/>
                      <a:pt x="775" y="1516"/>
                      <a:pt x="784" y="1512"/>
                    </a:cubicBezTo>
                    <a:cubicBezTo>
                      <a:pt x="792" y="1508"/>
                      <a:pt x="800" y="1507"/>
                      <a:pt x="808" y="1504"/>
                    </a:cubicBezTo>
                    <a:cubicBezTo>
                      <a:pt x="844" y="1477"/>
                      <a:pt x="869" y="1446"/>
                      <a:pt x="912" y="1432"/>
                    </a:cubicBezTo>
                    <a:cubicBezTo>
                      <a:pt x="943" y="1401"/>
                      <a:pt x="987" y="1384"/>
                      <a:pt x="1016" y="1352"/>
                    </a:cubicBezTo>
                    <a:cubicBezTo>
                      <a:pt x="1066" y="1295"/>
                      <a:pt x="1071" y="1222"/>
                      <a:pt x="1088" y="1152"/>
                    </a:cubicBezTo>
                    <a:cubicBezTo>
                      <a:pt x="1067" y="1049"/>
                      <a:pt x="1054" y="910"/>
                      <a:pt x="976" y="832"/>
                    </a:cubicBezTo>
                    <a:cubicBezTo>
                      <a:pt x="959" y="782"/>
                      <a:pt x="931" y="748"/>
                      <a:pt x="888" y="720"/>
                    </a:cubicBezTo>
                    <a:cubicBezTo>
                      <a:pt x="877" y="704"/>
                      <a:pt x="867" y="688"/>
                      <a:pt x="856" y="672"/>
                    </a:cubicBezTo>
                    <a:cubicBezTo>
                      <a:pt x="845" y="656"/>
                      <a:pt x="808" y="640"/>
                      <a:pt x="808" y="640"/>
                    </a:cubicBezTo>
                    <a:cubicBezTo>
                      <a:pt x="803" y="624"/>
                      <a:pt x="797" y="608"/>
                      <a:pt x="792" y="592"/>
                    </a:cubicBezTo>
                    <a:cubicBezTo>
                      <a:pt x="789" y="584"/>
                      <a:pt x="784" y="568"/>
                      <a:pt x="784" y="568"/>
                    </a:cubicBezTo>
                    <a:cubicBezTo>
                      <a:pt x="794" y="495"/>
                      <a:pt x="812" y="441"/>
                      <a:pt x="888" y="416"/>
                    </a:cubicBezTo>
                    <a:cubicBezTo>
                      <a:pt x="906" y="389"/>
                      <a:pt x="929" y="375"/>
                      <a:pt x="952" y="352"/>
                    </a:cubicBezTo>
                    <a:cubicBezTo>
                      <a:pt x="964" y="317"/>
                      <a:pt x="988" y="291"/>
                      <a:pt x="1000" y="256"/>
                    </a:cubicBezTo>
                    <a:cubicBezTo>
                      <a:pt x="996" y="216"/>
                      <a:pt x="997" y="144"/>
                      <a:pt x="960" y="112"/>
                    </a:cubicBezTo>
                    <a:cubicBezTo>
                      <a:pt x="920" y="77"/>
                      <a:pt x="880" y="83"/>
                      <a:pt x="840" y="56"/>
                    </a:cubicBezTo>
                    <a:cubicBezTo>
                      <a:pt x="767" y="7"/>
                      <a:pt x="661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1718" name="Freeform 6"/>
              <p:cNvSpPr>
                <a:spLocks/>
              </p:cNvSpPr>
              <p:nvPr/>
            </p:nvSpPr>
            <p:spPr bwMode="auto">
              <a:xfrm rot="-1031834">
                <a:off x="3312" y="1283"/>
                <a:ext cx="978" cy="1081"/>
              </a:xfrm>
              <a:custGeom>
                <a:avLst/>
                <a:gdLst/>
                <a:ahLst/>
                <a:cxnLst>
                  <a:cxn ang="0">
                    <a:pos x="730" y="25"/>
                  </a:cxn>
                  <a:cxn ang="0">
                    <a:pos x="794" y="65"/>
                  </a:cxn>
                  <a:cxn ang="0">
                    <a:pos x="850" y="81"/>
                  </a:cxn>
                  <a:cxn ang="0">
                    <a:pos x="954" y="153"/>
                  </a:cxn>
                  <a:cxn ang="0">
                    <a:pos x="938" y="369"/>
                  </a:cxn>
                  <a:cxn ang="0">
                    <a:pos x="914" y="417"/>
                  </a:cxn>
                  <a:cxn ang="0">
                    <a:pos x="898" y="465"/>
                  </a:cxn>
                  <a:cxn ang="0">
                    <a:pos x="906" y="697"/>
                  </a:cxn>
                  <a:cxn ang="0">
                    <a:pos x="922" y="761"/>
                  </a:cxn>
                  <a:cxn ang="0">
                    <a:pos x="938" y="809"/>
                  </a:cxn>
                  <a:cxn ang="0">
                    <a:pos x="930" y="977"/>
                  </a:cxn>
                  <a:cxn ang="0">
                    <a:pos x="874" y="1049"/>
                  </a:cxn>
                  <a:cxn ang="0">
                    <a:pos x="826" y="1081"/>
                  </a:cxn>
                  <a:cxn ang="0">
                    <a:pos x="714" y="1073"/>
                  </a:cxn>
                  <a:cxn ang="0">
                    <a:pos x="618" y="1041"/>
                  </a:cxn>
                  <a:cxn ang="0">
                    <a:pos x="346" y="833"/>
                  </a:cxn>
                  <a:cxn ang="0">
                    <a:pos x="306" y="785"/>
                  </a:cxn>
                  <a:cxn ang="0">
                    <a:pos x="282" y="777"/>
                  </a:cxn>
                  <a:cxn ang="0">
                    <a:pos x="210" y="729"/>
                  </a:cxn>
                  <a:cxn ang="0">
                    <a:pos x="98" y="657"/>
                  </a:cxn>
                  <a:cxn ang="0">
                    <a:pos x="74" y="625"/>
                  </a:cxn>
                  <a:cxn ang="0">
                    <a:pos x="50" y="609"/>
                  </a:cxn>
                  <a:cxn ang="0">
                    <a:pos x="18" y="561"/>
                  </a:cxn>
                  <a:cxn ang="0">
                    <a:pos x="90" y="393"/>
                  </a:cxn>
                  <a:cxn ang="0">
                    <a:pos x="242" y="425"/>
                  </a:cxn>
                  <a:cxn ang="0">
                    <a:pos x="314" y="481"/>
                  </a:cxn>
                  <a:cxn ang="0">
                    <a:pos x="426" y="529"/>
                  </a:cxn>
                  <a:cxn ang="0">
                    <a:pos x="522" y="569"/>
                  </a:cxn>
                  <a:cxn ang="0">
                    <a:pos x="562" y="561"/>
                  </a:cxn>
                  <a:cxn ang="0">
                    <a:pos x="626" y="473"/>
                  </a:cxn>
                  <a:cxn ang="0">
                    <a:pos x="610" y="313"/>
                  </a:cxn>
                  <a:cxn ang="0">
                    <a:pos x="594" y="249"/>
                  </a:cxn>
                  <a:cxn ang="0">
                    <a:pos x="586" y="217"/>
                  </a:cxn>
                  <a:cxn ang="0">
                    <a:pos x="626" y="89"/>
                  </a:cxn>
                  <a:cxn ang="0">
                    <a:pos x="674" y="73"/>
                  </a:cxn>
                  <a:cxn ang="0">
                    <a:pos x="730" y="25"/>
                  </a:cxn>
                </a:cxnLst>
                <a:rect l="0" t="0" r="r" b="b"/>
                <a:pathLst>
                  <a:path w="978" h="1081">
                    <a:moveTo>
                      <a:pt x="730" y="25"/>
                    </a:moveTo>
                    <a:cubicBezTo>
                      <a:pt x="812" y="52"/>
                      <a:pt x="664" y="0"/>
                      <a:pt x="794" y="65"/>
                    </a:cubicBezTo>
                    <a:cubicBezTo>
                      <a:pt x="811" y="74"/>
                      <a:pt x="831" y="76"/>
                      <a:pt x="850" y="81"/>
                    </a:cubicBezTo>
                    <a:cubicBezTo>
                      <a:pt x="881" y="112"/>
                      <a:pt x="919" y="127"/>
                      <a:pt x="954" y="153"/>
                    </a:cubicBezTo>
                    <a:cubicBezTo>
                      <a:pt x="978" y="225"/>
                      <a:pt x="961" y="300"/>
                      <a:pt x="938" y="369"/>
                    </a:cubicBezTo>
                    <a:cubicBezTo>
                      <a:pt x="909" y="457"/>
                      <a:pt x="955" y="324"/>
                      <a:pt x="914" y="417"/>
                    </a:cubicBezTo>
                    <a:cubicBezTo>
                      <a:pt x="907" y="432"/>
                      <a:pt x="898" y="465"/>
                      <a:pt x="898" y="465"/>
                    </a:cubicBezTo>
                    <a:cubicBezTo>
                      <a:pt x="887" y="543"/>
                      <a:pt x="885" y="620"/>
                      <a:pt x="906" y="697"/>
                    </a:cubicBezTo>
                    <a:cubicBezTo>
                      <a:pt x="912" y="718"/>
                      <a:pt x="917" y="740"/>
                      <a:pt x="922" y="761"/>
                    </a:cubicBezTo>
                    <a:cubicBezTo>
                      <a:pt x="926" y="777"/>
                      <a:pt x="938" y="809"/>
                      <a:pt x="938" y="809"/>
                    </a:cubicBezTo>
                    <a:cubicBezTo>
                      <a:pt x="946" y="862"/>
                      <a:pt x="958" y="927"/>
                      <a:pt x="930" y="977"/>
                    </a:cubicBezTo>
                    <a:cubicBezTo>
                      <a:pt x="917" y="1001"/>
                      <a:pt x="897" y="1031"/>
                      <a:pt x="874" y="1049"/>
                    </a:cubicBezTo>
                    <a:cubicBezTo>
                      <a:pt x="859" y="1061"/>
                      <a:pt x="826" y="1081"/>
                      <a:pt x="826" y="1081"/>
                    </a:cubicBezTo>
                    <a:cubicBezTo>
                      <a:pt x="789" y="1078"/>
                      <a:pt x="751" y="1077"/>
                      <a:pt x="714" y="1073"/>
                    </a:cubicBezTo>
                    <a:cubicBezTo>
                      <a:pt x="682" y="1069"/>
                      <a:pt x="651" y="1048"/>
                      <a:pt x="618" y="1041"/>
                    </a:cubicBezTo>
                    <a:cubicBezTo>
                      <a:pt x="523" y="993"/>
                      <a:pt x="429" y="902"/>
                      <a:pt x="346" y="833"/>
                    </a:cubicBezTo>
                    <a:cubicBezTo>
                      <a:pt x="330" y="820"/>
                      <a:pt x="322" y="798"/>
                      <a:pt x="306" y="785"/>
                    </a:cubicBezTo>
                    <a:cubicBezTo>
                      <a:pt x="299" y="780"/>
                      <a:pt x="289" y="781"/>
                      <a:pt x="282" y="777"/>
                    </a:cubicBezTo>
                    <a:cubicBezTo>
                      <a:pt x="282" y="777"/>
                      <a:pt x="222" y="737"/>
                      <a:pt x="210" y="729"/>
                    </a:cubicBezTo>
                    <a:cubicBezTo>
                      <a:pt x="172" y="704"/>
                      <a:pt x="141" y="671"/>
                      <a:pt x="98" y="657"/>
                    </a:cubicBezTo>
                    <a:cubicBezTo>
                      <a:pt x="90" y="646"/>
                      <a:pt x="83" y="634"/>
                      <a:pt x="74" y="625"/>
                    </a:cubicBezTo>
                    <a:cubicBezTo>
                      <a:pt x="67" y="618"/>
                      <a:pt x="56" y="616"/>
                      <a:pt x="50" y="609"/>
                    </a:cubicBezTo>
                    <a:cubicBezTo>
                      <a:pt x="37" y="595"/>
                      <a:pt x="18" y="561"/>
                      <a:pt x="18" y="561"/>
                    </a:cubicBezTo>
                    <a:cubicBezTo>
                      <a:pt x="0" y="490"/>
                      <a:pt x="17" y="417"/>
                      <a:pt x="90" y="393"/>
                    </a:cubicBezTo>
                    <a:cubicBezTo>
                      <a:pt x="130" y="397"/>
                      <a:pt x="205" y="400"/>
                      <a:pt x="242" y="425"/>
                    </a:cubicBezTo>
                    <a:cubicBezTo>
                      <a:pt x="268" y="442"/>
                      <a:pt x="287" y="466"/>
                      <a:pt x="314" y="481"/>
                    </a:cubicBezTo>
                    <a:cubicBezTo>
                      <a:pt x="350" y="502"/>
                      <a:pt x="389" y="513"/>
                      <a:pt x="426" y="529"/>
                    </a:cubicBezTo>
                    <a:cubicBezTo>
                      <a:pt x="537" y="575"/>
                      <a:pt x="450" y="551"/>
                      <a:pt x="522" y="569"/>
                    </a:cubicBezTo>
                    <a:cubicBezTo>
                      <a:pt x="535" y="566"/>
                      <a:pt x="549" y="566"/>
                      <a:pt x="562" y="561"/>
                    </a:cubicBezTo>
                    <a:cubicBezTo>
                      <a:pt x="600" y="547"/>
                      <a:pt x="606" y="503"/>
                      <a:pt x="626" y="473"/>
                    </a:cubicBezTo>
                    <a:cubicBezTo>
                      <a:pt x="639" y="419"/>
                      <a:pt x="624" y="366"/>
                      <a:pt x="610" y="313"/>
                    </a:cubicBezTo>
                    <a:cubicBezTo>
                      <a:pt x="604" y="292"/>
                      <a:pt x="599" y="270"/>
                      <a:pt x="594" y="249"/>
                    </a:cubicBezTo>
                    <a:cubicBezTo>
                      <a:pt x="591" y="238"/>
                      <a:pt x="586" y="217"/>
                      <a:pt x="586" y="217"/>
                    </a:cubicBezTo>
                    <a:cubicBezTo>
                      <a:pt x="596" y="118"/>
                      <a:pt x="579" y="159"/>
                      <a:pt x="626" y="89"/>
                    </a:cubicBezTo>
                    <a:cubicBezTo>
                      <a:pt x="635" y="75"/>
                      <a:pt x="658" y="78"/>
                      <a:pt x="674" y="73"/>
                    </a:cubicBezTo>
                    <a:cubicBezTo>
                      <a:pt x="704" y="63"/>
                      <a:pt x="719" y="58"/>
                      <a:pt x="730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1719" name="Oval 7"/>
              <p:cNvSpPr>
                <a:spLocks noChangeArrowheads="1"/>
              </p:cNvSpPr>
              <p:nvPr/>
            </p:nvSpPr>
            <p:spPr bwMode="auto">
              <a:xfrm>
                <a:off x="566" y="33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1720" name="Text Box 8"/>
              <p:cNvSpPr txBox="1">
                <a:spLocks noChangeArrowheads="1"/>
              </p:cNvSpPr>
              <p:nvPr/>
            </p:nvSpPr>
            <p:spPr bwMode="auto">
              <a:xfrm>
                <a:off x="422" y="3360"/>
                <a:ext cx="4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b="0">
                    <a:cs typeface="Arial" charset="0"/>
                  </a:rPr>
                  <a:t>q</a:t>
                </a:r>
                <a:r>
                  <a:rPr lang="en-US" b="0" baseline="-40000">
                    <a:cs typeface="Arial" charset="0"/>
                  </a:rPr>
                  <a:t>start</a:t>
                </a:r>
              </a:p>
            </p:txBody>
          </p:sp>
          <p:sp>
            <p:nvSpPr>
              <p:cNvPr id="371721" name="Oval 9"/>
              <p:cNvSpPr>
                <a:spLocks noChangeArrowheads="1"/>
              </p:cNvSpPr>
              <p:nvPr/>
            </p:nvSpPr>
            <p:spPr bwMode="auto">
              <a:xfrm>
                <a:off x="4944" y="13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1722" name="Text Box 10"/>
              <p:cNvSpPr txBox="1">
                <a:spLocks noChangeArrowheads="1"/>
              </p:cNvSpPr>
              <p:nvPr/>
            </p:nvSpPr>
            <p:spPr bwMode="auto">
              <a:xfrm>
                <a:off x="4800" y="1440"/>
                <a:ext cx="4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b="0">
                    <a:cs typeface="Arial" charset="0"/>
                  </a:rPr>
                  <a:t>q</a:t>
                </a:r>
                <a:r>
                  <a:rPr lang="en-US" b="0" baseline="-40000">
                    <a:cs typeface="Arial" charset="0"/>
                  </a:rPr>
                  <a:t>goal</a:t>
                </a:r>
              </a:p>
            </p:txBody>
          </p:sp>
        </p:grpSp>
        <p:sp>
          <p:nvSpPr>
            <p:cNvPr id="371723" name="Line 11"/>
            <p:cNvSpPr>
              <a:spLocks noChangeShapeType="1"/>
            </p:cNvSpPr>
            <p:nvPr/>
          </p:nvSpPr>
          <p:spPr bwMode="auto">
            <a:xfrm flipV="1">
              <a:off x="568" y="1416"/>
              <a:ext cx="4416" cy="1920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1724" name="Group 12"/>
          <p:cNvGrpSpPr>
            <a:grpSpLocks/>
          </p:cNvGrpSpPr>
          <p:nvPr/>
        </p:nvGrpSpPr>
        <p:grpSpPr bwMode="auto">
          <a:xfrm>
            <a:off x="914400" y="4838700"/>
            <a:ext cx="1311275" cy="862013"/>
            <a:chOff x="576" y="3048"/>
            <a:chExt cx="826" cy="543"/>
          </a:xfrm>
        </p:grpSpPr>
        <p:sp>
          <p:nvSpPr>
            <p:cNvPr id="371725" name="Line 13"/>
            <p:cNvSpPr>
              <a:spLocks noChangeShapeType="1"/>
            </p:cNvSpPr>
            <p:nvPr/>
          </p:nvSpPr>
          <p:spPr bwMode="auto">
            <a:xfrm flipV="1">
              <a:off x="576" y="304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26" name="Line 14"/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27" name="Text Box 15"/>
            <p:cNvSpPr txBox="1">
              <a:spLocks noChangeArrowheads="1"/>
            </p:cNvSpPr>
            <p:nvPr/>
          </p:nvSpPr>
          <p:spPr bwMode="auto">
            <a:xfrm>
              <a:off x="960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1728" name="Group 16"/>
          <p:cNvGrpSpPr>
            <a:grpSpLocks/>
          </p:cNvGrpSpPr>
          <p:nvPr/>
        </p:nvGrpSpPr>
        <p:grpSpPr bwMode="auto">
          <a:xfrm>
            <a:off x="1595438" y="2286000"/>
            <a:ext cx="6253162" cy="3200400"/>
            <a:chOff x="1005" y="1440"/>
            <a:chExt cx="3939" cy="2016"/>
          </a:xfrm>
        </p:grpSpPr>
        <p:sp>
          <p:nvSpPr>
            <p:cNvPr id="371729" name="Freeform 17"/>
            <p:cNvSpPr>
              <a:spLocks/>
            </p:cNvSpPr>
            <p:nvPr/>
          </p:nvSpPr>
          <p:spPr bwMode="auto">
            <a:xfrm rot="-300602">
              <a:off x="1056" y="1776"/>
              <a:ext cx="1248" cy="1680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416" y="24"/>
                </a:cxn>
                <a:cxn ang="0">
                  <a:pos x="312" y="88"/>
                </a:cxn>
                <a:cxn ang="0">
                  <a:pos x="232" y="168"/>
                </a:cxn>
                <a:cxn ang="0">
                  <a:pos x="176" y="264"/>
                </a:cxn>
                <a:cxn ang="0">
                  <a:pos x="144" y="312"/>
                </a:cxn>
                <a:cxn ang="0">
                  <a:pos x="88" y="456"/>
                </a:cxn>
                <a:cxn ang="0">
                  <a:pos x="72" y="528"/>
                </a:cxn>
                <a:cxn ang="0">
                  <a:pos x="16" y="744"/>
                </a:cxn>
                <a:cxn ang="0">
                  <a:pos x="0" y="840"/>
                </a:cxn>
                <a:cxn ang="0">
                  <a:pos x="16" y="1088"/>
                </a:cxn>
                <a:cxn ang="0">
                  <a:pos x="352" y="1488"/>
                </a:cxn>
                <a:cxn ang="0">
                  <a:pos x="584" y="1544"/>
                </a:cxn>
                <a:cxn ang="0">
                  <a:pos x="760" y="1528"/>
                </a:cxn>
                <a:cxn ang="0">
                  <a:pos x="784" y="1512"/>
                </a:cxn>
                <a:cxn ang="0">
                  <a:pos x="808" y="1504"/>
                </a:cxn>
                <a:cxn ang="0">
                  <a:pos x="912" y="1432"/>
                </a:cxn>
                <a:cxn ang="0">
                  <a:pos x="1016" y="1352"/>
                </a:cxn>
                <a:cxn ang="0">
                  <a:pos x="1088" y="1152"/>
                </a:cxn>
                <a:cxn ang="0">
                  <a:pos x="976" y="832"/>
                </a:cxn>
                <a:cxn ang="0">
                  <a:pos x="888" y="720"/>
                </a:cxn>
                <a:cxn ang="0">
                  <a:pos x="856" y="672"/>
                </a:cxn>
                <a:cxn ang="0">
                  <a:pos x="808" y="640"/>
                </a:cxn>
                <a:cxn ang="0">
                  <a:pos x="792" y="592"/>
                </a:cxn>
                <a:cxn ang="0">
                  <a:pos x="784" y="568"/>
                </a:cxn>
                <a:cxn ang="0">
                  <a:pos x="888" y="416"/>
                </a:cxn>
                <a:cxn ang="0">
                  <a:pos x="952" y="352"/>
                </a:cxn>
                <a:cxn ang="0">
                  <a:pos x="1000" y="256"/>
                </a:cxn>
                <a:cxn ang="0">
                  <a:pos x="960" y="112"/>
                </a:cxn>
                <a:cxn ang="0">
                  <a:pos x="840" y="56"/>
                </a:cxn>
                <a:cxn ang="0">
                  <a:pos x="576" y="0"/>
                </a:cxn>
              </a:cxnLst>
              <a:rect l="0" t="0" r="r" b="b"/>
              <a:pathLst>
                <a:path w="1088" h="1549">
                  <a:moveTo>
                    <a:pt x="576" y="0"/>
                  </a:moveTo>
                  <a:cubicBezTo>
                    <a:pt x="526" y="4"/>
                    <a:pt x="465" y="3"/>
                    <a:pt x="416" y="24"/>
                  </a:cubicBezTo>
                  <a:cubicBezTo>
                    <a:pt x="376" y="41"/>
                    <a:pt x="351" y="75"/>
                    <a:pt x="312" y="88"/>
                  </a:cubicBezTo>
                  <a:cubicBezTo>
                    <a:pt x="295" y="114"/>
                    <a:pt x="258" y="151"/>
                    <a:pt x="232" y="168"/>
                  </a:cubicBezTo>
                  <a:cubicBezTo>
                    <a:pt x="219" y="206"/>
                    <a:pt x="200" y="233"/>
                    <a:pt x="176" y="264"/>
                  </a:cubicBezTo>
                  <a:cubicBezTo>
                    <a:pt x="164" y="279"/>
                    <a:pt x="144" y="312"/>
                    <a:pt x="144" y="312"/>
                  </a:cubicBezTo>
                  <a:cubicBezTo>
                    <a:pt x="131" y="363"/>
                    <a:pt x="106" y="407"/>
                    <a:pt x="88" y="456"/>
                  </a:cubicBezTo>
                  <a:cubicBezTo>
                    <a:pt x="82" y="472"/>
                    <a:pt x="76" y="513"/>
                    <a:pt x="72" y="528"/>
                  </a:cubicBezTo>
                  <a:cubicBezTo>
                    <a:pt x="54" y="599"/>
                    <a:pt x="26" y="671"/>
                    <a:pt x="16" y="744"/>
                  </a:cubicBezTo>
                  <a:cubicBezTo>
                    <a:pt x="3" y="838"/>
                    <a:pt x="17" y="788"/>
                    <a:pt x="0" y="840"/>
                  </a:cubicBezTo>
                  <a:cubicBezTo>
                    <a:pt x="4" y="938"/>
                    <a:pt x="0" y="1002"/>
                    <a:pt x="16" y="1088"/>
                  </a:cubicBezTo>
                  <a:cubicBezTo>
                    <a:pt x="48" y="1261"/>
                    <a:pt x="176" y="1444"/>
                    <a:pt x="352" y="1488"/>
                  </a:cubicBezTo>
                  <a:cubicBezTo>
                    <a:pt x="415" y="1530"/>
                    <a:pt x="511" y="1532"/>
                    <a:pt x="584" y="1544"/>
                  </a:cubicBezTo>
                  <a:cubicBezTo>
                    <a:pt x="643" y="1541"/>
                    <a:pt x="705" y="1549"/>
                    <a:pt x="760" y="1528"/>
                  </a:cubicBezTo>
                  <a:cubicBezTo>
                    <a:pt x="769" y="1525"/>
                    <a:pt x="775" y="1516"/>
                    <a:pt x="784" y="1512"/>
                  </a:cubicBezTo>
                  <a:cubicBezTo>
                    <a:pt x="792" y="1508"/>
                    <a:pt x="800" y="1507"/>
                    <a:pt x="808" y="1504"/>
                  </a:cubicBezTo>
                  <a:cubicBezTo>
                    <a:pt x="844" y="1477"/>
                    <a:pt x="869" y="1446"/>
                    <a:pt x="912" y="1432"/>
                  </a:cubicBezTo>
                  <a:cubicBezTo>
                    <a:pt x="943" y="1401"/>
                    <a:pt x="987" y="1384"/>
                    <a:pt x="1016" y="1352"/>
                  </a:cubicBezTo>
                  <a:cubicBezTo>
                    <a:pt x="1066" y="1295"/>
                    <a:pt x="1071" y="1222"/>
                    <a:pt x="1088" y="1152"/>
                  </a:cubicBezTo>
                  <a:cubicBezTo>
                    <a:pt x="1067" y="1049"/>
                    <a:pt x="1054" y="910"/>
                    <a:pt x="976" y="832"/>
                  </a:cubicBezTo>
                  <a:cubicBezTo>
                    <a:pt x="959" y="782"/>
                    <a:pt x="931" y="748"/>
                    <a:pt x="888" y="720"/>
                  </a:cubicBezTo>
                  <a:cubicBezTo>
                    <a:pt x="877" y="704"/>
                    <a:pt x="867" y="688"/>
                    <a:pt x="856" y="672"/>
                  </a:cubicBezTo>
                  <a:cubicBezTo>
                    <a:pt x="845" y="656"/>
                    <a:pt x="808" y="640"/>
                    <a:pt x="808" y="640"/>
                  </a:cubicBezTo>
                  <a:cubicBezTo>
                    <a:pt x="803" y="624"/>
                    <a:pt x="797" y="608"/>
                    <a:pt x="792" y="592"/>
                  </a:cubicBezTo>
                  <a:cubicBezTo>
                    <a:pt x="789" y="584"/>
                    <a:pt x="784" y="568"/>
                    <a:pt x="784" y="568"/>
                  </a:cubicBezTo>
                  <a:cubicBezTo>
                    <a:pt x="794" y="495"/>
                    <a:pt x="812" y="441"/>
                    <a:pt x="888" y="416"/>
                  </a:cubicBezTo>
                  <a:cubicBezTo>
                    <a:pt x="906" y="389"/>
                    <a:pt x="929" y="375"/>
                    <a:pt x="952" y="352"/>
                  </a:cubicBezTo>
                  <a:cubicBezTo>
                    <a:pt x="964" y="317"/>
                    <a:pt x="988" y="291"/>
                    <a:pt x="1000" y="256"/>
                  </a:cubicBezTo>
                  <a:cubicBezTo>
                    <a:pt x="996" y="216"/>
                    <a:pt x="997" y="144"/>
                    <a:pt x="960" y="112"/>
                  </a:cubicBezTo>
                  <a:cubicBezTo>
                    <a:pt x="920" y="77"/>
                    <a:pt x="880" y="83"/>
                    <a:pt x="840" y="56"/>
                  </a:cubicBezTo>
                  <a:cubicBezTo>
                    <a:pt x="767" y="7"/>
                    <a:pt x="661" y="0"/>
                    <a:pt x="576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0" name="Freeform 18"/>
            <p:cNvSpPr>
              <a:spLocks/>
            </p:cNvSpPr>
            <p:nvPr/>
          </p:nvSpPr>
          <p:spPr bwMode="auto">
            <a:xfrm>
              <a:off x="1005" y="1712"/>
              <a:ext cx="1187" cy="1400"/>
            </a:xfrm>
            <a:custGeom>
              <a:avLst/>
              <a:gdLst/>
              <a:ahLst/>
              <a:cxnLst>
                <a:cxn ang="0">
                  <a:pos x="123" y="1400"/>
                </a:cxn>
                <a:cxn ang="0">
                  <a:pos x="43" y="1256"/>
                </a:cxn>
                <a:cxn ang="0">
                  <a:pos x="19" y="1184"/>
                </a:cxn>
                <a:cxn ang="0">
                  <a:pos x="3" y="1136"/>
                </a:cxn>
                <a:cxn ang="0">
                  <a:pos x="35" y="720"/>
                </a:cxn>
                <a:cxn ang="0">
                  <a:pos x="99" y="456"/>
                </a:cxn>
                <a:cxn ang="0">
                  <a:pos x="123" y="384"/>
                </a:cxn>
                <a:cxn ang="0">
                  <a:pos x="179" y="312"/>
                </a:cxn>
                <a:cxn ang="0">
                  <a:pos x="219" y="208"/>
                </a:cxn>
                <a:cxn ang="0">
                  <a:pos x="227" y="184"/>
                </a:cxn>
                <a:cxn ang="0">
                  <a:pos x="251" y="176"/>
                </a:cxn>
                <a:cxn ang="0">
                  <a:pos x="299" y="144"/>
                </a:cxn>
                <a:cxn ang="0">
                  <a:pos x="371" y="88"/>
                </a:cxn>
                <a:cxn ang="0">
                  <a:pos x="531" y="40"/>
                </a:cxn>
                <a:cxn ang="0">
                  <a:pos x="659" y="8"/>
                </a:cxn>
                <a:cxn ang="0">
                  <a:pos x="779" y="0"/>
                </a:cxn>
                <a:cxn ang="0">
                  <a:pos x="1011" y="56"/>
                </a:cxn>
                <a:cxn ang="0">
                  <a:pos x="1131" y="120"/>
                </a:cxn>
                <a:cxn ang="0">
                  <a:pos x="1171" y="168"/>
                </a:cxn>
                <a:cxn ang="0">
                  <a:pos x="1187" y="216"/>
                </a:cxn>
                <a:cxn ang="0">
                  <a:pos x="1179" y="248"/>
                </a:cxn>
                <a:cxn ang="0">
                  <a:pos x="1171" y="304"/>
                </a:cxn>
              </a:cxnLst>
              <a:rect l="0" t="0" r="r" b="b"/>
              <a:pathLst>
                <a:path w="1187" h="1400">
                  <a:moveTo>
                    <a:pt x="123" y="1400"/>
                  </a:moveTo>
                  <a:cubicBezTo>
                    <a:pt x="105" y="1345"/>
                    <a:pt x="75" y="1304"/>
                    <a:pt x="43" y="1256"/>
                  </a:cubicBezTo>
                  <a:cubicBezTo>
                    <a:pt x="43" y="1256"/>
                    <a:pt x="23" y="1196"/>
                    <a:pt x="19" y="1184"/>
                  </a:cubicBezTo>
                  <a:cubicBezTo>
                    <a:pt x="14" y="1168"/>
                    <a:pt x="3" y="1136"/>
                    <a:pt x="3" y="1136"/>
                  </a:cubicBezTo>
                  <a:cubicBezTo>
                    <a:pt x="7" y="990"/>
                    <a:pt x="0" y="858"/>
                    <a:pt x="35" y="720"/>
                  </a:cubicBezTo>
                  <a:cubicBezTo>
                    <a:pt x="45" y="631"/>
                    <a:pt x="71" y="541"/>
                    <a:pt x="99" y="456"/>
                  </a:cubicBezTo>
                  <a:cubicBezTo>
                    <a:pt x="106" y="435"/>
                    <a:pt x="111" y="402"/>
                    <a:pt x="123" y="384"/>
                  </a:cubicBezTo>
                  <a:cubicBezTo>
                    <a:pt x="140" y="358"/>
                    <a:pt x="165" y="340"/>
                    <a:pt x="179" y="312"/>
                  </a:cubicBezTo>
                  <a:cubicBezTo>
                    <a:pt x="196" y="279"/>
                    <a:pt x="202" y="242"/>
                    <a:pt x="219" y="208"/>
                  </a:cubicBezTo>
                  <a:cubicBezTo>
                    <a:pt x="223" y="200"/>
                    <a:pt x="221" y="190"/>
                    <a:pt x="227" y="184"/>
                  </a:cubicBezTo>
                  <a:cubicBezTo>
                    <a:pt x="233" y="178"/>
                    <a:pt x="244" y="180"/>
                    <a:pt x="251" y="176"/>
                  </a:cubicBezTo>
                  <a:cubicBezTo>
                    <a:pt x="268" y="167"/>
                    <a:pt x="283" y="155"/>
                    <a:pt x="299" y="144"/>
                  </a:cubicBezTo>
                  <a:cubicBezTo>
                    <a:pt x="321" y="129"/>
                    <a:pt x="348" y="101"/>
                    <a:pt x="371" y="88"/>
                  </a:cubicBezTo>
                  <a:cubicBezTo>
                    <a:pt x="419" y="61"/>
                    <a:pt x="477" y="49"/>
                    <a:pt x="531" y="40"/>
                  </a:cubicBezTo>
                  <a:cubicBezTo>
                    <a:pt x="575" y="33"/>
                    <a:pt x="615" y="12"/>
                    <a:pt x="659" y="8"/>
                  </a:cubicBezTo>
                  <a:cubicBezTo>
                    <a:pt x="699" y="4"/>
                    <a:pt x="739" y="3"/>
                    <a:pt x="779" y="0"/>
                  </a:cubicBezTo>
                  <a:cubicBezTo>
                    <a:pt x="862" y="9"/>
                    <a:pt x="933" y="30"/>
                    <a:pt x="1011" y="56"/>
                  </a:cubicBezTo>
                  <a:cubicBezTo>
                    <a:pt x="1054" y="70"/>
                    <a:pt x="1087" y="105"/>
                    <a:pt x="1131" y="120"/>
                  </a:cubicBezTo>
                  <a:cubicBezTo>
                    <a:pt x="1143" y="137"/>
                    <a:pt x="1161" y="150"/>
                    <a:pt x="1171" y="168"/>
                  </a:cubicBezTo>
                  <a:cubicBezTo>
                    <a:pt x="1179" y="183"/>
                    <a:pt x="1187" y="216"/>
                    <a:pt x="1187" y="216"/>
                  </a:cubicBezTo>
                  <a:cubicBezTo>
                    <a:pt x="1184" y="227"/>
                    <a:pt x="1181" y="237"/>
                    <a:pt x="1179" y="248"/>
                  </a:cubicBezTo>
                  <a:cubicBezTo>
                    <a:pt x="1176" y="267"/>
                    <a:pt x="1171" y="304"/>
                    <a:pt x="1171" y="304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 flipH="1">
              <a:off x="2208" y="17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2" name="Text Box 20"/>
            <p:cNvSpPr txBox="1">
              <a:spLocks noChangeArrowheads="1"/>
            </p:cNvSpPr>
            <p:nvPr/>
          </p:nvSpPr>
          <p:spPr bwMode="auto">
            <a:xfrm>
              <a:off x="2160" y="153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1733" name="Line 21"/>
            <p:cNvSpPr>
              <a:spLocks noChangeShapeType="1"/>
            </p:cNvSpPr>
            <p:nvPr/>
          </p:nvSpPr>
          <p:spPr bwMode="auto">
            <a:xfrm flipV="1">
              <a:off x="2208" y="1440"/>
              <a:ext cx="2736" cy="528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1734" name="Line 22"/>
          <p:cNvSpPr>
            <a:spLocks noChangeShapeType="1"/>
          </p:cNvSpPr>
          <p:nvPr/>
        </p:nvSpPr>
        <p:spPr bwMode="auto">
          <a:xfrm>
            <a:off x="6705600" y="2209800"/>
            <a:ext cx="1143000" cy="76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71735" name="Group 23"/>
          <p:cNvGrpSpPr>
            <a:grpSpLocks/>
          </p:cNvGrpSpPr>
          <p:nvPr/>
        </p:nvGrpSpPr>
        <p:grpSpPr bwMode="auto">
          <a:xfrm>
            <a:off x="5103813" y="1524000"/>
            <a:ext cx="2744787" cy="2286000"/>
            <a:chOff x="3215" y="960"/>
            <a:chExt cx="1729" cy="1440"/>
          </a:xfrm>
        </p:grpSpPr>
        <p:sp>
          <p:nvSpPr>
            <p:cNvPr id="371736" name="Line 24"/>
            <p:cNvSpPr>
              <a:spLocks noChangeShapeType="1"/>
            </p:cNvSpPr>
            <p:nvPr/>
          </p:nvSpPr>
          <p:spPr bwMode="auto">
            <a:xfrm>
              <a:off x="4224" y="1392"/>
              <a:ext cx="720" cy="48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7" name="Freeform 25"/>
            <p:cNvSpPr>
              <a:spLocks/>
            </p:cNvSpPr>
            <p:nvPr/>
          </p:nvSpPr>
          <p:spPr bwMode="auto">
            <a:xfrm rot="-1031865">
              <a:off x="3215" y="1222"/>
              <a:ext cx="1089" cy="1178"/>
            </a:xfrm>
            <a:custGeom>
              <a:avLst/>
              <a:gdLst/>
              <a:ahLst/>
              <a:cxnLst>
                <a:cxn ang="0">
                  <a:pos x="730" y="25"/>
                </a:cxn>
                <a:cxn ang="0">
                  <a:pos x="794" y="65"/>
                </a:cxn>
                <a:cxn ang="0">
                  <a:pos x="850" y="81"/>
                </a:cxn>
                <a:cxn ang="0">
                  <a:pos x="954" y="153"/>
                </a:cxn>
                <a:cxn ang="0">
                  <a:pos x="938" y="369"/>
                </a:cxn>
                <a:cxn ang="0">
                  <a:pos x="914" y="417"/>
                </a:cxn>
                <a:cxn ang="0">
                  <a:pos x="898" y="465"/>
                </a:cxn>
                <a:cxn ang="0">
                  <a:pos x="906" y="697"/>
                </a:cxn>
                <a:cxn ang="0">
                  <a:pos x="922" y="761"/>
                </a:cxn>
                <a:cxn ang="0">
                  <a:pos x="938" y="809"/>
                </a:cxn>
                <a:cxn ang="0">
                  <a:pos x="930" y="977"/>
                </a:cxn>
                <a:cxn ang="0">
                  <a:pos x="874" y="1049"/>
                </a:cxn>
                <a:cxn ang="0">
                  <a:pos x="826" y="1081"/>
                </a:cxn>
                <a:cxn ang="0">
                  <a:pos x="714" y="1073"/>
                </a:cxn>
                <a:cxn ang="0">
                  <a:pos x="618" y="1041"/>
                </a:cxn>
                <a:cxn ang="0">
                  <a:pos x="346" y="833"/>
                </a:cxn>
                <a:cxn ang="0">
                  <a:pos x="306" y="785"/>
                </a:cxn>
                <a:cxn ang="0">
                  <a:pos x="282" y="777"/>
                </a:cxn>
                <a:cxn ang="0">
                  <a:pos x="210" y="729"/>
                </a:cxn>
                <a:cxn ang="0">
                  <a:pos x="98" y="657"/>
                </a:cxn>
                <a:cxn ang="0">
                  <a:pos x="74" y="625"/>
                </a:cxn>
                <a:cxn ang="0">
                  <a:pos x="50" y="609"/>
                </a:cxn>
                <a:cxn ang="0">
                  <a:pos x="18" y="561"/>
                </a:cxn>
                <a:cxn ang="0">
                  <a:pos x="90" y="393"/>
                </a:cxn>
                <a:cxn ang="0">
                  <a:pos x="242" y="425"/>
                </a:cxn>
                <a:cxn ang="0">
                  <a:pos x="314" y="481"/>
                </a:cxn>
                <a:cxn ang="0">
                  <a:pos x="426" y="529"/>
                </a:cxn>
                <a:cxn ang="0">
                  <a:pos x="522" y="569"/>
                </a:cxn>
                <a:cxn ang="0">
                  <a:pos x="562" y="561"/>
                </a:cxn>
                <a:cxn ang="0">
                  <a:pos x="626" y="473"/>
                </a:cxn>
                <a:cxn ang="0">
                  <a:pos x="610" y="313"/>
                </a:cxn>
                <a:cxn ang="0">
                  <a:pos x="594" y="249"/>
                </a:cxn>
                <a:cxn ang="0">
                  <a:pos x="586" y="217"/>
                </a:cxn>
                <a:cxn ang="0">
                  <a:pos x="626" y="89"/>
                </a:cxn>
                <a:cxn ang="0">
                  <a:pos x="674" y="73"/>
                </a:cxn>
                <a:cxn ang="0">
                  <a:pos x="730" y="25"/>
                </a:cxn>
              </a:cxnLst>
              <a:rect l="0" t="0" r="r" b="b"/>
              <a:pathLst>
                <a:path w="978" h="1081">
                  <a:moveTo>
                    <a:pt x="730" y="25"/>
                  </a:moveTo>
                  <a:cubicBezTo>
                    <a:pt x="812" y="52"/>
                    <a:pt x="664" y="0"/>
                    <a:pt x="794" y="65"/>
                  </a:cubicBezTo>
                  <a:cubicBezTo>
                    <a:pt x="811" y="74"/>
                    <a:pt x="831" y="76"/>
                    <a:pt x="850" y="81"/>
                  </a:cubicBezTo>
                  <a:cubicBezTo>
                    <a:pt x="881" y="112"/>
                    <a:pt x="919" y="127"/>
                    <a:pt x="954" y="153"/>
                  </a:cubicBezTo>
                  <a:cubicBezTo>
                    <a:pt x="978" y="225"/>
                    <a:pt x="961" y="300"/>
                    <a:pt x="938" y="369"/>
                  </a:cubicBezTo>
                  <a:cubicBezTo>
                    <a:pt x="909" y="457"/>
                    <a:pt x="955" y="324"/>
                    <a:pt x="914" y="417"/>
                  </a:cubicBezTo>
                  <a:cubicBezTo>
                    <a:pt x="907" y="432"/>
                    <a:pt x="898" y="465"/>
                    <a:pt x="898" y="465"/>
                  </a:cubicBezTo>
                  <a:cubicBezTo>
                    <a:pt x="887" y="543"/>
                    <a:pt x="885" y="620"/>
                    <a:pt x="906" y="697"/>
                  </a:cubicBezTo>
                  <a:cubicBezTo>
                    <a:pt x="912" y="718"/>
                    <a:pt x="917" y="740"/>
                    <a:pt x="922" y="761"/>
                  </a:cubicBezTo>
                  <a:cubicBezTo>
                    <a:pt x="926" y="777"/>
                    <a:pt x="938" y="809"/>
                    <a:pt x="938" y="809"/>
                  </a:cubicBezTo>
                  <a:cubicBezTo>
                    <a:pt x="946" y="862"/>
                    <a:pt x="958" y="927"/>
                    <a:pt x="930" y="977"/>
                  </a:cubicBezTo>
                  <a:cubicBezTo>
                    <a:pt x="917" y="1001"/>
                    <a:pt x="897" y="1031"/>
                    <a:pt x="874" y="1049"/>
                  </a:cubicBezTo>
                  <a:cubicBezTo>
                    <a:pt x="859" y="1061"/>
                    <a:pt x="826" y="1081"/>
                    <a:pt x="826" y="1081"/>
                  </a:cubicBezTo>
                  <a:cubicBezTo>
                    <a:pt x="789" y="1078"/>
                    <a:pt x="751" y="1077"/>
                    <a:pt x="714" y="1073"/>
                  </a:cubicBezTo>
                  <a:cubicBezTo>
                    <a:pt x="682" y="1069"/>
                    <a:pt x="651" y="1048"/>
                    <a:pt x="618" y="1041"/>
                  </a:cubicBezTo>
                  <a:cubicBezTo>
                    <a:pt x="523" y="993"/>
                    <a:pt x="429" y="902"/>
                    <a:pt x="346" y="833"/>
                  </a:cubicBezTo>
                  <a:cubicBezTo>
                    <a:pt x="330" y="820"/>
                    <a:pt x="322" y="798"/>
                    <a:pt x="306" y="785"/>
                  </a:cubicBezTo>
                  <a:cubicBezTo>
                    <a:pt x="299" y="780"/>
                    <a:pt x="289" y="781"/>
                    <a:pt x="282" y="777"/>
                  </a:cubicBezTo>
                  <a:cubicBezTo>
                    <a:pt x="282" y="777"/>
                    <a:pt x="222" y="737"/>
                    <a:pt x="210" y="729"/>
                  </a:cubicBezTo>
                  <a:cubicBezTo>
                    <a:pt x="172" y="704"/>
                    <a:pt x="141" y="671"/>
                    <a:pt x="98" y="657"/>
                  </a:cubicBezTo>
                  <a:cubicBezTo>
                    <a:pt x="90" y="646"/>
                    <a:pt x="83" y="634"/>
                    <a:pt x="74" y="625"/>
                  </a:cubicBezTo>
                  <a:cubicBezTo>
                    <a:pt x="67" y="618"/>
                    <a:pt x="56" y="616"/>
                    <a:pt x="50" y="609"/>
                  </a:cubicBezTo>
                  <a:cubicBezTo>
                    <a:pt x="37" y="595"/>
                    <a:pt x="18" y="561"/>
                    <a:pt x="18" y="561"/>
                  </a:cubicBezTo>
                  <a:cubicBezTo>
                    <a:pt x="0" y="490"/>
                    <a:pt x="17" y="417"/>
                    <a:pt x="90" y="393"/>
                  </a:cubicBezTo>
                  <a:cubicBezTo>
                    <a:pt x="130" y="397"/>
                    <a:pt x="205" y="400"/>
                    <a:pt x="242" y="425"/>
                  </a:cubicBezTo>
                  <a:cubicBezTo>
                    <a:pt x="268" y="442"/>
                    <a:pt x="287" y="466"/>
                    <a:pt x="314" y="481"/>
                  </a:cubicBezTo>
                  <a:cubicBezTo>
                    <a:pt x="350" y="502"/>
                    <a:pt x="389" y="513"/>
                    <a:pt x="426" y="529"/>
                  </a:cubicBezTo>
                  <a:cubicBezTo>
                    <a:pt x="537" y="575"/>
                    <a:pt x="450" y="551"/>
                    <a:pt x="522" y="569"/>
                  </a:cubicBezTo>
                  <a:cubicBezTo>
                    <a:pt x="535" y="566"/>
                    <a:pt x="549" y="566"/>
                    <a:pt x="562" y="561"/>
                  </a:cubicBezTo>
                  <a:cubicBezTo>
                    <a:pt x="600" y="547"/>
                    <a:pt x="606" y="503"/>
                    <a:pt x="626" y="473"/>
                  </a:cubicBezTo>
                  <a:cubicBezTo>
                    <a:pt x="639" y="419"/>
                    <a:pt x="624" y="366"/>
                    <a:pt x="610" y="313"/>
                  </a:cubicBezTo>
                  <a:cubicBezTo>
                    <a:pt x="604" y="292"/>
                    <a:pt x="599" y="270"/>
                    <a:pt x="594" y="249"/>
                  </a:cubicBezTo>
                  <a:cubicBezTo>
                    <a:pt x="591" y="238"/>
                    <a:pt x="586" y="217"/>
                    <a:pt x="586" y="217"/>
                  </a:cubicBezTo>
                  <a:cubicBezTo>
                    <a:pt x="596" y="118"/>
                    <a:pt x="579" y="159"/>
                    <a:pt x="626" y="89"/>
                  </a:cubicBezTo>
                  <a:cubicBezTo>
                    <a:pt x="635" y="75"/>
                    <a:pt x="658" y="78"/>
                    <a:pt x="674" y="73"/>
                  </a:cubicBezTo>
                  <a:cubicBezTo>
                    <a:pt x="704" y="63"/>
                    <a:pt x="719" y="58"/>
                    <a:pt x="730" y="25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8" name="Freeform 26"/>
            <p:cNvSpPr>
              <a:spLocks/>
            </p:cNvSpPr>
            <p:nvPr/>
          </p:nvSpPr>
          <p:spPr bwMode="auto">
            <a:xfrm>
              <a:off x="3681" y="1160"/>
              <a:ext cx="533" cy="472"/>
            </a:xfrm>
            <a:custGeom>
              <a:avLst/>
              <a:gdLst/>
              <a:ahLst/>
              <a:cxnLst>
                <a:cxn ang="0">
                  <a:pos x="143" y="472"/>
                </a:cxn>
                <a:cxn ang="0">
                  <a:pos x="127" y="448"/>
                </a:cxn>
                <a:cxn ang="0">
                  <a:pos x="103" y="432"/>
                </a:cxn>
                <a:cxn ang="0">
                  <a:pos x="71" y="384"/>
                </a:cxn>
                <a:cxn ang="0">
                  <a:pos x="39" y="312"/>
                </a:cxn>
                <a:cxn ang="0">
                  <a:pos x="95" y="64"/>
                </a:cxn>
                <a:cxn ang="0">
                  <a:pos x="103" y="40"/>
                </a:cxn>
                <a:cxn ang="0">
                  <a:pos x="151" y="24"/>
                </a:cxn>
                <a:cxn ang="0">
                  <a:pos x="199" y="0"/>
                </a:cxn>
                <a:cxn ang="0">
                  <a:pos x="375" y="32"/>
                </a:cxn>
                <a:cxn ang="0">
                  <a:pos x="455" y="56"/>
                </a:cxn>
                <a:cxn ang="0">
                  <a:pos x="471" y="80"/>
                </a:cxn>
                <a:cxn ang="0">
                  <a:pos x="495" y="96"/>
                </a:cxn>
                <a:cxn ang="0">
                  <a:pos x="503" y="120"/>
                </a:cxn>
                <a:cxn ang="0">
                  <a:pos x="527" y="256"/>
                </a:cxn>
              </a:cxnLst>
              <a:rect l="0" t="0" r="r" b="b"/>
              <a:pathLst>
                <a:path w="533" h="472">
                  <a:moveTo>
                    <a:pt x="143" y="472"/>
                  </a:moveTo>
                  <a:cubicBezTo>
                    <a:pt x="138" y="464"/>
                    <a:pt x="134" y="455"/>
                    <a:pt x="127" y="448"/>
                  </a:cubicBezTo>
                  <a:cubicBezTo>
                    <a:pt x="120" y="441"/>
                    <a:pt x="109" y="439"/>
                    <a:pt x="103" y="432"/>
                  </a:cubicBezTo>
                  <a:cubicBezTo>
                    <a:pt x="90" y="418"/>
                    <a:pt x="82" y="400"/>
                    <a:pt x="71" y="384"/>
                  </a:cubicBezTo>
                  <a:cubicBezTo>
                    <a:pt x="56" y="362"/>
                    <a:pt x="54" y="334"/>
                    <a:pt x="39" y="312"/>
                  </a:cubicBezTo>
                  <a:cubicBezTo>
                    <a:pt x="23" y="232"/>
                    <a:pt x="0" y="96"/>
                    <a:pt x="95" y="64"/>
                  </a:cubicBezTo>
                  <a:cubicBezTo>
                    <a:pt x="98" y="56"/>
                    <a:pt x="96" y="45"/>
                    <a:pt x="103" y="40"/>
                  </a:cubicBezTo>
                  <a:cubicBezTo>
                    <a:pt x="117" y="30"/>
                    <a:pt x="135" y="29"/>
                    <a:pt x="151" y="24"/>
                  </a:cubicBezTo>
                  <a:cubicBezTo>
                    <a:pt x="168" y="18"/>
                    <a:pt x="182" y="6"/>
                    <a:pt x="199" y="0"/>
                  </a:cubicBezTo>
                  <a:cubicBezTo>
                    <a:pt x="273" y="6"/>
                    <a:pt x="310" y="10"/>
                    <a:pt x="375" y="32"/>
                  </a:cubicBezTo>
                  <a:cubicBezTo>
                    <a:pt x="401" y="41"/>
                    <a:pt x="455" y="56"/>
                    <a:pt x="455" y="56"/>
                  </a:cubicBezTo>
                  <a:cubicBezTo>
                    <a:pt x="460" y="64"/>
                    <a:pt x="464" y="73"/>
                    <a:pt x="471" y="80"/>
                  </a:cubicBezTo>
                  <a:cubicBezTo>
                    <a:pt x="478" y="87"/>
                    <a:pt x="489" y="88"/>
                    <a:pt x="495" y="96"/>
                  </a:cubicBezTo>
                  <a:cubicBezTo>
                    <a:pt x="500" y="103"/>
                    <a:pt x="499" y="112"/>
                    <a:pt x="503" y="120"/>
                  </a:cubicBezTo>
                  <a:cubicBezTo>
                    <a:pt x="533" y="179"/>
                    <a:pt x="527" y="167"/>
                    <a:pt x="527" y="256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 flipH="1">
              <a:off x="4224" y="12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0" name="Text Box 28"/>
            <p:cNvSpPr txBox="1">
              <a:spLocks noChangeArrowheads="1"/>
            </p:cNvSpPr>
            <p:nvPr/>
          </p:nvSpPr>
          <p:spPr bwMode="auto">
            <a:xfrm>
              <a:off x="4272" y="9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</p:grpSp>
      <p:grpSp>
        <p:nvGrpSpPr>
          <p:cNvPr id="371741" name="Group 29"/>
          <p:cNvGrpSpPr>
            <a:grpSpLocks/>
          </p:cNvGrpSpPr>
          <p:nvPr/>
        </p:nvGrpSpPr>
        <p:grpSpPr bwMode="auto">
          <a:xfrm>
            <a:off x="3505200" y="2209800"/>
            <a:ext cx="2667000" cy="914400"/>
            <a:chOff x="2208" y="1392"/>
            <a:chExt cx="1680" cy="576"/>
          </a:xfrm>
        </p:grpSpPr>
        <p:sp>
          <p:nvSpPr>
            <p:cNvPr id="371742" name="Line 30"/>
            <p:cNvSpPr>
              <a:spLocks noChangeShapeType="1"/>
            </p:cNvSpPr>
            <p:nvPr/>
          </p:nvSpPr>
          <p:spPr bwMode="auto">
            <a:xfrm flipV="1">
              <a:off x="2208" y="1632"/>
              <a:ext cx="168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3" name="Line 31"/>
            <p:cNvSpPr>
              <a:spLocks noChangeShapeType="1"/>
            </p:cNvSpPr>
            <p:nvPr/>
          </p:nvSpPr>
          <p:spPr bwMode="auto">
            <a:xfrm>
              <a:off x="3504" y="1568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4" name="Text Box 32"/>
            <p:cNvSpPr txBox="1">
              <a:spLocks noChangeArrowheads="1"/>
            </p:cNvSpPr>
            <p:nvPr/>
          </p:nvSpPr>
          <p:spPr bwMode="auto">
            <a:xfrm>
              <a:off x="3216" y="1392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1745" name="Group 33"/>
          <p:cNvGrpSpPr>
            <a:grpSpLocks/>
          </p:cNvGrpSpPr>
          <p:nvPr/>
        </p:nvGrpSpPr>
        <p:grpSpPr bwMode="auto">
          <a:xfrm>
            <a:off x="5334000" y="5294313"/>
            <a:ext cx="3267075" cy="1106487"/>
            <a:chOff x="3360" y="3335"/>
            <a:chExt cx="2058" cy="697"/>
          </a:xfrm>
        </p:grpSpPr>
        <p:sp>
          <p:nvSpPr>
            <p:cNvPr id="371746" name="Line 34"/>
            <p:cNvSpPr>
              <a:spLocks noChangeShapeType="1"/>
            </p:cNvSpPr>
            <p:nvPr/>
          </p:nvSpPr>
          <p:spPr bwMode="auto">
            <a:xfrm>
              <a:off x="3360" y="34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7" name="Text Box 35"/>
            <p:cNvSpPr txBox="1">
              <a:spLocks noChangeArrowheads="1"/>
            </p:cNvSpPr>
            <p:nvPr/>
          </p:nvSpPr>
          <p:spPr bwMode="auto">
            <a:xfrm>
              <a:off x="3974" y="333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Motion to goal</a:t>
              </a:r>
            </a:p>
          </p:txBody>
        </p:sp>
        <p:sp>
          <p:nvSpPr>
            <p:cNvPr id="371748" name="Line 36"/>
            <p:cNvSpPr>
              <a:spLocks noChangeShapeType="1"/>
            </p:cNvSpPr>
            <p:nvPr/>
          </p:nvSpPr>
          <p:spPr bwMode="auto">
            <a:xfrm>
              <a:off x="3360" y="3682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9" name="Text Box 37"/>
            <p:cNvSpPr txBox="1">
              <a:spLocks noChangeArrowheads="1"/>
            </p:cNvSpPr>
            <p:nvPr/>
          </p:nvSpPr>
          <p:spPr bwMode="auto">
            <a:xfrm>
              <a:off x="3974" y="3561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Boundary following</a:t>
              </a:r>
            </a:p>
          </p:txBody>
        </p:sp>
        <p:sp>
          <p:nvSpPr>
            <p:cNvPr id="371750" name="Line 38"/>
            <p:cNvSpPr>
              <a:spLocks noChangeShapeType="1"/>
            </p:cNvSpPr>
            <p:nvPr/>
          </p:nvSpPr>
          <p:spPr bwMode="auto">
            <a:xfrm>
              <a:off x="3360" y="3922"/>
              <a:ext cx="432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51" name="Text Box 39"/>
            <p:cNvSpPr txBox="1">
              <a:spLocks noChangeArrowheads="1"/>
            </p:cNvSpPr>
            <p:nvPr/>
          </p:nvSpPr>
          <p:spPr bwMode="auto">
            <a:xfrm>
              <a:off x="3974" y="3801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Shortest path to goal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Bug2 - example</a:t>
            </a:r>
          </a:p>
        </p:txBody>
      </p:sp>
      <p:grpSp>
        <p:nvGrpSpPr>
          <p:cNvPr id="372739" name="Group 3"/>
          <p:cNvGrpSpPr>
            <a:grpSpLocks/>
          </p:cNvGrpSpPr>
          <p:nvPr/>
        </p:nvGrpSpPr>
        <p:grpSpPr bwMode="auto">
          <a:xfrm>
            <a:off x="669925" y="2036763"/>
            <a:ext cx="7651750" cy="3663950"/>
            <a:chOff x="422" y="1283"/>
            <a:chExt cx="4820" cy="2308"/>
          </a:xfrm>
        </p:grpSpPr>
        <p:sp>
          <p:nvSpPr>
            <p:cNvPr id="372740" name="Freeform 4"/>
            <p:cNvSpPr>
              <a:spLocks/>
            </p:cNvSpPr>
            <p:nvPr/>
          </p:nvSpPr>
          <p:spPr bwMode="auto">
            <a:xfrm rot="-300602">
              <a:off x="1104" y="1824"/>
              <a:ext cx="1088" cy="1549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416" y="24"/>
                </a:cxn>
                <a:cxn ang="0">
                  <a:pos x="312" y="88"/>
                </a:cxn>
                <a:cxn ang="0">
                  <a:pos x="232" y="168"/>
                </a:cxn>
                <a:cxn ang="0">
                  <a:pos x="176" y="264"/>
                </a:cxn>
                <a:cxn ang="0">
                  <a:pos x="144" y="312"/>
                </a:cxn>
                <a:cxn ang="0">
                  <a:pos x="88" y="456"/>
                </a:cxn>
                <a:cxn ang="0">
                  <a:pos x="72" y="528"/>
                </a:cxn>
                <a:cxn ang="0">
                  <a:pos x="16" y="744"/>
                </a:cxn>
                <a:cxn ang="0">
                  <a:pos x="0" y="840"/>
                </a:cxn>
                <a:cxn ang="0">
                  <a:pos x="16" y="1088"/>
                </a:cxn>
                <a:cxn ang="0">
                  <a:pos x="352" y="1488"/>
                </a:cxn>
                <a:cxn ang="0">
                  <a:pos x="584" y="1544"/>
                </a:cxn>
                <a:cxn ang="0">
                  <a:pos x="760" y="1528"/>
                </a:cxn>
                <a:cxn ang="0">
                  <a:pos x="784" y="1512"/>
                </a:cxn>
                <a:cxn ang="0">
                  <a:pos x="808" y="1504"/>
                </a:cxn>
                <a:cxn ang="0">
                  <a:pos x="912" y="1432"/>
                </a:cxn>
                <a:cxn ang="0">
                  <a:pos x="1016" y="1352"/>
                </a:cxn>
                <a:cxn ang="0">
                  <a:pos x="1088" y="1152"/>
                </a:cxn>
                <a:cxn ang="0">
                  <a:pos x="976" y="832"/>
                </a:cxn>
                <a:cxn ang="0">
                  <a:pos x="888" y="720"/>
                </a:cxn>
                <a:cxn ang="0">
                  <a:pos x="856" y="672"/>
                </a:cxn>
                <a:cxn ang="0">
                  <a:pos x="808" y="640"/>
                </a:cxn>
                <a:cxn ang="0">
                  <a:pos x="792" y="592"/>
                </a:cxn>
                <a:cxn ang="0">
                  <a:pos x="784" y="568"/>
                </a:cxn>
                <a:cxn ang="0">
                  <a:pos x="888" y="416"/>
                </a:cxn>
                <a:cxn ang="0">
                  <a:pos x="952" y="352"/>
                </a:cxn>
                <a:cxn ang="0">
                  <a:pos x="1000" y="256"/>
                </a:cxn>
                <a:cxn ang="0">
                  <a:pos x="960" y="112"/>
                </a:cxn>
                <a:cxn ang="0">
                  <a:pos x="840" y="56"/>
                </a:cxn>
                <a:cxn ang="0">
                  <a:pos x="576" y="0"/>
                </a:cxn>
              </a:cxnLst>
              <a:rect l="0" t="0" r="r" b="b"/>
              <a:pathLst>
                <a:path w="1088" h="1549">
                  <a:moveTo>
                    <a:pt x="576" y="0"/>
                  </a:moveTo>
                  <a:cubicBezTo>
                    <a:pt x="526" y="4"/>
                    <a:pt x="465" y="3"/>
                    <a:pt x="416" y="24"/>
                  </a:cubicBezTo>
                  <a:cubicBezTo>
                    <a:pt x="376" y="41"/>
                    <a:pt x="351" y="75"/>
                    <a:pt x="312" y="88"/>
                  </a:cubicBezTo>
                  <a:cubicBezTo>
                    <a:pt x="295" y="114"/>
                    <a:pt x="258" y="151"/>
                    <a:pt x="232" y="168"/>
                  </a:cubicBezTo>
                  <a:cubicBezTo>
                    <a:pt x="219" y="206"/>
                    <a:pt x="200" y="233"/>
                    <a:pt x="176" y="264"/>
                  </a:cubicBezTo>
                  <a:cubicBezTo>
                    <a:pt x="164" y="279"/>
                    <a:pt x="144" y="312"/>
                    <a:pt x="144" y="312"/>
                  </a:cubicBezTo>
                  <a:cubicBezTo>
                    <a:pt x="131" y="363"/>
                    <a:pt x="106" y="407"/>
                    <a:pt x="88" y="456"/>
                  </a:cubicBezTo>
                  <a:cubicBezTo>
                    <a:pt x="82" y="472"/>
                    <a:pt x="76" y="513"/>
                    <a:pt x="72" y="528"/>
                  </a:cubicBezTo>
                  <a:cubicBezTo>
                    <a:pt x="54" y="599"/>
                    <a:pt x="26" y="671"/>
                    <a:pt x="16" y="744"/>
                  </a:cubicBezTo>
                  <a:cubicBezTo>
                    <a:pt x="3" y="838"/>
                    <a:pt x="17" y="788"/>
                    <a:pt x="0" y="840"/>
                  </a:cubicBezTo>
                  <a:cubicBezTo>
                    <a:pt x="4" y="938"/>
                    <a:pt x="0" y="1002"/>
                    <a:pt x="16" y="1088"/>
                  </a:cubicBezTo>
                  <a:cubicBezTo>
                    <a:pt x="48" y="1261"/>
                    <a:pt x="176" y="1444"/>
                    <a:pt x="352" y="1488"/>
                  </a:cubicBezTo>
                  <a:cubicBezTo>
                    <a:pt x="415" y="1530"/>
                    <a:pt x="511" y="1532"/>
                    <a:pt x="584" y="1544"/>
                  </a:cubicBezTo>
                  <a:cubicBezTo>
                    <a:pt x="643" y="1541"/>
                    <a:pt x="705" y="1549"/>
                    <a:pt x="760" y="1528"/>
                  </a:cubicBezTo>
                  <a:cubicBezTo>
                    <a:pt x="769" y="1525"/>
                    <a:pt x="775" y="1516"/>
                    <a:pt x="784" y="1512"/>
                  </a:cubicBezTo>
                  <a:cubicBezTo>
                    <a:pt x="792" y="1508"/>
                    <a:pt x="800" y="1507"/>
                    <a:pt x="808" y="1504"/>
                  </a:cubicBezTo>
                  <a:cubicBezTo>
                    <a:pt x="844" y="1477"/>
                    <a:pt x="869" y="1446"/>
                    <a:pt x="912" y="1432"/>
                  </a:cubicBezTo>
                  <a:cubicBezTo>
                    <a:pt x="943" y="1401"/>
                    <a:pt x="987" y="1384"/>
                    <a:pt x="1016" y="1352"/>
                  </a:cubicBezTo>
                  <a:cubicBezTo>
                    <a:pt x="1066" y="1295"/>
                    <a:pt x="1071" y="1222"/>
                    <a:pt x="1088" y="1152"/>
                  </a:cubicBezTo>
                  <a:cubicBezTo>
                    <a:pt x="1067" y="1049"/>
                    <a:pt x="1054" y="910"/>
                    <a:pt x="976" y="832"/>
                  </a:cubicBezTo>
                  <a:cubicBezTo>
                    <a:pt x="959" y="782"/>
                    <a:pt x="931" y="748"/>
                    <a:pt x="888" y="720"/>
                  </a:cubicBezTo>
                  <a:cubicBezTo>
                    <a:pt x="877" y="704"/>
                    <a:pt x="867" y="688"/>
                    <a:pt x="856" y="672"/>
                  </a:cubicBezTo>
                  <a:cubicBezTo>
                    <a:pt x="845" y="656"/>
                    <a:pt x="808" y="640"/>
                    <a:pt x="808" y="640"/>
                  </a:cubicBezTo>
                  <a:cubicBezTo>
                    <a:pt x="803" y="624"/>
                    <a:pt x="797" y="608"/>
                    <a:pt x="792" y="592"/>
                  </a:cubicBezTo>
                  <a:cubicBezTo>
                    <a:pt x="789" y="584"/>
                    <a:pt x="784" y="568"/>
                    <a:pt x="784" y="568"/>
                  </a:cubicBezTo>
                  <a:cubicBezTo>
                    <a:pt x="794" y="495"/>
                    <a:pt x="812" y="441"/>
                    <a:pt x="888" y="416"/>
                  </a:cubicBezTo>
                  <a:cubicBezTo>
                    <a:pt x="906" y="389"/>
                    <a:pt x="929" y="375"/>
                    <a:pt x="952" y="352"/>
                  </a:cubicBezTo>
                  <a:cubicBezTo>
                    <a:pt x="964" y="317"/>
                    <a:pt x="988" y="291"/>
                    <a:pt x="1000" y="256"/>
                  </a:cubicBezTo>
                  <a:cubicBezTo>
                    <a:pt x="996" y="216"/>
                    <a:pt x="997" y="144"/>
                    <a:pt x="960" y="112"/>
                  </a:cubicBezTo>
                  <a:cubicBezTo>
                    <a:pt x="920" y="77"/>
                    <a:pt x="880" y="83"/>
                    <a:pt x="840" y="56"/>
                  </a:cubicBezTo>
                  <a:cubicBezTo>
                    <a:pt x="767" y="7"/>
                    <a:pt x="661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41" name="Freeform 5"/>
            <p:cNvSpPr>
              <a:spLocks/>
            </p:cNvSpPr>
            <p:nvPr/>
          </p:nvSpPr>
          <p:spPr bwMode="auto">
            <a:xfrm rot="-1031834">
              <a:off x="3312" y="1283"/>
              <a:ext cx="978" cy="1081"/>
            </a:xfrm>
            <a:custGeom>
              <a:avLst/>
              <a:gdLst/>
              <a:ahLst/>
              <a:cxnLst>
                <a:cxn ang="0">
                  <a:pos x="730" y="25"/>
                </a:cxn>
                <a:cxn ang="0">
                  <a:pos x="794" y="65"/>
                </a:cxn>
                <a:cxn ang="0">
                  <a:pos x="850" y="81"/>
                </a:cxn>
                <a:cxn ang="0">
                  <a:pos x="954" y="153"/>
                </a:cxn>
                <a:cxn ang="0">
                  <a:pos x="938" y="369"/>
                </a:cxn>
                <a:cxn ang="0">
                  <a:pos x="914" y="417"/>
                </a:cxn>
                <a:cxn ang="0">
                  <a:pos x="898" y="465"/>
                </a:cxn>
                <a:cxn ang="0">
                  <a:pos x="906" y="697"/>
                </a:cxn>
                <a:cxn ang="0">
                  <a:pos x="922" y="761"/>
                </a:cxn>
                <a:cxn ang="0">
                  <a:pos x="938" y="809"/>
                </a:cxn>
                <a:cxn ang="0">
                  <a:pos x="930" y="977"/>
                </a:cxn>
                <a:cxn ang="0">
                  <a:pos x="874" y="1049"/>
                </a:cxn>
                <a:cxn ang="0">
                  <a:pos x="826" y="1081"/>
                </a:cxn>
                <a:cxn ang="0">
                  <a:pos x="714" y="1073"/>
                </a:cxn>
                <a:cxn ang="0">
                  <a:pos x="618" y="1041"/>
                </a:cxn>
                <a:cxn ang="0">
                  <a:pos x="346" y="833"/>
                </a:cxn>
                <a:cxn ang="0">
                  <a:pos x="306" y="785"/>
                </a:cxn>
                <a:cxn ang="0">
                  <a:pos x="282" y="777"/>
                </a:cxn>
                <a:cxn ang="0">
                  <a:pos x="210" y="729"/>
                </a:cxn>
                <a:cxn ang="0">
                  <a:pos x="98" y="657"/>
                </a:cxn>
                <a:cxn ang="0">
                  <a:pos x="74" y="625"/>
                </a:cxn>
                <a:cxn ang="0">
                  <a:pos x="50" y="609"/>
                </a:cxn>
                <a:cxn ang="0">
                  <a:pos x="18" y="561"/>
                </a:cxn>
                <a:cxn ang="0">
                  <a:pos x="90" y="393"/>
                </a:cxn>
                <a:cxn ang="0">
                  <a:pos x="242" y="425"/>
                </a:cxn>
                <a:cxn ang="0">
                  <a:pos x="314" y="481"/>
                </a:cxn>
                <a:cxn ang="0">
                  <a:pos x="426" y="529"/>
                </a:cxn>
                <a:cxn ang="0">
                  <a:pos x="522" y="569"/>
                </a:cxn>
                <a:cxn ang="0">
                  <a:pos x="562" y="561"/>
                </a:cxn>
                <a:cxn ang="0">
                  <a:pos x="626" y="473"/>
                </a:cxn>
                <a:cxn ang="0">
                  <a:pos x="610" y="313"/>
                </a:cxn>
                <a:cxn ang="0">
                  <a:pos x="594" y="249"/>
                </a:cxn>
                <a:cxn ang="0">
                  <a:pos x="586" y="217"/>
                </a:cxn>
                <a:cxn ang="0">
                  <a:pos x="626" y="89"/>
                </a:cxn>
                <a:cxn ang="0">
                  <a:pos x="674" y="73"/>
                </a:cxn>
                <a:cxn ang="0">
                  <a:pos x="730" y="25"/>
                </a:cxn>
              </a:cxnLst>
              <a:rect l="0" t="0" r="r" b="b"/>
              <a:pathLst>
                <a:path w="978" h="1081">
                  <a:moveTo>
                    <a:pt x="730" y="25"/>
                  </a:moveTo>
                  <a:cubicBezTo>
                    <a:pt x="812" y="52"/>
                    <a:pt x="664" y="0"/>
                    <a:pt x="794" y="65"/>
                  </a:cubicBezTo>
                  <a:cubicBezTo>
                    <a:pt x="811" y="74"/>
                    <a:pt x="831" y="76"/>
                    <a:pt x="850" y="81"/>
                  </a:cubicBezTo>
                  <a:cubicBezTo>
                    <a:pt x="881" y="112"/>
                    <a:pt x="919" y="127"/>
                    <a:pt x="954" y="153"/>
                  </a:cubicBezTo>
                  <a:cubicBezTo>
                    <a:pt x="978" y="225"/>
                    <a:pt x="961" y="300"/>
                    <a:pt x="938" y="369"/>
                  </a:cubicBezTo>
                  <a:cubicBezTo>
                    <a:pt x="909" y="457"/>
                    <a:pt x="955" y="324"/>
                    <a:pt x="914" y="417"/>
                  </a:cubicBezTo>
                  <a:cubicBezTo>
                    <a:pt x="907" y="432"/>
                    <a:pt x="898" y="465"/>
                    <a:pt x="898" y="465"/>
                  </a:cubicBezTo>
                  <a:cubicBezTo>
                    <a:pt x="887" y="543"/>
                    <a:pt x="885" y="620"/>
                    <a:pt x="906" y="697"/>
                  </a:cubicBezTo>
                  <a:cubicBezTo>
                    <a:pt x="912" y="718"/>
                    <a:pt x="917" y="740"/>
                    <a:pt x="922" y="761"/>
                  </a:cubicBezTo>
                  <a:cubicBezTo>
                    <a:pt x="926" y="777"/>
                    <a:pt x="938" y="809"/>
                    <a:pt x="938" y="809"/>
                  </a:cubicBezTo>
                  <a:cubicBezTo>
                    <a:pt x="946" y="862"/>
                    <a:pt x="958" y="927"/>
                    <a:pt x="930" y="977"/>
                  </a:cubicBezTo>
                  <a:cubicBezTo>
                    <a:pt x="917" y="1001"/>
                    <a:pt x="897" y="1031"/>
                    <a:pt x="874" y="1049"/>
                  </a:cubicBezTo>
                  <a:cubicBezTo>
                    <a:pt x="859" y="1061"/>
                    <a:pt x="826" y="1081"/>
                    <a:pt x="826" y="1081"/>
                  </a:cubicBezTo>
                  <a:cubicBezTo>
                    <a:pt x="789" y="1078"/>
                    <a:pt x="751" y="1077"/>
                    <a:pt x="714" y="1073"/>
                  </a:cubicBezTo>
                  <a:cubicBezTo>
                    <a:pt x="682" y="1069"/>
                    <a:pt x="651" y="1048"/>
                    <a:pt x="618" y="1041"/>
                  </a:cubicBezTo>
                  <a:cubicBezTo>
                    <a:pt x="523" y="993"/>
                    <a:pt x="429" y="902"/>
                    <a:pt x="346" y="833"/>
                  </a:cubicBezTo>
                  <a:cubicBezTo>
                    <a:pt x="330" y="820"/>
                    <a:pt x="322" y="798"/>
                    <a:pt x="306" y="785"/>
                  </a:cubicBezTo>
                  <a:cubicBezTo>
                    <a:pt x="299" y="780"/>
                    <a:pt x="289" y="781"/>
                    <a:pt x="282" y="777"/>
                  </a:cubicBezTo>
                  <a:cubicBezTo>
                    <a:pt x="282" y="777"/>
                    <a:pt x="222" y="737"/>
                    <a:pt x="210" y="729"/>
                  </a:cubicBezTo>
                  <a:cubicBezTo>
                    <a:pt x="172" y="704"/>
                    <a:pt x="141" y="671"/>
                    <a:pt x="98" y="657"/>
                  </a:cubicBezTo>
                  <a:cubicBezTo>
                    <a:pt x="90" y="646"/>
                    <a:pt x="83" y="634"/>
                    <a:pt x="74" y="625"/>
                  </a:cubicBezTo>
                  <a:cubicBezTo>
                    <a:pt x="67" y="618"/>
                    <a:pt x="56" y="616"/>
                    <a:pt x="50" y="609"/>
                  </a:cubicBezTo>
                  <a:cubicBezTo>
                    <a:pt x="37" y="595"/>
                    <a:pt x="18" y="561"/>
                    <a:pt x="18" y="561"/>
                  </a:cubicBezTo>
                  <a:cubicBezTo>
                    <a:pt x="0" y="490"/>
                    <a:pt x="17" y="417"/>
                    <a:pt x="90" y="393"/>
                  </a:cubicBezTo>
                  <a:cubicBezTo>
                    <a:pt x="130" y="397"/>
                    <a:pt x="205" y="400"/>
                    <a:pt x="242" y="425"/>
                  </a:cubicBezTo>
                  <a:cubicBezTo>
                    <a:pt x="268" y="442"/>
                    <a:pt x="287" y="466"/>
                    <a:pt x="314" y="481"/>
                  </a:cubicBezTo>
                  <a:cubicBezTo>
                    <a:pt x="350" y="502"/>
                    <a:pt x="389" y="513"/>
                    <a:pt x="426" y="529"/>
                  </a:cubicBezTo>
                  <a:cubicBezTo>
                    <a:pt x="537" y="575"/>
                    <a:pt x="450" y="551"/>
                    <a:pt x="522" y="569"/>
                  </a:cubicBezTo>
                  <a:cubicBezTo>
                    <a:pt x="535" y="566"/>
                    <a:pt x="549" y="566"/>
                    <a:pt x="562" y="561"/>
                  </a:cubicBezTo>
                  <a:cubicBezTo>
                    <a:pt x="600" y="547"/>
                    <a:pt x="606" y="503"/>
                    <a:pt x="626" y="473"/>
                  </a:cubicBezTo>
                  <a:cubicBezTo>
                    <a:pt x="639" y="419"/>
                    <a:pt x="624" y="366"/>
                    <a:pt x="610" y="313"/>
                  </a:cubicBezTo>
                  <a:cubicBezTo>
                    <a:pt x="604" y="292"/>
                    <a:pt x="599" y="270"/>
                    <a:pt x="594" y="249"/>
                  </a:cubicBezTo>
                  <a:cubicBezTo>
                    <a:pt x="591" y="238"/>
                    <a:pt x="586" y="217"/>
                    <a:pt x="586" y="217"/>
                  </a:cubicBezTo>
                  <a:cubicBezTo>
                    <a:pt x="596" y="118"/>
                    <a:pt x="579" y="159"/>
                    <a:pt x="626" y="89"/>
                  </a:cubicBezTo>
                  <a:cubicBezTo>
                    <a:pt x="635" y="75"/>
                    <a:pt x="658" y="78"/>
                    <a:pt x="674" y="73"/>
                  </a:cubicBezTo>
                  <a:cubicBezTo>
                    <a:pt x="704" y="63"/>
                    <a:pt x="719" y="58"/>
                    <a:pt x="730" y="2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42" name="Oval 6"/>
            <p:cNvSpPr>
              <a:spLocks noChangeArrowheads="1"/>
            </p:cNvSpPr>
            <p:nvPr/>
          </p:nvSpPr>
          <p:spPr bwMode="auto">
            <a:xfrm>
              <a:off x="566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2743" name="Text Box 7"/>
            <p:cNvSpPr txBox="1">
              <a:spLocks noChangeArrowheads="1"/>
            </p:cNvSpPr>
            <p:nvPr/>
          </p:nvSpPr>
          <p:spPr bwMode="auto">
            <a:xfrm>
              <a:off x="422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start</a:t>
              </a:r>
            </a:p>
          </p:txBody>
        </p:sp>
        <p:sp>
          <p:nvSpPr>
            <p:cNvPr id="372744" name="Oval 8"/>
            <p:cNvSpPr>
              <a:spLocks noChangeArrowheads="1"/>
            </p:cNvSpPr>
            <p:nvPr/>
          </p:nvSpPr>
          <p:spPr bwMode="auto">
            <a:xfrm>
              <a:off x="4944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2745" name="Text Box 9"/>
            <p:cNvSpPr txBox="1">
              <a:spLocks noChangeArrowheads="1"/>
            </p:cNvSpPr>
            <p:nvPr/>
          </p:nvSpPr>
          <p:spPr bwMode="auto">
            <a:xfrm>
              <a:off x="4800" y="144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goal</a:t>
              </a:r>
            </a:p>
          </p:txBody>
        </p:sp>
        <p:sp>
          <p:nvSpPr>
            <p:cNvPr id="372746" name="Line 10"/>
            <p:cNvSpPr>
              <a:spLocks noChangeShapeType="1"/>
            </p:cNvSpPr>
            <p:nvPr/>
          </p:nvSpPr>
          <p:spPr bwMode="auto">
            <a:xfrm flipV="1">
              <a:off x="568" y="1416"/>
              <a:ext cx="4416" cy="192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2747" name="Group 11"/>
          <p:cNvGrpSpPr>
            <a:grpSpLocks/>
          </p:cNvGrpSpPr>
          <p:nvPr/>
        </p:nvGrpSpPr>
        <p:grpSpPr bwMode="auto">
          <a:xfrm>
            <a:off x="914400" y="4838700"/>
            <a:ext cx="1311275" cy="862013"/>
            <a:chOff x="576" y="3048"/>
            <a:chExt cx="826" cy="543"/>
          </a:xfrm>
        </p:grpSpPr>
        <p:sp>
          <p:nvSpPr>
            <p:cNvPr id="372748" name="Line 12"/>
            <p:cNvSpPr>
              <a:spLocks noChangeShapeType="1"/>
            </p:cNvSpPr>
            <p:nvPr/>
          </p:nvSpPr>
          <p:spPr bwMode="auto">
            <a:xfrm flipV="1">
              <a:off x="576" y="304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49" name="Line 13"/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0" name="Text Box 14"/>
            <p:cNvSpPr txBox="1">
              <a:spLocks noChangeArrowheads="1"/>
            </p:cNvSpPr>
            <p:nvPr/>
          </p:nvSpPr>
          <p:spPr bwMode="auto">
            <a:xfrm>
              <a:off x="960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4572000" y="5410200"/>
            <a:ext cx="4206875" cy="1106488"/>
            <a:chOff x="3360" y="3335"/>
            <a:chExt cx="2650" cy="697"/>
          </a:xfrm>
        </p:grpSpPr>
        <p:sp>
          <p:nvSpPr>
            <p:cNvPr id="372752" name="Line 16"/>
            <p:cNvSpPr>
              <a:spLocks noChangeShapeType="1"/>
            </p:cNvSpPr>
            <p:nvPr/>
          </p:nvSpPr>
          <p:spPr bwMode="auto">
            <a:xfrm>
              <a:off x="3360" y="34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3" name="Text Box 17"/>
            <p:cNvSpPr txBox="1">
              <a:spLocks noChangeArrowheads="1"/>
            </p:cNvSpPr>
            <p:nvPr/>
          </p:nvSpPr>
          <p:spPr bwMode="auto">
            <a:xfrm>
              <a:off x="3974" y="333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Motion to goal</a:t>
              </a:r>
            </a:p>
          </p:txBody>
        </p:sp>
        <p:sp>
          <p:nvSpPr>
            <p:cNvPr id="372754" name="Line 18"/>
            <p:cNvSpPr>
              <a:spLocks noChangeShapeType="1"/>
            </p:cNvSpPr>
            <p:nvPr/>
          </p:nvSpPr>
          <p:spPr bwMode="auto">
            <a:xfrm>
              <a:off x="3360" y="3682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5" name="Text Box 19"/>
            <p:cNvSpPr txBox="1">
              <a:spLocks noChangeArrowheads="1"/>
            </p:cNvSpPr>
            <p:nvPr/>
          </p:nvSpPr>
          <p:spPr bwMode="auto">
            <a:xfrm>
              <a:off x="3974" y="3561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Boundary following</a:t>
              </a:r>
            </a:p>
          </p:txBody>
        </p:sp>
        <p:sp>
          <p:nvSpPr>
            <p:cNvPr id="372756" name="Line 20"/>
            <p:cNvSpPr>
              <a:spLocks noChangeShapeType="1"/>
            </p:cNvSpPr>
            <p:nvPr/>
          </p:nvSpPr>
          <p:spPr bwMode="auto">
            <a:xfrm>
              <a:off x="3360" y="3922"/>
              <a:ext cx="432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7" name="Text Box 21"/>
            <p:cNvSpPr txBox="1">
              <a:spLocks noChangeArrowheads="1"/>
            </p:cNvSpPr>
            <p:nvPr/>
          </p:nvSpPr>
          <p:spPr bwMode="auto">
            <a:xfrm>
              <a:off x="3974" y="3801"/>
              <a:ext cx="2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Line connecting start and goal</a:t>
              </a:r>
            </a:p>
          </p:txBody>
        </p:sp>
      </p:grpSp>
      <p:grpSp>
        <p:nvGrpSpPr>
          <p:cNvPr id="372758" name="Group 22"/>
          <p:cNvGrpSpPr>
            <a:grpSpLocks/>
          </p:cNvGrpSpPr>
          <p:nvPr/>
        </p:nvGrpSpPr>
        <p:grpSpPr bwMode="auto">
          <a:xfrm>
            <a:off x="1689100" y="2794000"/>
            <a:ext cx="2339975" cy="2019300"/>
            <a:chOff x="1064" y="1760"/>
            <a:chExt cx="1474" cy="1272"/>
          </a:xfrm>
        </p:grpSpPr>
        <p:sp>
          <p:nvSpPr>
            <p:cNvPr id="372759" name="Line 23"/>
            <p:cNvSpPr>
              <a:spLocks noChangeShapeType="1"/>
            </p:cNvSpPr>
            <p:nvPr/>
          </p:nvSpPr>
          <p:spPr bwMode="auto">
            <a:xfrm flipH="1">
              <a:off x="214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60" name="Text Box 24"/>
            <p:cNvSpPr txBox="1">
              <a:spLocks noChangeArrowheads="1"/>
            </p:cNvSpPr>
            <p:nvPr/>
          </p:nvSpPr>
          <p:spPr bwMode="auto">
            <a:xfrm>
              <a:off x="2096" y="21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2761" name="Freeform 25"/>
            <p:cNvSpPr>
              <a:spLocks/>
            </p:cNvSpPr>
            <p:nvPr/>
          </p:nvSpPr>
          <p:spPr bwMode="auto">
            <a:xfrm>
              <a:off x="1064" y="1760"/>
              <a:ext cx="1072" cy="1272"/>
            </a:xfrm>
            <a:custGeom>
              <a:avLst/>
              <a:gdLst/>
              <a:ahLst/>
              <a:cxnLst>
                <a:cxn ang="0">
                  <a:pos x="64" y="1272"/>
                </a:cxn>
                <a:cxn ang="0">
                  <a:pos x="40" y="1160"/>
                </a:cxn>
                <a:cxn ang="0">
                  <a:pos x="24" y="1112"/>
                </a:cxn>
                <a:cxn ang="0">
                  <a:pos x="0" y="968"/>
                </a:cxn>
                <a:cxn ang="0">
                  <a:pos x="8" y="784"/>
                </a:cxn>
                <a:cxn ang="0">
                  <a:pos x="24" y="736"/>
                </a:cxn>
                <a:cxn ang="0">
                  <a:pos x="32" y="712"/>
                </a:cxn>
                <a:cxn ang="0">
                  <a:pos x="56" y="544"/>
                </a:cxn>
                <a:cxn ang="0">
                  <a:pos x="128" y="296"/>
                </a:cxn>
                <a:cxn ang="0">
                  <a:pos x="160" y="256"/>
                </a:cxn>
                <a:cxn ang="0">
                  <a:pos x="168" y="232"/>
                </a:cxn>
                <a:cxn ang="0">
                  <a:pos x="216" y="184"/>
                </a:cxn>
                <a:cxn ang="0">
                  <a:pos x="232" y="160"/>
                </a:cxn>
                <a:cxn ang="0">
                  <a:pos x="256" y="152"/>
                </a:cxn>
                <a:cxn ang="0">
                  <a:pos x="360" y="72"/>
                </a:cxn>
                <a:cxn ang="0">
                  <a:pos x="648" y="0"/>
                </a:cxn>
                <a:cxn ang="0">
                  <a:pos x="976" y="88"/>
                </a:cxn>
                <a:cxn ang="0">
                  <a:pos x="1024" y="184"/>
                </a:cxn>
                <a:cxn ang="0">
                  <a:pos x="1032" y="208"/>
                </a:cxn>
                <a:cxn ang="0">
                  <a:pos x="1000" y="408"/>
                </a:cxn>
                <a:cxn ang="0">
                  <a:pos x="952" y="464"/>
                </a:cxn>
                <a:cxn ang="0">
                  <a:pos x="920" y="496"/>
                </a:cxn>
                <a:cxn ang="0">
                  <a:pos x="872" y="528"/>
                </a:cxn>
                <a:cxn ang="0">
                  <a:pos x="856" y="576"/>
                </a:cxn>
                <a:cxn ang="0">
                  <a:pos x="848" y="600"/>
                </a:cxn>
                <a:cxn ang="0">
                  <a:pos x="864" y="664"/>
                </a:cxn>
                <a:cxn ang="0">
                  <a:pos x="936" y="704"/>
                </a:cxn>
                <a:cxn ang="0">
                  <a:pos x="984" y="760"/>
                </a:cxn>
                <a:cxn ang="0">
                  <a:pos x="1000" y="784"/>
                </a:cxn>
                <a:cxn ang="0">
                  <a:pos x="1024" y="800"/>
                </a:cxn>
                <a:cxn ang="0">
                  <a:pos x="1072" y="888"/>
                </a:cxn>
              </a:cxnLst>
              <a:rect l="0" t="0" r="r" b="b"/>
              <a:pathLst>
                <a:path w="1072" h="1272">
                  <a:moveTo>
                    <a:pt x="64" y="1272"/>
                  </a:moveTo>
                  <a:cubicBezTo>
                    <a:pt x="52" y="1235"/>
                    <a:pt x="50" y="1197"/>
                    <a:pt x="40" y="1160"/>
                  </a:cubicBezTo>
                  <a:cubicBezTo>
                    <a:pt x="36" y="1144"/>
                    <a:pt x="24" y="1112"/>
                    <a:pt x="24" y="1112"/>
                  </a:cubicBezTo>
                  <a:cubicBezTo>
                    <a:pt x="18" y="1064"/>
                    <a:pt x="15" y="1014"/>
                    <a:pt x="0" y="968"/>
                  </a:cubicBezTo>
                  <a:cubicBezTo>
                    <a:pt x="3" y="907"/>
                    <a:pt x="2" y="845"/>
                    <a:pt x="8" y="784"/>
                  </a:cubicBezTo>
                  <a:cubicBezTo>
                    <a:pt x="10" y="767"/>
                    <a:pt x="19" y="752"/>
                    <a:pt x="24" y="736"/>
                  </a:cubicBezTo>
                  <a:cubicBezTo>
                    <a:pt x="27" y="728"/>
                    <a:pt x="32" y="712"/>
                    <a:pt x="32" y="712"/>
                  </a:cubicBezTo>
                  <a:cubicBezTo>
                    <a:pt x="39" y="656"/>
                    <a:pt x="49" y="600"/>
                    <a:pt x="56" y="544"/>
                  </a:cubicBezTo>
                  <a:cubicBezTo>
                    <a:pt x="66" y="462"/>
                    <a:pt x="66" y="358"/>
                    <a:pt x="128" y="296"/>
                  </a:cubicBezTo>
                  <a:cubicBezTo>
                    <a:pt x="148" y="236"/>
                    <a:pt x="119" y="308"/>
                    <a:pt x="160" y="256"/>
                  </a:cubicBezTo>
                  <a:cubicBezTo>
                    <a:pt x="165" y="249"/>
                    <a:pt x="163" y="239"/>
                    <a:pt x="168" y="232"/>
                  </a:cubicBezTo>
                  <a:cubicBezTo>
                    <a:pt x="182" y="214"/>
                    <a:pt x="203" y="203"/>
                    <a:pt x="216" y="184"/>
                  </a:cubicBezTo>
                  <a:cubicBezTo>
                    <a:pt x="221" y="176"/>
                    <a:pt x="224" y="166"/>
                    <a:pt x="232" y="160"/>
                  </a:cubicBezTo>
                  <a:cubicBezTo>
                    <a:pt x="239" y="155"/>
                    <a:pt x="248" y="155"/>
                    <a:pt x="256" y="152"/>
                  </a:cubicBezTo>
                  <a:cubicBezTo>
                    <a:pt x="272" y="104"/>
                    <a:pt x="320" y="92"/>
                    <a:pt x="360" y="72"/>
                  </a:cubicBezTo>
                  <a:cubicBezTo>
                    <a:pt x="451" y="27"/>
                    <a:pt x="549" y="20"/>
                    <a:pt x="648" y="0"/>
                  </a:cubicBezTo>
                  <a:cubicBezTo>
                    <a:pt x="743" y="10"/>
                    <a:pt x="895" y="34"/>
                    <a:pt x="976" y="88"/>
                  </a:cubicBezTo>
                  <a:cubicBezTo>
                    <a:pt x="1017" y="150"/>
                    <a:pt x="1002" y="118"/>
                    <a:pt x="1024" y="184"/>
                  </a:cubicBezTo>
                  <a:cubicBezTo>
                    <a:pt x="1027" y="192"/>
                    <a:pt x="1032" y="208"/>
                    <a:pt x="1032" y="208"/>
                  </a:cubicBezTo>
                  <a:cubicBezTo>
                    <a:pt x="1040" y="276"/>
                    <a:pt x="1068" y="363"/>
                    <a:pt x="1000" y="408"/>
                  </a:cubicBezTo>
                  <a:cubicBezTo>
                    <a:pt x="990" y="439"/>
                    <a:pt x="984" y="453"/>
                    <a:pt x="952" y="464"/>
                  </a:cubicBezTo>
                  <a:cubicBezTo>
                    <a:pt x="938" y="505"/>
                    <a:pt x="955" y="477"/>
                    <a:pt x="920" y="496"/>
                  </a:cubicBezTo>
                  <a:cubicBezTo>
                    <a:pt x="903" y="505"/>
                    <a:pt x="872" y="528"/>
                    <a:pt x="872" y="528"/>
                  </a:cubicBezTo>
                  <a:cubicBezTo>
                    <a:pt x="867" y="544"/>
                    <a:pt x="861" y="560"/>
                    <a:pt x="856" y="576"/>
                  </a:cubicBezTo>
                  <a:cubicBezTo>
                    <a:pt x="853" y="584"/>
                    <a:pt x="848" y="600"/>
                    <a:pt x="848" y="600"/>
                  </a:cubicBezTo>
                  <a:cubicBezTo>
                    <a:pt x="848" y="602"/>
                    <a:pt x="857" y="656"/>
                    <a:pt x="864" y="664"/>
                  </a:cubicBezTo>
                  <a:cubicBezTo>
                    <a:pt x="879" y="683"/>
                    <a:pt x="916" y="691"/>
                    <a:pt x="936" y="704"/>
                  </a:cubicBezTo>
                  <a:cubicBezTo>
                    <a:pt x="946" y="735"/>
                    <a:pt x="952" y="749"/>
                    <a:pt x="984" y="760"/>
                  </a:cubicBezTo>
                  <a:cubicBezTo>
                    <a:pt x="989" y="768"/>
                    <a:pt x="993" y="777"/>
                    <a:pt x="1000" y="784"/>
                  </a:cubicBezTo>
                  <a:cubicBezTo>
                    <a:pt x="1007" y="791"/>
                    <a:pt x="1018" y="793"/>
                    <a:pt x="1024" y="800"/>
                  </a:cubicBezTo>
                  <a:cubicBezTo>
                    <a:pt x="1053" y="833"/>
                    <a:pt x="1055" y="853"/>
                    <a:pt x="1072" y="888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2762" name="Group 26"/>
          <p:cNvGrpSpPr>
            <a:grpSpLocks/>
          </p:cNvGrpSpPr>
          <p:nvPr/>
        </p:nvGrpSpPr>
        <p:grpSpPr bwMode="auto">
          <a:xfrm>
            <a:off x="3429000" y="2895600"/>
            <a:ext cx="2133600" cy="1295400"/>
            <a:chOff x="2160" y="1824"/>
            <a:chExt cx="1344" cy="816"/>
          </a:xfrm>
        </p:grpSpPr>
        <p:sp>
          <p:nvSpPr>
            <p:cNvPr id="372763" name="Line 27"/>
            <p:cNvSpPr>
              <a:spLocks noChangeShapeType="1"/>
            </p:cNvSpPr>
            <p:nvPr/>
          </p:nvSpPr>
          <p:spPr bwMode="auto">
            <a:xfrm>
              <a:off x="3168" y="2024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64" name="Text Box 28"/>
            <p:cNvSpPr txBox="1">
              <a:spLocks noChangeArrowheads="1"/>
            </p:cNvSpPr>
            <p:nvPr/>
          </p:nvSpPr>
          <p:spPr bwMode="auto">
            <a:xfrm>
              <a:off x="2928" y="1824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 flipV="1">
              <a:off x="2160" y="2064"/>
              <a:ext cx="134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2766" name="Group 30"/>
          <p:cNvGrpSpPr>
            <a:grpSpLocks/>
          </p:cNvGrpSpPr>
          <p:nvPr/>
        </p:nvGrpSpPr>
        <p:grpSpPr bwMode="auto">
          <a:xfrm>
            <a:off x="5194300" y="1943100"/>
            <a:ext cx="2289175" cy="1333500"/>
            <a:chOff x="3272" y="1224"/>
            <a:chExt cx="1442" cy="840"/>
          </a:xfrm>
        </p:grpSpPr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224" y="153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68" name="Text Box 32"/>
            <p:cNvSpPr txBox="1">
              <a:spLocks noChangeArrowheads="1"/>
            </p:cNvSpPr>
            <p:nvPr/>
          </p:nvSpPr>
          <p:spPr bwMode="auto">
            <a:xfrm>
              <a:off x="4272" y="129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2769" name="Freeform 33"/>
            <p:cNvSpPr>
              <a:spLocks/>
            </p:cNvSpPr>
            <p:nvPr/>
          </p:nvSpPr>
          <p:spPr bwMode="auto">
            <a:xfrm>
              <a:off x="3272" y="1224"/>
              <a:ext cx="960" cy="840"/>
            </a:xfrm>
            <a:custGeom>
              <a:avLst/>
              <a:gdLst/>
              <a:ahLst/>
              <a:cxnLst>
                <a:cxn ang="0">
                  <a:pos x="176" y="840"/>
                </a:cxn>
                <a:cxn ang="0">
                  <a:pos x="64" y="800"/>
                </a:cxn>
                <a:cxn ang="0">
                  <a:pos x="0" y="672"/>
                </a:cxn>
                <a:cxn ang="0">
                  <a:pos x="16" y="608"/>
                </a:cxn>
                <a:cxn ang="0">
                  <a:pos x="232" y="512"/>
                </a:cxn>
                <a:cxn ang="0">
                  <a:pos x="480" y="568"/>
                </a:cxn>
                <a:cxn ang="0">
                  <a:pos x="560" y="560"/>
                </a:cxn>
                <a:cxn ang="0">
                  <a:pos x="560" y="464"/>
                </a:cxn>
                <a:cxn ang="0">
                  <a:pos x="536" y="448"/>
                </a:cxn>
                <a:cxn ang="0">
                  <a:pos x="496" y="304"/>
                </a:cxn>
                <a:cxn ang="0">
                  <a:pos x="488" y="272"/>
                </a:cxn>
                <a:cxn ang="0">
                  <a:pos x="472" y="224"/>
                </a:cxn>
                <a:cxn ang="0">
                  <a:pos x="480" y="144"/>
                </a:cxn>
                <a:cxn ang="0">
                  <a:pos x="552" y="48"/>
                </a:cxn>
                <a:cxn ang="0">
                  <a:pos x="600" y="16"/>
                </a:cxn>
                <a:cxn ang="0">
                  <a:pos x="624" y="0"/>
                </a:cxn>
                <a:cxn ang="0">
                  <a:pos x="784" y="32"/>
                </a:cxn>
                <a:cxn ang="0">
                  <a:pos x="896" y="72"/>
                </a:cxn>
                <a:cxn ang="0">
                  <a:pos x="928" y="144"/>
                </a:cxn>
                <a:cxn ang="0">
                  <a:pos x="936" y="224"/>
                </a:cxn>
                <a:cxn ang="0">
                  <a:pos x="952" y="272"/>
                </a:cxn>
                <a:cxn ang="0">
                  <a:pos x="960" y="296"/>
                </a:cxn>
                <a:cxn ang="0">
                  <a:pos x="936" y="376"/>
                </a:cxn>
                <a:cxn ang="0">
                  <a:pos x="928" y="400"/>
                </a:cxn>
                <a:cxn ang="0">
                  <a:pos x="936" y="520"/>
                </a:cxn>
              </a:cxnLst>
              <a:rect l="0" t="0" r="r" b="b"/>
              <a:pathLst>
                <a:path w="960" h="840">
                  <a:moveTo>
                    <a:pt x="176" y="840"/>
                  </a:moveTo>
                  <a:cubicBezTo>
                    <a:pt x="130" y="829"/>
                    <a:pt x="102" y="825"/>
                    <a:pt x="64" y="800"/>
                  </a:cubicBezTo>
                  <a:cubicBezTo>
                    <a:pt x="32" y="751"/>
                    <a:pt x="14" y="727"/>
                    <a:pt x="0" y="672"/>
                  </a:cubicBezTo>
                  <a:cubicBezTo>
                    <a:pt x="3" y="657"/>
                    <a:pt x="8" y="624"/>
                    <a:pt x="16" y="608"/>
                  </a:cubicBezTo>
                  <a:cubicBezTo>
                    <a:pt x="55" y="530"/>
                    <a:pt x="158" y="519"/>
                    <a:pt x="232" y="512"/>
                  </a:cubicBezTo>
                  <a:cubicBezTo>
                    <a:pt x="315" y="522"/>
                    <a:pt x="408" y="520"/>
                    <a:pt x="480" y="568"/>
                  </a:cubicBezTo>
                  <a:cubicBezTo>
                    <a:pt x="507" y="565"/>
                    <a:pt x="535" y="568"/>
                    <a:pt x="560" y="560"/>
                  </a:cubicBezTo>
                  <a:cubicBezTo>
                    <a:pt x="592" y="549"/>
                    <a:pt x="574" y="482"/>
                    <a:pt x="560" y="464"/>
                  </a:cubicBezTo>
                  <a:cubicBezTo>
                    <a:pt x="554" y="456"/>
                    <a:pt x="544" y="453"/>
                    <a:pt x="536" y="448"/>
                  </a:cubicBezTo>
                  <a:cubicBezTo>
                    <a:pt x="519" y="398"/>
                    <a:pt x="506" y="355"/>
                    <a:pt x="496" y="304"/>
                  </a:cubicBezTo>
                  <a:cubicBezTo>
                    <a:pt x="494" y="293"/>
                    <a:pt x="491" y="283"/>
                    <a:pt x="488" y="272"/>
                  </a:cubicBezTo>
                  <a:cubicBezTo>
                    <a:pt x="483" y="256"/>
                    <a:pt x="472" y="224"/>
                    <a:pt x="472" y="224"/>
                  </a:cubicBezTo>
                  <a:cubicBezTo>
                    <a:pt x="475" y="197"/>
                    <a:pt x="472" y="170"/>
                    <a:pt x="480" y="144"/>
                  </a:cubicBezTo>
                  <a:cubicBezTo>
                    <a:pt x="484" y="131"/>
                    <a:pt x="539" y="59"/>
                    <a:pt x="552" y="48"/>
                  </a:cubicBezTo>
                  <a:cubicBezTo>
                    <a:pt x="566" y="35"/>
                    <a:pt x="584" y="27"/>
                    <a:pt x="600" y="16"/>
                  </a:cubicBezTo>
                  <a:cubicBezTo>
                    <a:pt x="608" y="11"/>
                    <a:pt x="624" y="0"/>
                    <a:pt x="624" y="0"/>
                  </a:cubicBezTo>
                  <a:cubicBezTo>
                    <a:pt x="679" y="18"/>
                    <a:pt x="725" y="26"/>
                    <a:pt x="784" y="32"/>
                  </a:cubicBezTo>
                  <a:cubicBezTo>
                    <a:pt x="824" y="45"/>
                    <a:pt x="860" y="48"/>
                    <a:pt x="896" y="72"/>
                  </a:cubicBezTo>
                  <a:cubicBezTo>
                    <a:pt x="905" y="98"/>
                    <a:pt x="919" y="118"/>
                    <a:pt x="928" y="144"/>
                  </a:cubicBezTo>
                  <a:cubicBezTo>
                    <a:pt x="931" y="171"/>
                    <a:pt x="931" y="198"/>
                    <a:pt x="936" y="224"/>
                  </a:cubicBezTo>
                  <a:cubicBezTo>
                    <a:pt x="939" y="241"/>
                    <a:pt x="947" y="256"/>
                    <a:pt x="952" y="272"/>
                  </a:cubicBezTo>
                  <a:cubicBezTo>
                    <a:pt x="955" y="280"/>
                    <a:pt x="960" y="296"/>
                    <a:pt x="960" y="296"/>
                  </a:cubicBezTo>
                  <a:cubicBezTo>
                    <a:pt x="948" y="344"/>
                    <a:pt x="955" y="318"/>
                    <a:pt x="936" y="376"/>
                  </a:cubicBezTo>
                  <a:cubicBezTo>
                    <a:pt x="933" y="384"/>
                    <a:pt x="928" y="400"/>
                    <a:pt x="928" y="400"/>
                  </a:cubicBezTo>
                  <a:cubicBezTo>
                    <a:pt x="938" y="488"/>
                    <a:pt x="936" y="448"/>
                    <a:pt x="936" y="520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2770" name="Line 34"/>
          <p:cNvSpPr>
            <a:spLocks noChangeShapeType="1"/>
          </p:cNvSpPr>
          <p:nvPr/>
        </p:nvSpPr>
        <p:spPr bwMode="auto">
          <a:xfrm flipV="1">
            <a:off x="6667500" y="2260600"/>
            <a:ext cx="12192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Bug3 - example</a:t>
            </a:r>
          </a:p>
        </p:txBody>
      </p:sp>
      <p:grpSp>
        <p:nvGrpSpPr>
          <p:cNvPr id="373763" name="Group 3"/>
          <p:cNvGrpSpPr>
            <a:grpSpLocks/>
          </p:cNvGrpSpPr>
          <p:nvPr/>
        </p:nvGrpSpPr>
        <p:grpSpPr bwMode="auto">
          <a:xfrm>
            <a:off x="669925" y="2036763"/>
            <a:ext cx="7651750" cy="3663950"/>
            <a:chOff x="422" y="1283"/>
            <a:chExt cx="4820" cy="2308"/>
          </a:xfrm>
        </p:grpSpPr>
        <p:sp>
          <p:nvSpPr>
            <p:cNvPr id="373764" name="Freeform 4"/>
            <p:cNvSpPr>
              <a:spLocks/>
            </p:cNvSpPr>
            <p:nvPr/>
          </p:nvSpPr>
          <p:spPr bwMode="auto">
            <a:xfrm rot="-300602">
              <a:off x="1104" y="1824"/>
              <a:ext cx="1088" cy="1549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416" y="24"/>
                </a:cxn>
                <a:cxn ang="0">
                  <a:pos x="312" y="88"/>
                </a:cxn>
                <a:cxn ang="0">
                  <a:pos x="232" y="168"/>
                </a:cxn>
                <a:cxn ang="0">
                  <a:pos x="176" y="264"/>
                </a:cxn>
                <a:cxn ang="0">
                  <a:pos x="144" y="312"/>
                </a:cxn>
                <a:cxn ang="0">
                  <a:pos x="88" y="456"/>
                </a:cxn>
                <a:cxn ang="0">
                  <a:pos x="72" y="528"/>
                </a:cxn>
                <a:cxn ang="0">
                  <a:pos x="16" y="744"/>
                </a:cxn>
                <a:cxn ang="0">
                  <a:pos x="0" y="840"/>
                </a:cxn>
                <a:cxn ang="0">
                  <a:pos x="16" y="1088"/>
                </a:cxn>
                <a:cxn ang="0">
                  <a:pos x="352" y="1488"/>
                </a:cxn>
                <a:cxn ang="0">
                  <a:pos x="584" y="1544"/>
                </a:cxn>
                <a:cxn ang="0">
                  <a:pos x="760" y="1528"/>
                </a:cxn>
                <a:cxn ang="0">
                  <a:pos x="784" y="1512"/>
                </a:cxn>
                <a:cxn ang="0">
                  <a:pos x="808" y="1504"/>
                </a:cxn>
                <a:cxn ang="0">
                  <a:pos x="912" y="1432"/>
                </a:cxn>
                <a:cxn ang="0">
                  <a:pos x="1016" y="1352"/>
                </a:cxn>
                <a:cxn ang="0">
                  <a:pos x="1088" y="1152"/>
                </a:cxn>
                <a:cxn ang="0">
                  <a:pos x="976" y="832"/>
                </a:cxn>
                <a:cxn ang="0">
                  <a:pos x="888" y="720"/>
                </a:cxn>
                <a:cxn ang="0">
                  <a:pos x="856" y="672"/>
                </a:cxn>
                <a:cxn ang="0">
                  <a:pos x="808" y="640"/>
                </a:cxn>
                <a:cxn ang="0">
                  <a:pos x="792" y="592"/>
                </a:cxn>
                <a:cxn ang="0">
                  <a:pos x="784" y="568"/>
                </a:cxn>
                <a:cxn ang="0">
                  <a:pos x="888" y="416"/>
                </a:cxn>
                <a:cxn ang="0">
                  <a:pos x="952" y="352"/>
                </a:cxn>
                <a:cxn ang="0">
                  <a:pos x="1000" y="256"/>
                </a:cxn>
                <a:cxn ang="0">
                  <a:pos x="960" y="112"/>
                </a:cxn>
                <a:cxn ang="0">
                  <a:pos x="840" y="56"/>
                </a:cxn>
                <a:cxn ang="0">
                  <a:pos x="576" y="0"/>
                </a:cxn>
              </a:cxnLst>
              <a:rect l="0" t="0" r="r" b="b"/>
              <a:pathLst>
                <a:path w="1088" h="1549">
                  <a:moveTo>
                    <a:pt x="576" y="0"/>
                  </a:moveTo>
                  <a:cubicBezTo>
                    <a:pt x="526" y="4"/>
                    <a:pt x="465" y="3"/>
                    <a:pt x="416" y="24"/>
                  </a:cubicBezTo>
                  <a:cubicBezTo>
                    <a:pt x="376" y="41"/>
                    <a:pt x="351" y="75"/>
                    <a:pt x="312" y="88"/>
                  </a:cubicBezTo>
                  <a:cubicBezTo>
                    <a:pt x="295" y="114"/>
                    <a:pt x="258" y="151"/>
                    <a:pt x="232" y="168"/>
                  </a:cubicBezTo>
                  <a:cubicBezTo>
                    <a:pt x="219" y="206"/>
                    <a:pt x="200" y="233"/>
                    <a:pt x="176" y="264"/>
                  </a:cubicBezTo>
                  <a:cubicBezTo>
                    <a:pt x="164" y="279"/>
                    <a:pt x="144" y="312"/>
                    <a:pt x="144" y="312"/>
                  </a:cubicBezTo>
                  <a:cubicBezTo>
                    <a:pt x="131" y="363"/>
                    <a:pt x="106" y="407"/>
                    <a:pt x="88" y="456"/>
                  </a:cubicBezTo>
                  <a:cubicBezTo>
                    <a:pt x="82" y="472"/>
                    <a:pt x="76" y="513"/>
                    <a:pt x="72" y="528"/>
                  </a:cubicBezTo>
                  <a:cubicBezTo>
                    <a:pt x="54" y="599"/>
                    <a:pt x="26" y="671"/>
                    <a:pt x="16" y="744"/>
                  </a:cubicBezTo>
                  <a:cubicBezTo>
                    <a:pt x="3" y="838"/>
                    <a:pt x="17" y="788"/>
                    <a:pt x="0" y="840"/>
                  </a:cubicBezTo>
                  <a:cubicBezTo>
                    <a:pt x="4" y="938"/>
                    <a:pt x="0" y="1002"/>
                    <a:pt x="16" y="1088"/>
                  </a:cubicBezTo>
                  <a:cubicBezTo>
                    <a:pt x="48" y="1261"/>
                    <a:pt x="176" y="1444"/>
                    <a:pt x="352" y="1488"/>
                  </a:cubicBezTo>
                  <a:cubicBezTo>
                    <a:pt x="415" y="1530"/>
                    <a:pt x="511" y="1532"/>
                    <a:pt x="584" y="1544"/>
                  </a:cubicBezTo>
                  <a:cubicBezTo>
                    <a:pt x="643" y="1541"/>
                    <a:pt x="705" y="1549"/>
                    <a:pt x="760" y="1528"/>
                  </a:cubicBezTo>
                  <a:cubicBezTo>
                    <a:pt x="769" y="1525"/>
                    <a:pt x="775" y="1516"/>
                    <a:pt x="784" y="1512"/>
                  </a:cubicBezTo>
                  <a:cubicBezTo>
                    <a:pt x="792" y="1508"/>
                    <a:pt x="800" y="1507"/>
                    <a:pt x="808" y="1504"/>
                  </a:cubicBezTo>
                  <a:cubicBezTo>
                    <a:pt x="844" y="1477"/>
                    <a:pt x="869" y="1446"/>
                    <a:pt x="912" y="1432"/>
                  </a:cubicBezTo>
                  <a:cubicBezTo>
                    <a:pt x="943" y="1401"/>
                    <a:pt x="987" y="1384"/>
                    <a:pt x="1016" y="1352"/>
                  </a:cubicBezTo>
                  <a:cubicBezTo>
                    <a:pt x="1066" y="1295"/>
                    <a:pt x="1071" y="1222"/>
                    <a:pt x="1088" y="1152"/>
                  </a:cubicBezTo>
                  <a:cubicBezTo>
                    <a:pt x="1067" y="1049"/>
                    <a:pt x="1054" y="910"/>
                    <a:pt x="976" y="832"/>
                  </a:cubicBezTo>
                  <a:cubicBezTo>
                    <a:pt x="959" y="782"/>
                    <a:pt x="931" y="748"/>
                    <a:pt x="888" y="720"/>
                  </a:cubicBezTo>
                  <a:cubicBezTo>
                    <a:pt x="877" y="704"/>
                    <a:pt x="867" y="688"/>
                    <a:pt x="856" y="672"/>
                  </a:cubicBezTo>
                  <a:cubicBezTo>
                    <a:pt x="845" y="656"/>
                    <a:pt x="808" y="640"/>
                    <a:pt x="808" y="640"/>
                  </a:cubicBezTo>
                  <a:cubicBezTo>
                    <a:pt x="803" y="624"/>
                    <a:pt x="797" y="608"/>
                    <a:pt x="792" y="592"/>
                  </a:cubicBezTo>
                  <a:cubicBezTo>
                    <a:pt x="789" y="584"/>
                    <a:pt x="784" y="568"/>
                    <a:pt x="784" y="568"/>
                  </a:cubicBezTo>
                  <a:cubicBezTo>
                    <a:pt x="794" y="495"/>
                    <a:pt x="812" y="441"/>
                    <a:pt x="888" y="416"/>
                  </a:cubicBezTo>
                  <a:cubicBezTo>
                    <a:pt x="906" y="389"/>
                    <a:pt x="929" y="375"/>
                    <a:pt x="952" y="352"/>
                  </a:cubicBezTo>
                  <a:cubicBezTo>
                    <a:pt x="964" y="317"/>
                    <a:pt x="988" y="291"/>
                    <a:pt x="1000" y="256"/>
                  </a:cubicBezTo>
                  <a:cubicBezTo>
                    <a:pt x="996" y="216"/>
                    <a:pt x="997" y="144"/>
                    <a:pt x="960" y="112"/>
                  </a:cubicBezTo>
                  <a:cubicBezTo>
                    <a:pt x="920" y="77"/>
                    <a:pt x="880" y="83"/>
                    <a:pt x="840" y="56"/>
                  </a:cubicBezTo>
                  <a:cubicBezTo>
                    <a:pt x="767" y="7"/>
                    <a:pt x="661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65" name="Freeform 5"/>
            <p:cNvSpPr>
              <a:spLocks/>
            </p:cNvSpPr>
            <p:nvPr/>
          </p:nvSpPr>
          <p:spPr bwMode="auto">
            <a:xfrm rot="-1031834">
              <a:off x="3312" y="1283"/>
              <a:ext cx="978" cy="1081"/>
            </a:xfrm>
            <a:custGeom>
              <a:avLst/>
              <a:gdLst/>
              <a:ahLst/>
              <a:cxnLst>
                <a:cxn ang="0">
                  <a:pos x="730" y="25"/>
                </a:cxn>
                <a:cxn ang="0">
                  <a:pos x="794" y="65"/>
                </a:cxn>
                <a:cxn ang="0">
                  <a:pos x="850" y="81"/>
                </a:cxn>
                <a:cxn ang="0">
                  <a:pos x="954" y="153"/>
                </a:cxn>
                <a:cxn ang="0">
                  <a:pos x="938" y="369"/>
                </a:cxn>
                <a:cxn ang="0">
                  <a:pos x="914" y="417"/>
                </a:cxn>
                <a:cxn ang="0">
                  <a:pos x="898" y="465"/>
                </a:cxn>
                <a:cxn ang="0">
                  <a:pos x="906" y="697"/>
                </a:cxn>
                <a:cxn ang="0">
                  <a:pos x="922" y="761"/>
                </a:cxn>
                <a:cxn ang="0">
                  <a:pos x="938" y="809"/>
                </a:cxn>
                <a:cxn ang="0">
                  <a:pos x="930" y="977"/>
                </a:cxn>
                <a:cxn ang="0">
                  <a:pos x="874" y="1049"/>
                </a:cxn>
                <a:cxn ang="0">
                  <a:pos x="826" y="1081"/>
                </a:cxn>
                <a:cxn ang="0">
                  <a:pos x="714" y="1073"/>
                </a:cxn>
                <a:cxn ang="0">
                  <a:pos x="618" y="1041"/>
                </a:cxn>
                <a:cxn ang="0">
                  <a:pos x="346" y="833"/>
                </a:cxn>
                <a:cxn ang="0">
                  <a:pos x="306" y="785"/>
                </a:cxn>
                <a:cxn ang="0">
                  <a:pos x="282" y="777"/>
                </a:cxn>
                <a:cxn ang="0">
                  <a:pos x="210" y="729"/>
                </a:cxn>
                <a:cxn ang="0">
                  <a:pos x="98" y="657"/>
                </a:cxn>
                <a:cxn ang="0">
                  <a:pos x="74" y="625"/>
                </a:cxn>
                <a:cxn ang="0">
                  <a:pos x="50" y="609"/>
                </a:cxn>
                <a:cxn ang="0">
                  <a:pos x="18" y="561"/>
                </a:cxn>
                <a:cxn ang="0">
                  <a:pos x="90" y="393"/>
                </a:cxn>
                <a:cxn ang="0">
                  <a:pos x="242" y="425"/>
                </a:cxn>
                <a:cxn ang="0">
                  <a:pos x="314" y="481"/>
                </a:cxn>
                <a:cxn ang="0">
                  <a:pos x="426" y="529"/>
                </a:cxn>
                <a:cxn ang="0">
                  <a:pos x="522" y="569"/>
                </a:cxn>
                <a:cxn ang="0">
                  <a:pos x="562" y="561"/>
                </a:cxn>
                <a:cxn ang="0">
                  <a:pos x="626" y="473"/>
                </a:cxn>
                <a:cxn ang="0">
                  <a:pos x="610" y="313"/>
                </a:cxn>
                <a:cxn ang="0">
                  <a:pos x="594" y="249"/>
                </a:cxn>
                <a:cxn ang="0">
                  <a:pos x="586" y="217"/>
                </a:cxn>
                <a:cxn ang="0">
                  <a:pos x="626" y="89"/>
                </a:cxn>
                <a:cxn ang="0">
                  <a:pos x="674" y="73"/>
                </a:cxn>
                <a:cxn ang="0">
                  <a:pos x="730" y="25"/>
                </a:cxn>
              </a:cxnLst>
              <a:rect l="0" t="0" r="r" b="b"/>
              <a:pathLst>
                <a:path w="978" h="1081">
                  <a:moveTo>
                    <a:pt x="730" y="25"/>
                  </a:moveTo>
                  <a:cubicBezTo>
                    <a:pt x="812" y="52"/>
                    <a:pt x="664" y="0"/>
                    <a:pt x="794" y="65"/>
                  </a:cubicBezTo>
                  <a:cubicBezTo>
                    <a:pt x="811" y="74"/>
                    <a:pt x="831" y="76"/>
                    <a:pt x="850" y="81"/>
                  </a:cubicBezTo>
                  <a:cubicBezTo>
                    <a:pt x="881" y="112"/>
                    <a:pt x="919" y="127"/>
                    <a:pt x="954" y="153"/>
                  </a:cubicBezTo>
                  <a:cubicBezTo>
                    <a:pt x="978" y="225"/>
                    <a:pt x="961" y="300"/>
                    <a:pt x="938" y="369"/>
                  </a:cubicBezTo>
                  <a:cubicBezTo>
                    <a:pt x="909" y="457"/>
                    <a:pt x="955" y="324"/>
                    <a:pt x="914" y="417"/>
                  </a:cubicBezTo>
                  <a:cubicBezTo>
                    <a:pt x="907" y="432"/>
                    <a:pt x="898" y="465"/>
                    <a:pt x="898" y="465"/>
                  </a:cubicBezTo>
                  <a:cubicBezTo>
                    <a:pt x="887" y="543"/>
                    <a:pt x="885" y="620"/>
                    <a:pt x="906" y="697"/>
                  </a:cubicBezTo>
                  <a:cubicBezTo>
                    <a:pt x="912" y="718"/>
                    <a:pt x="917" y="740"/>
                    <a:pt x="922" y="761"/>
                  </a:cubicBezTo>
                  <a:cubicBezTo>
                    <a:pt x="926" y="777"/>
                    <a:pt x="938" y="809"/>
                    <a:pt x="938" y="809"/>
                  </a:cubicBezTo>
                  <a:cubicBezTo>
                    <a:pt x="946" y="862"/>
                    <a:pt x="958" y="927"/>
                    <a:pt x="930" y="977"/>
                  </a:cubicBezTo>
                  <a:cubicBezTo>
                    <a:pt x="917" y="1001"/>
                    <a:pt x="897" y="1031"/>
                    <a:pt x="874" y="1049"/>
                  </a:cubicBezTo>
                  <a:cubicBezTo>
                    <a:pt x="859" y="1061"/>
                    <a:pt x="826" y="1081"/>
                    <a:pt x="826" y="1081"/>
                  </a:cubicBezTo>
                  <a:cubicBezTo>
                    <a:pt x="789" y="1078"/>
                    <a:pt x="751" y="1077"/>
                    <a:pt x="714" y="1073"/>
                  </a:cubicBezTo>
                  <a:cubicBezTo>
                    <a:pt x="682" y="1069"/>
                    <a:pt x="651" y="1048"/>
                    <a:pt x="618" y="1041"/>
                  </a:cubicBezTo>
                  <a:cubicBezTo>
                    <a:pt x="523" y="993"/>
                    <a:pt x="429" y="902"/>
                    <a:pt x="346" y="833"/>
                  </a:cubicBezTo>
                  <a:cubicBezTo>
                    <a:pt x="330" y="820"/>
                    <a:pt x="322" y="798"/>
                    <a:pt x="306" y="785"/>
                  </a:cubicBezTo>
                  <a:cubicBezTo>
                    <a:pt x="299" y="780"/>
                    <a:pt x="289" y="781"/>
                    <a:pt x="282" y="777"/>
                  </a:cubicBezTo>
                  <a:cubicBezTo>
                    <a:pt x="282" y="777"/>
                    <a:pt x="222" y="737"/>
                    <a:pt x="210" y="729"/>
                  </a:cubicBezTo>
                  <a:cubicBezTo>
                    <a:pt x="172" y="704"/>
                    <a:pt x="141" y="671"/>
                    <a:pt x="98" y="657"/>
                  </a:cubicBezTo>
                  <a:cubicBezTo>
                    <a:pt x="90" y="646"/>
                    <a:pt x="83" y="634"/>
                    <a:pt x="74" y="625"/>
                  </a:cubicBezTo>
                  <a:cubicBezTo>
                    <a:pt x="67" y="618"/>
                    <a:pt x="56" y="616"/>
                    <a:pt x="50" y="609"/>
                  </a:cubicBezTo>
                  <a:cubicBezTo>
                    <a:pt x="37" y="595"/>
                    <a:pt x="18" y="561"/>
                    <a:pt x="18" y="561"/>
                  </a:cubicBezTo>
                  <a:cubicBezTo>
                    <a:pt x="0" y="490"/>
                    <a:pt x="17" y="417"/>
                    <a:pt x="90" y="393"/>
                  </a:cubicBezTo>
                  <a:cubicBezTo>
                    <a:pt x="130" y="397"/>
                    <a:pt x="205" y="400"/>
                    <a:pt x="242" y="425"/>
                  </a:cubicBezTo>
                  <a:cubicBezTo>
                    <a:pt x="268" y="442"/>
                    <a:pt x="287" y="466"/>
                    <a:pt x="314" y="481"/>
                  </a:cubicBezTo>
                  <a:cubicBezTo>
                    <a:pt x="350" y="502"/>
                    <a:pt x="389" y="513"/>
                    <a:pt x="426" y="529"/>
                  </a:cubicBezTo>
                  <a:cubicBezTo>
                    <a:pt x="537" y="575"/>
                    <a:pt x="450" y="551"/>
                    <a:pt x="522" y="569"/>
                  </a:cubicBezTo>
                  <a:cubicBezTo>
                    <a:pt x="535" y="566"/>
                    <a:pt x="549" y="566"/>
                    <a:pt x="562" y="561"/>
                  </a:cubicBezTo>
                  <a:cubicBezTo>
                    <a:pt x="600" y="547"/>
                    <a:pt x="606" y="503"/>
                    <a:pt x="626" y="473"/>
                  </a:cubicBezTo>
                  <a:cubicBezTo>
                    <a:pt x="639" y="419"/>
                    <a:pt x="624" y="366"/>
                    <a:pt x="610" y="313"/>
                  </a:cubicBezTo>
                  <a:cubicBezTo>
                    <a:pt x="604" y="292"/>
                    <a:pt x="599" y="270"/>
                    <a:pt x="594" y="249"/>
                  </a:cubicBezTo>
                  <a:cubicBezTo>
                    <a:pt x="591" y="238"/>
                    <a:pt x="586" y="217"/>
                    <a:pt x="586" y="217"/>
                  </a:cubicBezTo>
                  <a:cubicBezTo>
                    <a:pt x="596" y="118"/>
                    <a:pt x="579" y="159"/>
                    <a:pt x="626" y="89"/>
                  </a:cubicBezTo>
                  <a:cubicBezTo>
                    <a:pt x="635" y="75"/>
                    <a:pt x="658" y="78"/>
                    <a:pt x="674" y="73"/>
                  </a:cubicBezTo>
                  <a:cubicBezTo>
                    <a:pt x="704" y="63"/>
                    <a:pt x="719" y="58"/>
                    <a:pt x="730" y="2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66" name="Oval 6"/>
            <p:cNvSpPr>
              <a:spLocks noChangeArrowheads="1"/>
            </p:cNvSpPr>
            <p:nvPr/>
          </p:nvSpPr>
          <p:spPr bwMode="auto">
            <a:xfrm>
              <a:off x="566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422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start</a:t>
              </a:r>
            </a:p>
          </p:txBody>
        </p:sp>
        <p:sp>
          <p:nvSpPr>
            <p:cNvPr id="373768" name="Oval 8"/>
            <p:cNvSpPr>
              <a:spLocks noChangeArrowheads="1"/>
            </p:cNvSpPr>
            <p:nvPr/>
          </p:nvSpPr>
          <p:spPr bwMode="auto">
            <a:xfrm>
              <a:off x="4944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3769" name="Text Box 9"/>
            <p:cNvSpPr txBox="1">
              <a:spLocks noChangeArrowheads="1"/>
            </p:cNvSpPr>
            <p:nvPr/>
          </p:nvSpPr>
          <p:spPr bwMode="auto">
            <a:xfrm>
              <a:off x="4800" y="144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goal</a:t>
              </a:r>
            </a:p>
          </p:txBody>
        </p:sp>
        <p:sp>
          <p:nvSpPr>
            <p:cNvPr id="373770" name="Line 10"/>
            <p:cNvSpPr>
              <a:spLocks noChangeShapeType="1"/>
            </p:cNvSpPr>
            <p:nvPr/>
          </p:nvSpPr>
          <p:spPr bwMode="auto">
            <a:xfrm flipV="1">
              <a:off x="568" y="1416"/>
              <a:ext cx="4416" cy="192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3771" name="Group 11"/>
          <p:cNvGrpSpPr>
            <a:grpSpLocks/>
          </p:cNvGrpSpPr>
          <p:nvPr/>
        </p:nvGrpSpPr>
        <p:grpSpPr bwMode="auto">
          <a:xfrm>
            <a:off x="914400" y="4838700"/>
            <a:ext cx="1311275" cy="862013"/>
            <a:chOff x="576" y="3048"/>
            <a:chExt cx="826" cy="543"/>
          </a:xfrm>
        </p:grpSpPr>
        <p:sp>
          <p:nvSpPr>
            <p:cNvPr id="373772" name="Line 12"/>
            <p:cNvSpPr>
              <a:spLocks noChangeShapeType="1"/>
            </p:cNvSpPr>
            <p:nvPr/>
          </p:nvSpPr>
          <p:spPr bwMode="auto">
            <a:xfrm flipV="1">
              <a:off x="576" y="304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3" name="Line 13"/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4" name="Text Box 14"/>
            <p:cNvSpPr txBox="1">
              <a:spLocks noChangeArrowheads="1"/>
            </p:cNvSpPr>
            <p:nvPr/>
          </p:nvSpPr>
          <p:spPr bwMode="auto">
            <a:xfrm>
              <a:off x="960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3775" name="Group 15"/>
          <p:cNvGrpSpPr>
            <a:grpSpLocks/>
          </p:cNvGrpSpPr>
          <p:nvPr/>
        </p:nvGrpSpPr>
        <p:grpSpPr bwMode="auto">
          <a:xfrm>
            <a:off x="4572000" y="5410200"/>
            <a:ext cx="4206875" cy="1106488"/>
            <a:chOff x="3360" y="3335"/>
            <a:chExt cx="2650" cy="697"/>
          </a:xfrm>
        </p:grpSpPr>
        <p:sp>
          <p:nvSpPr>
            <p:cNvPr id="373776" name="Line 16"/>
            <p:cNvSpPr>
              <a:spLocks noChangeShapeType="1"/>
            </p:cNvSpPr>
            <p:nvPr/>
          </p:nvSpPr>
          <p:spPr bwMode="auto">
            <a:xfrm>
              <a:off x="3360" y="34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7" name="Text Box 17"/>
            <p:cNvSpPr txBox="1">
              <a:spLocks noChangeArrowheads="1"/>
            </p:cNvSpPr>
            <p:nvPr/>
          </p:nvSpPr>
          <p:spPr bwMode="auto">
            <a:xfrm>
              <a:off x="3974" y="333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Motion to goal</a:t>
              </a:r>
            </a:p>
          </p:txBody>
        </p:sp>
        <p:sp>
          <p:nvSpPr>
            <p:cNvPr id="373778" name="Line 18"/>
            <p:cNvSpPr>
              <a:spLocks noChangeShapeType="1"/>
            </p:cNvSpPr>
            <p:nvPr/>
          </p:nvSpPr>
          <p:spPr bwMode="auto">
            <a:xfrm>
              <a:off x="3360" y="3682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9" name="Text Box 19"/>
            <p:cNvSpPr txBox="1">
              <a:spLocks noChangeArrowheads="1"/>
            </p:cNvSpPr>
            <p:nvPr/>
          </p:nvSpPr>
          <p:spPr bwMode="auto">
            <a:xfrm>
              <a:off x="3974" y="3561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Boundary following</a:t>
              </a:r>
            </a:p>
          </p:txBody>
        </p:sp>
        <p:sp>
          <p:nvSpPr>
            <p:cNvPr id="373780" name="Line 20"/>
            <p:cNvSpPr>
              <a:spLocks noChangeShapeType="1"/>
            </p:cNvSpPr>
            <p:nvPr/>
          </p:nvSpPr>
          <p:spPr bwMode="auto">
            <a:xfrm>
              <a:off x="3360" y="3922"/>
              <a:ext cx="432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81" name="Text Box 21"/>
            <p:cNvSpPr txBox="1">
              <a:spLocks noChangeArrowheads="1"/>
            </p:cNvSpPr>
            <p:nvPr/>
          </p:nvSpPr>
          <p:spPr bwMode="auto">
            <a:xfrm>
              <a:off x="3974" y="3801"/>
              <a:ext cx="2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Line connecting start and goal</a:t>
              </a:r>
            </a:p>
          </p:txBody>
        </p:sp>
      </p:grpSp>
      <p:grpSp>
        <p:nvGrpSpPr>
          <p:cNvPr id="373782" name="Group 22"/>
          <p:cNvGrpSpPr>
            <a:grpSpLocks/>
          </p:cNvGrpSpPr>
          <p:nvPr/>
        </p:nvGrpSpPr>
        <p:grpSpPr bwMode="auto">
          <a:xfrm>
            <a:off x="1689100" y="2033588"/>
            <a:ext cx="1655763" cy="2779712"/>
            <a:chOff x="1064" y="1281"/>
            <a:chExt cx="1043" cy="1751"/>
          </a:xfrm>
        </p:grpSpPr>
        <p:sp>
          <p:nvSpPr>
            <p:cNvPr id="373783" name="Line 23"/>
            <p:cNvSpPr>
              <a:spLocks noChangeShapeType="1"/>
            </p:cNvSpPr>
            <p:nvPr/>
          </p:nvSpPr>
          <p:spPr bwMode="auto">
            <a:xfrm flipH="1">
              <a:off x="1713" y="152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84" name="Text Box 24"/>
            <p:cNvSpPr txBox="1">
              <a:spLocks noChangeArrowheads="1"/>
            </p:cNvSpPr>
            <p:nvPr/>
          </p:nvSpPr>
          <p:spPr bwMode="auto">
            <a:xfrm>
              <a:off x="1665" y="1281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3785" name="Freeform 25"/>
            <p:cNvSpPr>
              <a:spLocks/>
            </p:cNvSpPr>
            <p:nvPr/>
          </p:nvSpPr>
          <p:spPr bwMode="auto">
            <a:xfrm>
              <a:off x="1064" y="1764"/>
              <a:ext cx="646" cy="1268"/>
            </a:xfrm>
            <a:custGeom>
              <a:avLst/>
              <a:gdLst/>
              <a:ahLst/>
              <a:cxnLst>
                <a:cxn ang="0">
                  <a:pos x="64" y="1268"/>
                </a:cxn>
                <a:cxn ang="0">
                  <a:pos x="40" y="1156"/>
                </a:cxn>
                <a:cxn ang="0">
                  <a:pos x="24" y="1108"/>
                </a:cxn>
                <a:cxn ang="0">
                  <a:pos x="0" y="964"/>
                </a:cxn>
                <a:cxn ang="0">
                  <a:pos x="8" y="780"/>
                </a:cxn>
                <a:cxn ang="0">
                  <a:pos x="24" y="732"/>
                </a:cxn>
                <a:cxn ang="0">
                  <a:pos x="32" y="708"/>
                </a:cxn>
                <a:cxn ang="0">
                  <a:pos x="56" y="540"/>
                </a:cxn>
                <a:cxn ang="0">
                  <a:pos x="128" y="292"/>
                </a:cxn>
                <a:cxn ang="0">
                  <a:pos x="160" y="252"/>
                </a:cxn>
                <a:cxn ang="0">
                  <a:pos x="168" y="228"/>
                </a:cxn>
                <a:cxn ang="0">
                  <a:pos x="216" y="180"/>
                </a:cxn>
                <a:cxn ang="0">
                  <a:pos x="232" y="156"/>
                </a:cxn>
                <a:cxn ang="0">
                  <a:pos x="256" y="148"/>
                </a:cxn>
                <a:cxn ang="0">
                  <a:pos x="360" y="68"/>
                </a:cxn>
                <a:cxn ang="0">
                  <a:pos x="646" y="0"/>
                </a:cxn>
              </a:cxnLst>
              <a:rect l="0" t="0" r="r" b="b"/>
              <a:pathLst>
                <a:path w="646" h="1268">
                  <a:moveTo>
                    <a:pt x="64" y="1268"/>
                  </a:moveTo>
                  <a:cubicBezTo>
                    <a:pt x="52" y="1231"/>
                    <a:pt x="50" y="1193"/>
                    <a:pt x="40" y="1156"/>
                  </a:cubicBezTo>
                  <a:cubicBezTo>
                    <a:pt x="36" y="1140"/>
                    <a:pt x="24" y="1108"/>
                    <a:pt x="24" y="1108"/>
                  </a:cubicBezTo>
                  <a:cubicBezTo>
                    <a:pt x="18" y="1060"/>
                    <a:pt x="15" y="1010"/>
                    <a:pt x="0" y="964"/>
                  </a:cubicBezTo>
                  <a:cubicBezTo>
                    <a:pt x="3" y="903"/>
                    <a:pt x="2" y="841"/>
                    <a:pt x="8" y="780"/>
                  </a:cubicBezTo>
                  <a:cubicBezTo>
                    <a:pt x="10" y="763"/>
                    <a:pt x="19" y="748"/>
                    <a:pt x="24" y="732"/>
                  </a:cubicBezTo>
                  <a:cubicBezTo>
                    <a:pt x="27" y="724"/>
                    <a:pt x="32" y="708"/>
                    <a:pt x="32" y="708"/>
                  </a:cubicBezTo>
                  <a:cubicBezTo>
                    <a:pt x="39" y="652"/>
                    <a:pt x="49" y="596"/>
                    <a:pt x="56" y="540"/>
                  </a:cubicBezTo>
                  <a:cubicBezTo>
                    <a:pt x="66" y="458"/>
                    <a:pt x="66" y="354"/>
                    <a:pt x="128" y="292"/>
                  </a:cubicBezTo>
                  <a:cubicBezTo>
                    <a:pt x="148" y="232"/>
                    <a:pt x="119" y="304"/>
                    <a:pt x="160" y="252"/>
                  </a:cubicBezTo>
                  <a:cubicBezTo>
                    <a:pt x="165" y="245"/>
                    <a:pt x="163" y="235"/>
                    <a:pt x="168" y="228"/>
                  </a:cubicBezTo>
                  <a:cubicBezTo>
                    <a:pt x="182" y="210"/>
                    <a:pt x="203" y="199"/>
                    <a:pt x="216" y="180"/>
                  </a:cubicBezTo>
                  <a:cubicBezTo>
                    <a:pt x="221" y="172"/>
                    <a:pt x="224" y="162"/>
                    <a:pt x="232" y="156"/>
                  </a:cubicBezTo>
                  <a:cubicBezTo>
                    <a:pt x="239" y="151"/>
                    <a:pt x="248" y="151"/>
                    <a:pt x="256" y="148"/>
                  </a:cubicBezTo>
                  <a:cubicBezTo>
                    <a:pt x="272" y="100"/>
                    <a:pt x="320" y="88"/>
                    <a:pt x="360" y="68"/>
                  </a:cubicBezTo>
                  <a:cubicBezTo>
                    <a:pt x="451" y="23"/>
                    <a:pt x="547" y="20"/>
                    <a:pt x="646" y="0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3786" name="Group 26"/>
          <p:cNvGrpSpPr>
            <a:grpSpLocks/>
          </p:cNvGrpSpPr>
          <p:nvPr/>
        </p:nvGrpSpPr>
        <p:grpSpPr bwMode="auto">
          <a:xfrm>
            <a:off x="2744788" y="1933575"/>
            <a:ext cx="3194050" cy="862013"/>
            <a:chOff x="1729" y="1218"/>
            <a:chExt cx="2012" cy="543"/>
          </a:xfrm>
        </p:grpSpPr>
        <p:sp>
          <p:nvSpPr>
            <p:cNvPr id="373787" name="Line 27"/>
            <p:cNvSpPr>
              <a:spLocks noChangeShapeType="1"/>
            </p:cNvSpPr>
            <p:nvPr/>
          </p:nvSpPr>
          <p:spPr bwMode="auto">
            <a:xfrm>
              <a:off x="3471" y="1418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88" name="Text Box 28"/>
            <p:cNvSpPr txBox="1">
              <a:spLocks noChangeArrowheads="1"/>
            </p:cNvSpPr>
            <p:nvPr/>
          </p:nvSpPr>
          <p:spPr bwMode="auto">
            <a:xfrm>
              <a:off x="3231" y="1218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  <p:sp>
          <p:nvSpPr>
            <p:cNvPr id="373789" name="Freeform 29"/>
            <p:cNvSpPr>
              <a:spLocks/>
            </p:cNvSpPr>
            <p:nvPr/>
          </p:nvSpPr>
          <p:spPr bwMode="auto">
            <a:xfrm>
              <a:off x="1729" y="1492"/>
              <a:ext cx="2012" cy="269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2012" y="0"/>
                </a:cxn>
              </a:cxnLst>
              <a:rect l="0" t="0" r="r" b="b"/>
              <a:pathLst>
                <a:path w="2012" h="269">
                  <a:moveTo>
                    <a:pt x="0" y="269"/>
                  </a:moveTo>
                  <a:lnTo>
                    <a:pt x="201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3790" name="Group 30"/>
          <p:cNvGrpSpPr>
            <a:grpSpLocks/>
          </p:cNvGrpSpPr>
          <p:nvPr/>
        </p:nvGrpSpPr>
        <p:grpSpPr bwMode="auto">
          <a:xfrm>
            <a:off x="5934075" y="1325563"/>
            <a:ext cx="1038225" cy="1052512"/>
            <a:chOff x="3738" y="835"/>
            <a:chExt cx="654" cy="663"/>
          </a:xfrm>
        </p:grpSpPr>
        <p:sp>
          <p:nvSpPr>
            <p:cNvPr id="373791" name="Line 31"/>
            <p:cNvSpPr>
              <a:spLocks noChangeShapeType="1"/>
            </p:cNvSpPr>
            <p:nvPr/>
          </p:nvSpPr>
          <p:spPr bwMode="auto">
            <a:xfrm flipH="1">
              <a:off x="3902" y="1075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92" name="Text Box 32"/>
            <p:cNvSpPr txBox="1">
              <a:spLocks noChangeArrowheads="1"/>
            </p:cNvSpPr>
            <p:nvPr/>
          </p:nvSpPr>
          <p:spPr bwMode="auto">
            <a:xfrm>
              <a:off x="3950" y="835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3793" name="Freeform 33"/>
            <p:cNvSpPr>
              <a:spLocks/>
            </p:cNvSpPr>
            <p:nvPr/>
          </p:nvSpPr>
          <p:spPr bwMode="auto">
            <a:xfrm>
              <a:off x="3738" y="1224"/>
              <a:ext cx="150" cy="274"/>
            </a:xfrm>
            <a:custGeom>
              <a:avLst/>
              <a:gdLst/>
              <a:ahLst/>
              <a:cxnLst>
                <a:cxn ang="0">
                  <a:pos x="16" y="274"/>
                </a:cxn>
                <a:cxn ang="0">
                  <a:pos x="0" y="226"/>
                </a:cxn>
                <a:cxn ang="0">
                  <a:pos x="8" y="145"/>
                </a:cxn>
                <a:cxn ang="0">
                  <a:pos x="79" y="48"/>
                </a:cxn>
                <a:cxn ang="0">
                  <a:pos x="127" y="16"/>
                </a:cxn>
                <a:cxn ang="0">
                  <a:pos x="150" y="0"/>
                </a:cxn>
              </a:cxnLst>
              <a:rect l="0" t="0" r="r" b="b"/>
              <a:pathLst>
                <a:path w="150" h="274">
                  <a:moveTo>
                    <a:pt x="16" y="274"/>
                  </a:moveTo>
                  <a:cubicBezTo>
                    <a:pt x="11" y="258"/>
                    <a:pt x="0" y="226"/>
                    <a:pt x="0" y="226"/>
                  </a:cubicBezTo>
                  <a:cubicBezTo>
                    <a:pt x="3" y="198"/>
                    <a:pt x="0" y="171"/>
                    <a:pt x="8" y="145"/>
                  </a:cubicBezTo>
                  <a:cubicBezTo>
                    <a:pt x="12" y="132"/>
                    <a:pt x="66" y="59"/>
                    <a:pt x="79" y="48"/>
                  </a:cubicBezTo>
                  <a:cubicBezTo>
                    <a:pt x="93" y="35"/>
                    <a:pt x="111" y="27"/>
                    <a:pt x="127" y="16"/>
                  </a:cubicBezTo>
                  <a:cubicBezTo>
                    <a:pt x="134" y="11"/>
                    <a:pt x="150" y="0"/>
                    <a:pt x="150" y="0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3794" name="Freeform 34"/>
          <p:cNvSpPr>
            <a:spLocks/>
          </p:cNvSpPr>
          <p:nvPr/>
        </p:nvSpPr>
        <p:spPr bwMode="auto">
          <a:xfrm>
            <a:off x="6265863" y="1963738"/>
            <a:ext cx="1620837" cy="296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3" y="175"/>
              </a:cxn>
            </a:cxnLst>
            <a:rect l="0" t="0" r="r" b="b"/>
            <a:pathLst>
              <a:path w="1003" h="175">
                <a:moveTo>
                  <a:pt x="0" y="0"/>
                </a:moveTo>
                <a:lnTo>
                  <a:pt x="1003" y="17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9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Campos de Potencial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Tipo de Agente e Ambiente</a:t>
            </a:r>
          </a:p>
          <a:p>
            <a:pPr lvl="1"/>
            <a:r>
              <a:rPr lang="pt-BR" dirty="0" err="1" smtClean="0"/>
              <a:t>Holonômico</a:t>
            </a:r>
            <a:r>
              <a:rPr lang="pt-BR" dirty="0" smtClean="0"/>
              <a:t> (ex. esfera) x </a:t>
            </a:r>
            <a:r>
              <a:rPr lang="pt-BR" dirty="0"/>
              <a:t>Não </a:t>
            </a:r>
            <a:r>
              <a:rPr lang="pt-BR" dirty="0" err="1" smtClean="0"/>
              <a:t>Holonômico</a:t>
            </a:r>
            <a:r>
              <a:rPr lang="pt-BR" dirty="0" smtClean="0"/>
              <a:t> (carro)</a:t>
            </a:r>
            <a:endParaRPr lang="pt-BR" dirty="0"/>
          </a:p>
          <a:p>
            <a:pPr lvl="1"/>
            <a:r>
              <a:rPr lang="pt-BR" dirty="0"/>
              <a:t>Determinístico x Estocástico</a:t>
            </a:r>
          </a:p>
          <a:p>
            <a:pPr lvl="1"/>
            <a:r>
              <a:rPr lang="pt-BR" dirty="0"/>
              <a:t>Parcialmente x Completamente Observável</a:t>
            </a:r>
          </a:p>
          <a:p>
            <a:pPr lvl="1"/>
            <a:r>
              <a:rPr lang="pt-BR" dirty="0"/>
              <a:t>Contínuo x Discreto</a:t>
            </a:r>
          </a:p>
          <a:p>
            <a:r>
              <a:rPr lang="pt-BR" dirty="0" smtClean="0"/>
              <a:t>Custo </a:t>
            </a:r>
            <a:r>
              <a:rPr lang="pt-BR" dirty="0"/>
              <a:t>de Espaço x Tempo</a:t>
            </a:r>
          </a:p>
          <a:p>
            <a:r>
              <a:rPr lang="pt-BR" dirty="0"/>
              <a:t>Algoritmos Simples x Complexos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Campos de Potencial</a:t>
            </a:r>
            <a:endParaRPr lang="en-US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3975"/>
            <a:ext cx="8229600" cy="5000625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O agente está sujeito a uma Função Potencial (U) que faz com que ele se mova em uma determinada direção</a:t>
            </a:r>
          </a:p>
          <a:p>
            <a:pPr eaLnBrk="1" hangingPunct="1"/>
            <a:r>
              <a:rPr lang="pt-BR" smtClean="0"/>
              <a:t>Analogia com a física</a:t>
            </a:r>
          </a:p>
          <a:p>
            <a:pPr marL="742950" lvl="1" indent="-285750" eaLnBrk="1" hangingPunct="1"/>
            <a:r>
              <a:rPr lang="pt-BR" smtClean="0"/>
              <a:t>Campos elétricos</a:t>
            </a:r>
          </a:p>
          <a:p>
            <a:pPr marL="742950" lvl="1" indent="-285750" eaLnBrk="1" hangingPunct="1"/>
            <a:r>
              <a:rPr lang="pt-BR" smtClean="0"/>
              <a:t>Campos gravitacionais</a:t>
            </a:r>
          </a:p>
          <a:p>
            <a:pPr eaLnBrk="1" hangingPunct="1"/>
            <a:endParaRPr lang="pt-BR" smtClean="0"/>
          </a:p>
        </p:txBody>
      </p:sp>
      <p:sp>
        <p:nvSpPr>
          <p:cNvPr id="47109" name="Oval 4" descr="Wide upward diagonal"/>
          <p:cNvSpPr>
            <a:spLocks noChangeArrowheads="1"/>
          </p:cNvSpPr>
          <p:nvPr/>
        </p:nvSpPr>
        <p:spPr bwMode="auto">
          <a:xfrm>
            <a:off x="4652963" y="4949825"/>
            <a:ext cx="1143000" cy="1120775"/>
          </a:xfrm>
          <a:prstGeom prst="ellipse">
            <a:avLst/>
          </a:prstGeom>
          <a:pattFill prst="wdUpDiag">
            <a:fgClr>
              <a:srgbClr val="FF33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400"/>
          </a:p>
        </p:txBody>
      </p:sp>
      <p:sp>
        <p:nvSpPr>
          <p:cNvPr id="47110" name="Oval 5"/>
          <p:cNvSpPr>
            <a:spLocks noChangeArrowheads="1"/>
          </p:cNvSpPr>
          <p:nvPr/>
        </p:nvSpPr>
        <p:spPr bwMode="auto">
          <a:xfrm>
            <a:off x="2479675" y="5927725"/>
            <a:ext cx="304800" cy="2746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6472238" y="5730875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Obstáculo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2241550" y="53848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Agente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6851650" y="45545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Objetivo</a:t>
            </a:r>
          </a:p>
        </p:txBody>
      </p:sp>
      <p:cxnSp>
        <p:nvCxnSpPr>
          <p:cNvPr id="47114" name="AutoShape 9"/>
          <p:cNvCxnSpPr>
            <a:cxnSpLocks noChangeShapeType="1"/>
          </p:cNvCxnSpPr>
          <p:nvPr/>
        </p:nvCxnSpPr>
        <p:spPr bwMode="auto">
          <a:xfrm flipV="1">
            <a:off x="2824163" y="4322763"/>
            <a:ext cx="4430712" cy="1760537"/>
          </a:xfrm>
          <a:prstGeom prst="curvedConnector3">
            <a:avLst>
              <a:gd name="adj1" fmla="val 31741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15" name="Line 10"/>
          <p:cNvSpPr>
            <a:spLocks noChangeShapeType="1"/>
          </p:cNvSpPr>
          <p:nvPr/>
        </p:nvSpPr>
        <p:spPr bwMode="auto">
          <a:xfrm flipH="1" flipV="1">
            <a:off x="5829300" y="5775325"/>
            <a:ext cx="604838" cy="9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243763" y="4187825"/>
            <a:ext cx="304800" cy="304800"/>
            <a:chOff x="192" y="3456"/>
            <a:chExt cx="288" cy="288"/>
          </a:xfrm>
        </p:grpSpPr>
        <p:sp>
          <p:nvSpPr>
            <p:cNvPr id="47117" name="Oval 12"/>
            <p:cNvSpPr>
              <a:spLocks noChangeArrowheads="1"/>
            </p:cNvSpPr>
            <p:nvPr/>
          </p:nvSpPr>
          <p:spPr bwMode="auto">
            <a:xfrm>
              <a:off x="192" y="3456"/>
              <a:ext cx="288" cy="288"/>
            </a:xfrm>
            <a:prstGeom prst="ellipse">
              <a:avLst/>
            </a:prstGeom>
            <a:solidFill>
              <a:srgbClr val="E44D1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18" name="Oval 13"/>
            <p:cNvSpPr>
              <a:spLocks noChangeArrowheads="1"/>
            </p:cNvSpPr>
            <p:nvPr/>
          </p:nvSpPr>
          <p:spPr bwMode="auto">
            <a:xfrm>
              <a:off x="240" y="350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19" name="Oval 14"/>
            <p:cNvSpPr>
              <a:spLocks noChangeArrowheads="1"/>
            </p:cNvSpPr>
            <p:nvPr/>
          </p:nvSpPr>
          <p:spPr bwMode="auto">
            <a:xfrm>
              <a:off x="288" y="3552"/>
              <a:ext cx="96" cy="96"/>
            </a:xfrm>
            <a:prstGeom prst="ellipse">
              <a:avLst/>
            </a:prstGeom>
            <a:solidFill>
              <a:srgbClr val="E44D1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Gradiente de uma Função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7775"/>
            <a:ext cx="8229600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dirty="0" smtClean="0"/>
              <a:t>Derivando-se a função potencial (gradiente da função), obtém-se o vetor força a ser seguido pelo agente</a:t>
            </a:r>
          </a:p>
          <a:p>
            <a:pPr eaLnBrk="1" hangingPunct="1">
              <a:lnSpc>
                <a:spcPct val="110000"/>
              </a:lnSpc>
            </a:pPr>
            <a:r>
              <a:rPr lang="pt-BR" dirty="0" smtClean="0"/>
              <a:t>O gradiente de uma função f </a:t>
            </a:r>
            <a:br>
              <a:rPr lang="pt-BR" dirty="0" smtClean="0"/>
            </a:br>
            <a:r>
              <a:rPr lang="pt-BR" dirty="0" smtClean="0"/>
              <a:t>em duas dimensões </a:t>
            </a:r>
            <a:r>
              <a:rPr lang="pt-BR" dirty="0" smtClean="0"/>
              <a:t>é </a:t>
            </a:r>
            <a:r>
              <a:rPr lang="pt-BR" dirty="0" smtClean="0"/>
              <a:t>dado por:</a:t>
            </a:r>
          </a:p>
          <a:p>
            <a:pPr eaLnBrk="1" hangingPunct="1">
              <a:lnSpc>
                <a:spcPct val="110000"/>
              </a:lnSpc>
            </a:pPr>
            <a:r>
              <a:rPr lang="pt-BR" dirty="0" smtClean="0"/>
              <a:t>O gradiente aponta para a direção de crescimento da derivada;</a:t>
            </a:r>
          </a:p>
          <a:p>
            <a:pPr lvl="1" eaLnBrk="1" hangingPunct="1">
              <a:lnSpc>
                <a:spcPct val="110000"/>
              </a:lnSpc>
            </a:pPr>
            <a:r>
              <a:rPr lang="pt-BR" dirty="0" smtClean="0"/>
              <a:t>O mínimo da função pode ser encontrado se o gradiente negativo for seguido</a:t>
            </a:r>
            <a:endParaRPr lang="en-US" dirty="0" smtClean="0"/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6670675" y="2903538"/>
          <a:ext cx="2222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4" name="Equation" r:id="rId3" imgW="1079280" imgH="419040" progId="Equation.3">
                  <p:embed/>
                </p:oleObj>
              </mc:Choice>
              <mc:Fallback>
                <p:oleObj name="Equation" r:id="rId3" imgW="10792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2903538"/>
                        <a:ext cx="2222500" cy="9588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de Campos Potenciais</a:t>
            </a:r>
            <a:endParaRPr lang="pt-BR" dirty="0" smtClean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98550"/>
            <a:ext cx="3419475" cy="271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2275" y="3844925"/>
            <a:ext cx="3524250" cy="280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915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5038" y="1049338"/>
            <a:ext cx="3819525" cy="287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Inteligência Artificial em Jogos Digitais – ICMC - USP</a:t>
            </a:r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 forma mais simples: Somatório </a:t>
            </a:r>
            <a:endParaRPr lang="en-US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Considera-se diretamente um somatório de forças (derivadas de funções potenciais)</a:t>
            </a:r>
          </a:p>
          <a:p>
            <a:pPr eaLnBrk="1" hangingPunct="1"/>
            <a:r>
              <a:rPr lang="pt-BR" smtClean="0"/>
              <a:t>Agente segue a força resultante</a:t>
            </a:r>
            <a:endParaRPr lang="en-US" smtClean="0"/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4165600" y="4649788"/>
            <a:ext cx="1212850" cy="10604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68550" y="4148138"/>
            <a:ext cx="1663700" cy="806450"/>
            <a:chOff x="1438" y="1206"/>
            <a:chExt cx="1048" cy="508"/>
          </a:xfrm>
        </p:grpSpPr>
        <p:sp>
          <p:nvSpPr>
            <p:cNvPr id="50200" name="Oval 6"/>
            <p:cNvSpPr>
              <a:spLocks noChangeArrowheads="1"/>
            </p:cNvSpPr>
            <p:nvPr/>
          </p:nvSpPr>
          <p:spPr bwMode="auto">
            <a:xfrm>
              <a:off x="1869" y="1558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01" name="Line 7"/>
            <p:cNvSpPr>
              <a:spLocks noChangeShapeType="1"/>
            </p:cNvSpPr>
            <p:nvPr/>
          </p:nvSpPr>
          <p:spPr bwMode="auto">
            <a:xfrm flipV="1">
              <a:off x="2026" y="1595"/>
              <a:ext cx="460" cy="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8"/>
            <p:cNvSpPr>
              <a:spLocks noChangeShapeType="1"/>
            </p:cNvSpPr>
            <p:nvPr/>
          </p:nvSpPr>
          <p:spPr bwMode="auto">
            <a:xfrm flipH="1" flipV="1">
              <a:off x="1438" y="1473"/>
              <a:ext cx="430" cy="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Line 9"/>
            <p:cNvSpPr>
              <a:spLocks noChangeShapeType="1"/>
            </p:cNvSpPr>
            <p:nvPr/>
          </p:nvSpPr>
          <p:spPr bwMode="auto">
            <a:xfrm flipV="1">
              <a:off x="1972" y="1206"/>
              <a:ext cx="120" cy="35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81400" y="3492500"/>
            <a:ext cx="1365250" cy="701675"/>
            <a:chOff x="2202" y="793"/>
            <a:chExt cx="860" cy="442"/>
          </a:xfrm>
        </p:grpSpPr>
        <p:sp>
          <p:nvSpPr>
            <p:cNvPr id="50196" name="Oval 11"/>
            <p:cNvSpPr>
              <a:spLocks noChangeArrowheads="1"/>
            </p:cNvSpPr>
            <p:nvPr/>
          </p:nvSpPr>
          <p:spPr bwMode="auto">
            <a:xfrm>
              <a:off x="2445" y="1079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97" name="Line 12"/>
            <p:cNvSpPr>
              <a:spLocks noChangeShapeType="1"/>
            </p:cNvSpPr>
            <p:nvPr/>
          </p:nvSpPr>
          <p:spPr bwMode="auto">
            <a:xfrm>
              <a:off x="2602" y="1170"/>
              <a:ext cx="460" cy="4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Line 13"/>
            <p:cNvSpPr>
              <a:spLocks noChangeShapeType="1"/>
            </p:cNvSpPr>
            <p:nvPr/>
          </p:nvSpPr>
          <p:spPr bwMode="auto">
            <a:xfrm flipH="1" flipV="1">
              <a:off x="2202" y="793"/>
              <a:ext cx="266" cy="3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Line 14"/>
            <p:cNvSpPr>
              <a:spLocks noChangeShapeType="1"/>
            </p:cNvSpPr>
            <p:nvPr/>
          </p:nvSpPr>
          <p:spPr bwMode="auto">
            <a:xfrm flipV="1">
              <a:off x="2566" y="915"/>
              <a:ext cx="259" cy="19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478463" y="3646488"/>
            <a:ext cx="979487" cy="579437"/>
            <a:chOff x="3397" y="890"/>
            <a:chExt cx="617" cy="365"/>
          </a:xfrm>
        </p:grpSpPr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3397" y="1048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3554" y="1139"/>
              <a:ext cx="460" cy="1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V="1">
              <a:off x="3493" y="890"/>
              <a:ext cx="182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3548" y="1029"/>
              <a:ext cx="398" cy="5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757988" y="4062413"/>
            <a:ext cx="657225" cy="500062"/>
            <a:chOff x="4203" y="1152"/>
            <a:chExt cx="414" cy="315"/>
          </a:xfrm>
        </p:grpSpPr>
        <p:sp>
          <p:nvSpPr>
            <p:cNvPr id="50189" name="Text Box 21"/>
            <p:cNvSpPr txBox="1">
              <a:spLocks noChangeArrowheads="1"/>
            </p:cNvSpPr>
            <p:nvPr/>
          </p:nvSpPr>
          <p:spPr bwMode="auto">
            <a:xfrm>
              <a:off x="4405" y="117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pt-BR" sz="2400" b="0">
                  <a:solidFill>
                    <a:schemeClr val="tx2"/>
                  </a:solidFill>
                </a:rPr>
                <a:t>x</a:t>
              </a:r>
              <a:endParaRPr lang="en-US" sz="2400" b="0">
                <a:solidFill>
                  <a:schemeClr val="tx2"/>
                </a:solidFill>
              </a:endParaRPr>
            </a:p>
          </p:txBody>
        </p:sp>
        <p:sp>
          <p:nvSpPr>
            <p:cNvPr id="50190" name="Oval 22"/>
            <p:cNvSpPr>
              <a:spLocks noChangeArrowheads="1"/>
            </p:cNvSpPr>
            <p:nvPr/>
          </p:nvSpPr>
          <p:spPr bwMode="auto">
            <a:xfrm>
              <a:off x="4203" y="1152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91" name="Line 23"/>
            <p:cNvSpPr>
              <a:spLocks noChangeShapeType="1"/>
            </p:cNvSpPr>
            <p:nvPr/>
          </p:nvSpPr>
          <p:spPr bwMode="auto">
            <a:xfrm>
              <a:off x="4348" y="1256"/>
              <a:ext cx="114" cy="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347788" y="4984750"/>
            <a:ext cx="971550" cy="247650"/>
            <a:chOff x="795" y="1733"/>
            <a:chExt cx="612" cy="156"/>
          </a:xfrm>
        </p:grpSpPr>
        <p:sp>
          <p:nvSpPr>
            <p:cNvPr id="50187" name="Oval 25"/>
            <p:cNvSpPr>
              <a:spLocks noChangeArrowheads="1"/>
            </p:cNvSpPr>
            <p:nvPr/>
          </p:nvSpPr>
          <p:spPr bwMode="auto">
            <a:xfrm>
              <a:off x="795" y="1733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88" name="Line 26"/>
            <p:cNvSpPr>
              <a:spLocks noChangeShapeType="1"/>
            </p:cNvSpPr>
            <p:nvPr/>
          </p:nvSpPr>
          <p:spPr bwMode="auto">
            <a:xfrm flipV="1">
              <a:off x="947" y="1747"/>
              <a:ext cx="460" cy="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Inteligência Artificial em Jogos Digitais – ICMC - USP</a:t>
            </a:r>
            <a:endParaRPr lang="en-US" alt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Somatório de Funções Potenciais</a:t>
            </a:r>
            <a:endParaRPr lang="en-US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831850"/>
          </a:xfrm>
        </p:spPr>
        <p:txBody>
          <a:bodyPr/>
          <a:lstStyle/>
          <a:p>
            <a:pPr eaLnBrk="1" hangingPunct="1"/>
            <a:r>
              <a:rPr lang="pt-BR" smtClean="0"/>
              <a:t>Exemplo</a:t>
            </a:r>
            <a:endParaRPr lang="en-US" smtClean="0"/>
          </a:p>
        </p:txBody>
      </p:sp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03475"/>
            <a:ext cx="8686800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Características do Exemplo</a:t>
            </a:r>
            <a:endParaRPr lang="en-US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Forças</a:t>
            </a:r>
          </a:p>
          <a:p>
            <a:pPr lvl="1" eaLnBrk="1" hangingPunct="1"/>
            <a:r>
              <a:rPr lang="pt-BR" smtClean="0"/>
              <a:t>Forças Atrativas: F = Ka . d</a:t>
            </a:r>
          </a:p>
          <a:p>
            <a:pPr lvl="1" eaLnBrk="1" hangingPunct="1"/>
            <a:r>
              <a:rPr lang="pt-BR" smtClean="0"/>
              <a:t>Forças Repulsivas: F = Kr / d</a:t>
            </a:r>
          </a:p>
          <a:p>
            <a:pPr eaLnBrk="1" hangingPunct="1"/>
            <a:r>
              <a:rPr lang="pt-BR" smtClean="0"/>
              <a:t>Detalhes</a:t>
            </a:r>
          </a:p>
          <a:p>
            <a:pPr lvl="1" eaLnBrk="1" hangingPunct="1"/>
            <a:r>
              <a:rPr lang="pt-BR" smtClean="0"/>
              <a:t>Forças repulsivas só estão ativas se d &lt; T</a:t>
            </a:r>
          </a:p>
          <a:p>
            <a:pPr lvl="1" eaLnBrk="1" hangingPunct="1"/>
            <a:r>
              <a:rPr lang="pt-BR" smtClean="0"/>
              <a:t>É feito uma saturação nas velocidades para evitar velocidades muito grandes (podia ser feito para F também)</a:t>
            </a:r>
          </a:p>
          <a:p>
            <a:pPr lvl="1" eaLnBrk="1" hangingPunct="1"/>
            <a:r>
              <a:rPr lang="pt-BR" smtClean="0"/>
              <a:t>Cuidados na escolha das constantes</a:t>
            </a:r>
          </a:p>
          <a:p>
            <a:pPr lvl="1" eaLnBrk="1" hangingPunct="1"/>
            <a:r>
              <a:rPr lang="pt-BR" smtClean="0"/>
              <a:t>Para o caso holonômico, computa-se Fx e Fy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Principal Problema: Mínimos Locais</a:t>
            </a:r>
            <a:endParaRPr lang="en-US" sz="380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0063"/>
            <a:ext cx="8229600" cy="3284537"/>
          </a:xfrm>
        </p:spPr>
        <p:txBody>
          <a:bodyPr/>
          <a:lstStyle/>
          <a:p>
            <a:pPr eaLnBrk="1" hangingPunct="1"/>
            <a:r>
              <a:rPr lang="pt-BR" smtClean="0"/>
              <a:t>Somatório de forças é nulo em uma posição que não é o mínimo da função potencial</a:t>
            </a:r>
          </a:p>
          <a:p>
            <a:pPr eaLnBrk="1" hangingPunct="1"/>
            <a:r>
              <a:rPr lang="pt-BR" smtClean="0"/>
              <a:t>Soluções</a:t>
            </a:r>
          </a:p>
          <a:p>
            <a:pPr lvl="1" eaLnBrk="1" hangingPunct="1"/>
            <a:r>
              <a:rPr lang="pt-BR" smtClean="0"/>
              <a:t>Aplicar forças randômicas</a:t>
            </a:r>
          </a:p>
          <a:p>
            <a:pPr lvl="1" eaLnBrk="1" hangingPunct="1"/>
            <a:r>
              <a:rPr lang="pt-BR" smtClean="0"/>
              <a:t>Utilizar Funções de Navegação</a:t>
            </a:r>
          </a:p>
          <a:p>
            <a:pPr lvl="2" eaLnBrk="1" hangingPunct="1"/>
            <a:r>
              <a:rPr lang="pt-BR" smtClean="0"/>
              <a:t>Funções potenciais sem mínimo local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935163" y="1174750"/>
            <a:ext cx="2646362" cy="250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935163" y="2446338"/>
            <a:ext cx="2646362" cy="250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 rot="-5400000">
            <a:off x="3702844" y="1815306"/>
            <a:ext cx="1538288" cy="250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5538788" y="165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2400" b="0">
                <a:solidFill>
                  <a:schemeClr val="tx2"/>
                </a:solidFill>
              </a:rPr>
              <a:t>x</a:t>
            </a:r>
            <a:endParaRPr lang="en-US" sz="2400" b="0">
              <a:solidFill>
                <a:schemeClr val="tx2"/>
              </a:solidFill>
            </a:endParaRPr>
          </a:p>
        </p:txBody>
      </p:sp>
      <p:sp>
        <p:nvSpPr>
          <p:cNvPr id="57353" name="Oval 8"/>
          <p:cNvSpPr>
            <a:spLocks noChangeArrowheads="1"/>
          </p:cNvSpPr>
          <p:nvPr/>
        </p:nvSpPr>
        <p:spPr bwMode="auto">
          <a:xfrm>
            <a:off x="2570163" y="1770063"/>
            <a:ext cx="247650" cy="247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2820988" y="1887538"/>
            <a:ext cx="7302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1828800" y="1887538"/>
            <a:ext cx="73025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 da Aula de Movimentação 1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027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i="1" dirty="0" err="1" smtClean="0"/>
              <a:t>Wavefront</a:t>
            </a:r>
            <a:r>
              <a:rPr lang="pt-BR" i="1" dirty="0" smtClean="0"/>
              <a:t> </a:t>
            </a:r>
            <a:r>
              <a:rPr lang="pt-BR" i="1" dirty="0" err="1" smtClean="0"/>
              <a:t>Planner</a:t>
            </a:r>
            <a:endParaRPr lang="pt-BR" i="1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24863" cy="5029200"/>
          </a:xfrm>
        </p:spPr>
        <p:txBody>
          <a:bodyPr/>
          <a:lstStyle/>
          <a:p>
            <a:pPr eaLnBrk="1" hangingPunct="1"/>
            <a:r>
              <a:rPr lang="pt-BR" smtClean="0"/>
              <a:t>Se o ambiente é conhecido, é possível criar funções potenciais sem mínimos locais</a:t>
            </a:r>
          </a:p>
          <a:p>
            <a:pPr eaLnBrk="1" hangingPunct="1"/>
            <a:r>
              <a:rPr lang="pt-BR" smtClean="0"/>
              <a:t>Exemplo: </a:t>
            </a:r>
            <a:r>
              <a:rPr lang="pt-BR" b="1" smtClean="0"/>
              <a:t>Wavefront Planner</a:t>
            </a:r>
          </a:p>
          <a:p>
            <a:pPr lvl="1" eaLnBrk="1" hangingPunct="1"/>
            <a:r>
              <a:rPr lang="pt-BR" smtClean="0"/>
              <a:t>Discretiza o ambiente em um grid</a:t>
            </a:r>
          </a:p>
          <a:p>
            <a:pPr lvl="1" eaLnBrk="1" hangingPunct="1"/>
            <a:r>
              <a:rPr lang="pt-BR" smtClean="0"/>
              <a:t>Células com obstáculos são desconsideradas</a:t>
            </a:r>
          </a:p>
          <a:p>
            <a:pPr lvl="1" eaLnBrk="1" hangingPunct="1"/>
            <a:r>
              <a:rPr lang="pt-BR" smtClean="0"/>
              <a:t>As outras células guardam a sua “distância” </a:t>
            </a:r>
            <a:br>
              <a:rPr lang="pt-BR" smtClean="0"/>
            </a:br>
            <a:r>
              <a:rPr lang="pt-BR" smtClean="0"/>
              <a:t>para o gol. </a:t>
            </a:r>
          </a:p>
          <a:p>
            <a:pPr lvl="1" eaLnBrk="1" hangingPunct="1"/>
            <a:r>
              <a:rPr lang="pt-BR" smtClean="0"/>
              <a:t>Fazendo uma descida de gradiente, é possível atingir o gol a partir de qualquer célula</a:t>
            </a:r>
          </a:p>
          <a:p>
            <a:pPr eaLnBrk="1" hangingPunct="1"/>
            <a:r>
              <a:rPr lang="en-US" smtClean="0"/>
              <a:t>Algoritmo de Planejamento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i="1" dirty="0" err="1" smtClean="0"/>
              <a:t>Wavefront</a:t>
            </a:r>
            <a:r>
              <a:rPr lang="pt-BR" i="1" dirty="0" smtClean="0"/>
              <a:t> </a:t>
            </a:r>
            <a:r>
              <a:rPr lang="pt-BR" i="1" dirty="0" err="1" smtClean="0"/>
              <a:t>Planner</a:t>
            </a:r>
            <a:endParaRPr lang="en-US" i="1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mtClean="0"/>
              <a:t>Funcionamento: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O gol é marcado com um valor inicial (ex. valor 0)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Os obstáculos são marcados com infinito (Maxint)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Marca-se os vizinhos do gol (com o valor 1)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A operação é repetida até que todo o grid </a:t>
            </a:r>
            <a:br>
              <a:rPr lang="pt-BR" smtClean="0"/>
            </a:br>
            <a:r>
              <a:rPr lang="pt-BR" smtClean="0"/>
              <a:t>esteja marcado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Valor Vizinho = Valor atual + 1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Conectividade 8 x Conectividade 4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Descida do gradiente para encontrar o caminho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/>
              <a:t>Pathfiding é um problema resolvido...</a:t>
            </a:r>
            <a:endParaRPr lang="en-US" sz="380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Será?</a:t>
            </a:r>
          </a:p>
          <a:p>
            <a:pPr>
              <a:buFont typeface="Wingdings" pitchFamily="2" charset="2"/>
              <a:buNone/>
            </a:pPr>
            <a:endParaRPr lang="pt-BR" sz="3200" dirty="0"/>
          </a:p>
          <a:p>
            <a:pPr algn="ctr">
              <a:buFont typeface="Wingdings" pitchFamily="2" charset="2"/>
              <a:buNone/>
            </a:pPr>
            <a:r>
              <a:rPr lang="en-US" dirty="0">
                <a:hlinkClick r:id="rId3"/>
              </a:rPr>
              <a:t>http://www.ai-blog.net/archives/000152.html</a:t>
            </a:r>
            <a:endParaRPr lang="en-US" dirty="0"/>
          </a:p>
        </p:txBody>
      </p:sp>
      <p:pic>
        <p:nvPicPr>
          <p:cNvPr id="2" name="lw9G-8gL5o0?feature=player_embedded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74985" y="3116140"/>
            <a:ext cx="4571429" cy="25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</a:p>
        </p:txBody>
      </p:sp>
      <p:sp>
        <p:nvSpPr>
          <p:cNvPr id="60420" name="Rectangle 4" descr="Large grid"/>
          <p:cNvSpPr>
            <a:spLocks noChangeArrowheads="1"/>
          </p:cNvSpPr>
          <p:nvPr/>
        </p:nvSpPr>
        <p:spPr bwMode="auto">
          <a:xfrm>
            <a:off x="1273175" y="1514475"/>
            <a:ext cx="6702425" cy="428625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098800" y="2008188"/>
            <a:ext cx="1695450" cy="1216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auto">
          <a:xfrm>
            <a:off x="5665788" y="2651125"/>
            <a:ext cx="1096962" cy="1993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auto">
          <a:xfrm>
            <a:off x="3762375" y="4181475"/>
            <a:ext cx="1214438" cy="161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b="0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260475" y="1544638"/>
            <a:ext cx="6713538" cy="4256087"/>
            <a:chOff x="794" y="973"/>
            <a:chExt cx="4229" cy="2681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1039" y="973"/>
              <a:ext cx="3769" cy="2681"/>
              <a:chOff x="1039" y="973"/>
              <a:chExt cx="3769" cy="2596"/>
            </a:xfrm>
          </p:grpSpPr>
          <p:sp>
            <p:nvSpPr>
              <p:cNvPr id="60598" name="Line 8"/>
              <p:cNvSpPr>
                <a:spLocks noChangeShapeType="1"/>
              </p:cNvSpPr>
              <p:nvPr/>
            </p:nvSpPr>
            <p:spPr bwMode="auto">
              <a:xfrm>
                <a:off x="1039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9" name="Line 9"/>
              <p:cNvSpPr>
                <a:spLocks noChangeShapeType="1"/>
              </p:cNvSpPr>
              <p:nvPr/>
            </p:nvSpPr>
            <p:spPr bwMode="auto">
              <a:xfrm>
                <a:off x="1260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0" name="Line 10"/>
              <p:cNvSpPr>
                <a:spLocks noChangeShapeType="1"/>
              </p:cNvSpPr>
              <p:nvPr/>
            </p:nvSpPr>
            <p:spPr bwMode="auto">
              <a:xfrm>
                <a:off x="1482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1" name="Line 11"/>
              <p:cNvSpPr>
                <a:spLocks noChangeShapeType="1"/>
              </p:cNvSpPr>
              <p:nvPr/>
            </p:nvSpPr>
            <p:spPr bwMode="auto">
              <a:xfrm>
                <a:off x="1704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2" name="Line 12"/>
              <p:cNvSpPr>
                <a:spLocks noChangeShapeType="1"/>
              </p:cNvSpPr>
              <p:nvPr/>
            </p:nvSpPr>
            <p:spPr bwMode="auto">
              <a:xfrm>
                <a:off x="1925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3" name="Line 13"/>
              <p:cNvSpPr>
                <a:spLocks noChangeShapeType="1"/>
              </p:cNvSpPr>
              <p:nvPr/>
            </p:nvSpPr>
            <p:spPr bwMode="auto">
              <a:xfrm>
                <a:off x="2147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4" name="Line 14"/>
              <p:cNvSpPr>
                <a:spLocks noChangeShapeType="1"/>
              </p:cNvSpPr>
              <p:nvPr/>
            </p:nvSpPr>
            <p:spPr bwMode="auto">
              <a:xfrm>
                <a:off x="2369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5" name="Line 15"/>
              <p:cNvSpPr>
                <a:spLocks noChangeShapeType="1"/>
              </p:cNvSpPr>
              <p:nvPr/>
            </p:nvSpPr>
            <p:spPr bwMode="auto">
              <a:xfrm>
                <a:off x="2591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6" name="Line 16"/>
              <p:cNvSpPr>
                <a:spLocks noChangeShapeType="1"/>
              </p:cNvSpPr>
              <p:nvPr/>
            </p:nvSpPr>
            <p:spPr bwMode="auto">
              <a:xfrm>
                <a:off x="2812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7" name="Line 17"/>
              <p:cNvSpPr>
                <a:spLocks noChangeShapeType="1"/>
              </p:cNvSpPr>
              <p:nvPr/>
            </p:nvSpPr>
            <p:spPr bwMode="auto">
              <a:xfrm>
                <a:off x="3034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8" name="Line 18"/>
              <p:cNvSpPr>
                <a:spLocks noChangeShapeType="1"/>
              </p:cNvSpPr>
              <p:nvPr/>
            </p:nvSpPr>
            <p:spPr bwMode="auto">
              <a:xfrm>
                <a:off x="3256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9" name="Line 19"/>
              <p:cNvSpPr>
                <a:spLocks noChangeShapeType="1"/>
              </p:cNvSpPr>
              <p:nvPr/>
            </p:nvSpPr>
            <p:spPr bwMode="auto">
              <a:xfrm>
                <a:off x="3477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0" name="Line 20"/>
              <p:cNvSpPr>
                <a:spLocks noChangeShapeType="1"/>
              </p:cNvSpPr>
              <p:nvPr/>
            </p:nvSpPr>
            <p:spPr bwMode="auto">
              <a:xfrm>
                <a:off x="3699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1" name="Line 21"/>
              <p:cNvSpPr>
                <a:spLocks noChangeShapeType="1"/>
              </p:cNvSpPr>
              <p:nvPr/>
            </p:nvSpPr>
            <p:spPr bwMode="auto">
              <a:xfrm>
                <a:off x="3921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2" name="Line 22"/>
              <p:cNvSpPr>
                <a:spLocks noChangeShapeType="1"/>
              </p:cNvSpPr>
              <p:nvPr/>
            </p:nvSpPr>
            <p:spPr bwMode="auto">
              <a:xfrm>
                <a:off x="4143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3" name="Line 23"/>
              <p:cNvSpPr>
                <a:spLocks noChangeShapeType="1"/>
              </p:cNvSpPr>
              <p:nvPr/>
            </p:nvSpPr>
            <p:spPr bwMode="auto">
              <a:xfrm>
                <a:off x="4364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4" name="Line 24"/>
              <p:cNvSpPr>
                <a:spLocks noChangeShapeType="1"/>
              </p:cNvSpPr>
              <p:nvPr/>
            </p:nvSpPr>
            <p:spPr bwMode="auto">
              <a:xfrm>
                <a:off x="4586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5" name="Line 25"/>
              <p:cNvSpPr>
                <a:spLocks noChangeShapeType="1"/>
              </p:cNvSpPr>
              <p:nvPr/>
            </p:nvSpPr>
            <p:spPr bwMode="auto">
              <a:xfrm>
                <a:off x="4808" y="973"/>
                <a:ext cx="0" cy="2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587" name="Line 28"/>
            <p:cNvSpPr>
              <a:spLocks noChangeShapeType="1"/>
            </p:cNvSpPr>
            <p:nvPr/>
          </p:nvSpPr>
          <p:spPr bwMode="auto">
            <a:xfrm rot="5400000">
              <a:off x="2909" y="-921"/>
              <a:ext cx="0" cy="4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88" name="Line 29"/>
            <p:cNvSpPr>
              <a:spLocks noChangeShapeType="1"/>
            </p:cNvSpPr>
            <p:nvPr/>
          </p:nvSpPr>
          <p:spPr bwMode="auto">
            <a:xfrm rot="5400000">
              <a:off x="2909" y="-699"/>
              <a:ext cx="0" cy="4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89" name="Line 30"/>
            <p:cNvSpPr>
              <a:spLocks noChangeShapeType="1"/>
            </p:cNvSpPr>
            <p:nvPr/>
          </p:nvSpPr>
          <p:spPr bwMode="auto">
            <a:xfrm rot="5400000">
              <a:off x="2909" y="-476"/>
              <a:ext cx="0" cy="4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90" name="Line 31"/>
            <p:cNvSpPr>
              <a:spLocks noChangeShapeType="1"/>
            </p:cNvSpPr>
            <p:nvPr/>
          </p:nvSpPr>
          <p:spPr bwMode="auto">
            <a:xfrm rot="5400000">
              <a:off x="2909" y="-253"/>
              <a:ext cx="0" cy="4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91" name="Line 34"/>
            <p:cNvSpPr>
              <a:spLocks noChangeShapeType="1"/>
            </p:cNvSpPr>
            <p:nvPr/>
          </p:nvSpPr>
          <p:spPr bwMode="auto">
            <a:xfrm rot="5400000">
              <a:off x="2909" y="-30"/>
              <a:ext cx="0" cy="4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92" name="Line 35"/>
            <p:cNvSpPr>
              <a:spLocks noChangeShapeType="1"/>
            </p:cNvSpPr>
            <p:nvPr/>
          </p:nvSpPr>
          <p:spPr bwMode="auto">
            <a:xfrm rot="5400000">
              <a:off x="2909" y="193"/>
              <a:ext cx="0" cy="4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93" name="Line 36"/>
            <p:cNvSpPr>
              <a:spLocks noChangeShapeType="1"/>
            </p:cNvSpPr>
            <p:nvPr/>
          </p:nvSpPr>
          <p:spPr bwMode="auto">
            <a:xfrm rot="5400000">
              <a:off x="2909" y="415"/>
              <a:ext cx="0" cy="4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94" name="Line 37"/>
            <p:cNvSpPr>
              <a:spLocks noChangeShapeType="1"/>
            </p:cNvSpPr>
            <p:nvPr/>
          </p:nvSpPr>
          <p:spPr bwMode="auto">
            <a:xfrm rot="5400000">
              <a:off x="2909" y="638"/>
              <a:ext cx="0" cy="4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95" name="Line 39"/>
            <p:cNvSpPr>
              <a:spLocks noChangeShapeType="1"/>
            </p:cNvSpPr>
            <p:nvPr/>
          </p:nvSpPr>
          <p:spPr bwMode="auto">
            <a:xfrm rot="5400000">
              <a:off x="2909" y="861"/>
              <a:ext cx="0" cy="4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96" name="Line 40"/>
            <p:cNvSpPr>
              <a:spLocks noChangeShapeType="1"/>
            </p:cNvSpPr>
            <p:nvPr/>
          </p:nvSpPr>
          <p:spPr bwMode="auto">
            <a:xfrm rot="5400000">
              <a:off x="2909" y="1084"/>
              <a:ext cx="0" cy="4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97" name="Line 41"/>
            <p:cNvSpPr>
              <a:spLocks noChangeShapeType="1"/>
            </p:cNvSpPr>
            <p:nvPr/>
          </p:nvSpPr>
          <p:spPr bwMode="auto">
            <a:xfrm rot="5400000">
              <a:off x="2909" y="1307"/>
              <a:ext cx="0" cy="4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4157" name="Text Box 45"/>
          <p:cNvSpPr txBox="1">
            <a:spLocks noChangeArrowheads="1"/>
          </p:cNvSpPr>
          <p:nvPr/>
        </p:nvSpPr>
        <p:spPr bwMode="auto">
          <a:xfrm>
            <a:off x="7283450" y="22209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4158" name="Text Box 46"/>
          <p:cNvSpPr txBox="1">
            <a:spLocks noChangeArrowheads="1"/>
          </p:cNvSpPr>
          <p:nvPr/>
        </p:nvSpPr>
        <p:spPr bwMode="auto">
          <a:xfrm>
            <a:off x="7283450" y="2217738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Courier New" pitchFamily="49" charset="0"/>
              </a:rPr>
              <a:t>0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084513" y="1890713"/>
            <a:ext cx="3913187" cy="3892550"/>
            <a:chOff x="1943" y="1191"/>
            <a:chExt cx="2465" cy="2452"/>
          </a:xfrm>
        </p:grpSpPr>
        <p:sp>
          <p:nvSpPr>
            <p:cNvPr id="60571" name="Text Box 49"/>
            <p:cNvSpPr txBox="1">
              <a:spLocks noChangeArrowheads="1"/>
            </p:cNvSpPr>
            <p:nvPr/>
          </p:nvSpPr>
          <p:spPr bwMode="auto">
            <a:xfrm>
              <a:off x="1943" y="1191"/>
              <a:ext cx="114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  </a:t>
              </a:r>
            </a:p>
          </p:txBody>
        </p:sp>
        <p:sp>
          <p:nvSpPr>
            <p:cNvPr id="60572" name="Text Box 50"/>
            <p:cNvSpPr txBox="1">
              <a:spLocks noChangeArrowheads="1"/>
            </p:cNvSpPr>
            <p:nvPr/>
          </p:nvSpPr>
          <p:spPr bwMode="auto">
            <a:xfrm>
              <a:off x="1943" y="1380"/>
              <a:ext cx="114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  </a:t>
              </a:r>
            </a:p>
          </p:txBody>
        </p:sp>
        <p:sp>
          <p:nvSpPr>
            <p:cNvPr id="60573" name="Text Box 51"/>
            <p:cNvSpPr txBox="1">
              <a:spLocks noChangeArrowheads="1"/>
            </p:cNvSpPr>
            <p:nvPr/>
          </p:nvSpPr>
          <p:spPr bwMode="auto">
            <a:xfrm>
              <a:off x="1943" y="1616"/>
              <a:ext cx="114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  </a:t>
              </a:r>
            </a:p>
          </p:txBody>
        </p:sp>
        <p:sp>
          <p:nvSpPr>
            <p:cNvPr id="60574" name="Text Box 52"/>
            <p:cNvSpPr txBox="1">
              <a:spLocks noChangeArrowheads="1"/>
            </p:cNvSpPr>
            <p:nvPr/>
          </p:nvSpPr>
          <p:spPr bwMode="auto">
            <a:xfrm>
              <a:off x="1943" y="1852"/>
              <a:ext cx="114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  </a:t>
              </a:r>
            </a:p>
          </p:txBody>
        </p:sp>
        <p:sp>
          <p:nvSpPr>
            <p:cNvPr id="60575" name="Text Box 53"/>
            <p:cNvSpPr txBox="1">
              <a:spLocks noChangeArrowheads="1"/>
            </p:cNvSpPr>
            <p:nvPr/>
          </p:nvSpPr>
          <p:spPr bwMode="auto">
            <a:xfrm>
              <a:off x="3482" y="1635"/>
              <a:ext cx="9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</a:t>
              </a:r>
            </a:p>
          </p:txBody>
        </p:sp>
        <p:sp>
          <p:nvSpPr>
            <p:cNvPr id="60576" name="Text Box 54"/>
            <p:cNvSpPr txBox="1">
              <a:spLocks noChangeArrowheads="1"/>
            </p:cNvSpPr>
            <p:nvPr/>
          </p:nvSpPr>
          <p:spPr bwMode="auto">
            <a:xfrm>
              <a:off x="3482" y="1843"/>
              <a:ext cx="9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</a:t>
              </a:r>
            </a:p>
          </p:txBody>
        </p:sp>
        <p:sp>
          <p:nvSpPr>
            <p:cNvPr id="60577" name="Text Box 55"/>
            <p:cNvSpPr txBox="1">
              <a:spLocks noChangeArrowheads="1"/>
            </p:cNvSpPr>
            <p:nvPr/>
          </p:nvSpPr>
          <p:spPr bwMode="auto">
            <a:xfrm>
              <a:off x="3482" y="2050"/>
              <a:ext cx="9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</a:t>
              </a:r>
            </a:p>
          </p:txBody>
        </p:sp>
        <p:sp>
          <p:nvSpPr>
            <p:cNvPr id="60578" name="Text Box 56"/>
            <p:cNvSpPr txBox="1">
              <a:spLocks noChangeArrowheads="1"/>
            </p:cNvSpPr>
            <p:nvPr/>
          </p:nvSpPr>
          <p:spPr bwMode="auto">
            <a:xfrm>
              <a:off x="3482" y="2288"/>
              <a:ext cx="9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</a:t>
              </a:r>
            </a:p>
          </p:txBody>
        </p:sp>
        <p:sp>
          <p:nvSpPr>
            <p:cNvPr id="60579" name="Text Box 57"/>
            <p:cNvSpPr txBox="1">
              <a:spLocks noChangeArrowheads="1"/>
            </p:cNvSpPr>
            <p:nvPr/>
          </p:nvSpPr>
          <p:spPr bwMode="auto">
            <a:xfrm>
              <a:off x="3482" y="2496"/>
              <a:ext cx="9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</a:t>
              </a:r>
            </a:p>
          </p:txBody>
        </p:sp>
        <p:sp>
          <p:nvSpPr>
            <p:cNvPr id="60580" name="Text Box 58"/>
            <p:cNvSpPr txBox="1">
              <a:spLocks noChangeArrowheads="1"/>
            </p:cNvSpPr>
            <p:nvPr/>
          </p:nvSpPr>
          <p:spPr bwMode="auto">
            <a:xfrm>
              <a:off x="3482" y="2703"/>
              <a:ext cx="9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</a:t>
              </a:r>
            </a:p>
          </p:txBody>
        </p:sp>
        <p:sp>
          <p:nvSpPr>
            <p:cNvPr id="60581" name="Text Box 59"/>
            <p:cNvSpPr txBox="1">
              <a:spLocks noChangeArrowheads="1"/>
            </p:cNvSpPr>
            <p:nvPr/>
          </p:nvSpPr>
          <p:spPr bwMode="auto">
            <a:xfrm>
              <a:off x="2358" y="2523"/>
              <a:ext cx="9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</a:t>
              </a:r>
            </a:p>
          </p:txBody>
        </p:sp>
        <p:sp>
          <p:nvSpPr>
            <p:cNvPr id="60582" name="Text Box 60"/>
            <p:cNvSpPr txBox="1">
              <a:spLocks noChangeArrowheads="1"/>
            </p:cNvSpPr>
            <p:nvPr/>
          </p:nvSpPr>
          <p:spPr bwMode="auto">
            <a:xfrm>
              <a:off x="2358" y="2730"/>
              <a:ext cx="9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</a:t>
              </a:r>
            </a:p>
          </p:txBody>
        </p:sp>
        <p:sp>
          <p:nvSpPr>
            <p:cNvPr id="60583" name="Text Box 61"/>
            <p:cNvSpPr txBox="1">
              <a:spLocks noChangeArrowheads="1"/>
            </p:cNvSpPr>
            <p:nvPr/>
          </p:nvSpPr>
          <p:spPr bwMode="auto">
            <a:xfrm>
              <a:off x="2358" y="2968"/>
              <a:ext cx="9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</a:t>
              </a:r>
            </a:p>
          </p:txBody>
        </p:sp>
        <p:sp>
          <p:nvSpPr>
            <p:cNvPr id="60584" name="Text Box 62"/>
            <p:cNvSpPr txBox="1">
              <a:spLocks noChangeArrowheads="1"/>
            </p:cNvSpPr>
            <p:nvPr/>
          </p:nvSpPr>
          <p:spPr bwMode="auto">
            <a:xfrm>
              <a:off x="2358" y="3176"/>
              <a:ext cx="9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</a:t>
              </a:r>
            </a:p>
          </p:txBody>
        </p:sp>
        <p:sp>
          <p:nvSpPr>
            <p:cNvPr id="60585" name="Text Box 63"/>
            <p:cNvSpPr txBox="1">
              <a:spLocks noChangeArrowheads="1"/>
            </p:cNvSpPr>
            <p:nvPr/>
          </p:nvSpPr>
          <p:spPr bwMode="auto">
            <a:xfrm>
              <a:off x="2358" y="3383"/>
              <a:ext cx="9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pt-BR" sz="2100" b="0">
                  <a:sym typeface="Symbol" pitchFamily="18" charset="2"/>
                </a:rPr>
                <a:t>      </a:t>
              </a:r>
            </a:p>
          </p:txBody>
        </p:sp>
      </p:grpSp>
      <p:sp>
        <p:nvSpPr>
          <p:cNvPr id="474177" name="Rectangle 65"/>
          <p:cNvSpPr>
            <a:spLocks noChangeArrowheads="1"/>
          </p:cNvSpPr>
          <p:nvPr/>
        </p:nvSpPr>
        <p:spPr bwMode="auto">
          <a:xfrm>
            <a:off x="3057525" y="1889125"/>
            <a:ext cx="1768475" cy="1408113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4178" name="Rectangle 66"/>
          <p:cNvSpPr>
            <a:spLocks noChangeArrowheads="1"/>
          </p:cNvSpPr>
          <p:nvPr/>
        </p:nvSpPr>
        <p:spPr bwMode="auto">
          <a:xfrm>
            <a:off x="5530850" y="2608263"/>
            <a:ext cx="1408113" cy="2127250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4179" name="Rectangle 67"/>
          <p:cNvSpPr>
            <a:spLocks noChangeArrowheads="1"/>
          </p:cNvSpPr>
          <p:nvPr/>
        </p:nvSpPr>
        <p:spPr bwMode="auto">
          <a:xfrm>
            <a:off x="3762375" y="4017963"/>
            <a:ext cx="1408113" cy="1782762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6840538" y="1873250"/>
            <a:ext cx="1262062" cy="1117600"/>
            <a:chOff x="4309" y="1180"/>
            <a:chExt cx="795" cy="704"/>
          </a:xfrm>
        </p:grpSpPr>
        <p:sp>
          <p:nvSpPr>
            <p:cNvPr id="60568" name="Text Box 68"/>
            <p:cNvSpPr txBox="1">
              <a:spLocks noChangeArrowheads="1"/>
            </p:cNvSpPr>
            <p:nvPr/>
          </p:nvSpPr>
          <p:spPr bwMode="auto">
            <a:xfrm>
              <a:off x="4309" y="1180"/>
              <a:ext cx="7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1 1 1</a:t>
              </a:r>
            </a:p>
          </p:txBody>
        </p:sp>
        <p:sp>
          <p:nvSpPr>
            <p:cNvPr id="60569" name="Text Box 69"/>
            <p:cNvSpPr txBox="1">
              <a:spLocks noChangeArrowheads="1"/>
            </p:cNvSpPr>
            <p:nvPr/>
          </p:nvSpPr>
          <p:spPr bwMode="auto">
            <a:xfrm>
              <a:off x="4309" y="1634"/>
              <a:ext cx="7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1 1 1</a:t>
              </a:r>
            </a:p>
          </p:txBody>
        </p:sp>
        <p:sp>
          <p:nvSpPr>
            <p:cNvPr id="60570" name="Text Box 70"/>
            <p:cNvSpPr txBox="1">
              <a:spLocks noChangeArrowheads="1"/>
            </p:cNvSpPr>
            <p:nvPr/>
          </p:nvSpPr>
          <p:spPr bwMode="auto">
            <a:xfrm>
              <a:off x="4309" y="1388"/>
              <a:ext cx="7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1   1</a:t>
              </a:r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6405563" y="1543050"/>
            <a:ext cx="1697037" cy="1806575"/>
            <a:chOff x="4035" y="972"/>
            <a:chExt cx="1069" cy="1138"/>
          </a:xfrm>
        </p:grpSpPr>
        <p:sp>
          <p:nvSpPr>
            <p:cNvPr id="60564" name="Text Box 73"/>
            <p:cNvSpPr txBox="1">
              <a:spLocks noChangeArrowheads="1"/>
            </p:cNvSpPr>
            <p:nvPr/>
          </p:nvSpPr>
          <p:spPr bwMode="auto">
            <a:xfrm>
              <a:off x="4280" y="1860"/>
              <a:ext cx="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2 2 2 </a:t>
              </a:r>
            </a:p>
          </p:txBody>
        </p:sp>
        <p:sp>
          <p:nvSpPr>
            <p:cNvPr id="60565" name="Text Box 74"/>
            <p:cNvSpPr txBox="1">
              <a:spLocks noChangeArrowheads="1"/>
            </p:cNvSpPr>
            <p:nvPr/>
          </p:nvSpPr>
          <p:spPr bwMode="auto">
            <a:xfrm>
              <a:off x="4035" y="972"/>
              <a:ext cx="10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2 2 2 2 </a:t>
              </a:r>
            </a:p>
          </p:txBody>
        </p:sp>
        <p:sp>
          <p:nvSpPr>
            <p:cNvPr id="60566" name="Text Box 75"/>
            <p:cNvSpPr txBox="1">
              <a:spLocks noChangeArrowheads="1"/>
            </p:cNvSpPr>
            <p:nvPr/>
          </p:nvSpPr>
          <p:spPr bwMode="auto">
            <a:xfrm>
              <a:off x="4158" y="1180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2</a:t>
              </a:r>
            </a:p>
          </p:txBody>
        </p:sp>
        <p:sp>
          <p:nvSpPr>
            <p:cNvPr id="60567" name="Text Box 76"/>
            <p:cNvSpPr txBox="1">
              <a:spLocks noChangeArrowheads="1"/>
            </p:cNvSpPr>
            <p:nvPr/>
          </p:nvSpPr>
          <p:spPr bwMode="auto">
            <a:xfrm>
              <a:off x="4158" y="1406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2</a:t>
              </a:r>
            </a:p>
          </p:txBody>
        </p:sp>
      </p:grp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6224588" y="1541463"/>
            <a:ext cx="1919287" cy="2139950"/>
            <a:chOff x="3921" y="971"/>
            <a:chExt cx="1209" cy="1348"/>
          </a:xfrm>
        </p:grpSpPr>
        <p:sp>
          <p:nvSpPr>
            <p:cNvPr id="60560" name="Text Box 71"/>
            <p:cNvSpPr txBox="1">
              <a:spLocks noChangeArrowheads="1"/>
            </p:cNvSpPr>
            <p:nvPr/>
          </p:nvSpPr>
          <p:spPr bwMode="auto">
            <a:xfrm>
              <a:off x="4298" y="2069"/>
              <a:ext cx="8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3 3 3</a:t>
              </a:r>
            </a:p>
          </p:txBody>
        </p:sp>
        <p:sp>
          <p:nvSpPr>
            <p:cNvPr id="60561" name="Text Box 81"/>
            <p:cNvSpPr txBox="1">
              <a:spLocks noChangeArrowheads="1"/>
            </p:cNvSpPr>
            <p:nvPr/>
          </p:nvSpPr>
          <p:spPr bwMode="auto">
            <a:xfrm>
              <a:off x="3921" y="971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3</a:t>
              </a:r>
            </a:p>
          </p:txBody>
        </p:sp>
        <p:sp>
          <p:nvSpPr>
            <p:cNvPr id="60562" name="Text Box 82"/>
            <p:cNvSpPr txBox="1">
              <a:spLocks noChangeArrowheads="1"/>
            </p:cNvSpPr>
            <p:nvPr/>
          </p:nvSpPr>
          <p:spPr bwMode="auto">
            <a:xfrm>
              <a:off x="3921" y="1179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3</a:t>
              </a:r>
            </a:p>
          </p:txBody>
        </p:sp>
        <p:sp>
          <p:nvSpPr>
            <p:cNvPr id="60563" name="Text Box 83"/>
            <p:cNvSpPr txBox="1">
              <a:spLocks noChangeArrowheads="1"/>
            </p:cNvSpPr>
            <p:nvPr/>
          </p:nvSpPr>
          <p:spPr bwMode="auto">
            <a:xfrm>
              <a:off x="3921" y="1415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3</a:t>
              </a:r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5864225" y="1541463"/>
            <a:ext cx="2279650" cy="2498725"/>
            <a:chOff x="3694" y="971"/>
            <a:chExt cx="1436" cy="1574"/>
          </a:xfrm>
        </p:grpSpPr>
        <p:sp>
          <p:nvSpPr>
            <p:cNvPr id="60556" name="Text Box 85"/>
            <p:cNvSpPr txBox="1">
              <a:spLocks noChangeArrowheads="1"/>
            </p:cNvSpPr>
            <p:nvPr/>
          </p:nvSpPr>
          <p:spPr bwMode="auto">
            <a:xfrm>
              <a:off x="3694" y="971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4</a:t>
              </a:r>
            </a:p>
          </p:txBody>
        </p:sp>
        <p:sp>
          <p:nvSpPr>
            <p:cNvPr id="60557" name="Text Box 86"/>
            <p:cNvSpPr txBox="1">
              <a:spLocks noChangeArrowheads="1"/>
            </p:cNvSpPr>
            <p:nvPr/>
          </p:nvSpPr>
          <p:spPr bwMode="auto">
            <a:xfrm>
              <a:off x="3694" y="1179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4</a:t>
              </a:r>
            </a:p>
          </p:txBody>
        </p:sp>
        <p:sp>
          <p:nvSpPr>
            <p:cNvPr id="60558" name="Text Box 87"/>
            <p:cNvSpPr txBox="1">
              <a:spLocks noChangeArrowheads="1"/>
            </p:cNvSpPr>
            <p:nvPr/>
          </p:nvSpPr>
          <p:spPr bwMode="auto">
            <a:xfrm>
              <a:off x="3694" y="1415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4</a:t>
              </a:r>
            </a:p>
          </p:txBody>
        </p:sp>
        <p:sp>
          <p:nvSpPr>
            <p:cNvPr id="60559" name="Text Box 88"/>
            <p:cNvSpPr txBox="1">
              <a:spLocks noChangeArrowheads="1"/>
            </p:cNvSpPr>
            <p:nvPr/>
          </p:nvSpPr>
          <p:spPr bwMode="auto">
            <a:xfrm>
              <a:off x="4298" y="2295"/>
              <a:ext cx="8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4 4 4</a:t>
              </a:r>
            </a:p>
          </p:txBody>
        </p:sp>
      </p:grpSp>
      <p:grpSp>
        <p:nvGrpSpPr>
          <p:cNvPr id="9" name="Group 221"/>
          <p:cNvGrpSpPr>
            <a:grpSpLocks/>
          </p:cNvGrpSpPr>
          <p:nvPr/>
        </p:nvGrpSpPr>
        <p:grpSpPr bwMode="auto">
          <a:xfrm>
            <a:off x="1209675" y="1533525"/>
            <a:ext cx="6886575" cy="4292600"/>
            <a:chOff x="762" y="966"/>
            <a:chExt cx="4338" cy="2704"/>
          </a:xfrm>
        </p:grpSpPr>
        <p:sp>
          <p:nvSpPr>
            <p:cNvPr id="60441" name="Text Box 78"/>
            <p:cNvSpPr txBox="1">
              <a:spLocks noChangeArrowheads="1"/>
            </p:cNvSpPr>
            <p:nvPr/>
          </p:nvSpPr>
          <p:spPr bwMode="auto">
            <a:xfrm>
              <a:off x="2795" y="966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8</a:t>
              </a:r>
            </a:p>
          </p:txBody>
        </p:sp>
        <p:sp>
          <p:nvSpPr>
            <p:cNvPr id="60442" name="Text Box 108"/>
            <p:cNvSpPr txBox="1">
              <a:spLocks noChangeArrowheads="1"/>
            </p:cNvSpPr>
            <p:nvPr/>
          </p:nvSpPr>
          <p:spPr bwMode="auto">
            <a:xfrm>
              <a:off x="3913" y="2978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8</a:t>
              </a:r>
            </a:p>
          </p:txBody>
        </p:sp>
        <p:sp>
          <p:nvSpPr>
            <p:cNvPr id="60443" name="Text Box 128"/>
            <p:cNvSpPr txBox="1">
              <a:spLocks noChangeArrowheads="1"/>
            </p:cNvSpPr>
            <p:nvPr/>
          </p:nvSpPr>
          <p:spPr bwMode="auto">
            <a:xfrm>
              <a:off x="2794" y="2060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8</a:t>
              </a:r>
            </a:p>
          </p:txBody>
        </p:sp>
        <p:sp>
          <p:nvSpPr>
            <p:cNvPr id="60444" name="Text Box 131"/>
            <p:cNvSpPr txBox="1">
              <a:spLocks noChangeArrowheads="1"/>
            </p:cNvSpPr>
            <p:nvPr/>
          </p:nvSpPr>
          <p:spPr bwMode="auto">
            <a:xfrm>
              <a:off x="3007" y="2285"/>
              <a:ext cx="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latin typeface="Courier New" pitchFamily="49" charset="0"/>
                </a:rPr>
                <a:t>9</a:t>
              </a:r>
            </a:p>
          </p:txBody>
        </p:sp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762" y="972"/>
              <a:ext cx="4338" cy="2698"/>
              <a:chOff x="762" y="972"/>
              <a:chExt cx="4338" cy="2698"/>
            </a:xfrm>
          </p:grpSpPr>
          <p:sp>
            <p:nvSpPr>
              <p:cNvPr id="60446" name="Text Box 79"/>
              <p:cNvSpPr txBox="1">
                <a:spLocks noChangeArrowheads="1"/>
              </p:cNvSpPr>
              <p:nvPr/>
            </p:nvSpPr>
            <p:spPr bwMode="auto">
              <a:xfrm>
                <a:off x="2974" y="972"/>
                <a:ext cx="7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7 6 5</a:t>
                </a:r>
              </a:p>
            </p:txBody>
          </p:sp>
          <p:sp>
            <p:nvSpPr>
              <p:cNvPr id="60447" name="Text Box 91"/>
              <p:cNvSpPr txBox="1">
                <a:spLocks noChangeArrowheads="1"/>
              </p:cNvSpPr>
              <p:nvPr/>
            </p:nvSpPr>
            <p:spPr bwMode="auto">
              <a:xfrm>
                <a:off x="2974" y="1180"/>
                <a:ext cx="7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7 6 5</a:t>
                </a:r>
              </a:p>
            </p:txBody>
          </p:sp>
          <p:sp>
            <p:nvSpPr>
              <p:cNvPr id="60448" name="Text Box 92"/>
              <p:cNvSpPr txBox="1">
                <a:spLocks noChangeArrowheads="1"/>
              </p:cNvSpPr>
              <p:nvPr/>
            </p:nvSpPr>
            <p:spPr bwMode="auto">
              <a:xfrm>
                <a:off x="2974" y="1397"/>
                <a:ext cx="7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7 6 5</a:t>
                </a:r>
              </a:p>
            </p:txBody>
          </p:sp>
          <p:sp>
            <p:nvSpPr>
              <p:cNvPr id="60449" name="Text Box 93"/>
              <p:cNvSpPr txBox="1">
                <a:spLocks noChangeArrowheads="1"/>
              </p:cNvSpPr>
              <p:nvPr/>
            </p:nvSpPr>
            <p:spPr bwMode="auto">
              <a:xfrm>
                <a:off x="4306" y="2512"/>
                <a:ext cx="7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5 5 5</a:t>
                </a:r>
              </a:p>
            </p:txBody>
          </p:sp>
          <p:sp>
            <p:nvSpPr>
              <p:cNvPr id="60450" name="Text Box 94"/>
              <p:cNvSpPr txBox="1">
                <a:spLocks noChangeArrowheads="1"/>
              </p:cNvSpPr>
              <p:nvPr/>
            </p:nvSpPr>
            <p:spPr bwMode="auto">
              <a:xfrm>
                <a:off x="4306" y="2738"/>
                <a:ext cx="7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6 6 6</a:t>
                </a:r>
              </a:p>
            </p:txBody>
          </p:sp>
          <p:sp>
            <p:nvSpPr>
              <p:cNvPr id="60451" name="Text Box 95"/>
              <p:cNvSpPr txBox="1">
                <a:spLocks noChangeArrowheads="1"/>
              </p:cNvSpPr>
              <p:nvPr/>
            </p:nvSpPr>
            <p:spPr bwMode="auto">
              <a:xfrm>
                <a:off x="4298" y="2971"/>
                <a:ext cx="7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7 7 7</a:t>
                </a:r>
              </a:p>
            </p:txBody>
          </p:sp>
          <p:sp>
            <p:nvSpPr>
              <p:cNvPr id="60452" name="Text Box 96"/>
              <p:cNvSpPr txBox="1">
                <a:spLocks noChangeArrowheads="1"/>
              </p:cNvSpPr>
              <p:nvPr/>
            </p:nvSpPr>
            <p:spPr bwMode="auto">
              <a:xfrm>
                <a:off x="4306" y="3182"/>
                <a:ext cx="7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8 8 8</a:t>
                </a:r>
              </a:p>
            </p:txBody>
          </p:sp>
          <p:sp>
            <p:nvSpPr>
              <p:cNvPr id="60453" name="Text Box 97"/>
              <p:cNvSpPr txBox="1">
                <a:spLocks noChangeArrowheads="1"/>
              </p:cNvSpPr>
              <p:nvPr/>
            </p:nvSpPr>
            <p:spPr bwMode="auto">
              <a:xfrm>
                <a:off x="4306" y="3409"/>
                <a:ext cx="7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9 9 9</a:t>
                </a:r>
              </a:p>
            </p:txBody>
          </p:sp>
          <p:sp>
            <p:nvSpPr>
              <p:cNvPr id="60454" name="Text Box 98"/>
              <p:cNvSpPr txBox="1">
                <a:spLocks noChangeArrowheads="1"/>
              </p:cNvSpPr>
              <p:nvPr/>
            </p:nvSpPr>
            <p:spPr bwMode="auto">
              <a:xfrm>
                <a:off x="2994" y="1615"/>
                <a:ext cx="5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7 6</a:t>
                </a:r>
              </a:p>
            </p:txBody>
          </p:sp>
          <p:sp>
            <p:nvSpPr>
              <p:cNvPr id="60455" name="Text Box 99"/>
              <p:cNvSpPr txBox="1">
                <a:spLocks noChangeArrowheads="1"/>
              </p:cNvSpPr>
              <p:nvPr/>
            </p:nvSpPr>
            <p:spPr bwMode="auto">
              <a:xfrm>
                <a:off x="3003" y="1857"/>
                <a:ext cx="5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7 7</a:t>
                </a:r>
              </a:p>
            </p:txBody>
          </p:sp>
          <p:sp>
            <p:nvSpPr>
              <p:cNvPr id="60456" name="Text Box 103"/>
              <p:cNvSpPr txBox="1">
                <a:spLocks noChangeArrowheads="1"/>
              </p:cNvSpPr>
              <p:nvPr/>
            </p:nvSpPr>
            <p:spPr bwMode="auto">
              <a:xfrm>
                <a:off x="2026" y="972"/>
                <a:ext cx="86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11</a:t>
                </a:r>
                <a:r>
                  <a:rPr lang="pt-BR" sz="800">
                    <a:latin typeface="Courier New" pitchFamily="49" charset="0"/>
                  </a:rPr>
                  <a:t> </a:t>
                </a:r>
                <a:r>
                  <a:rPr lang="pt-BR">
                    <a:latin typeface="Courier New" pitchFamily="49" charset="0"/>
                  </a:rPr>
                  <a:t>10 9</a:t>
                </a:r>
                <a:endParaRPr lang="pt-BR" sz="2000">
                  <a:latin typeface="Courier New" pitchFamily="49" charset="0"/>
                </a:endParaRPr>
              </a:p>
            </p:txBody>
          </p:sp>
          <p:sp>
            <p:nvSpPr>
              <p:cNvPr id="60457" name="Text Box 105"/>
              <p:cNvSpPr txBox="1">
                <a:spLocks noChangeArrowheads="1"/>
              </p:cNvSpPr>
              <p:nvPr/>
            </p:nvSpPr>
            <p:spPr bwMode="auto">
              <a:xfrm>
                <a:off x="4147" y="2978"/>
                <a:ext cx="2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60458" name="Text Box 106"/>
              <p:cNvSpPr txBox="1">
                <a:spLocks noChangeArrowheads="1"/>
              </p:cNvSpPr>
              <p:nvPr/>
            </p:nvSpPr>
            <p:spPr bwMode="auto">
              <a:xfrm>
                <a:off x="4147" y="3195"/>
                <a:ext cx="2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60459" name="Text Box 107"/>
              <p:cNvSpPr txBox="1">
                <a:spLocks noChangeArrowheads="1"/>
              </p:cNvSpPr>
              <p:nvPr/>
            </p:nvSpPr>
            <p:spPr bwMode="auto">
              <a:xfrm>
                <a:off x="4147" y="3412"/>
                <a:ext cx="2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60460" name="Text Box 109"/>
              <p:cNvSpPr txBox="1">
                <a:spLocks noChangeArrowheads="1"/>
              </p:cNvSpPr>
              <p:nvPr/>
            </p:nvSpPr>
            <p:spPr bwMode="auto">
              <a:xfrm>
                <a:off x="3913" y="3187"/>
                <a:ext cx="2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60461" name="Text Box 110"/>
              <p:cNvSpPr txBox="1">
                <a:spLocks noChangeArrowheads="1"/>
              </p:cNvSpPr>
              <p:nvPr/>
            </p:nvSpPr>
            <p:spPr bwMode="auto">
              <a:xfrm>
                <a:off x="3882" y="3412"/>
                <a:ext cx="3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60462" name="Text Box 114"/>
              <p:cNvSpPr txBox="1">
                <a:spLocks noChangeArrowheads="1"/>
              </p:cNvSpPr>
              <p:nvPr/>
            </p:nvSpPr>
            <p:spPr bwMode="auto">
              <a:xfrm>
                <a:off x="3447" y="2985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60463" name="Text Box 115"/>
              <p:cNvSpPr txBox="1">
                <a:spLocks noChangeArrowheads="1"/>
              </p:cNvSpPr>
              <p:nvPr/>
            </p:nvSpPr>
            <p:spPr bwMode="auto">
              <a:xfrm>
                <a:off x="3447" y="3202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60464" name="Text Box 116"/>
              <p:cNvSpPr txBox="1">
                <a:spLocks noChangeArrowheads="1"/>
              </p:cNvSpPr>
              <p:nvPr/>
            </p:nvSpPr>
            <p:spPr bwMode="auto">
              <a:xfrm>
                <a:off x="3447" y="3419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60465" name="Text Box 117"/>
              <p:cNvSpPr txBox="1">
                <a:spLocks noChangeArrowheads="1"/>
              </p:cNvSpPr>
              <p:nvPr/>
            </p:nvSpPr>
            <p:spPr bwMode="auto">
              <a:xfrm>
                <a:off x="3657" y="2986"/>
                <a:ext cx="3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60466" name="Text Box 118"/>
              <p:cNvSpPr txBox="1">
                <a:spLocks noChangeArrowheads="1"/>
              </p:cNvSpPr>
              <p:nvPr/>
            </p:nvSpPr>
            <p:spPr bwMode="auto">
              <a:xfrm>
                <a:off x="3657" y="3178"/>
                <a:ext cx="3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60467" name="Text Box 119"/>
              <p:cNvSpPr txBox="1">
                <a:spLocks noChangeArrowheads="1"/>
              </p:cNvSpPr>
              <p:nvPr/>
            </p:nvSpPr>
            <p:spPr bwMode="auto">
              <a:xfrm>
                <a:off x="3657" y="3420"/>
                <a:ext cx="3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60468" name="Text Box 120"/>
              <p:cNvSpPr txBox="1">
                <a:spLocks noChangeArrowheads="1"/>
              </p:cNvSpPr>
              <p:nvPr/>
            </p:nvSpPr>
            <p:spPr bwMode="auto">
              <a:xfrm>
                <a:off x="3214" y="252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60469" name="Text Box 121"/>
              <p:cNvSpPr txBox="1">
                <a:spLocks noChangeArrowheads="1"/>
              </p:cNvSpPr>
              <p:nvPr/>
            </p:nvSpPr>
            <p:spPr bwMode="auto">
              <a:xfrm>
                <a:off x="3223" y="2985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11</a:t>
                </a:r>
              </a:p>
            </p:txBody>
          </p:sp>
          <p:sp>
            <p:nvSpPr>
              <p:cNvPr id="60470" name="Text Box 122"/>
              <p:cNvSpPr txBox="1">
                <a:spLocks noChangeArrowheads="1"/>
              </p:cNvSpPr>
              <p:nvPr/>
            </p:nvSpPr>
            <p:spPr bwMode="auto">
              <a:xfrm>
                <a:off x="3223" y="3202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11</a:t>
                </a:r>
              </a:p>
            </p:txBody>
          </p:sp>
          <p:sp>
            <p:nvSpPr>
              <p:cNvPr id="60471" name="Text Box 123"/>
              <p:cNvSpPr txBox="1">
                <a:spLocks noChangeArrowheads="1"/>
              </p:cNvSpPr>
              <p:nvPr/>
            </p:nvSpPr>
            <p:spPr bwMode="auto">
              <a:xfrm>
                <a:off x="3223" y="3419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11</a:t>
                </a:r>
              </a:p>
            </p:txBody>
          </p:sp>
          <p:sp>
            <p:nvSpPr>
              <p:cNvPr id="60472" name="Text Box 124"/>
              <p:cNvSpPr txBox="1">
                <a:spLocks noChangeArrowheads="1"/>
              </p:cNvSpPr>
              <p:nvPr/>
            </p:nvSpPr>
            <p:spPr bwMode="auto">
              <a:xfrm>
                <a:off x="3223" y="274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11</a:t>
                </a:r>
              </a:p>
            </p:txBody>
          </p:sp>
          <p:sp>
            <p:nvSpPr>
              <p:cNvPr id="60473" name="Text Box 125"/>
              <p:cNvSpPr txBox="1">
                <a:spLocks noChangeArrowheads="1"/>
              </p:cNvSpPr>
              <p:nvPr/>
            </p:nvSpPr>
            <p:spPr bwMode="auto">
              <a:xfrm>
                <a:off x="2555" y="2060"/>
                <a:ext cx="3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60474" name="Text Box 126"/>
              <p:cNvSpPr txBox="1">
                <a:spLocks noChangeArrowheads="1"/>
              </p:cNvSpPr>
              <p:nvPr/>
            </p:nvSpPr>
            <p:spPr bwMode="auto">
              <a:xfrm>
                <a:off x="2555" y="2285"/>
                <a:ext cx="3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60475" name="Text Box 127"/>
              <p:cNvSpPr txBox="1">
                <a:spLocks noChangeArrowheads="1"/>
              </p:cNvSpPr>
              <p:nvPr/>
            </p:nvSpPr>
            <p:spPr bwMode="auto">
              <a:xfrm>
                <a:off x="3028" y="2060"/>
                <a:ext cx="2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60476" name="Text Box 129"/>
              <p:cNvSpPr txBox="1">
                <a:spLocks noChangeArrowheads="1"/>
              </p:cNvSpPr>
              <p:nvPr/>
            </p:nvSpPr>
            <p:spPr bwMode="auto">
              <a:xfrm>
                <a:off x="3244" y="2060"/>
                <a:ext cx="2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60477" name="Text Box 130"/>
              <p:cNvSpPr txBox="1">
                <a:spLocks noChangeArrowheads="1"/>
              </p:cNvSpPr>
              <p:nvPr/>
            </p:nvSpPr>
            <p:spPr bwMode="auto">
              <a:xfrm>
                <a:off x="3256" y="2285"/>
                <a:ext cx="2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60478" name="Text Box 132"/>
              <p:cNvSpPr txBox="1">
                <a:spLocks noChangeArrowheads="1"/>
              </p:cNvSpPr>
              <p:nvPr/>
            </p:nvSpPr>
            <p:spPr bwMode="auto">
              <a:xfrm>
                <a:off x="2782" y="2285"/>
                <a:ext cx="3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200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60479" name="Text Box 133"/>
              <p:cNvSpPr txBox="1">
                <a:spLocks noChangeArrowheads="1"/>
              </p:cNvSpPr>
              <p:nvPr/>
            </p:nvSpPr>
            <p:spPr bwMode="auto">
              <a:xfrm>
                <a:off x="2337" y="208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60480" name="Text Box 134"/>
              <p:cNvSpPr txBox="1">
                <a:spLocks noChangeArrowheads="1"/>
              </p:cNvSpPr>
              <p:nvPr/>
            </p:nvSpPr>
            <p:spPr bwMode="auto">
              <a:xfrm>
                <a:off x="2337" y="230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60481" name="Text Box 135"/>
              <p:cNvSpPr txBox="1">
                <a:spLocks noChangeArrowheads="1"/>
              </p:cNvSpPr>
              <p:nvPr/>
            </p:nvSpPr>
            <p:spPr bwMode="auto">
              <a:xfrm>
                <a:off x="2111" y="208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11</a:t>
                </a:r>
              </a:p>
            </p:txBody>
          </p:sp>
          <p:sp>
            <p:nvSpPr>
              <p:cNvPr id="60482" name="Text Box 136"/>
              <p:cNvSpPr txBox="1">
                <a:spLocks noChangeArrowheads="1"/>
              </p:cNvSpPr>
              <p:nvPr/>
            </p:nvSpPr>
            <p:spPr bwMode="auto">
              <a:xfrm>
                <a:off x="2111" y="230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11</a:t>
                </a:r>
              </a:p>
            </p:txBody>
          </p:sp>
          <p:sp>
            <p:nvSpPr>
              <p:cNvPr id="60483" name="Text Box 137"/>
              <p:cNvSpPr txBox="1">
                <a:spLocks noChangeArrowheads="1"/>
              </p:cNvSpPr>
              <p:nvPr/>
            </p:nvSpPr>
            <p:spPr bwMode="auto">
              <a:xfrm>
                <a:off x="2111" y="2518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11</a:t>
                </a:r>
              </a:p>
            </p:txBody>
          </p:sp>
          <p:sp>
            <p:nvSpPr>
              <p:cNvPr id="60484" name="Text Box 142"/>
              <p:cNvSpPr txBox="1">
                <a:spLocks noChangeArrowheads="1"/>
              </p:cNvSpPr>
              <p:nvPr/>
            </p:nvSpPr>
            <p:spPr bwMode="auto">
              <a:xfrm>
                <a:off x="1895" y="208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12</a:t>
                </a:r>
              </a:p>
            </p:txBody>
          </p:sp>
          <p:sp>
            <p:nvSpPr>
              <p:cNvPr id="60485" name="Text Box 143"/>
              <p:cNvSpPr txBox="1">
                <a:spLocks noChangeArrowheads="1"/>
              </p:cNvSpPr>
              <p:nvPr/>
            </p:nvSpPr>
            <p:spPr bwMode="auto">
              <a:xfrm>
                <a:off x="1895" y="230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12</a:t>
                </a:r>
              </a:p>
            </p:txBody>
          </p:sp>
          <p:sp>
            <p:nvSpPr>
              <p:cNvPr id="60486" name="Text Box 144"/>
              <p:cNvSpPr txBox="1">
                <a:spLocks noChangeArrowheads="1"/>
              </p:cNvSpPr>
              <p:nvPr/>
            </p:nvSpPr>
            <p:spPr bwMode="auto">
              <a:xfrm>
                <a:off x="1895" y="2518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12</a:t>
                </a:r>
              </a:p>
            </p:txBody>
          </p:sp>
          <p:sp>
            <p:nvSpPr>
              <p:cNvPr id="60487" name="Text Box 145"/>
              <p:cNvSpPr txBox="1">
                <a:spLocks noChangeArrowheads="1"/>
              </p:cNvSpPr>
              <p:nvPr/>
            </p:nvSpPr>
            <p:spPr bwMode="auto">
              <a:xfrm>
                <a:off x="1669" y="119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13</a:t>
                </a:r>
              </a:p>
            </p:txBody>
          </p:sp>
          <p:sp>
            <p:nvSpPr>
              <p:cNvPr id="60488" name="Text Box 146"/>
              <p:cNvSpPr txBox="1">
                <a:spLocks noChangeArrowheads="1"/>
              </p:cNvSpPr>
              <p:nvPr/>
            </p:nvSpPr>
            <p:spPr bwMode="auto">
              <a:xfrm>
                <a:off x="1436" y="119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489" name="Text Box 147"/>
              <p:cNvSpPr txBox="1">
                <a:spLocks noChangeArrowheads="1"/>
              </p:cNvSpPr>
              <p:nvPr/>
            </p:nvSpPr>
            <p:spPr bwMode="auto">
              <a:xfrm>
                <a:off x="1669" y="97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13</a:t>
                </a:r>
              </a:p>
            </p:txBody>
          </p:sp>
          <p:sp>
            <p:nvSpPr>
              <p:cNvPr id="60490" name="Text Box 148"/>
              <p:cNvSpPr txBox="1">
                <a:spLocks noChangeArrowheads="1"/>
              </p:cNvSpPr>
              <p:nvPr/>
            </p:nvSpPr>
            <p:spPr bwMode="auto">
              <a:xfrm>
                <a:off x="1436" y="97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491" name="Text Box 149"/>
              <p:cNvSpPr txBox="1">
                <a:spLocks noChangeArrowheads="1"/>
              </p:cNvSpPr>
              <p:nvPr/>
            </p:nvSpPr>
            <p:spPr bwMode="auto">
              <a:xfrm>
                <a:off x="1885" y="97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12</a:t>
                </a:r>
              </a:p>
            </p:txBody>
          </p:sp>
          <p:sp>
            <p:nvSpPr>
              <p:cNvPr id="60492" name="Text Box 150"/>
              <p:cNvSpPr txBox="1">
                <a:spLocks noChangeArrowheads="1"/>
              </p:cNvSpPr>
              <p:nvPr/>
            </p:nvSpPr>
            <p:spPr bwMode="auto">
              <a:xfrm>
                <a:off x="1436" y="141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493" name="Text Box 151"/>
              <p:cNvSpPr txBox="1">
                <a:spLocks noChangeArrowheads="1"/>
              </p:cNvSpPr>
              <p:nvPr/>
            </p:nvSpPr>
            <p:spPr bwMode="auto">
              <a:xfrm>
                <a:off x="1669" y="141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494" name="Text Box 152"/>
              <p:cNvSpPr txBox="1">
                <a:spLocks noChangeArrowheads="1"/>
              </p:cNvSpPr>
              <p:nvPr/>
            </p:nvSpPr>
            <p:spPr bwMode="auto">
              <a:xfrm>
                <a:off x="1670" y="208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13</a:t>
                </a:r>
              </a:p>
            </p:txBody>
          </p:sp>
          <p:sp>
            <p:nvSpPr>
              <p:cNvPr id="60495" name="Text Box 153"/>
              <p:cNvSpPr txBox="1">
                <a:spLocks noChangeArrowheads="1"/>
              </p:cNvSpPr>
              <p:nvPr/>
            </p:nvSpPr>
            <p:spPr bwMode="auto">
              <a:xfrm>
                <a:off x="1670" y="230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13</a:t>
                </a:r>
              </a:p>
            </p:txBody>
          </p:sp>
          <p:sp>
            <p:nvSpPr>
              <p:cNvPr id="60496" name="Text Box 154"/>
              <p:cNvSpPr txBox="1">
                <a:spLocks noChangeArrowheads="1"/>
              </p:cNvSpPr>
              <p:nvPr/>
            </p:nvSpPr>
            <p:spPr bwMode="auto">
              <a:xfrm>
                <a:off x="1670" y="2518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13</a:t>
                </a:r>
              </a:p>
            </p:txBody>
          </p:sp>
          <p:sp>
            <p:nvSpPr>
              <p:cNvPr id="60497" name="Text Box 155"/>
              <p:cNvSpPr txBox="1">
                <a:spLocks noChangeArrowheads="1"/>
              </p:cNvSpPr>
              <p:nvPr/>
            </p:nvSpPr>
            <p:spPr bwMode="auto">
              <a:xfrm>
                <a:off x="1679" y="1867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13</a:t>
                </a:r>
              </a:p>
            </p:txBody>
          </p:sp>
          <p:sp>
            <p:nvSpPr>
              <p:cNvPr id="60498" name="Text Box 156"/>
              <p:cNvSpPr txBox="1">
                <a:spLocks noChangeArrowheads="1"/>
              </p:cNvSpPr>
              <p:nvPr/>
            </p:nvSpPr>
            <p:spPr bwMode="auto">
              <a:xfrm>
                <a:off x="1669" y="163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499" name="Text Box 157"/>
              <p:cNvSpPr txBox="1">
                <a:spLocks noChangeArrowheads="1"/>
              </p:cNvSpPr>
              <p:nvPr/>
            </p:nvSpPr>
            <p:spPr bwMode="auto">
              <a:xfrm>
                <a:off x="1444" y="163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500" name="Text Box 158"/>
              <p:cNvSpPr txBox="1">
                <a:spLocks noChangeArrowheads="1"/>
              </p:cNvSpPr>
              <p:nvPr/>
            </p:nvSpPr>
            <p:spPr bwMode="auto">
              <a:xfrm>
                <a:off x="1219" y="141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01" name="Text Box 159"/>
              <p:cNvSpPr txBox="1">
                <a:spLocks noChangeArrowheads="1"/>
              </p:cNvSpPr>
              <p:nvPr/>
            </p:nvSpPr>
            <p:spPr bwMode="auto">
              <a:xfrm>
                <a:off x="2121" y="2752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12</a:t>
                </a:r>
              </a:p>
            </p:txBody>
          </p:sp>
          <p:sp>
            <p:nvSpPr>
              <p:cNvPr id="60502" name="Text Box 160"/>
              <p:cNvSpPr txBox="1">
                <a:spLocks noChangeArrowheads="1"/>
              </p:cNvSpPr>
              <p:nvPr/>
            </p:nvSpPr>
            <p:spPr bwMode="auto">
              <a:xfrm>
                <a:off x="1670" y="274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13</a:t>
                </a:r>
              </a:p>
            </p:txBody>
          </p:sp>
          <p:sp>
            <p:nvSpPr>
              <p:cNvPr id="60503" name="Text Box 161"/>
              <p:cNvSpPr txBox="1">
                <a:spLocks noChangeArrowheads="1"/>
              </p:cNvSpPr>
              <p:nvPr/>
            </p:nvSpPr>
            <p:spPr bwMode="auto">
              <a:xfrm>
                <a:off x="1895" y="274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12</a:t>
                </a:r>
              </a:p>
            </p:txBody>
          </p:sp>
          <p:sp>
            <p:nvSpPr>
              <p:cNvPr id="60504" name="Text Box 162"/>
              <p:cNvSpPr txBox="1">
                <a:spLocks noChangeArrowheads="1"/>
              </p:cNvSpPr>
              <p:nvPr/>
            </p:nvSpPr>
            <p:spPr bwMode="auto">
              <a:xfrm>
                <a:off x="2121" y="2985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13</a:t>
                </a:r>
              </a:p>
            </p:txBody>
          </p:sp>
          <p:sp>
            <p:nvSpPr>
              <p:cNvPr id="60505" name="Text Box 163"/>
              <p:cNvSpPr txBox="1">
                <a:spLocks noChangeArrowheads="1"/>
              </p:cNvSpPr>
              <p:nvPr/>
            </p:nvSpPr>
            <p:spPr bwMode="auto">
              <a:xfrm>
                <a:off x="1670" y="297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13</a:t>
                </a:r>
              </a:p>
            </p:txBody>
          </p:sp>
          <p:sp>
            <p:nvSpPr>
              <p:cNvPr id="60506" name="Text Box 164"/>
              <p:cNvSpPr txBox="1">
                <a:spLocks noChangeArrowheads="1"/>
              </p:cNvSpPr>
              <p:nvPr/>
            </p:nvSpPr>
            <p:spPr bwMode="auto">
              <a:xfrm>
                <a:off x="1895" y="297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13</a:t>
                </a:r>
              </a:p>
            </p:txBody>
          </p:sp>
          <p:sp>
            <p:nvSpPr>
              <p:cNvPr id="60507" name="Text Box 165"/>
              <p:cNvSpPr txBox="1">
                <a:spLocks noChangeArrowheads="1"/>
              </p:cNvSpPr>
              <p:nvPr/>
            </p:nvSpPr>
            <p:spPr bwMode="auto">
              <a:xfrm>
                <a:off x="1446" y="297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508" name="Text Box 166"/>
              <p:cNvSpPr txBox="1">
                <a:spLocks noChangeArrowheads="1"/>
              </p:cNvSpPr>
              <p:nvPr/>
            </p:nvSpPr>
            <p:spPr bwMode="auto">
              <a:xfrm>
                <a:off x="2121" y="3210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509" name="Text Box 167"/>
              <p:cNvSpPr txBox="1">
                <a:spLocks noChangeArrowheads="1"/>
              </p:cNvSpPr>
              <p:nvPr/>
            </p:nvSpPr>
            <p:spPr bwMode="auto">
              <a:xfrm>
                <a:off x="1670" y="320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510" name="Text Box 168"/>
              <p:cNvSpPr txBox="1">
                <a:spLocks noChangeArrowheads="1"/>
              </p:cNvSpPr>
              <p:nvPr/>
            </p:nvSpPr>
            <p:spPr bwMode="auto">
              <a:xfrm>
                <a:off x="1895" y="320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511" name="Text Box 169"/>
              <p:cNvSpPr txBox="1">
                <a:spLocks noChangeArrowheads="1"/>
              </p:cNvSpPr>
              <p:nvPr/>
            </p:nvSpPr>
            <p:spPr bwMode="auto">
              <a:xfrm>
                <a:off x="1446" y="320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512" name="Text Box 170"/>
              <p:cNvSpPr txBox="1">
                <a:spLocks noChangeArrowheads="1"/>
              </p:cNvSpPr>
              <p:nvPr/>
            </p:nvSpPr>
            <p:spPr bwMode="auto">
              <a:xfrm>
                <a:off x="1445" y="208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513" name="Text Box 171"/>
              <p:cNvSpPr txBox="1">
                <a:spLocks noChangeArrowheads="1"/>
              </p:cNvSpPr>
              <p:nvPr/>
            </p:nvSpPr>
            <p:spPr bwMode="auto">
              <a:xfrm>
                <a:off x="1445" y="230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514" name="Text Box 172"/>
              <p:cNvSpPr txBox="1">
                <a:spLocks noChangeArrowheads="1"/>
              </p:cNvSpPr>
              <p:nvPr/>
            </p:nvSpPr>
            <p:spPr bwMode="auto">
              <a:xfrm>
                <a:off x="1445" y="2518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515" name="Text Box 173"/>
              <p:cNvSpPr txBox="1">
                <a:spLocks noChangeArrowheads="1"/>
              </p:cNvSpPr>
              <p:nvPr/>
            </p:nvSpPr>
            <p:spPr bwMode="auto">
              <a:xfrm>
                <a:off x="1454" y="1867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516" name="Text Box 174"/>
              <p:cNvSpPr txBox="1">
                <a:spLocks noChangeArrowheads="1"/>
              </p:cNvSpPr>
              <p:nvPr/>
            </p:nvSpPr>
            <p:spPr bwMode="auto">
              <a:xfrm>
                <a:off x="1445" y="274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0517" name="Text Box 175"/>
              <p:cNvSpPr txBox="1">
                <a:spLocks noChangeArrowheads="1"/>
              </p:cNvSpPr>
              <p:nvPr/>
            </p:nvSpPr>
            <p:spPr bwMode="auto">
              <a:xfrm>
                <a:off x="1228" y="163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18" name="Text Box 176"/>
              <p:cNvSpPr txBox="1">
                <a:spLocks noChangeArrowheads="1"/>
              </p:cNvSpPr>
              <p:nvPr/>
            </p:nvSpPr>
            <p:spPr bwMode="auto">
              <a:xfrm>
                <a:off x="1230" y="297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19" name="Text Box 177"/>
              <p:cNvSpPr txBox="1">
                <a:spLocks noChangeArrowheads="1"/>
              </p:cNvSpPr>
              <p:nvPr/>
            </p:nvSpPr>
            <p:spPr bwMode="auto">
              <a:xfrm>
                <a:off x="1229" y="208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20" name="Text Box 178"/>
              <p:cNvSpPr txBox="1">
                <a:spLocks noChangeArrowheads="1"/>
              </p:cNvSpPr>
              <p:nvPr/>
            </p:nvSpPr>
            <p:spPr bwMode="auto">
              <a:xfrm>
                <a:off x="1229" y="230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21" name="Text Box 179"/>
              <p:cNvSpPr txBox="1">
                <a:spLocks noChangeArrowheads="1"/>
              </p:cNvSpPr>
              <p:nvPr/>
            </p:nvSpPr>
            <p:spPr bwMode="auto">
              <a:xfrm>
                <a:off x="1229" y="2518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22" name="Text Box 180"/>
              <p:cNvSpPr txBox="1">
                <a:spLocks noChangeArrowheads="1"/>
              </p:cNvSpPr>
              <p:nvPr/>
            </p:nvSpPr>
            <p:spPr bwMode="auto">
              <a:xfrm>
                <a:off x="1238" y="1867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23" name="Text Box 181"/>
              <p:cNvSpPr txBox="1">
                <a:spLocks noChangeArrowheads="1"/>
              </p:cNvSpPr>
              <p:nvPr/>
            </p:nvSpPr>
            <p:spPr bwMode="auto">
              <a:xfrm>
                <a:off x="1229" y="274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24" name="Text Box 182"/>
              <p:cNvSpPr txBox="1">
                <a:spLocks noChangeArrowheads="1"/>
              </p:cNvSpPr>
              <p:nvPr/>
            </p:nvSpPr>
            <p:spPr bwMode="auto">
              <a:xfrm>
                <a:off x="1230" y="319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25" name="Text Box 183"/>
              <p:cNvSpPr txBox="1">
                <a:spLocks noChangeArrowheads="1"/>
              </p:cNvSpPr>
              <p:nvPr/>
            </p:nvSpPr>
            <p:spPr bwMode="auto">
              <a:xfrm>
                <a:off x="1219" y="119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26" name="Text Box 184"/>
              <p:cNvSpPr txBox="1">
                <a:spLocks noChangeArrowheads="1"/>
              </p:cNvSpPr>
              <p:nvPr/>
            </p:nvSpPr>
            <p:spPr bwMode="auto">
              <a:xfrm>
                <a:off x="1219" y="97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27" name="Text Box 185"/>
              <p:cNvSpPr txBox="1">
                <a:spLocks noChangeArrowheads="1"/>
              </p:cNvSpPr>
              <p:nvPr/>
            </p:nvSpPr>
            <p:spPr bwMode="auto">
              <a:xfrm>
                <a:off x="995" y="141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28" name="Text Box 186"/>
              <p:cNvSpPr txBox="1">
                <a:spLocks noChangeArrowheads="1"/>
              </p:cNvSpPr>
              <p:nvPr/>
            </p:nvSpPr>
            <p:spPr bwMode="auto">
              <a:xfrm>
                <a:off x="1004" y="163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29" name="Text Box 187"/>
              <p:cNvSpPr txBox="1">
                <a:spLocks noChangeArrowheads="1"/>
              </p:cNvSpPr>
              <p:nvPr/>
            </p:nvSpPr>
            <p:spPr bwMode="auto">
              <a:xfrm>
                <a:off x="1006" y="297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30" name="Text Box 188"/>
              <p:cNvSpPr txBox="1">
                <a:spLocks noChangeArrowheads="1"/>
              </p:cNvSpPr>
              <p:nvPr/>
            </p:nvSpPr>
            <p:spPr bwMode="auto">
              <a:xfrm>
                <a:off x="1005" y="208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31" name="Text Box 189"/>
              <p:cNvSpPr txBox="1">
                <a:spLocks noChangeArrowheads="1"/>
              </p:cNvSpPr>
              <p:nvPr/>
            </p:nvSpPr>
            <p:spPr bwMode="auto">
              <a:xfrm>
                <a:off x="1005" y="230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32" name="Text Box 190"/>
              <p:cNvSpPr txBox="1">
                <a:spLocks noChangeArrowheads="1"/>
              </p:cNvSpPr>
              <p:nvPr/>
            </p:nvSpPr>
            <p:spPr bwMode="auto">
              <a:xfrm>
                <a:off x="1005" y="2518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33" name="Text Box 191"/>
              <p:cNvSpPr txBox="1">
                <a:spLocks noChangeArrowheads="1"/>
              </p:cNvSpPr>
              <p:nvPr/>
            </p:nvSpPr>
            <p:spPr bwMode="auto">
              <a:xfrm>
                <a:off x="1014" y="1867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34" name="Text Box 192"/>
              <p:cNvSpPr txBox="1">
                <a:spLocks noChangeArrowheads="1"/>
              </p:cNvSpPr>
              <p:nvPr/>
            </p:nvSpPr>
            <p:spPr bwMode="auto">
              <a:xfrm>
                <a:off x="1005" y="274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35" name="Text Box 193"/>
              <p:cNvSpPr txBox="1">
                <a:spLocks noChangeArrowheads="1"/>
              </p:cNvSpPr>
              <p:nvPr/>
            </p:nvSpPr>
            <p:spPr bwMode="auto">
              <a:xfrm>
                <a:off x="1006" y="319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36" name="Text Box 199"/>
              <p:cNvSpPr txBox="1">
                <a:spLocks noChangeArrowheads="1"/>
              </p:cNvSpPr>
              <p:nvPr/>
            </p:nvSpPr>
            <p:spPr bwMode="auto">
              <a:xfrm>
                <a:off x="2121" y="3435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37" name="Text Box 200"/>
              <p:cNvSpPr txBox="1">
                <a:spLocks noChangeArrowheads="1"/>
              </p:cNvSpPr>
              <p:nvPr/>
            </p:nvSpPr>
            <p:spPr bwMode="auto">
              <a:xfrm>
                <a:off x="1670" y="342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38" name="Text Box 201"/>
              <p:cNvSpPr txBox="1">
                <a:spLocks noChangeArrowheads="1"/>
              </p:cNvSpPr>
              <p:nvPr/>
            </p:nvSpPr>
            <p:spPr bwMode="auto">
              <a:xfrm>
                <a:off x="1895" y="342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39" name="Text Box 202"/>
              <p:cNvSpPr txBox="1">
                <a:spLocks noChangeArrowheads="1"/>
              </p:cNvSpPr>
              <p:nvPr/>
            </p:nvSpPr>
            <p:spPr bwMode="auto">
              <a:xfrm>
                <a:off x="1446" y="342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40" name="Text Box 203"/>
              <p:cNvSpPr txBox="1">
                <a:spLocks noChangeArrowheads="1"/>
              </p:cNvSpPr>
              <p:nvPr/>
            </p:nvSpPr>
            <p:spPr bwMode="auto">
              <a:xfrm>
                <a:off x="1230" y="3418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60541" name="Text Box 204"/>
              <p:cNvSpPr txBox="1">
                <a:spLocks noChangeArrowheads="1"/>
              </p:cNvSpPr>
              <p:nvPr/>
            </p:nvSpPr>
            <p:spPr bwMode="auto">
              <a:xfrm>
                <a:off x="1006" y="3418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42" name="Text Box 205"/>
              <p:cNvSpPr txBox="1">
                <a:spLocks noChangeArrowheads="1"/>
              </p:cNvSpPr>
              <p:nvPr/>
            </p:nvSpPr>
            <p:spPr bwMode="auto">
              <a:xfrm>
                <a:off x="1002" y="119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43" name="Text Box 206"/>
              <p:cNvSpPr txBox="1">
                <a:spLocks noChangeArrowheads="1"/>
              </p:cNvSpPr>
              <p:nvPr/>
            </p:nvSpPr>
            <p:spPr bwMode="auto">
              <a:xfrm>
                <a:off x="1002" y="97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60544" name="Text Box 207"/>
              <p:cNvSpPr txBox="1">
                <a:spLocks noChangeArrowheads="1"/>
              </p:cNvSpPr>
              <p:nvPr/>
            </p:nvSpPr>
            <p:spPr bwMode="auto">
              <a:xfrm>
                <a:off x="762" y="141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  <p:sp>
            <p:nvSpPr>
              <p:cNvPr id="60545" name="Text Box 208"/>
              <p:cNvSpPr txBox="1">
                <a:spLocks noChangeArrowheads="1"/>
              </p:cNvSpPr>
              <p:nvPr/>
            </p:nvSpPr>
            <p:spPr bwMode="auto">
              <a:xfrm>
                <a:off x="771" y="163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  <p:sp>
            <p:nvSpPr>
              <p:cNvPr id="60546" name="Text Box 209"/>
              <p:cNvSpPr txBox="1">
                <a:spLocks noChangeArrowheads="1"/>
              </p:cNvSpPr>
              <p:nvPr/>
            </p:nvSpPr>
            <p:spPr bwMode="auto">
              <a:xfrm>
                <a:off x="773" y="2976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  <p:sp>
            <p:nvSpPr>
              <p:cNvPr id="60547" name="Text Box 210"/>
              <p:cNvSpPr txBox="1">
                <a:spLocks noChangeArrowheads="1"/>
              </p:cNvSpPr>
              <p:nvPr/>
            </p:nvSpPr>
            <p:spPr bwMode="auto">
              <a:xfrm>
                <a:off x="772" y="208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  <p:sp>
            <p:nvSpPr>
              <p:cNvPr id="60548" name="Text Box 211"/>
              <p:cNvSpPr txBox="1">
                <a:spLocks noChangeArrowheads="1"/>
              </p:cNvSpPr>
              <p:nvPr/>
            </p:nvSpPr>
            <p:spPr bwMode="auto">
              <a:xfrm>
                <a:off x="772" y="230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  <p:sp>
            <p:nvSpPr>
              <p:cNvPr id="60549" name="Text Box 212"/>
              <p:cNvSpPr txBox="1">
                <a:spLocks noChangeArrowheads="1"/>
              </p:cNvSpPr>
              <p:nvPr/>
            </p:nvSpPr>
            <p:spPr bwMode="auto">
              <a:xfrm>
                <a:off x="772" y="2518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  <p:sp>
            <p:nvSpPr>
              <p:cNvPr id="60550" name="Text Box 213"/>
              <p:cNvSpPr txBox="1">
                <a:spLocks noChangeArrowheads="1"/>
              </p:cNvSpPr>
              <p:nvPr/>
            </p:nvSpPr>
            <p:spPr bwMode="auto">
              <a:xfrm>
                <a:off x="781" y="1867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  <p:sp>
            <p:nvSpPr>
              <p:cNvPr id="60551" name="Text Box 214"/>
              <p:cNvSpPr txBox="1">
                <a:spLocks noChangeArrowheads="1"/>
              </p:cNvSpPr>
              <p:nvPr/>
            </p:nvSpPr>
            <p:spPr bwMode="auto">
              <a:xfrm>
                <a:off x="772" y="274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  <p:sp>
            <p:nvSpPr>
              <p:cNvPr id="60552" name="Text Box 215"/>
              <p:cNvSpPr txBox="1">
                <a:spLocks noChangeArrowheads="1"/>
              </p:cNvSpPr>
              <p:nvPr/>
            </p:nvSpPr>
            <p:spPr bwMode="auto">
              <a:xfrm>
                <a:off x="773" y="3193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  <p:sp>
            <p:nvSpPr>
              <p:cNvPr id="60553" name="Text Box 216"/>
              <p:cNvSpPr txBox="1">
                <a:spLocks noChangeArrowheads="1"/>
              </p:cNvSpPr>
              <p:nvPr/>
            </p:nvSpPr>
            <p:spPr bwMode="auto">
              <a:xfrm>
                <a:off x="773" y="3418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  <p:sp>
            <p:nvSpPr>
              <p:cNvPr id="60554" name="Text Box 217"/>
              <p:cNvSpPr txBox="1">
                <a:spLocks noChangeArrowheads="1"/>
              </p:cNvSpPr>
              <p:nvPr/>
            </p:nvSpPr>
            <p:spPr bwMode="auto">
              <a:xfrm>
                <a:off x="769" y="1191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  <p:sp>
            <p:nvSpPr>
              <p:cNvPr id="60555" name="Text Box 218"/>
              <p:cNvSpPr txBox="1">
                <a:spLocks noChangeArrowheads="1"/>
              </p:cNvSpPr>
              <p:nvPr/>
            </p:nvSpPr>
            <p:spPr bwMode="auto">
              <a:xfrm>
                <a:off x="769" y="974"/>
                <a:ext cx="3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>
                    <a:latin typeface="Courier New" pitchFamily="49" charset="0"/>
                  </a:rPr>
                  <a:t>17</a:t>
                </a:r>
              </a:p>
            </p:txBody>
          </p:sp>
        </p:grpSp>
      </p:grpSp>
      <p:pic>
        <p:nvPicPr>
          <p:cNvPr id="474334" name="Picture 2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75" y="4708525"/>
            <a:ext cx="38893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4336" name="Freeform 224"/>
          <p:cNvSpPr>
            <a:spLocks/>
          </p:cNvSpPr>
          <p:nvPr/>
        </p:nvSpPr>
        <p:spPr bwMode="auto">
          <a:xfrm>
            <a:off x="2346325" y="2438400"/>
            <a:ext cx="5100638" cy="2465388"/>
          </a:xfrm>
          <a:custGeom>
            <a:avLst/>
            <a:gdLst>
              <a:gd name="T0" fmla="*/ 0 w 3213"/>
              <a:gd name="T1" fmla="*/ 2147483647 h 1553"/>
              <a:gd name="T2" fmla="*/ 2147483647 w 3213"/>
              <a:gd name="T3" fmla="*/ 2147483647 h 1553"/>
              <a:gd name="T4" fmla="*/ 2147483647 w 3213"/>
              <a:gd name="T5" fmla="*/ 2147483647 h 1553"/>
              <a:gd name="T6" fmla="*/ 2147483647 w 3213"/>
              <a:gd name="T7" fmla="*/ 2147483647 h 1553"/>
              <a:gd name="T8" fmla="*/ 2147483647 w 3213"/>
              <a:gd name="T9" fmla="*/ 0 h 1553"/>
              <a:gd name="T10" fmla="*/ 2147483647 w 3213"/>
              <a:gd name="T11" fmla="*/ 0 h 15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3"/>
              <a:gd name="T19" fmla="*/ 0 h 1553"/>
              <a:gd name="T20" fmla="*/ 3213 w 3213"/>
              <a:gd name="T21" fmla="*/ 1553 h 15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3" h="1553">
                <a:moveTo>
                  <a:pt x="0" y="1553"/>
                </a:moveTo>
                <a:lnTo>
                  <a:pt x="342" y="1553"/>
                </a:lnTo>
                <a:lnTo>
                  <a:pt x="1227" y="668"/>
                </a:lnTo>
                <a:lnTo>
                  <a:pt x="1444" y="668"/>
                </a:lnTo>
                <a:lnTo>
                  <a:pt x="2112" y="0"/>
                </a:lnTo>
                <a:lnTo>
                  <a:pt x="3213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4339" name="Freeform 227"/>
          <p:cNvSpPr>
            <a:spLocks/>
          </p:cNvSpPr>
          <p:nvPr/>
        </p:nvSpPr>
        <p:spPr bwMode="auto">
          <a:xfrm>
            <a:off x="5337175" y="2443163"/>
            <a:ext cx="2112963" cy="2459037"/>
          </a:xfrm>
          <a:custGeom>
            <a:avLst/>
            <a:gdLst>
              <a:gd name="T0" fmla="*/ 0 w 1331"/>
              <a:gd name="T1" fmla="*/ 2147483647 h 1549"/>
              <a:gd name="T2" fmla="*/ 2147483647 w 1331"/>
              <a:gd name="T3" fmla="*/ 2147483647 h 1549"/>
              <a:gd name="T4" fmla="*/ 2147483647 w 1331"/>
              <a:gd name="T5" fmla="*/ 2147483647 h 1549"/>
              <a:gd name="T6" fmla="*/ 2147483647 w 1331"/>
              <a:gd name="T7" fmla="*/ 2147483647 h 1549"/>
              <a:gd name="T8" fmla="*/ 2147483647 w 1331"/>
              <a:gd name="T9" fmla="*/ 0 h 15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1"/>
              <a:gd name="T16" fmla="*/ 0 h 1549"/>
              <a:gd name="T17" fmla="*/ 1331 w 1331"/>
              <a:gd name="T18" fmla="*/ 1549 h 15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1" h="1549">
                <a:moveTo>
                  <a:pt x="0" y="1332"/>
                </a:moveTo>
                <a:lnTo>
                  <a:pt x="217" y="1549"/>
                </a:lnTo>
                <a:lnTo>
                  <a:pt x="906" y="1549"/>
                </a:lnTo>
                <a:lnTo>
                  <a:pt x="1331" y="1124"/>
                </a:lnTo>
                <a:lnTo>
                  <a:pt x="1331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4340" name="Freeform 228"/>
          <p:cNvSpPr>
            <a:spLocks/>
          </p:cNvSpPr>
          <p:nvPr/>
        </p:nvSpPr>
        <p:spPr bwMode="auto">
          <a:xfrm>
            <a:off x="5337175" y="2413000"/>
            <a:ext cx="2098675" cy="2144713"/>
          </a:xfrm>
          <a:custGeom>
            <a:avLst/>
            <a:gdLst>
              <a:gd name="T0" fmla="*/ 0 w 1322"/>
              <a:gd name="T1" fmla="*/ 2147483647 h 1351"/>
              <a:gd name="T2" fmla="*/ 0 w 1322"/>
              <a:gd name="T3" fmla="*/ 2147483647 h 1351"/>
              <a:gd name="T4" fmla="*/ 2147483647 w 1322"/>
              <a:gd name="T5" fmla="*/ 0 h 1351"/>
              <a:gd name="T6" fmla="*/ 2147483647 w 1322"/>
              <a:gd name="T7" fmla="*/ 0 h 1351"/>
              <a:gd name="T8" fmla="*/ 0 60000 65536"/>
              <a:gd name="T9" fmla="*/ 0 60000 65536"/>
              <a:gd name="T10" fmla="*/ 0 60000 65536"/>
              <a:gd name="T11" fmla="*/ 0 60000 65536"/>
              <a:gd name="T12" fmla="*/ 0 w 1322"/>
              <a:gd name="T13" fmla="*/ 0 h 1351"/>
              <a:gd name="T14" fmla="*/ 1322 w 1322"/>
              <a:gd name="T15" fmla="*/ 1351 h 1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2" h="1351">
                <a:moveTo>
                  <a:pt x="0" y="1351"/>
                </a:moveTo>
                <a:lnTo>
                  <a:pt x="0" y="217"/>
                </a:lnTo>
                <a:lnTo>
                  <a:pt x="217" y="0"/>
                </a:lnTo>
                <a:lnTo>
                  <a:pt x="1322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474337" name="Picture 2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2550" y="4364038"/>
            <a:ext cx="388938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474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7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7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7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7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7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7" grpId="0" animBg="1"/>
      <p:bldP spid="474118" grpId="0" animBg="1"/>
      <p:bldP spid="474119" grpId="0" animBg="1"/>
      <p:bldP spid="474157" grpId="0"/>
      <p:bldP spid="474158" grpId="0"/>
      <p:bldP spid="474177" grpId="0" animBg="1"/>
      <p:bldP spid="474178" grpId="0" animBg="1"/>
      <p:bldP spid="474179" grpId="0" animBg="1"/>
      <p:bldP spid="474336" grpId="0" animBg="1"/>
      <p:bldP spid="474336" grpId="1" animBg="1"/>
      <p:bldP spid="474339" grpId="0" animBg="1"/>
      <p:bldP spid="47434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33700" y="2212975"/>
            <a:ext cx="3276600" cy="2438400"/>
            <a:chOff x="528" y="288"/>
            <a:chExt cx="2064" cy="1536"/>
          </a:xfrm>
        </p:grpSpPr>
        <p:sp>
          <p:nvSpPr>
            <p:cNvPr id="61445" name="Rectangle 3"/>
            <p:cNvSpPr>
              <a:spLocks noChangeArrowheads="1"/>
            </p:cNvSpPr>
            <p:nvPr/>
          </p:nvSpPr>
          <p:spPr bwMode="auto">
            <a:xfrm>
              <a:off x="1056" y="384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446" name="AutoShape 4"/>
            <p:cNvSpPr>
              <a:spLocks noChangeArrowheads="1"/>
            </p:cNvSpPr>
            <p:nvPr/>
          </p:nvSpPr>
          <p:spPr bwMode="auto">
            <a:xfrm rot="1771946">
              <a:off x="1440" y="1152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447" name="Rectangle 5"/>
            <p:cNvSpPr>
              <a:spLocks noChangeArrowheads="1"/>
            </p:cNvSpPr>
            <p:nvPr/>
          </p:nvSpPr>
          <p:spPr bwMode="auto">
            <a:xfrm>
              <a:off x="1824" y="528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2304" y="110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  <p:sp>
          <p:nvSpPr>
            <p:cNvPr id="61449" name="Rectangle 7"/>
            <p:cNvSpPr>
              <a:spLocks noChangeArrowheads="1"/>
            </p:cNvSpPr>
            <p:nvPr/>
          </p:nvSpPr>
          <p:spPr bwMode="auto">
            <a:xfrm>
              <a:off x="1920" y="1296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28" y="288"/>
              <a:ext cx="2064" cy="1536"/>
              <a:chOff x="528" y="288"/>
              <a:chExt cx="2064" cy="1536"/>
            </a:xfrm>
          </p:grpSpPr>
          <p:sp>
            <p:nvSpPr>
              <p:cNvPr id="61451" name="Rectangle 9"/>
              <p:cNvSpPr>
                <a:spLocks noChangeArrowheads="1"/>
              </p:cNvSpPr>
              <p:nvPr/>
            </p:nvSpPr>
            <p:spPr bwMode="auto">
              <a:xfrm>
                <a:off x="528" y="288"/>
                <a:ext cx="2064" cy="15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720" y="1344"/>
                <a:ext cx="144" cy="144"/>
                <a:chOff x="720" y="1344"/>
                <a:chExt cx="144" cy="144"/>
              </a:xfrm>
            </p:grpSpPr>
            <p:sp>
              <p:nvSpPr>
                <p:cNvPr id="61453" name="Rectangle 11" descr="Outlined diamond"/>
                <p:cNvSpPr>
                  <a:spLocks noChangeArrowheads="1"/>
                </p:cNvSpPr>
                <p:nvPr/>
              </p:nvSpPr>
              <p:spPr bwMode="auto">
                <a:xfrm>
                  <a:off x="720" y="1344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454" name="Oval 12"/>
                <p:cNvSpPr>
                  <a:spLocks noChangeArrowheads="1"/>
                </p:cNvSpPr>
                <p:nvPr/>
              </p:nvSpPr>
              <p:spPr bwMode="auto">
                <a:xfrm>
                  <a:off x="779" y="1403"/>
                  <a:ext cx="27" cy="2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6144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Outro 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Outro Exemplo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1325" y="1458913"/>
            <a:ext cx="5795963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911225" y="2938463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0"/>
              <a:t>Wavefront</a:t>
            </a:r>
            <a:br>
              <a:rPr lang="pt-BR" b="0"/>
            </a:br>
            <a:r>
              <a:rPr lang="pt-BR" b="0"/>
              <a:t>Planner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Inteligência Artificial em Jogos Digitais – ICMC - USP</a:t>
            </a:r>
            <a:endParaRPr lang="en-US" alt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Outro Exemplo</a:t>
            </a:r>
          </a:p>
        </p:txBody>
      </p:sp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988" y="1530350"/>
            <a:ext cx="47720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911225" y="2938463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0"/>
              <a:t>Wavefront</a:t>
            </a:r>
            <a:br>
              <a:rPr lang="pt-BR" b="0"/>
            </a:br>
            <a:r>
              <a:rPr lang="pt-BR" b="0"/>
              <a:t>Planner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Campos de Potencial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64538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mtClean="0"/>
              <a:t>Além do uso para planejamento (e execução) de trajetórias, os campos de potencial tem algumas aplicações interessantes em jogos: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Perseguição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O gol passa a ser móvel. Exemplo: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Múltiplos Agentes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Iterações entre os agentes modeladas através de forças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Inspiração Biológica: </a:t>
            </a:r>
            <a:r>
              <a:rPr lang="pt-BR" i="1" smtClean="0"/>
              <a:t>Swarming</a:t>
            </a:r>
            <a:r>
              <a:rPr lang="pt-BR" smtClean="0"/>
              <a:t>, </a:t>
            </a:r>
            <a:r>
              <a:rPr lang="pt-BR" i="1" smtClean="0"/>
              <a:t>Flocking</a:t>
            </a:r>
            <a:r>
              <a:rPr lang="pt-BR" smtClean="0"/>
              <a:t>, etc</a:t>
            </a:r>
            <a:br>
              <a:rPr lang="pt-BR" smtClean="0"/>
            </a:br>
            <a:r>
              <a:rPr lang="pt-BR" smtClean="0"/>
              <a:t>Exemplo:</a:t>
            </a:r>
          </a:p>
        </p:txBody>
      </p:sp>
      <p:pic>
        <p:nvPicPr>
          <p:cNvPr id="64517" name="Picture 4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7825" y="5549900"/>
            <a:ext cx="1104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6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2213" y="3505200"/>
            <a:ext cx="1244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Múltiplos Agentes</a:t>
            </a: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6163"/>
            <a:ext cx="8229600" cy="5278437"/>
          </a:xfrm>
        </p:spPr>
        <p:txBody>
          <a:bodyPr/>
          <a:lstStyle/>
          <a:p>
            <a:r>
              <a:rPr lang="pt-BR"/>
              <a:t>Cada agente aplica sua função potencial</a:t>
            </a:r>
          </a:p>
          <a:p>
            <a:pPr lvl="1"/>
            <a:r>
              <a:rPr lang="pt-BR"/>
              <a:t>Atração do gol</a:t>
            </a:r>
          </a:p>
          <a:p>
            <a:pPr lvl="1"/>
            <a:r>
              <a:rPr lang="pt-BR"/>
              <a:t>Repulsão dos outros agentes e obstáculos</a:t>
            </a:r>
          </a:p>
          <a:p>
            <a:pPr lvl="1"/>
            <a:r>
              <a:rPr lang="pt-BR"/>
              <a:t>Forças resultantes (não é fácil de se prever)</a:t>
            </a:r>
            <a:endParaRPr lang="en-US"/>
          </a:p>
        </p:txBody>
      </p:sp>
      <p:pic>
        <p:nvPicPr>
          <p:cNvPr id="123908" name="Picture 4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6850" y="3257550"/>
            <a:ext cx="42830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Múltiplos Agentes: </a:t>
            </a:r>
            <a:r>
              <a:rPr lang="pt-BR" i="1" smtClean="0"/>
              <a:t>Boids</a:t>
            </a:r>
            <a:endParaRPr lang="en-US" i="1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600" smtClean="0"/>
              <a:t>Reynolds, SIGGRAPH 87</a:t>
            </a:r>
          </a:p>
          <a:p>
            <a:pPr eaLnBrk="1" hangingPunct="1"/>
            <a:r>
              <a:rPr lang="pt-BR" sz="2600" smtClean="0"/>
              <a:t>Animação de grupos de pássaros</a:t>
            </a:r>
          </a:p>
          <a:p>
            <a:pPr eaLnBrk="1" hangingPunct="1"/>
            <a:r>
              <a:rPr lang="en-US" altLang="ja-JP" sz="2600" smtClean="0">
                <a:ea typeface="ＭＳ Ｐゴシック" charset="-128"/>
              </a:rPr>
              <a:t>Comportamento Emergente (</a:t>
            </a:r>
            <a:r>
              <a:rPr lang="en-US" altLang="ja-JP" sz="2600" i="1" smtClean="0">
                <a:ea typeface="ＭＳ Ｐゴシック" charset="-128"/>
              </a:rPr>
              <a:t>emergent behavior</a:t>
            </a:r>
            <a:r>
              <a:rPr lang="en-US" altLang="ja-JP" sz="260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ja-JP" sz="2200" smtClean="0">
                <a:ea typeface="ＭＳ Ｐゴシック" charset="-128"/>
              </a:rPr>
              <a:t>Definição de regras simples para os agentes ao iteragir resultam em um comportamento global interessante</a:t>
            </a:r>
          </a:p>
          <a:p>
            <a:pPr lvl="1" eaLnBrk="1" hangingPunct="1"/>
            <a:r>
              <a:rPr lang="pt-BR" sz="2200" smtClean="0"/>
              <a:t>Não há a necessidade de definir uma velocidade global para o grupo, um líder, etc...</a:t>
            </a:r>
            <a:endParaRPr lang="en-US" sz="2200" smtClean="0"/>
          </a:p>
          <a:p>
            <a:pPr eaLnBrk="1" hangingPunct="1"/>
            <a:r>
              <a:rPr lang="pt-BR" sz="2600" smtClean="0"/>
              <a:t>3 Regras</a:t>
            </a:r>
          </a:p>
          <a:p>
            <a:pPr lvl="1" eaLnBrk="1" hangingPunct="1"/>
            <a:r>
              <a:rPr lang="pt-BR" sz="2200" smtClean="0"/>
              <a:t>Coesão</a:t>
            </a:r>
          </a:p>
          <a:p>
            <a:pPr lvl="1" eaLnBrk="1" hangingPunct="1"/>
            <a:r>
              <a:rPr lang="pt-BR" sz="2200" smtClean="0"/>
              <a:t>Alinhamento</a:t>
            </a:r>
          </a:p>
          <a:p>
            <a:pPr lvl="1" eaLnBrk="1" hangingPunct="1"/>
            <a:r>
              <a:rPr lang="pt-BR" sz="2200" smtClean="0"/>
              <a:t>Separação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Inteligência Artificial em Jogos Digitais – ICMC - USP</a:t>
            </a:r>
            <a:endParaRPr lang="en-US" altLang="en-US"/>
          </a:p>
        </p:txBody>
      </p:sp>
      <p:sp>
        <p:nvSpPr>
          <p:cNvPr id="66563" name="Line 2"/>
          <p:cNvSpPr>
            <a:spLocks noChangeShapeType="1"/>
          </p:cNvSpPr>
          <p:nvPr/>
        </p:nvSpPr>
        <p:spPr bwMode="auto">
          <a:xfrm>
            <a:off x="7007225" y="4129088"/>
            <a:ext cx="0" cy="17716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Vizinhança</a:t>
            </a:r>
            <a:endParaRPr lang="en-US" smtClean="0"/>
          </a:p>
        </p:txBody>
      </p:sp>
      <p:sp>
        <p:nvSpPr>
          <p:cNvPr id="6656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Outras unidades que devem ser consideradas nos cálculos</a:t>
            </a:r>
          </a:p>
          <a:p>
            <a:pPr eaLnBrk="1" hangingPunct="1"/>
            <a:r>
              <a:rPr lang="pt-BR" smtClean="0"/>
              <a:t>Considera-se as unidades que estão em uma área especificada por um ângulo e um raio</a:t>
            </a:r>
            <a:endParaRPr lang="en-US" smtClean="0"/>
          </a:p>
        </p:txBody>
      </p:sp>
      <p:sp>
        <p:nvSpPr>
          <p:cNvPr id="66566" name="Oval 5"/>
          <p:cNvSpPr>
            <a:spLocks noChangeArrowheads="1"/>
          </p:cNvSpPr>
          <p:nvPr/>
        </p:nvSpPr>
        <p:spPr bwMode="auto">
          <a:xfrm>
            <a:off x="6064250" y="4140200"/>
            <a:ext cx="1779588" cy="177958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5883275" y="3976688"/>
            <a:ext cx="1096963" cy="22145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6568" name="AutoShape 7"/>
          <p:cNvSpPr>
            <a:spLocks noChangeArrowheads="1"/>
          </p:cNvSpPr>
          <p:nvPr/>
        </p:nvSpPr>
        <p:spPr bwMode="auto">
          <a:xfrm rot="5400000">
            <a:off x="6505575" y="4476750"/>
            <a:ext cx="685800" cy="1066800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6569" name="Oval 8"/>
          <p:cNvSpPr>
            <a:spLocks noChangeArrowheads="1"/>
          </p:cNvSpPr>
          <p:nvPr/>
        </p:nvSpPr>
        <p:spPr bwMode="auto">
          <a:xfrm>
            <a:off x="1270000" y="3640138"/>
            <a:ext cx="2598738" cy="259873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6570" name="AutoShape 9"/>
          <p:cNvSpPr>
            <a:spLocks noChangeArrowheads="1"/>
          </p:cNvSpPr>
          <p:nvPr/>
        </p:nvSpPr>
        <p:spPr bwMode="auto">
          <a:xfrm rot="5400000">
            <a:off x="2263775" y="4360863"/>
            <a:ext cx="685800" cy="1066800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Inteligência Artificial em Jogos Digitais – ICMC - USP</a:t>
            </a:r>
            <a:endParaRPr lang="en-US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Coesão</a:t>
            </a:r>
            <a:endParaRPr lang="en-US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As unidades devem ficar </a:t>
            </a:r>
            <a:br>
              <a:rPr lang="pt-BR" smtClean="0"/>
            </a:br>
            <a:r>
              <a:rPr lang="pt-BR" smtClean="0"/>
              <a:t>juntas em um grupo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Para isso:</a:t>
            </a:r>
          </a:p>
          <a:p>
            <a:pPr lvl="1" eaLnBrk="1" hangingPunct="1"/>
            <a:r>
              <a:rPr lang="pt-BR" smtClean="0"/>
              <a:t>Cada unidade tem a tendência de se mover para a posição média dos seus vizinhos</a:t>
            </a:r>
          </a:p>
          <a:p>
            <a:pPr lvl="1" eaLnBrk="1" hangingPunct="1"/>
            <a:r>
              <a:rPr lang="pt-BR" smtClean="0"/>
              <a:t>Quanto mais distante da média, maior será a força nessa direção</a:t>
            </a:r>
            <a:endParaRPr lang="en-US" smtClean="0"/>
          </a:p>
        </p:txBody>
      </p:sp>
      <p:pic>
        <p:nvPicPr>
          <p:cNvPr id="67589" name="Picture 4" descr="boid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1287463"/>
            <a:ext cx="20669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Alinhamento</a:t>
            </a:r>
            <a:endParaRPr lang="en-US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Deseja-se que as unidades </a:t>
            </a:r>
            <a:br>
              <a:rPr lang="pt-BR" smtClean="0"/>
            </a:br>
            <a:r>
              <a:rPr lang="pt-BR" smtClean="0"/>
              <a:t>movam-se de forma geral </a:t>
            </a:r>
            <a:br>
              <a:rPr lang="pt-BR" smtClean="0"/>
            </a:br>
            <a:r>
              <a:rPr lang="pt-BR" smtClean="0"/>
              <a:t>na mesma direção.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/>
            <a:r>
              <a:rPr lang="pt-BR" smtClean="0"/>
              <a:t>Para isso:</a:t>
            </a:r>
          </a:p>
          <a:p>
            <a:pPr lvl="1" eaLnBrk="1" hangingPunct="1"/>
            <a:r>
              <a:rPr lang="pt-BR" smtClean="0"/>
              <a:t>Cada unidade assume um alinhamento que seja igual a média do alinhamento de seus vizinhos</a:t>
            </a:r>
          </a:p>
          <a:p>
            <a:pPr lvl="1" eaLnBrk="1" hangingPunct="1"/>
            <a:r>
              <a:rPr lang="pt-BR" smtClean="0"/>
              <a:t>A correção vai ser proporcional à diferença dos alinhamentos</a:t>
            </a:r>
            <a:endParaRPr lang="en-US" smtClean="0"/>
          </a:p>
        </p:txBody>
      </p:sp>
      <p:pic>
        <p:nvPicPr>
          <p:cNvPr id="68613" name="Picture 4" descr="boi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4900" y="1420813"/>
            <a:ext cx="20669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Sumário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pt-BR" sz="2600" dirty="0" smtClean="0"/>
              <a:t>Um pouco de física...</a:t>
            </a:r>
          </a:p>
          <a:p>
            <a:pPr>
              <a:lnSpc>
                <a:spcPct val="110000"/>
              </a:lnSpc>
            </a:pPr>
            <a:r>
              <a:rPr lang="pt-BR" sz="2600" dirty="0" smtClean="0"/>
              <a:t>Perseguição e Fuga, Padrões</a:t>
            </a:r>
          </a:p>
          <a:p>
            <a:pPr>
              <a:lnSpc>
                <a:spcPct val="110000"/>
              </a:lnSpc>
            </a:pPr>
            <a:r>
              <a:rPr lang="pt-BR" sz="2600" dirty="0" smtClean="0"/>
              <a:t>Algoritmos </a:t>
            </a:r>
            <a:r>
              <a:rPr lang="pt-BR" sz="2600" dirty="0"/>
              <a:t>de </a:t>
            </a:r>
            <a:r>
              <a:rPr lang="pt-BR" sz="2600" dirty="0" err="1" smtClean="0"/>
              <a:t>Steering</a:t>
            </a:r>
            <a:endParaRPr lang="pt-BR" sz="2600" dirty="0" smtClean="0"/>
          </a:p>
          <a:p>
            <a:pPr>
              <a:lnSpc>
                <a:spcPct val="110000"/>
              </a:lnSpc>
            </a:pPr>
            <a:r>
              <a:rPr lang="pt-BR" sz="2600" dirty="0" smtClean="0"/>
              <a:t>Campos potenciais</a:t>
            </a:r>
            <a:endParaRPr lang="pt-BR" sz="2600" dirty="0"/>
          </a:p>
          <a:p>
            <a:pPr>
              <a:lnSpc>
                <a:spcPct val="110000"/>
              </a:lnSpc>
            </a:pPr>
            <a:r>
              <a:rPr lang="pt-BR" sz="2600" dirty="0"/>
              <a:t>Métodos Baseados em Grafos (</a:t>
            </a:r>
            <a:r>
              <a:rPr lang="pt-BR" sz="2600" i="1" dirty="0" err="1"/>
              <a:t>Roadmaps</a:t>
            </a:r>
            <a:r>
              <a:rPr lang="pt-BR" sz="2600" dirty="0"/>
              <a:t>)</a:t>
            </a:r>
          </a:p>
          <a:p>
            <a:pPr>
              <a:lnSpc>
                <a:spcPct val="110000"/>
              </a:lnSpc>
            </a:pPr>
            <a:r>
              <a:rPr lang="pt-BR" sz="2600" dirty="0"/>
              <a:t>Decomposição em células / </a:t>
            </a:r>
            <a:r>
              <a:rPr lang="pt-BR" sz="2600" dirty="0" err="1"/>
              <a:t>Navigation</a:t>
            </a:r>
            <a:r>
              <a:rPr lang="pt-BR" sz="2600" dirty="0"/>
              <a:t> </a:t>
            </a:r>
            <a:r>
              <a:rPr lang="pt-BR" sz="2600" dirty="0" err="1"/>
              <a:t>Meshes</a:t>
            </a:r>
            <a:endParaRPr lang="pt-BR" sz="2600" dirty="0"/>
          </a:p>
          <a:p>
            <a:pPr>
              <a:lnSpc>
                <a:spcPct val="110000"/>
              </a:lnSpc>
            </a:pPr>
            <a:r>
              <a:rPr lang="pt-BR" sz="2600" dirty="0"/>
              <a:t>Busca do menor caminho</a:t>
            </a:r>
          </a:p>
          <a:p>
            <a:pPr lvl="2">
              <a:lnSpc>
                <a:spcPct val="110000"/>
              </a:lnSpc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Separação</a:t>
            </a:r>
            <a:endParaRPr lang="en-US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Deseja-se que as unidades </a:t>
            </a:r>
            <a:br>
              <a:rPr lang="pt-BR" smtClean="0"/>
            </a:br>
            <a:r>
              <a:rPr lang="pt-BR" smtClean="0"/>
              <a:t>mantenham uma distância </a:t>
            </a:r>
            <a:br>
              <a:rPr lang="pt-BR" smtClean="0"/>
            </a:br>
            <a:r>
              <a:rPr lang="pt-BR" smtClean="0"/>
              <a:t>mínima entre si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Para isso</a:t>
            </a:r>
          </a:p>
          <a:p>
            <a:pPr lvl="1" eaLnBrk="1" hangingPunct="1"/>
            <a:r>
              <a:rPr lang="pt-BR" smtClean="0"/>
              <a:t>Define-se uma nova vizinhança chamada de vizinhança de repulsão</a:t>
            </a:r>
          </a:p>
          <a:p>
            <a:pPr lvl="1" eaLnBrk="1" hangingPunct="1"/>
            <a:r>
              <a:rPr lang="pt-BR" smtClean="0"/>
              <a:t>Se alguma outra unidade entrar na região especificada a tendência dos dois é se afastar</a:t>
            </a:r>
          </a:p>
          <a:p>
            <a:pPr lvl="1" eaLnBrk="1" hangingPunct="1"/>
            <a:r>
              <a:rPr lang="pt-BR" smtClean="0"/>
              <a:t>Basicamente: campos potenciais</a:t>
            </a:r>
            <a:endParaRPr lang="en-US" smtClean="0"/>
          </a:p>
        </p:txBody>
      </p:sp>
      <p:pic>
        <p:nvPicPr>
          <p:cNvPr id="69637" name="Picture 4" descr="boi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9175" y="1400175"/>
            <a:ext cx="20669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Composição das regras</a:t>
            </a:r>
            <a:endParaRPr lang="en-US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42325" cy="5029200"/>
          </a:xfrm>
        </p:spPr>
        <p:txBody>
          <a:bodyPr/>
          <a:lstStyle/>
          <a:p>
            <a:pPr eaLnBrk="1" hangingPunct="1"/>
            <a:r>
              <a:rPr lang="pt-BR" smtClean="0"/>
              <a:t>Resultante</a:t>
            </a:r>
          </a:p>
          <a:p>
            <a:pPr lvl="1" eaLnBrk="1" hangingPunct="1"/>
            <a:r>
              <a:rPr lang="pt-BR" smtClean="0"/>
              <a:t>Deve-se normalizar as três forças cuidadosamente de forma a obter o comportamento desejado</a:t>
            </a:r>
          </a:p>
          <a:p>
            <a:pPr lvl="1" eaLnBrk="1" hangingPunct="1"/>
            <a:r>
              <a:rPr lang="pt-BR" smtClean="0"/>
              <a:t>O trabalho de normalização</a:t>
            </a:r>
            <a:r>
              <a:rPr lang="pt-BR" i="1" smtClean="0"/>
              <a:t> </a:t>
            </a:r>
            <a:r>
              <a:rPr lang="pt-BR" smtClean="0"/>
              <a:t>geralmente é feito manualmente, mas técnicas de aprendizado também podem ser utilizadas.</a:t>
            </a:r>
          </a:p>
          <a:p>
            <a:pPr eaLnBrk="1" hangingPunct="1"/>
            <a:r>
              <a:rPr lang="pt-BR" smtClean="0"/>
              <a:t>Além das três regras:</a:t>
            </a:r>
          </a:p>
          <a:p>
            <a:pPr lvl="1" eaLnBrk="1" hangingPunct="1"/>
            <a:r>
              <a:rPr lang="pt-BR" smtClean="0"/>
              <a:t>Desvio de Obstáculos</a:t>
            </a:r>
          </a:p>
          <a:p>
            <a:pPr lvl="1" eaLnBrk="1" hangingPunct="1"/>
            <a:r>
              <a:rPr lang="pt-BR" i="1" smtClean="0"/>
              <a:t>Goal Seeking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Boids in GPU – SBGames 2008</a:t>
            </a:r>
          </a:p>
        </p:txBody>
      </p:sp>
      <p:pic>
        <p:nvPicPr>
          <p:cNvPr id="481284" name="Boids_SBGames2008.m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5525" y="1473200"/>
            <a:ext cx="4672013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17513" y="5845175"/>
            <a:ext cx="849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200" b="0"/>
              <a:t>SILVA, A. R. ; LAGES, W. S. ; CHAIMOWICZ, L. . Improving Boids Algorithm in GPU using Estimated Self Occlusion.</a:t>
            </a:r>
          </a:p>
          <a:p>
            <a:pPr algn="l"/>
            <a:r>
              <a:rPr lang="pt-BR" sz="1200" b="0"/>
              <a:t>Proc. of the VII Brazilian Symposium on Games and Digital Entertainment - Computing Track - Full Papers, 2008. p. 41-46.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276" fill="hold"/>
                                        <p:tgtEl>
                                          <p:spTgt spid="4812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8128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12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12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1284"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Boids on a cluster of PS3 - Reynolds</a:t>
            </a:r>
          </a:p>
        </p:txBody>
      </p:sp>
      <p:pic>
        <p:nvPicPr>
          <p:cNvPr id="72708" name="Picture 6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7573963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Inteligência Artificial em Jogos Digitais – ICMC - USP</a:t>
            </a:r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6604000" cy="865187"/>
          </a:xfrm>
        </p:spPr>
        <p:txBody>
          <a:bodyPr/>
          <a:lstStyle/>
          <a:p>
            <a:pPr eaLnBrk="1" hangingPunct="1"/>
            <a:r>
              <a:rPr lang="pt-BR" sz="3400" smtClean="0"/>
              <a:t>Swarming c/ Funções Implícitas</a:t>
            </a:r>
            <a:endParaRPr lang="en-US" sz="3400" smtClean="0"/>
          </a:p>
        </p:txBody>
      </p:sp>
      <p:pic>
        <p:nvPicPr>
          <p:cNvPr id="299011" name="CheerLeading (3x).mp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713" y="1695450"/>
            <a:ext cx="6016625" cy="4513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2" name="Picture 4" descr="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5313" y="17145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83413" y="1385888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6" descr="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02463" y="3857625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7" descr="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54838" y="5114925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8" descr="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07225" y="2643188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508000" y="982663"/>
          <a:ext cx="61991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2" name="Equation" r:id="rId10" imgW="3225600" imgH="368280" progId="Equation.3">
                  <p:embed/>
                </p:oleObj>
              </mc:Choice>
              <mc:Fallback>
                <p:oleObj name="Equation" r:id="rId10" imgW="322560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982663"/>
                        <a:ext cx="6199188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266700" y="6334125"/>
            <a:ext cx="85010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200" b="0"/>
              <a:t>CHAIMOWICZ, L. ; MICHAEL, Nathan ; KUMAR, Vijay . Controlling Swarms of Robots Using Interpolated Implicit Funtions.  Proc. of the 2005 IEEE International Conference on Robotics and Automation, 2005. p. 2498-2503.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2990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99011"/>
                </p:tgtEl>
              </p:cMediaNode>
            </p:video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Escapando de Mínimos Locais</a:t>
            </a:r>
          </a:p>
        </p:txBody>
      </p:sp>
      <p:pic>
        <p:nvPicPr>
          <p:cNvPr id="427012" name="dend.m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03325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96863" y="5822950"/>
            <a:ext cx="85010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200" b="0"/>
              <a:t>MARCOLINO, Leandro Soriano ; CHAIMOWICZ, L. . No Robot Left Behind: Coordination to Overcome Local Minima in Swarm Navigation. Proceedings of the IEEE International Conference on Robotics and Automation, 2008. p. 1904-1909.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98" fill="hold"/>
                                        <p:tgtEl>
                                          <p:spTgt spid="4270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270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70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70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012"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Escapando de Mínimos Locais</a:t>
            </a:r>
          </a:p>
        </p:txBody>
      </p:sp>
      <p:pic>
        <p:nvPicPr>
          <p:cNvPr id="5" name="No_Robot_Left_Behind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713" y="1268413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2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Custo Computacional</a:t>
            </a: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Quando muitos obstáculos e agentes estão presentes, o custo computacional pode ser alto para jogos em tempo real </a:t>
            </a:r>
          </a:p>
          <a:p>
            <a:pPr lvl="1"/>
            <a:r>
              <a:rPr lang="pt-BR"/>
              <a:t>O(n</a:t>
            </a:r>
            <a:r>
              <a:rPr lang="pt-BR" baseline="30000"/>
              <a:t>2</a:t>
            </a:r>
            <a:r>
              <a:rPr lang="pt-BR"/>
              <a:t>)</a:t>
            </a:r>
          </a:p>
          <a:p>
            <a:r>
              <a:rPr lang="pt-BR"/>
              <a:t>Otimizações</a:t>
            </a:r>
          </a:p>
          <a:p>
            <a:pPr lvl="1"/>
            <a:r>
              <a:rPr lang="pt-BR"/>
              <a:t>Só considerar obstáculos e agentes próximos</a:t>
            </a:r>
          </a:p>
          <a:p>
            <a:pPr lvl="1"/>
            <a:r>
              <a:rPr lang="pt-BR"/>
              <a:t>Utilizar um grid</a:t>
            </a:r>
          </a:p>
          <a:p>
            <a:pPr lvl="2"/>
            <a:r>
              <a:rPr lang="pt-BR"/>
              <a:t>Obstáculos: lookup table</a:t>
            </a:r>
          </a:p>
          <a:p>
            <a:pPr lvl="1"/>
            <a:r>
              <a:rPr lang="pt-BR"/>
              <a:t>Forças recíprocas</a:t>
            </a:r>
          </a:p>
          <a:p>
            <a:pPr lvl="2"/>
            <a:r>
              <a:rPr lang="pt-BR"/>
              <a:t>Computar uma só vez e mudar a direção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Aplicação: Foraging</a:t>
            </a: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“Busca de Alimento”</a:t>
            </a:r>
          </a:p>
          <a:p>
            <a:r>
              <a:rPr lang="pt-BR"/>
              <a:t>Unidades devem varrer uma área em busca de “alimento” ou “tesouros” e levá-lo para o abrigo</a:t>
            </a:r>
          </a:p>
          <a:p>
            <a:r>
              <a:rPr lang="pt-BR"/>
              <a:t>Funções Potenciais + Autômatos Finitos </a:t>
            </a:r>
          </a:p>
          <a:p>
            <a:pPr lvl="1"/>
            <a:r>
              <a:rPr lang="pt-BR"/>
              <a:t>Random / Atração pelo tesouro / Atração pelo gol</a:t>
            </a:r>
          </a:p>
          <a:p>
            <a:r>
              <a:rPr lang="pt-BR"/>
              <a:t>Diferentes estratégias</a:t>
            </a:r>
          </a:p>
          <a:p>
            <a:pPr lvl="1"/>
            <a:r>
              <a:rPr lang="pt-BR"/>
              <a:t>Sem memória</a:t>
            </a:r>
          </a:p>
          <a:p>
            <a:pPr lvl="1"/>
            <a:r>
              <a:rPr lang="pt-BR"/>
              <a:t>Sem comunicação</a:t>
            </a:r>
          </a:p>
          <a:p>
            <a:pPr lvl="1"/>
            <a:r>
              <a:rPr lang="pt-BR"/>
              <a:t>Memória e Comunicação</a:t>
            </a:r>
            <a:endParaRPr lang="en-US"/>
          </a:p>
        </p:txBody>
      </p:sp>
      <p:sp>
        <p:nvSpPr>
          <p:cNvPr id="134148" name="Text Box 4">
            <a:hlinkClick r:id="rId2" action="ppaction://program"/>
          </p:cNvPr>
          <p:cNvSpPr txBox="1">
            <a:spLocks noChangeArrowheads="1"/>
          </p:cNvSpPr>
          <p:nvPr/>
        </p:nvSpPr>
        <p:spPr bwMode="auto">
          <a:xfrm>
            <a:off x="6886575" y="4919663"/>
            <a:ext cx="1136650" cy="3667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/>
              <a:t>Exemplo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pic>
        <p:nvPicPr>
          <p:cNvPr id="251906" name="CheerLeading (3x).m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813" y="1300163"/>
            <a:ext cx="6096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>
          <a:xfrm>
            <a:off x="2663825" y="277813"/>
            <a:ext cx="6022975" cy="865187"/>
          </a:xfrm>
        </p:spPr>
        <p:txBody>
          <a:bodyPr/>
          <a:lstStyle/>
          <a:p>
            <a:r>
              <a:rPr lang="en-US"/>
              <a:t>Swarms</a:t>
            </a:r>
          </a:p>
        </p:txBody>
      </p:sp>
      <p:pic>
        <p:nvPicPr>
          <p:cNvPr id="251908" name="Picture 4" descr="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209550"/>
            <a:ext cx="1828800" cy="1371600"/>
          </a:xfrm>
          <a:prstGeom prst="rect">
            <a:avLst/>
          </a:prstGeom>
          <a:noFill/>
        </p:spPr>
      </p:pic>
      <p:pic>
        <p:nvPicPr>
          <p:cNvPr id="251909" name="Picture 5" descr="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725" y="1423988"/>
            <a:ext cx="1828800" cy="1371600"/>
          </a:xfrm>
          <a:prstGeom prst="rect">
            <a:avLst/>
          </a:prstGeom>
          <a:noFill/>
        </p:spPr>
      </p:pic>
      <p:pic>
        <p:nvPicPr>
          <p:cNvPr id="251910" name="Picture 6" descr="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" y="3895725"/>
            <a:ext cx="1828800" cy="1371600"/>
          </a:xfrm>
          <a:prstGeom prst="rect">
            <a:avLst/>
          </a:prstGeom>
          <a:noFill/>
        </p:spPr>
      </p:pic>
      <p:pic>
        <p:nvPicPr>
          <p:cNvPr id="251911" name="Picture 7" descr="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8150" y="5153025"/>
            <a:ext cx="1828800" cy="1371600"/>
          </a:xfrm>
          <a:prstGeom prst="rect">
            <a:avLst/>
          </a:prstGeom>
          <a:noFill/>
        </p:spPr>
      </p:pic>
      <p:pic>
        <p:nvPicPr>
          <p:cNvPr id="251912" name="Picture 8" descr="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0538" y="2681288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2519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190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Um Pouco de Física...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pic>
        <p:nvPicPr>
          <p:cNvPr id="252930" name="Picture 2" descr="Lui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762000"/>
            <a:ext cx="4297362" cy="3214688"/>
          </a:xfrm>
          <a:prstGeom prst="rect">
            <a:avLst/>
          </a:prstGeom>
          <a:noFill/>
        </p:spPr>
      </p:pic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Swarms</a:t>
            </a:r>
          </a:p>
        </p:txBody>
      </p:sp>
      <p:pic>
        <p:nvPicPr>
          <p:cNvPr id="252932" name="luiz (2x).m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2782888"/>
            <a:ext cx="5273675" cy="3514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21" fill="hold"/>
                                        <p:tgtEl>
                                          <p:spTgt spid="2529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2932"/>
                </p:tgtEl>
              </p:cMediaNode>
            </p:video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Swarms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814763" y="2862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53956" name="Picture 4" descr="c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1019175"/>
            <a:ext cx="3556000" cy="2662238"/>
          </a:xfrm>
          <a:prstGeom prst="rect">
            <a:avLst/>
          </a:prstGeom>
          <a:noFill/>
        </p:spPr>
      </p:pic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3814763" y="2862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53958" name="Picture 6" descr="c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576638"/>
            <a:ext cx="3600450" cy="2695575"/>
          </a:xfrm>
          <a:prstGeom prst="rect">
            <a:avLst/>
          </a:prstGeom>
          <a:noFill/>
        </p:spPr>
      </p:pic>
      <p:pic>
        <p:nvPicPr>
          <p:cNvPr id="253959" name="ER1-run7_sm.m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1188" y="2136775"/>
            <a:ext cx="4156075" cy="3116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213" fill="hold"/>
                                        <p:tgtEl>
                                          <p:spTgt spid="2539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3959"/>
                </p:tgtEl>
              </p:cMediaNode>
            </p:video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/>
              <a:t>Coordenação para evitar </a:t>
            </a:r>
            <a:br>
              <a:rPr lang="pt-BR" sz="3800"/>
            </a:br>
            <a:r>
              <a:rPr lang="pt-BR" sz="3800"/>
              <a:t>mínimos locais</a:t>
            </a:r>
          </a:p>
        </p:txBody>
      </p:sp>
      <p:pic>
        <p:nvPicPr>
          <p:cNvPr id="254979" name="dend.m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782763"/>
            <a:ext cx="6858000" cy="457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49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549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497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4979"/>
                </p:tgtEl>
              </p:cMediaNode>
            </p:video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 smtClean="0"/>
              <a:t>Waypoint</a:t>
            </a:r>
            <a:r>
              <a:rPr lang="pt-BR" i="1" dirty="0" smtClean="0"/>
              <a:t> </a:t>
            </a:r>
            <a:r>
              <a:rPr lang="pt-BR" i="1" dirty="0" err="1" smtClean="0"/>
              <a:t>Navigation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Decomposição em Células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/>
              <a:t>Métodos baseados em Grafos: Waypoint Navigation</a:t>
            </a:r>
            <a:endParaRPr lang="en-US" sz="380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611313"/>
            <a:ext cx="8229600" cy="52466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600"/>
              <a:t>Certos marcos e os caminhos possíveis entre esses marcos são armazenados</a:t>
            </a:r>
          </a:p>
          <a:p>
            <a:pPr>
              <a:lnSpc>
                <a:spcPct val="110000"/>
              </a:lnSpc>
            </a:pPr>
            <a:r>
              <a:rPr lang="pt-BR" sz="2600"/>
              <a:t>Utilização de Grafos / Árvores</a:t>
            </a:r>
          </a:p>
          <a:p>
            <a:pPr lvl="1">
              <a:lnSpc>
                <a:spcPct val="110000"/>
              </a:lnSpc>
            </a:pPr>
            <a:r>
              <a:rPr lang="pt-BR" sz="2200"/>
              <a:t>Nodos: waypoints (marcos)</a:t>
            </a:r>
          </a:p>
          <a:p>
            <a:pPr lvl="1">
              <a:lnSpc>
                <a:spcPct val="110000"/>
              </a:lnSpc>
            </a:pPr>
            <a:r>
              <a:rPr lang="pt-BR" sz="2200"/>
              <a:t>Arestas: caminhos</a:t>
            </a:r>
          </a:p>
          <a:p>
            <a:pPr lvl="1">
              <a:lnSpc>
                <a:spcPct val="110000"/>
              </a:lnSpc>
            </a:pPr>
            <a:r>
              <a:rPr lang="pt-BR" sz="2200"/>
              <a:t>Navegação / Pesquisa em grafos</a:t>
            </a:r>
          </a:p>
          <a:p>
            <a:pPr>
              <a:lnSpc>
                <a:spcPct val="110000"/>
              </a:lnSpc>
            </a:pPr>
            <a:r>
              <a:rPr lang="pt-BR" sz="2600"/>
              <a:t>Roadmap Approach</a:t>
            </a:r>
          </a:p>
          <a:p>
            <a:pPr lvl="1">
              <a:lnSpc>
                <a:spcPct val="110000"/>
              </a:lnSpc>
            </a:pPr>
            <a:r>
              <a:rPr lang="pt-BR" sz="2200"/>
              <a:t>Caminha da posição corrente até o grafo</a:t>
            </a:r>
          </a:p>
          <a:p>
            <a:pPr lvl="1">
              <a:lnSpc>
                <a:spcPct val="110000"/>
              </a:lnSpc>
            </a:pPr>
            <a:r>
              <a:rPr lang="pt-BR" sz="2200"/>
              <a:t>Navega no grafo</a:t>
            </a:r>
          </a:p>
          <a:p>
            <a:pPr lvl="1">
              <a:lnSpc>
                <a:spcPct val="110000"/>
              </a:lnSpc>
            </a:pPr>
            <a:r>
              <a:rPr lang="pt-BR" sz="2200"/>
              <a:t>Caminha do grafo até o gol</a:t>
            </a:r>
            <a:endParaRPr lang="en-US" sz="2200"/>
          </a:p>
        </p:txBody>
      </p:sp>
      <p:sp>
        <p:nvSpPr>
          <p:cNvPr id="361476" name="computr2">
            <a:hlinkClick r:id="rId2" action="ppaction://program"/>
          </p:cNvPr>
          <p:cNvSpPr>
            <a:spLocks noEditPoints="1" noChangeArrowheads="1"/>
          </p:cNvSpPr>
          <p:nvPr/>
        </p:nvSpPr>
        <p:spPr bwMode="auto">
          <a:xfrm>
            <a:off x="7940675" y="5614988"/>
            <a:ext cx="760413" cy="606425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Roadmaps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Conjunto de pontos ou caminhos que o NPC deve passar para ir de sua posição inicial à posição desejada</a:t>
            </a:r>
          </a:p>
          <a:p>
            <a:pPr lvl="1"/>
            <a:r>
              <a:rPr lang="pt-BR"/>
              <a:t>Analogia com um mapa rodoviário</a:t>
            </a:r>
          </a:p>
          <a:p>
            <a:pPr lvl="1"/>
            <a:endParaRPr lang="pt-BR"/>
          </a:p>
          <a:p>
            <a:r>
              <a:rPr lang="pt-BR"/>
              <a:t>O NPC deve saber “entrar” e “sair” do mapa, e achar no mapa o “melhor” caminho</a:t>
            </a:r>
          </a:p>
          <a:p>
            <a:endParaRPr lang="pt-BR"/>
          </a:p>
          <a:p>
            <a:r>
              <a:rPr lang="pt-BR"/>
              <a:t>Vantajoso especialmente quando várias “consultas” vão ser feitas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Points of Visibility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grafo é construido de forma que as arestas conectem pontos no qual existem um linha direta livre de obstáculos (</a:t>
            </a:r>
            <a:r>
              <a:rPr lang="pt-BR" i="1"/>
              <a:t>line of sight</a:t>
            </a:r>
            <a:r>
              <a:rPr lang="pt-BR"/>
              <a:t>)</a:t>
            </a:r>
          </a:p>
          <a:p>
            <a:r>
              <a:rPr lang="pt-BR"/>
              <a:t>Em geral construídos manualmente</a:t>
            </a:r>
          </a:p>
          <a:p>
            <a:pPr lvl="1"/>
            <a:r>
              <a:rPr lang="pt-BR"/>
              <a:t>Editores de mapas</a:t>
            </a:r>
          </a:p>
          <a:p>
            <a:endParaRPr lang="pt-BR"/>
          </a:p>
        </p:txBody>
      </p:sp>
      <p:pic>
        <p:nvPicPr>
          <p:cNvPr id="3788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3" y="3398838"/>
            <a:ext cx="3375025" cy="285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Exemplo: World of WarCraft</a:t>
            </a:r>
            <a:endParaRPr lang="en-US"/>
          </a:p>
        </p:txBody>
      </p:sp>
      <p:pic>
        <p:nvPicPr>
          <p:cNvPr id="3809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88" y="2063750"/>
            <a:ext cx="38004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0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1363" y="2074863"/>
            <a:ext cx="38004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4765675" y="6126163"/>
            <a:ext cx="3863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200"/>
              <a:t>Fonte: </a:t>
            </a:r>
            <a:r>
              <a:rPr lang="en-US" sz="1200"/>
              <a:t>http://www.ai-blog.net/archives/000152.html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3182938" y="2973388"/>
            <a:ext cx="852487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3984625" y="4227513"/>
            <a:ext cx="1743075" cy="35401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09" name="AutoShape 5"/>
          <p:cNvSpPr>
            <a:spLocks noChangeArrowheads="1"/>
          </p:cNvSpPr>
          <p:nvPr/>
        </p:nvSpPr>
        <p:spPr bwMode="auto">
          <a:xfrm>
            <a:off x="4975225" y="2781300"/>
            <a:ext cx="950913" cy="828675"/>
          </a:xfrm>
          <a:prstGeom prst="pentag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10" name="Oval 6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11" name="Oval 7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03114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281112"/>
          </a:xfrm>
        </p:spPr>
        <p:txBody>
          <a:bodyPr/>
          <a:lstStyle/>
          <a:p>
            <a:r>
              <a:rPr lang="pt-BR" sz="3800"/>
              <a:t>Geração Automática:</a:t>
            </a:r>
            <a:br>
              <a:rPr lang="pt-BR" sz="3800"/>
            </a:br>
            <a:r>
              <a:rPr lang="pt-BR" sz="3800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3182938" y="2973388"/>
            <a:ext cx="852487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3984625" y="4227513"/>
            <a:ext cx="1743075" cy="35401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3" name="AutoShape 5"/>
          <p:cNvSpPr>
            <a:spLocks noChangeArrowheads="1"/>
          </p:cNvSpPr>
          <p:nvPr/>
        </p:nvSpPr>
        <p:spPr bwMode="auto">
          <a:xfrm>
            <a:off x="4975225" y="2781300"/>
            <a:ext cx="950913" cy="828675"/>
          </a:xfrm>
          <a:prstGeom prst="pentag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4" name="Oval 6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5" name="Oval 7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04137" name="Oval 9"/>
          <p:cNvSpPr>
            <a:spLocks noChangeArrowheads="1"/>
          </p:cNvSpPr>
          <p:nvPr/>
        </p:nvSpPr>
        <p:spPr bwMode="auto">
          <a:xfrm>
            <a:off x="3937000" y="45323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8" name="Oval 10"/>
          <p:cNvSpPr>
            <a:spLocks noChangeArrowheads="1"/>
          </p:cNvSpPr>
          <p:nvPr/>
        </p:nvSpPr>
        <p:spPr bwMode="auto">
          <a:xfrm>
            <a:off x="5653088" y="45323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9" name="Oval 11"/>
          <p:cNvSpPr>
            <a:spLocks noChangeArrowheads="1"/>
          </p:cNvSpPr>
          <p:nvPr/>
        </p:nvSpPr>
        <p:spPr bwMode="auto">
          <a:xfrm>
            <a:off x="3937000" y="415290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0" name="Oval 12"/>
          <p:cNvSpPr>
            <a:spLocks noChangeArrowheads="1"/>
          </p:cNvSpPr>
          <p:nvPr/>
        </p:nvSpPr>
        <p:spPr bwMode="auto">
          <a:xfrm>
            <a:off x="5653088" y="415290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1" name="Oval 13"/>
          <p:cNvSpPr>
            <a:spLocks noChangeArrowheads="1"/>
          </p:cNvSpPr>
          <p:nvPr/>
        </p:nvSpPr>
        <p:spPr bwMode="auto">
          <a:xfrm>
            <a:off x="3108325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2" name="Oval 14"/>
          <p:cNvSpPr>
            <a:spLocks noChangeArrowheads="1"/>
          </p:cNvSpPr>
          <p:nvPr/>
        </p:nvSpPr>
        <p:spPr bwMode="auto">
          <a:xfrm>
            <a:off x="31083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3" name="Oval 15"/>
          <p:cNvSpPr>
            <a:spLocks noChangeArrowheads="1"/>
          </p:cNvSpPr>
          <p:nvPr/>
        </p:nvSpPr>
        <p:spPr bwMode="auto">
          <a:xfrm>
            <a:off x="39465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4" name="Oval 16"/>
          <p:cNvSpPr>
            <a:spLocks noChangeArrowheads="1"/>
          </p:cNvSpPr>
          <p:nvPr/>
        </p:nvSpPr>
        <p:spPr bwMode="auto">
          <a:xfrm>
            <a:off x="5851525" y="30464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5" name="Oval 17"/>
          <p:cNvSpPr>
            <a:spLocks noChangeArrowheads="1"/>
          </p:cNvSpPr>
          <p:nvPr/>
        </p:nvSpPr>
        <p:spPr bwMode="auto">
          <a:xfrm>
            <a:off x="5653088" y="349885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6" name="Oval 18"/>
          <p:cNvSpPr>
            <a:spLocks noChangeArrowheads="1"/>
          </p:cNvSpPr>
          <p:nvPr/>
        </p:nvSpPr>
        <p:spPr bwMode="auto">
          <a:xfrm>
            <a:off x="5351463" y="2706688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7" name="Oval 19"/>
          <p:cNvSpPr>
            <a:spLocks noChangeArrowheads="1"/>
          </p:cNvSpPr>
          <p:nvPr/>
        </p:nvSpPr>
        <p:spPr bwMode="auto">
          <a:xfrm>
            <a:off x="4900613" y="30464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8" name="Oval 20"/>
          <p:cNvSpPr>
            <a:spLocks noChangeArrowheads="1"/>
          </p:cNvSpPr>
          <p:nvPr/>
        </p:nvSpPr>
        <p:spPr bwMode="auto">
          <a:xfrm>
            <a:off x="5086350" y="351155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9" name="Oval 21"/>
          <p:cNvSpPr>
            <a:spLocks noChangeArrowheads="1"/>
          </p:cNvSpPr>
          <p:nvPr/>
        </p:nvSpPr>
        <p:spPr bwMode="auto">
          <a:xfrm>
            <a:off x="3937000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50" name="Text Box 22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041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Movimentação</a:t>
            </a:r>
            <a:endParaRPr lang="en-US" dirty="0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399"/>
            <a:ext cx="8368145" cy="5119255"/>
          </a:xfrm>
        </p:spPr>
        <p:txBody>
          <a:bodyPr/>
          <a:lstStyle/>
          <a:p>
            <a:pPr eaLnBrk="1" hangingPunct="1"/>
            <a:r>
              <a:rPr lang="pt-BR" dirty="0" smtClean="0"/>
              <a:t>Movimentação</a:t>
            </a:r>
          </a:p>
          <a:p>
            <a:pPr lvl="1" eaLnBrk="1" hangingPunct="1"/>
            <a:r>
              <a:rPr lang="pt-BR" dirty="0" smtClean="0"/>
              <a:t>Em qualquer direção (</a:t>
            </a:r>
            <a:r>
              <a:rPr lang="pt-BR" dirty="0" err="1" smtClean="0"/>
              <a:t>Holonômico</a:t>
            </a:r>
            <a:r>
              <a:rPr lang="pt-BR" dirty="0" smtClean="0"/>
              <a:t>, partícula)</a:t>
            </a:r>
          </a:p>
          <a:p>
            <a:pPr lvl="1" eaLnBrk="1" hangingPunct="1"/>
            <a:r>
              <a:rPr lang="pt-BR" dirty="0" smtClean="0"/>
              <a:t>De acordo com a orientação (</a:t>
            </a:r>
            <a:r>
              <a:rPr lang="pt-BR" dirty="0" err="1" smtClean="0"/>
              <a:t>Não-Holonômico</a:t>
            </a:r>
            <a:r>
              <a:rPr lang="pt-BR" dirty="0" smtClean="0"/>
              <a:t>, corpo rígido)</a:t>
            </a:r>
          </a:p>
          <a:p>
            <a:pPr lvl="1">
              <a:buNone/>
            </a:pPr>
            <a:endParaRPr lang="pt-BR" dirty="0" smtClean="0"/>
          </a:p>
          <a:p>
            <a:pPr eaLnBrk="1" hangingPunct="1"/>
            <a:r>
              <a:rPr lang="pt-BR" dirty="0" smtClean="0"/>
              <a:t>Velocidades</a:t>
            </a:r>
          </a:p>
          <a:p>
            <a:pPr lvl="1" eaLnBrk="1" hangingPunct="1"/>
            <a:r>
              <a:rPr lang="pt-BR" dirty="0" err="1" smtClean="0"/>
              <a:t>Holonômico</a:t>
            </a:r>
            <a:r>
              <a:rPr lang="pt-BR" dirty="0" smtClean="0"/>
              <a:t>: </a:t>
            </a:r>
          </a:p>
          <a:p>
            <a:pPr lvl="2" eaLnBrk="1" hangingPunct="1"/>
            <a:r>
              <a:rPr lang="pt-BR" dirty="0" smtClean="0"/>
              <a:t>v = </a:t>
            </a:r>
            <a:r>
              <a:rPr lang="pt-BR" dirty="0" err="1" smtClean="0"/>
              <a:t>vx</a:t>
            </a:r>
            <a:r>
              <a:rPr lang="pt-BR" dirty="0" smtClean="0"/>
              <a:t> + </a:t>
            </a:r>
            <a:r>
              <a:rPr lang="pt-BR" dirty="0" err="1" smtClean="0"/>
              <a:t>vy</a:t>
            </a:r>
            <a:endParaRPr lang="pt-BR" dirty="0" smtClean="0"/>
          </a:p>
          <a:p>
            <a:pPr lvl="1" eaLnBrk="1" hangingPunct="1"/>
            <a:r>
              <a:rPr lang="pt-BR" dirty="0" smtClean="0"/>
              <a:t>Não </a:t>
            </a:r>
            <a:r>
              <a:rPr lang="pt-BR" dirty="0" err="1" smtClean="0"/>
              <a:t>Holonômico</a:t>
            </a:r>
            <a:endParaRPr lang="pt-BR" dirty="0" smtClean="0"/>
          </a:p>
          <a:p>
            <a:pPr lvl="2" eaLnBrk="1" hangingPunct="1"/>
            <a:r>
              <a:rPr lang="pt-BR" dirty="0" smtClean="0"/>
              <a:t>Velocidade Linear (v)</a:t>
            </a:r>
          </a:p>
          <a:p>
            <a:pPr lvl="2" eaLnBrk="1" hangingPunct="1"/>
            <a:r>
              <a:rPr lang="pt-BR" dirty="0" smtClean="0"/>
              <a:t>Velocidade Angular (</a:t>
            </a:r>
            <a:r>
              <a:rPr lang="pt-BR" dirty="0" smtClean="0">
                <a:sym typeface="Symbol" pitchFamily="18" charset="2"/>
              </a:rPr>
              <a:t>)</a:t>
            </a:r>
          </a:p>
          <a:p>
            <a:pPr lvl="1" eaLnBrk="1" hangingPunct="1"/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634038" y="4848225"/>
            <a:ext cx="1235075" cy="1023938"/>
            <a:chOff x="3737" y="2763"/>
            <a:chExt cx="778" cy="645"/>
          </a:xfrm>
        </p:grpSpPr>
        <p:sp>
          <p:nvSpPr>
            <p:cNvPr id="12304" name="AutoShape 10"/>
            <p:cNvSpPr>
              <a:spLocks noChangeArrowheads="1"/>
            </p:cNvSpPr>
            <p:nvPr/>
          </p:nvSpPr>
          <p:spPr bwMode="auto">
            <a:xfrm rot="18593176" flipH="1">
              <a:off x="4227" y="3120"/>
              <a:ext cx="240" cy="336"/>
            </a:xfrm>
            <a:prstGeom prst="pentag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1"/>
            <p:cNvSpPr>
              <a:spLocks noChangeShapeType="1"/>
            </p:cNvSpPr>
            <p:nvPr/>
          </p:nvSpPr>
          <p:spPr bwMode="auto">
            <a:xfrm flipH="1" flipV="1">
              <a:off x="4097" y="3072"/>
              <a:ext cx="285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Arc 13"/>
            <p:cNvSpPr>
              <a:spLocks/>
            </p:cNvSpPr>
            <p:nvPr/>
          </p:nvSpPr>
          <p:spPr bwMode="auto">
            <a:xfrm flipH="1">
              <a:off x="3904" y="2855"/>
              <a:ext cx="231" cy="285"/>
            </a:xfrm>
            <a:custGeom>
              <a:avLst/>
              <a:gdLst>
                <a:gd name="T0" fmla="*/ 0 w 21600"/>
                <a:gd name="T1" fmla="*/ 0 h 21600"/>
                <a:gd name="T2" fmla="*/ 231 w 21600"/>
                <a:gd name="T3" fmla="*/ 285 h 21600"/>
                <a:gd name="T4" fmla="*/ 0 w 21600"/>
                <a:gd name="T5" fmla="*/ 28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Text Box 14"/>
            <p:cNvSpPr txBox="1">
              <a:spLocks noChangeArrowheads="1"/>
            </p:cNvSpPr>
            <p:nvPr/>
          </p:nvSpPr>
          <p:spPr bwMode="auto">
            <a:xfrm>
              <a:off x="3737" y="2763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</a:t>
              </a:r>
            </a:p>
          </p:txBody>
        </p:sp>
        <p:sp>
          <p:nvSpPr>
            <p:cNvPr id="12308" name="Text Box 15"/>
            <p:cNvSpPr txBox="1">
              <a:spLocks noChangeArrowheads="1"/>
            </p:cNvSpPr>
            <p:nvPr/>
          </p:nvSpPr>
          <p:spPr bwMode="auto">
            <a:xfrm>
              <a:off x="4217" y="291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365750" y="3368675"/>
            <a:ext cx="1568450" cy="1098550"/>
            <a:chOff x="3920" y="2001"/>
            <a:chExt cx="988" cy="692"/>
          </a:xfrm>
        </p:grpSpPr>
        <p:sp>
          <p:nvSpPr>
            <p:cNvPr id="12296" name="Text Box 16"/>
            <p:cNvSpPr txBox="1">
              <a:spLocks noChangeArrowheads="1"/>
            </p:cNvSpPr>
            <p:nvPr/>
          </p:nvSpPr>
          <p:spPr bwMode="auto">
            <a:xfrm>
              <a:off x="4478" y="200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vx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161" y="2201"/>
              <a:ext cx="550" cy="315"/>
              <a:chOff x="4440" y="2219"/>
              <a:chExt cx="550" cy="315"/>
            </a:xfrm>
          </p:grpSpPr>
          <p:sp>
            <p:nvSpPr>
              <p:cNvPr id="12300" name="Oval 4"/>
              <p:cNvSpPr>
                <a:spLocks noChangeArrowheads="1"/>
              </p:cNvSpPr>
              <p:nvPr/>
            </p:nvSpPr>
            <p:spPr bwMode="auto">
              <a:xfrm>
                <a:off x="4440" y="2219"/>
                <a:ext cx="139" cy="13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1" name="Line 5"/>
              <p:cNvSpPr>
                <a:spLocks noChangeShapeType="1"/>
              </p:cNvSpPr>
              <p:nvPr/>
            </p:nvSpPr>
            <p:spPr bwMode="auto">
              <a:xfrm>
                <a:off x="4510" y="228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 rot="5400000" flipV="1">
                <a:off x="4393" y="241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>
                <a:off x="4509" y="2289"/>
                <a:ext cx="443" cy="23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8" name="Text Box 17"/>
            <p:cNvSpPr txBox="1">
              <a:spLocks noChangeArrowheads="1"/>
            </p:cNvSpPr>
            <p:nvPr/>
          </p:nvSpPr>
          <p:spPr bwMode="auto">
            <a:xfrm>
              <a:off x="3920" y="234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vy</a:t>
              </a:r>
            </a:p>
          </p:txBody>
        </p:sp>
        <p:sp>
          <p:nvSpPr>
            <p:cNvPr id="12299" name="Text Box 18"/>
            <p:cNvSpPr txBox="1">
              <a:spLocks noChangeArrowheads="1"/>
            </p:cNvSpPr>
            <p:nvPr/>
          </p:nvSpPr>
          <p:spPr bwMode="auto">
            <a:xfrm>
              <a:off x="4720" y="246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05154" name="Group 2"/>
          <p:cNvGrpSpPr>
            <a:grpSpLocks/>
          </p:cNvGrpSpPr>
          <p:nvPr/>
        </p:nvGrpSpPr>
        <p:grpSpPr bwMode="auto">
          <a:xfrm>
            <a:off x="1792288" y="1974850"/>
            <a:ext cx="5607050" cy="3597275"/>
            <a:chOff x="1129" y="1244"/>
            <a:chExt cx="3532" cy="2266"/>
          </a:xfrm>
        </p:grpSpPr>
        <p:sp>
          <p:nvSpPr>
            <p:cNvPr id="305155" name="Line 3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6" name="Line 4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7" name="Line 5"/>
            <p:cNvSpPr>
              <a:spLocks noChangeShapeType="1"/>
            </p:cNvSpPr>
            <p:nvPr/>
          </p:nvSpPr>
          <p:spPr bwMode="auto">
            <a:xfrm flipH="1">
              <a:off x="2510" y="1988"/>
              <a:ext cx="624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8" name="Line 6"/>
            <p:cNvSpPr>
              <a:spLocks noChangeShapeType="1"/>
            </p:cNvSpPr>
            <p:nvPr/>
          </p:nvSpPr>
          <p:spPr bwMode="auto">
            <a:xfrm>
              <a:off x="2005" y="2204"/>
              <a:ext cx="1603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9" name="Line 7"/>
            <p:cNvSpPr>
              <a:spLocks noChangeShapeType="1"/>
            </p:cNvSpPr>
            <p:nvPr/>
          </p:nvSpPr>
          <p:spPr bwMode="auto">
            <a:xfrm>
              <a:off x="2510" y="2204"/>
              <a:ext cx="1098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>
              <a:off x="2526" y="1873"/>
              <a:ext cx="686" cy="3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>
              <a:off x="2005" y="2212"/>
              <a:ext cx="521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2" name="Line 10"/>
            <p:cNvSpPr>
              <a:spLocks noChangeShapeType="1"/>
            </p:cNvSpPr>
            <p:nvPr/>
          </p:nvSpPr>
          <p:spPr bwMode="auto">
            <a:xfrm>
              <a:off x="3297" y="2274"/>
              <a:ext cx="311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3" name="Line 11"/>
            <p:cNvSpPr>
              <a:spLocks noChangeShapeType="1"/>
            </p:cNvSpPr>
            <p:nvPr/>
          </p:nvSpPr>
          <p:spPr bwMode="auto">
            <a:xfrm flipH="1" flipV="1">
              <a:off x="2005" y="2212"/>
              <a:ext cx="505" cy="6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4" name="Line 12"/>
            <p:cNvSpPr>
              <a:spLocks noChangeShapeType="1"/>
            </p:cNvSpPr>
            <p:nvPr/>
          </p:nvSpPr>
          <p:spPr bwMode="auto">
            <a:xfrm>
              <a:off x="2542" y="2204"/>
              <a:ext cx="755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>
              <a:off x="2526" y="2212"/>
              <a:ext cx="0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6" name="Line 14"/>
            <p:cNvSpPr>
              <a:spLocks noChangeShapeType="1"/>
            </p:cNvSpPr>
            <p:nvPr/>
          </p:nvSpPr>
          <p:spPr bwMode="auto">
            <a:xfrm flipV="1">
              <a:off x="3608" y="2274"/>
              <a:ext cx="0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7" name="Line 15"/>
            <p:cNvSpPr>
              <a:spLocks noChangeShapeType="1"/>
            </p:cNvSpPr>
            <p:nvPr/>
          </p:nvSpPr>
          <p:spPr bwMode="auto">
            <a:xfrm flipV="1">
              <a:off x="2542" y="2274"/>
              <a:ext cx="1066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8" name="Line 16"/>
            <p:cNvSpPr>
              <a:spLocks noChangeShapeType="1"/>
            </p:cNvSpPr>
            <p:nvPr/>
          </p:nvSpPr>
          <p:spPr bwMode="auto">
            <a:xfrm flipV="1">
              <a:off x="2542" y="1988"/>
              <a:ext cx="592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9" name="Line 17"/>
            <p:cNvSpPr>
              <a:spLocks noChangeShapeType="1"/>
            </p:cNvSpPr>
            <p:nvPr/>
          </p:nvSpPr>
          <p:spPr bwMode="auto">
            <a:xfrm>
              <a:off x="2542" y="1873"/>
              <a:ext cx="592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0" name="Line 18"/>
            <p:cNvSpPr>
              <a:spLocks noChangeShapeType="1"/>
            </p:cNvSpPr>
            <p:nvPr/>
          </p:nvSpPr>
          <p:spPr bwMode="auto">
            <a:xfrm flipV="1">
              <a:off x="2542" y="1752"/>
              <a:ext cx="922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1" name="Line 19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1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2" name="Line 20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9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3" name="Line 21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5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4" name="Line 22"/>
            <p:cNvSpPr>
              <a:spLocks noChangeShapeType="1"/>
            </p:cNvSpPr>
            <p:nvPr/>
          </p:nvSpPr>
          <p:spPr bwMode="auto">
            <a:xfrm flipV="1">
              <a:off x="3733" y="1667"/>
              <a:ext cx="444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5" name="Line 23"/>
            <p:cNvSpPr>
              <a:spLocks noChangeShapeType="1"/>
            </p:cNvSpPr>
            <p:nvPr/>
          </p:nvSpPr>
          <p:spPr bwMode="auto">
            <a:xfrm flipV="1">
              <a:off x="3371" y="1667"/>
              <a:ext cx="806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6" name="Line 24"/>
            <p:cNvSpPr>
              <a:spLocks noChangeShapeType="1"/>
            </p:cNvSpPr>
            <p:nvPr/>
          </p:nvSpPr>
          <p:spPr bwMode="auto">
            <a:xfrm flipV="1">
              <a:off x="1528" y="2663"/>
              <a:ext cx="1014" cy="4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7" name="Line 25"/>
            <p:cNvSpPr>
              <a:spLocks noChangeShapeType="1"/>
            </p:cNvSpPr>
            <p:nvPr/>
          </p:nvSpPr>
          <p:spPr bwMode="auto">
            <a:xfrm flipV="1">
              <a:off x="1528" y="2212"/>
              <a:ext cx="477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8" name="Line 26"/>
            <p:cNvSpPr>
              <a:spLocks noChangeShapeType="1"/>
            </p:cNvSpPr>
            <p:nvPr/>
          </p:nvSpPr>
          <p:spPr bwMode="auto">
            <a:xfrm flipV="1">
              <a:off x="1528" y="2886"/>
              <a:ext cx="1014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9" name="Line 27"/>
            <p:cNvSpPr>
              <a:spLocks noChangeShapeType="1"/>
            </p:cNvSpPr>
            <p:nvPr/>
          </p:nvSpPr>
          <p:spPr bwMode="auto">
            <a:xfrm flipV="1">
              <a:off x="1528" y="2886"/>
              <a:ext cx="208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0" name="Line 28"/>
            <p:cNvSpPr>
              <a:spLocks noChangeShapeType="1"/>
            </p:cNvSpPr>
            <p:nvPr/>
          </p:nvSpPr>
          <p:spPr bwMode="auto">
            <a:xfrm flipV="1">
              <a:off x="1528" y="2204"/>
              <a:ext cx="1014" cy="9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1" name="Line 29"/>
            <p:cNvSpPr>
              <a:spLocks noChangeShapeType="1"/>
            </p:cNvSpPr>
            <p:nvPr/>
          </p:nvSpPr>
          <p:spPr bwMode="auto">
            <a:xfrm flipV="1">
              <a:off x="1528" y="1873"/>
              <a:ext cx="477" cy="1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2" name="Line 30"/>
            <p:cNvSpPr>
              <a:spLocks noChangeShapeType="1"/>
            </p:cNvSpPr>
            <p:nvPr/>
          </p:nvSpPr>
          <p:spPr bwMode="auto">
            <a:xfrm flipV="1">
              <a:off x="1528" y="2004"/>
              <a:ext cx="1606" cy="10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3" name="Line 31"/>
            <p:cNvSpPr>
              <a:spLocks noChangeShapeType="1"/>
            </p:cNvSpPr>
            <p:nvPr/>
          </p:nvSpPr>
          <p:spPr bwMode="auto">
            <a:xfrm flipV="1">
              <a:off x="1528" y="2250"/>
              <a:ext cx="1769" cy="8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4" name="Rectangle 32"/>
            <p:cNvSpPr>
              <a:spLocks noChangeArrowheads="1"/>
            </p:cNvSpPr>
            <p:nvPr/>
          </p:nvSpPr>
          <p:spPr bwMode="auto">
            <a:xfrm>
              <a:off x="1129" y="1244"/>
              <a:ext cx="3532" cy="226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5" name="Rectangle 33"/>
            <p:cNvSpPr>
              <a:spLocks noChangeArrowheads="1"/>
            </p:cNvSpPr>
            <p:nvPr/>
          </p:nvSpPr>
          <p:spPr bwMode="auto">
            <a:xfrm>
              <a:off x="2005" y="1873"/>
              <a:ext cx="537" cy="331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6" name="Rectangle 34"/>
            <p:cNvSpPr>
              <a:spLocks noChangeArrowheads="1"/>
            </p:cNvSpPr>
            <p:nvPr/>
          </p:nvSpPr>
          <p:spPr bwMode="auto">
            <a:xfrm>
              <a:off x="2510" y="2663"/>
              <a:ext cx="1098" cy="223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7" name="AutoShape 35"/>
            <p:cNvSpPr>
              <a:spLocks noChangeArrowheads="1"/>
            </p:cNvSpPr>
            <p:nvPr/>
          </p:nvSpPr>
          <p:spPr bwMode="auto">
            <a:xfrm>
              <a:off x="3134" y="1752"/>
              <a:ext cx="599" cy="522"/>
            </a:xfrm>
            <a:prstGeom prst="pentagon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8" name="Oval 36"/>
            <p:cNvSpPr>
              <a:spLocks noChangeArrowheads="1"/>
            </p:cNvSpPr>
            <p:nvPr/>
          </p:nvSpPr>
          <p:spPr bwMode="auto">
            <a:xfrm>
              <a:off x="1481" y="3063"/>
              <a:ext cx="93" cy="93"/>
            </a:xfrm>
            <a:prstGeom prst="ellipse">
              <a:avLst/>
            </a:prstGeom>
            <a:solidFill>
              <a:schemeClr val="accent2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9" name="Oval 37"/>
            <p:cNvSpPr>
              <a:spLocks noChangeArrowheads="1"/>
            </p:cNvSpPr>
            <p:nvPr/>
          </p:nvSpPr>
          <p:spPr bwMode="auto">
            <a:xfrm>
              <a:off x="4130" y="1620"/>
              <a:ext cx="93" cy="93"/>
            </a:xfrm>
            <a:prstGeom prst="ellipse">
              <a:avLst/>
            </a:prstGeom>
            <a:solidFill>
              <a:srgbClr val="008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0" name="Text Box 38"/>
            <p:cNvSpPr txBox="1">
              <a:spLocks noChangeArrowheads="1"/>
            </p:cNvSpPr>
            <p:nvPr/>
          </p:nvSpPr>
          <p:spPr bwMode="auto">
            <a:xfrm>
              <a:off x="3967" y="1389"/>
              <a:ext cx="51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GOAL</a:t>
              </a:r>
            </a:p>
          </p:txBody>
        </p:sp>
        <p:sp>
          <p:nvSpPr>
            <p:cNvPr id="305191" name="Oval 39"/>
            <p:cNvSpPr>
              <a:spLocks noChangeArrowheads="1"/>
            </p:cNvSpPr>
            <p:nvPr/>
          </p:nvSpPr>
          <p:spPr bwMode="auto">
            <a:xfrm>
              <a:off x="2480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2" name="Oval 40"/>
            <p:cNvSpPr>
              <a:spLocks noChangeArrowheads="1"/>
            </p:cNvSpPr>
            <p:nvPr/>
          </p:nvSpPr>
          <p:spPr bwMode="auto">
            <a:xfrm>
              <a:off x="3561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3" name="Oval 41"/>
            <p:cNvSpPr>
              <a:spLocks noChangeArrowheads="1"/>
            </p:cNvSpPr>
            <p:nvPr/>
          </p:nvSpPr>
          <p:spPr bwMode="auto">
            <a:xfrm>
              <a:off x="2480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4" name="Oval 42"/>
            <p:cNvSpPr>
              <a:spLocks noChangeArrowheads="1"/>
            </p:cNvSpPr>
            <p:nvPr/>
          </p:nvSpPr>
          <p:spPr bwMode="auto">
            <a:xfrm>
              <a:off x="1958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5" name="Oval 43"/>
            <p:cNvSpPr>
              <a:spLocks noChangeArrowheads="1"/>
            </p:cNvSpPr>
            <p:nvPr/>
          </p:nvSpPr>
          <p:spPr bwMode="auto">
            <a:xfrm>
              <a:off x="1958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6" name="Oval 44"/>
            <p:cNvSpPr>
              <a:spLocks noChangeArrowheads="1"/>
            </p:cNvSpPr>
            <p:nvPr/>
          </p:nvSpPr>
          <p:spPr bwMode="auto">
            <a:xfrm>
              <a:off x="3686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7" name="Oval 45"/>
            <p:cNvSpPr>
              <a:spLocks noChangeArrowheads="1"/>
            </p:cNvSpPr>
            <p:nvPr/>
          </p:nvSpPr>
          <p:spPr bwMode="auto">
            <a:xfrm>
              <a:off x="3561" y="2204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8" name="Oval 46"/>
            <p:cNvSpPr>
              <a:spLocks noChangeArrowheads="1"/>
            </p:cNvSpPr>
            <p:nvPr/>
          </p:nvSpPr>
          <p:spPr bwMode="auto">
            <a:xfrm>
              <a:off x="3371" y="170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9" name="Oval 47"/>
            <p:cNvSpPr>
              <a:spLocks noChangeArrowheads="1"/>
            </p:cNvSpPr>
            <p:nvPr/>
          </p:nvSpPr>
          <p:spPr bwMode="auto">
            <a:xfrm>
              <a:off x="3111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0" name="Oval 48"/>
            <p:cNvSpPr>
              <a:spLocks noChangeArrowheads="1"/>
            </p:cNvSpPr>
            <p:nvPr/>
          </p:nvSpPr>
          <p:spPr bwMode="auto">
            <a:xfrm>
              <a:off x="3212" y="2212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1" name="Oval 49"/>
            <p:cNvSpPr>
              <a:spLocks noChangeArrowheads="1"/>
            </p:cNvSpPr>
            <p:nvPr/>
          </p:nvSpPr>
          <p:spPr bwMode="auto">
            <a:xfrm>
              <a:off x="2480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2" name="Text Box 50"/>
            <p:cNvSpPr txBox="1">
              <a:spLocks noChangeArrowheads="1"/>
            </p:cNvSpPr>
            <p:nvPr/>
          </p:nvSpPr>
          <p:spPr bwMode="auto">
            <a:xfrm>
              <a:off x="1288" y="3210"/>
              <a:ext cx="588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START</a:t>
              </a:r>
            </a:p>
          </p:txBody>
        </p:sp>
        <p:sp>
          <p:nvSpPr>
            <p:cNvPr id="305203" name="Line 51"/>
            <p:cNvSpPr>
              <a:spLocks noChangeShapeType="1"/>
            </p:cNvSpPr>
            <p:nvPr/>
          </p:nvSpPr>
          <p:spPr bwMode="auto">
            <a:xfrm>
              <a:off x="2526" y="1873"/>
              <a:ext cx="1082" cy="7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204" name="Oval 52"/>
            <p:cNvSpPr>
              <a:spLocks noChangeArrowheads="1"/>
            </p:cNvSpPr>
            <p:nvPr/>
          </p:nvSpPr>
          <p:spPr bwMode="auto">
            <a:xfrm>
              <a:off x="3561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5" name="Oval 53"/>
            <p:cNvSpPr>
              <a:spLocks noChangeArrowheads="1"/>
            </p:cNvSpPr>
            <p:nvPr/>
          </p:nvSpPr>
          <p:spPr bwMode="auto">
            <a:xfrm>
              <a:off x="2486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5206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06178" name="Group 2"/>
          <p:cNvGrpSpPr>
            <a:grpSpLocks/>
          </p:cNvGrpSpPr>
          <p:nvPr/>
        </p:nvGrpSpPr>
        <p:grpSpPr bwMode="auto">
          <a:xfrm>
            <a:off x="1792288" y="1974850"/>
            <a:ext cx="5607050" cy="3597275"/>
            <a:chOff x="1129" y="1244"/>
            <a:chExt cx="3532" cy="2266"/>
          </a:xfrm>
        </p:grpSpPr>
        <p:sp>
          <p:nvSpPr>
            <p:cNvPr id="306179" name="Line 3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0" name="Line 4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1" name="Line 5"/>
            <p:cNvSpPr>
              <a:spLocks noChangeShapeType="1"/>
            </p:cNvSpPr>
            <p:nvPr/>
          </p:nvSpPr>
          <p:spPr bwMode="auto">
            <a:xfrm flipH="1">
              <a:off x="2510" y="1988"/>
              <a:ext cx="624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>
              <a:off x="2005" y="2204"/>
              <a:ext cx="1603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3" name="Line 7"/>
            <p:cNvSpPr>
              <a:spLocks noChangeShapeType="1"/>
            </p:cNvSpPr>
            <p:nvPr/>
          </p:nvSpPr>
          <p:spPr bwMode="auto">
            <a:xfrm>
              <a:off x="2510" y="2204"/>
              <a:ext cx="1098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4" name="Line 8"/>
            <p:cNvSpPr>
              <a:spLocks noChangeShapeType="1"/>
            </p:cNvSpPr>
            <p:nvPr/>
          </p:nvSpPr>
          <p:spPr bwMode="auto">
            <a:xfrm>
              <a:off x="2526" y="1873"/>
              <a:ext cx="686" cy="3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5" name="Line 9"/>
            <p:cNvSpPr>
              <a:spLocks noChangeShapeType="1"/>
            </p:cNvSpPr>
            <p:nvPr/>
          </p:nvSpPr>
          <p:spPr bwMode="auto">
            <a:xfrm>
              <a:off x="2005" y="2212"/>
              <a:ext cx="521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6" name="Line 10"/>
            <p:cNvSpPr>
              <a:spLocks noChangeShapeType="1"/>
            </p:cNvSpPr>
            <p:nvPr/>
          </p:nvSpPr>
          <p:spPr bwMode="auto">
            <a:xfrm>
              <a:off x="3297" y="2274"/>
              <a:ext cx="311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7" name="Line 11"/>
            <p:cNvSpPr>
              <a:spLocks noChangeShapeType="1"/>
            </p:cNvSpPr>
            <p:nvPr/>
          </p:nvSpPr>
          <p:spPr bwMode="auto">
            <a:xfrm flipH="1" flipV="1">
              <a:off x="2005" y="2212"/>
              <a:ext cx="505" cy="6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8" name="Line 12"/>
            <p:cNvSpPr>
              <a:spLocks noChangeShapeType="1"/>
            </p:cNvSpPr>
            <p:nvPr/>
          </p:nvSpPr>
          <p:spPr bwMode="auto">
            <a:xfrm>
              <a:off x="2542" y="2204"/>
              <a:ext cx="755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9" name="Line 13"/>
            <p:cNvSpPr>
              <a:spLocks noChangeShapeType="1"/>
            </p:cNvSpPr>
            <p:nvPr/>
          </p:nvSpPr>
          <p:spPr bwMode="auto">
            <a:xfrm>
              <a:off x="2526" y="2212"/>
              <a:ext cx="0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0" name="Line 14"/>
            <p:cNvSpPr>
              <a:spLocks noChangeShapeType="1"/>
            </p:cNvSpPr>
            <p:nvPr/>
          </p:nvSpPr>
          <p:spPr bwMode="auto">
            <a:xfrm flipV="1">
              <a:off x="3608" y="2274"/>
              <a:ext cx="0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1" name="Line 15"/>
            <p:cNvSpPr>
              <a:spLocks noChangeShapeType="1"/>
            </p:cNvSpPr>
            <p:nvPr/>
          </p:nvSpPr>
          <p:spPr bwMode="auto">
            <a:xfrm flipV="1">
              <a:off x="2542" y="2274"/>
              <a:ext cx="1066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2" name="Line 16"/>
            <p:cNvSpPr>
              <a:spLocks noChangeShapeType="1"/>
            </p:cNvSpPr>
            <p:nvPr/>
          </p:nvSpPr>
          <p:spPr bwMode="auto">
            <a:xfrm flipV="1">
              <a:off x="2542" y="1988"/>
              <a:ext cx="592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>
              <a:off x="2542" y="1873"/>
              <a:ext cx="592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 flipV="1">
              <a:off x="2542" y="1752"/>
              <a:ext cx="922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5" name="Line 19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1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9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7" name="Line 21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5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8" name="Line 22"/>
            <p:cNvSpPr>
              <a:spLocks noChangeShapeType="1"/>
            </p:cNvSpPr>
            <p:nvPr/>
          </p:nvSpPr>
          <p:spPr bwMode="auto">
            <a:xfrm flipV="1">
              <a:off x="3733" y="1667"/>
              <a:ext cx="444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9" name="Line 23"/>
            <p:cNvSpPr>
              <a:spLocks noChangeShapeType="1"/>
            </p:cNvSpPr>
            <p:nvPr/>
          </p:nvSpPr>
          <p:spPr bwMode="auto">
            <a:xfrm flipV="1">
              <a:off x="3371" y="1667"/>
              <a:ext cx="806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0" name="Line 24"/>
            <p:cNvSpPr>
              <a:spLocks noChangeShapeType="1"/>
            </p:cNvSpPr>
            <p:nvPr/>
          </p:nvSpPr>
          <p:spPr bwMode="auto">
            <a:xfrm flipV="1">
              <a:off x="1528" y="2663"/>
              <a:ext cx="1014" cy="4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1" name="Line 25"/>
            <p:cNvSpPr>
              <a:spLocks noChangeShapeType="1"/>
            </p:cNvSpPr>
            <p:nvPr/>
          </p:nvSpPr>
          <p:spPr bwMode="auto">
            <a:xfrm flipV="1">
              <a:off x="1528" y="2212"/>
              <a:ext cx="477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2" name="Line 26"/>
            <p:cNvSpPr>
              <a:spLocks noChangeShapeType="1"/>
            </p:cNvSpPr>
            <p:nvPr/>
          </p:nvSpPr>
          <p:spPr bwMode="auto">
            <a:xfrm flipV="1">
              <a:off x="1528" y="2886"/>
              <a:ext cx="1014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3" name="Line 27"/>
            <p:cNvSpPr>
              <a:spLocks noChangeShapeType="1"/>
            </p:cNvSpPr>
            <p:nvPr/>
          </p:nvSpPr>
          <p:spPr bwMode="auto">
            <a:xfrm flipV="1">
              <a:off x="1528" y="2886"/>
              <a:ext cx="208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4" name="Line 28"/>
            <p:cNvSpPr>
              <a:spLocks noChangeShapeType="1"/>
            </p:cNvSpPr>
            <p:nvPr/>
          </p:nvSpPr>
          <p:spPr bwMode="auto">
            <a:xfrm flipV="1">
              <a:off x="1528" y="2204"/>
              <a:ext cx="1014" cy="9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5" name="Line 29"/>
            <p:cNvSpPr>
              <a:spLocks noChangeShapeType="1"/>
            </p:cNvSpPr>
            <p:nvPr/>
          </p:nvSpPr>
          <p:spPr bwMode="auto">
            <a:xfrm flipV="1">
              <a:off x="1528" y="1873"/>
              <a:ext cx="477" cy="1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6" name="Line 30"/>
            <p:cNvSpPr>
              <a:spLocks noChangeShapeType="1"/>
            </p:cNvSpPr>
            <p:nvPr/>
          </p:nvSpPr>
          <p:spPr bwMode="auto">
            <a:xfrm flipV="1">
              <a:off x="1528" y="2004"/>
              <a:ext cx="1606" cy="10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7" name="Line 31"/>
            <p:cNvSpPr>
              <a:spLocks noChangeShapeType="1"/>
            </p:cNvSpPr>
            <p:nvPr/>
          </p:nvSpPr>
          <p:spPr bwMode="auto">
            <a:xfrm flipV="1">
              <a:off x="1528" y="2250"/>
              <a:ext cx="1769" cy="8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8" name="Rectangle 32"/>
            <p:cNvSpPr>
              <a:spLocks noChangeArrowheads="1"/>
            </p:cNvSpPr>
            <p:nvPr/>
          </p:nvSpPr>
          <p:spPr bwMode="auto">
            <a:xfrm>
              <a:off x="1129" y="1244"/>
              <a:ext cx="3532" cy="226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09" name="Rectangle 33"/>
            <p:cNvSpPr>
              <a:spLocks noChangeArrowheads="1"/>
            </p:cNvSpPr>
            <p:nvPr/>
          </p:nvSpPr>
          <p:spPr bwMode="auto">
            <a:xfrm>
              <a:off x="2005" y="1873"/>
              <a:ext cx="537" cy="33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0" name="Rectangle 34"/>
            <p:cNvSpPr>
              <a:spLocks noChangeArrowheads="1"/>
            </p:cNvSpPr>
            <p:nvPr/>
          </p:nvSpPr>
          <p:spPr bwMode="auto">
            <a:xfrm>
              <a:off x="2510" y="2663"/>
              <a:ext cx="1098" cy="223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1" name="AutoShape 35"/>
            <p:cNvSpPr>
              <a:spLocks noChangeArrowheads="1"/>
            </p:cNvSpPr>
            <p:nvPr/>
          </p:nvSpPr>
          <p:spPr bwMode="auto">
            <a:xfrm>
              <a:off x="3134" y="1752"/>
              <a:ext cx="599" cy="522"/>
            </a:xfrm>
            <a:prstGeom prst="pentagon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2" name="Oval 36"/>
            <p:cNvSpPr>
              <a:spLocks noChangeArrowheads="1"/>
            </p:cNvSpPr>
            <p:nvPr/>
          </p:nvSpPr>
          <p:spPr bwMode="auto">
            <a:xfrm>
              <a:off x="1481" y="3063"/>
              <a:ext cx="93" cy="93"/>
            </a:xfrm>
            <a:prstGeom prst="ellipse">
              <a:avLst/>
            </a:prstGeom>
            <a:solidFill>
              <a:schemeClr val="accent2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3" name="Oval 37"/>
            <p:cNvSpPr>
              <a:spLocks noChangeArrowheads="1"/>
            </p:cNvSpPr>
            <p:nvPr/>
          </p:nvSpPr>
          <p:spPr bwMode="auto">
            <a:xfrm>
              <a:off x="4130" y="1620"/>
              <a:ext cx="93" cy="93"/>
            </a:xfrm>
            <a:prstGeom prst="ellipse">
              <a:avLst/>
            </a:prstGeom>
            <a:solidFill>
              <a:srgbClr val="008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4" name="Text Box 38"/>
            <p:cNvSpPr txBox="1">
              <a:spLocks noChangeArrowheads="1"/>
            </p:cNvSpPr>
            <p:nvPr/>
          </p:nvSpPr>
          <p:spPr bwMode="auto">
            <a:xfrm>
              <a:off x="3967" y="1389"/>
              <a:ext cx="51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GOAL</a:t>
              </a:r>
            </a:p>
          </p:txBody>
        </p:sp>
        <p:sp>
          <p:nvSpPr>
            <p:cNvPr id="306215" name="Oval 39"/>
            <p:cNvSpPr>
              <a:spLocks noChangeArrowheads="1"/>
            </p:cNvSpPr>
            <p:nvPr/>
          </p:nvSpPr>
          <p:spPr bwMode="auto">
            <a:xfrm>
              <a:off x="2480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6" name="Oval 40"/>
            <p:cNvSpPr>
              <a:spLocks noChangeArrowheads="1"/>
            </p:cNvSpPr>
            <p:nvPr/>
          </p:nvSpPr>
          <p:spPr bwMode="auto">
            <a:xfrm>
              <a:off x="3561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7" name="Oval 41"/>
            <p:cNvSpPr>
              <a:spLocks noChangeArrowheads="1"/>
            </p:cNvSpPr>
            <p:nvPr/>
          </p:nvSpPr>
          <p:spPr bwMode="auto">
            <a:xfrm>
              <a:off x="2480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8" name="Oval 42"/>
            <p:cNvSpPr>
              <a:spLocks noChangeArrowheads="1"/>
            </p:cNvSpPr>
            <p:nvPr/>
          </p:nvSpPr>
          <p:spPr bwMode="auto">
            <a:xfrm>
              <a:off x="1958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9" name="Oval 43"/>
            <p:cNvSpPr>
              <a:spLocks noChangeArrowheads="1"/>
            </p:cNvSpPr>
            <p:nvPr/>
          </p:nvSpPr>
          <p:spPr bwMode="auto">
            <a:xfrm>
              <a:off x="1958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0" name="Oval 44"/>
            <p:cNvSpPr>
              <a:spLocks noChangeArrowheads="1"/>
            </p:cNvSpPr>
            <p:nvPr/>
          </p:nvSpPr>
          <p:spPr bwMode="auto">
            <a:xfrm>
              <a:off x="3686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1" name="Oval 45"/>
            <p:cNvSpPr>
              <a:spLocks noChangeArrowheads="1"/>
            </p:cNvSpPr>
            <p:nvPr/>
          </p:nvSpPr>
          <p:spPr bwMode="auto">
            <a:xfrm>
              <a:off x="3561" y="2204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2" name="Oval 46"/>
            <p:cNvSpPr>
              <a:spLocks noChangeArrowheads="1"/>
            </p:cNvSpPr>
            <p:nvPr/>
          </p:nvSpPr>
          <p:spPr bwMode="auto">
            <a:xfrm>
              <a:off x="3371" y="170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3" name="Oval 47"/>
            <p:cNvSpPr>
              <a:spLocks noChangeArrowheads="1"/>
            </p:cNvSpPr>
            <p:nvPr/>
          </p:nvSpPr>
          <p:spPr bwMode="auto">
            <a:xfrm>
              <a:off x="3111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4" name="Oval 48"/>
            <p:cNvSpPr>
              <a:spLocks noChangeArrowheads="1"/>
            </p:cNvSpPr>
            <p:nvPr/>
          </p:nvSpPr>
          <p:spPr bwMode="auto">
            <a:xfrm>
              <a:off x="3212" y="2212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5" name="Oval 49"/>
            <p:cNvSpPr>
              <a:spLocks noChangeArrowheads="1"/>
            </p:cNvSpPr>
            <p:nvPr/>
          </p:nvSpPr>
          <p:spPr bwMode="auto">
            <a:xfrm>
              <a:off x="2480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6" name="Text Box 50"/>
            <p:cNvSpPr txBox="1">
              <a:spLocks noChangeArrowheads="1"/>
            </p:cNvSpPr>
            <p:nvPr/>
          </p:nvSpPr>
          <p:spPr bwMode="auto">
            <a:xfrm>
              <a:off x="1288" y="3210"/>
              <a:ext cx="588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START</a:t>
              </a:r>
            </a:p>
          </p:txBody>
        </p:sp>
        <p:sp>
          <p:nvSpPr>
            <p:cNvPr id="306227" name="Line 51"/>
            <p:cNvSpPr>
              <a:spLocks noChangeShapeType="1"/>
            </p:cNvSpPr>
            <p:nvPr/>
          </p:nvSpPr>
          <p:spPr bwMode="auto">
            <a:xfrm>
              <a:off x="2526" y="1873"/>
              <a:ext cx="1082" cy="7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28" name="Oval 52"/>
            <p:cNvSpPr>
              <a:spLocks noChangeArrowheads="1"/>
            </p:cNvSpPr>
            <p:nvPr/>
          </p:nvSpPr>
          <p:spPr bwMode="auto">
            <a:xfrm>
              <a:off x="3561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9" name="Oval 53"/>
            <p:cNvSpPr>
              <a:spLocks noChangeArrowheads="1"/>
            </p:cNvSpPr>
            <p:nvPr/>
          </p:nvSpPr>
          <p:spPr bwMode="auto">
            <a:xfrm>
              <a:off x="2486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6230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7202" name="Line 2"/>
          <p:cNvSpPr>
            <a:spLocks noChangeShapeType="1"/>
          </p:cNvSpPr>
          <p:nvPr/>
        </p:nvSpPr>
        <p:spPr bwMode="auto">
          <a:xfrm flipV="1">
            <a:off x="5727700" y="3155950"/>
            <a:ext cx="198438" cy="1425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3" name="Line 3"/>
          <p:cNvSpPr>
            <a:spLocks noChangeShapeType="1"/>
          </p:cNvSpPr>
          <p:nvPr/>
        </p:nvSpPr>
        <p:spPr bwMode="auto">
          <a:xfrm flipV="1">
            <a:off x="5727700" y="3155950"/>
            <a:ext cx="198438" cy="1071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4" name="Line 4"/>
          <p:cNvSpPr>
            <a:spLocks noChangeShapeType="1"/>
          </p:cNvSpPr>
          <p:nvPr/>
        </p:nvSpPr>
        <p:spPr bwMode="auto">
          <a:xfrm flipH="1">
            <a:off x="3984625" y="3155950"/>
            <a:ext cx="990600" cy="1071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>
            <a:off x="3182938" y="3498850"/>
            <a:ext cx="2544762" cy="728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6" name="Line 6"/>
          <p:cNvSpPr>
            <a:spLocks noChangeShapeType="1"/>
          </p:cNvSpPr>
          <p:nvPr/>
        </p:nvSpPr>
        <p:spPr bwMode="auto">
          <a:xfrm>
            <a:off x="3984625" y="3498850"/>
            <a:ext cx="1743075" cy="728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7" name="Line 7"/>
          <p:cNvSpPr>
            <a:spLocks noChangeShapeType="1"/>
          </p:cNvSpPr>
          <p:nvPr/>
        </p:nvSpPr>
        <p:spPr bwMode="auto">
          <a:xfrm>
            <a:off x="4010025" y="2973388"/>
            <a:ext cx="1089025" cy="598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3182938" y="3511550"/>
            <a:ext cx="827087" cy="715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9" name="Line 9"/>
          <p:cNvSpPr>
            <a:spLocks noChangeShapeType="1"/>
          </p:cNvSpPr>
          <p:nvPr/>
        </p:nvSpPr>
        <p:spPr bwMode="auto">
          <a:xfrm>
            <a:off x="5233988" y="3609975"/>
            <a:ext cx="493712" cy="617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0" name="Line 10"/>
          <p:cNvSpPr>
            <a:spLocks noChangeShapeType="1"/>
          </p:cNvSpPr>
          <p:nvPr/>
        </p:nvSpPr>
        <p:spPr bwMode="auto">
          <a:xfrm flipH="1" flipV="1">
            <a:off x="3182938" y="3511550"/>
            <a:ext cx="801687" cy="1069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1" name="Line 11"/>
          <p:cNvSpPr>
            <a:spLocks noChangeShapeType="1"/>
          </p:cNvSpPr>
          <p:nvPr/>
        </p:nvSpPr>
        <p:spPr bwMode="auto">
          <a:xfrm>
            <a:off x="4035425" y="3498850"/>
            <a:ext cx="1198563" cy="11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4010025" y="3511550"/>
            <a:ext cx="0" cy="715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3" name="Line 13"/>
          <p:cNvSpPr>
            <a:spLocks noChangeShapeType="1"/>
          </p:cNvSpPr>
          <p:nvPr/>
        </p:nvSpPr>
        <p:spPr bwMode="auto">
          <a:xfrm flipV="1">
            <a:off x="5727700" y="3609975"/>
            <a:ext cx="0" cy="617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4" name="Line 14"/>
          <p:cNvSpPr>
            <a:spLocks noChangeShapeType="1"/>
          </p:cNvSpPr>
          <p:nvPr/>
        </p:nvSpPr>
        <p:spPr bwMode="auto">
          <a:xfrm flipV="1">
            <a:off x="4035425" y="3609975"/>
            <a:ext cx="1692275" cy="617538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5" name="Line 15"/>
          <p:cNvSpPr>
            <a:spLocks noChangeShapeType="1"/>
          </p:cNvSpPr>
          <p:nvPr/>
        </p:nvSpPr>
        <p:spPr bwMode="auto">
          <a:xfrm flipV="1">
            <a:off x="4035425" y="3155950"/>
            <a:ext cx="9398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6" name="Line 16"/>
          <p:cNvSpPr>
            <a:spLocks noChangeShapeType="1"/>
          </p:cNvSpPr>
          <p:nvPr/>
        </p:nvSpPr>
        <p:spPr bwMode="auto">
          <a:xfrm>
            <a:off x="4035425" y="2973388"/>
            <a:ext cx="93980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7" name="Line 17"/>
          <p:cNvSpPr>
            <a:spLocks noChangeShapeType="1"/>
          </p:cNvSpPr>
          <p:nvPr/>
        </p:nvSpPr>
        <p:spPr bwMode="auto">
          <a:xfrm flipV="1">
            <a:off x="4035425" y="2781300"/>
            <a:ext cx="1463675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8" name="Line 18"/>
          <p:cNvSpPr>
            <a:spLocks noChangeShapeType="1"/>
          </p:cNvSpPr>
          <p:nvPr/>
        </p:nvSpPr>
        <p:spPr bwMode="auto">
          <a:xfrm flipV="1">
            <a:off x="5727700" y="2646363"/>
            <a:ext cx="903288" cy="1935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9" name="Line 19"/>
          <p:cNvSpPr>
            <a:spLocks noChangeShapeType="1"/>
          </p:cNvSpPr>
          <p:nvPr/>
        </p:nvSpPr>
        <p:spPr bwMode="auto">
          <a:xfrm flipV="1">
            <a:off x="5727700" y="2646363"/>
            <a:ext cx="903288" cy="158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0" name="Line 20"/>
          <p:cNvSpPr>
            <a:spLocks noChangeShapeType="1"/>
          </p:cNvSpPr>
          <p:nvPr/>
        </p:nvSpPr>
        <p:spPr bwMode="auto">
          <a:xfrm flipV="1">
            <a:off x="5727700" y="2646363"/>
            <a:ext cx="903288" cy="925512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1" name="Line 21"/>
          <p:cNvSpPr>
            <a:spLocks noChangeShapeType="1"/>
          </p:cNvSpPr>
          <p:nvPr/>
        </p:nvSpPr>
        <p:spPr bwMode="auto">
          <a:xfrm flipV="1">
            <a:off x="5926138" y="2646363"/>
            <a:ext cx="70485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2" name="Line 22"/>
          <p:cNvSpPr>
            <a:spLocks noChangeShapeType="1"/>
          </p:cNvSpPr>
          <p:nvPr/>
        </p:nvSpPr>
        <p:spPr bwMode="auto">
          <a:xfrm flipV="1">
            <a:off x="5351463" y="2646363"/>
            <a:ext cx="1279525" cy="134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3" name="Line 23"/>
          <p:cNvSpPr>
            <a:spLocks noChangeShapeType="1"/>
          </p:cNvSpPr>
          <p:nvPr/>
        </p:nvSpPr>
        <p:spPr bwMode="auto">
          <a:xfrm flipV="1">
            <a:off x="2425700" y="4227513"/>
            <a:ext cx="1609725" cy="709612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4" name="Line 24"/>
          <p:cNvSpPr>
            <a:spLocks noChangeShapeType="1"/>
          </p:cNvSpPr>
          <p:nvPr/>
        </p:nvSpPr>
        <p:spPr bwMode="auto">
          <a:xfrm flipV="1">
            <a:off x="2425700" y="3511550"/>
            <a:ext cx="757238" cy="1425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5" name="Line 25"/>
          <p:cNvSpPr>
            <a:spLocks noChangeShapeType="1"/>
          </p:cNvSpPr>
          <p:nvPr/>
        </p:nvSpPr>
        <p:spPr bwMode="auto">
          <a:xfrm flipV="1">
            <a:off x="2425700" y="4581525"/>
            <a:ext cx="1609725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6" name="Line 26"/>
          <p:cNvSpPr>
            <a:spLocks noChangeShapeType="1"/>
          </p:cNvSpPr>
          <p:nvPr/>
        </p:nvSpPr>
        <p:spPr bwMode="auto">
          <a:xfrm flipV="1">
            <a:off x="2425700" y="4581525"/>
            <a:ext cx="330200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7" name="Line 27"/>
          <p:cNvSpPr>
            <a:spLocks noChangeShapeType="1"/>
          </p:cNvSpPr>
          <p:nvPr/>
        </p:nvSpPr>
        <p:spPr bwMode="auto">
          <a:xfrm flipV="1">
            <a:off x="2425700" y="3498850"/>
            <a:ext cx="1609725" cy="143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8" name="Line 28"/>
          <p:cNvSpPr>
            <a:spLocks noChangeShapeType="1"/>
          </p:cNvSpPr>
          <p:nvPr/>
        </p:nvSpPr>
        <p:spPr bwMode="auto">
          <a:xfrm flipV="1">
            <a:off x="2425700" y="2973388"/>
            <a:ext cx="757238" cy="1963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9" name="Line 29"/>
          <p:cNvSpPr>
            <a:spLocks noChangeShapeType="1"/>
          </p:cNvSpPr>
          <p:nvPr/>
        </p:nvSpPr>
        <p:spPr bwMode="auto">
          <a:xfrm flipV="1">
            <a:off x="2425700" y="3181350"/>
            <a:ext cx="2549525" cy="174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30" name="Line 30"/>
          <p:cNvSpPr>
            <a:spLocks noChangeShapeType="1"/>
          </p:cNvSpPr>
          <p:nvPr/>
        </p:nvSpPr>
        <p:spPr bwMode="auto">
          <a:xfrm flipV="1">
            <a:off x="2425700" y="3571875"/>
            <a:ext cx="2808288" cy="136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31" name="Rectangle 31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2" name="Rectangle 32"/>
          <p:cNvSpPr>
            <a:spLocks noChangeArrowheads="1"/>
          </p:cNvSpPr>
          <p:nvPr/>
        </p:nvSpPr>
        <p:spPr bwMode="auto">
          <a:xfrm>
            <a:off x="3182938" y="2973388"/>
            <a:ext cx="852487" cy="5254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3" name="Rectangle 33"/>
          <p:cNvSpPr>
            <a:spLocks noChangeArrowheads="1"/>
          </p:cNvSpPr>
          <p:nvPr/>
        </p:nvSpPr>
        <p:spPr bwMode="auto">
          <a:xfrm>
            <a:off x="3984625" y="4227513"/>
            <a:ext cx="1743075" cy="35401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4" name="AutoShape 34"/>
          <p:cNvSpPr>
            <a:spLocks noChangeArrowheads="1"/>
          </p:cNvSpPr>
          <p:nvPr/>
        </p:nvSpPr>
        <p:spPr bwMode="auto">
          <a:xfrm>
            <a:off x="4975225" y="2781300"/>
            <a:ext cx="950913" cy="828675"/>
          </a:xfrm>
          <a:prstGeom prst="pentagon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5" name="Oval 35"/>
          <p:cNvSpPr>
            <a:spLocks noChangeArrowheads="1"/>
          </p:cNvSpPr>
          <p:nvPr/>
        </p:nvSpPr>
        <p:spPr bwMode="auto">
          <a:xfrm>
            <a:off x="2351088" y="4862513"/>
            <a:ext cx="147637" cy="147637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6" name="Oval 36"/>
          <p:cNvSpPr>
            <a:spLocks noChangeArrowheads="1"/>
          </p:cNvSpPr>
          <p:nvPr/>
        </p:nvSpPr>
        <p:spPr bwMode="auto">
          <a:xfrm>
            <a:off x="6556375" y="25717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7" name="Text Box 37"/>
          <p:cNvSpPr txBox="1">
            <a:spLocks noChangeArrowheads="1"/>
          </p:cNvSpPr>
          <p:nvPr/>
        </p:nvSpPr>
        <p:spPr bwMode="auto">
          <a:xfrm>
            <a:off x="6297613" y="2205038"/>
            <a:ext cx="8191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07238" name="Oval 38"/>
          <p:cNvSpPr>
            <a:spLocks noChangeArrowheads="1"/>
          </p:cNvSpPr>
          <p:nvPr/>
        </p:nvSpPr>
        <p:spPr bwMode="auto">
          <a:xfrm>
            <a:off x="3937000" y="45323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9" name="Oval 39"/>
          <p:cNvSpPr>
            <a:spLocks noChangeArrowheads="1"/>
          </p:cNvSpPr>
          <p:nvPr/>
        </p:nvSpPr>
        <p:spPr bwMode="auto">
          <a:xfrm>
            <a:off x="5653088" y="45323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0" name="Oval 40"/>
          <p:cNvSpPr>
            <a:spLocks noChangeArrowheads="1"/>
          </p:cNvSpPr>
          <p:nvPr/>
        </p:nvSpPr>
        <p:spPr bwMode="auto">
          <a:xfrm>
            <a:off x="3937000" y="415290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1" name="Oval 41"/>
          <p:cNvSpPr>
            <a:spLocks noChangeArrowheads="1"/>
          </p:cNvSpPr>
          <p:nvPr/>
        </p:nvSpPr>
        <p:spPr bwMode="auto">
          <a:xfrm>
            <a:off x="3108325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2" name="Oval 42"/>
          <p:cNvSpPr>
            <a:spLocks noChangeArrowheads="1"/>
          </p:cNvSpPr>
          <p:nvPr/>
        </p:nvSpPr>
        <p:spPr bwMode="auto">
          <a:xfrm>
            <a:off x="31083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3" name="Oval 43"/>
          <p:cNvSpPr>
            <a:spLocks noChangeArrowheads="1"/>
          </p:cNvSpPr>
          <p:nvPr/>
        </p:nvSpPr>
        <p:spPr bwMode="auto">
          <a:xfrm>
            <a:off x="5851525" y="30464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4" name="Oval 44"/>
          <p:cNvSpPr>
            <a:spLocks noChangeArrowheads="1"/>
          </p:cNvSpPr>
          <p:nvPr/>
        </p:nvSpPr>
        <p:spPr bwMode="auto">
          <a:xfrm>
            <a:off x="5653088" y="349885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5" name="Oval 45"/>
          <p:cNvSpPr>
            <a:spLocks noChangeArrowheads="1"/>
          </p:cNvSpPr>
          <p:nvPr/>
        </p:nvSpPr>
        <p:spPr bwMode="auto">
          <a:xfrm>
            <a:off x="5351463" y="2706688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6" name="Oval 46"/>
          <p:cNvSpPr>
            <a:spLocks noChangeArrowheads="1"/>
          </p:cNvSpPr>
          <p:nvPr/>
        </p:nvSpPr>
        <p:spPr bwMode="auto">
          <a:xfrm>
            <a:off x="4938713" y="30464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7" name="Oval 47"/>
          <p:cNvSpPr>
            <a:spLocks noChangeArrowheads="1"/>
          </p:cNvSpPr>
          <p:nvPr/>
        </p:nvSpPr>
        <p:spPr bwMode="auto">
          <a:xfrm>
            <a:off x="5099050" y="351155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8" name="Oval 48"/>
          <p:cNvSpPr>
            <a:spLocks noChangeArrowheads="1"/>
          </p:cNvSpPr>
          <p:nvPr/>
        </p:nvSpPr>
        <p:spPr bwMode="auto">
          <a:xfrm>
            <a:off x="3937000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9" name="Text Box 49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07250" name="Line 50"/>
          <p:cNvSpPr>
            <a:spLocks noChangeShapeType="1"/>
          </p:cNvSpPr>
          <p:nvPr/>
        </p:nvSpPr>
        <p:spPr bwMode="auto">
          <a:xfrm>
            <a:off x="4010025" y="2973388"/>
            <a:ext cx="1717675" cy="1254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51" name="Oval 51"/>
          <p:cNvSpPr>
            <a:spLocks noChangeArrowheads="1"/>
          </p:cNvSpPr>
          <p:nvPr/>
        </p:nvSpPr>
        <p:spPr bwMode="auto">
          <a:xfrm>
            <a:off x="5653088" y="415290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52" name="Oval 52"/>
          <p:cNvSpPr>
            <a:spLocks noChangeArrowheads="1"/>
          </p:cNvSpPr>
          <p:nvPr/>
        </p:nvSpPr>
        <p:spPr bwMode="auto">
          <a:xfrm>
            <a:off x="39465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53" name="Line 53"/>
          <p:cNvSpPr>
            <a:spLocks noChangeShapeType="1"/>
          </p:cNvSpPr>
          <p:nvPr/>
        </p:nvSpPr>
        <p:spPr bwMode="auto">
          <a:xfrm flipV="1">
            <a:off x="5216525" y="5245100"/>
            <a:ext cx="501650" cy="0"/>
          </a:xfrm>
          <a:prstGeom prst="line">
            <a:avLst/>
          </a:prstGeom>
          <a:noFill/>
          <a:ln w="76200">
            <a:solidFill>
              <a:srgbClr val="339966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54" name="Text Box 54"/>
          <p:cNvSpPr txBox="1">
            <a:spLocks noChangeArrowheads="1"/>
          </p:cNvSpPr>
          <p:nvPr/>
        </p:nvSpPr>
        <p:spPr bwMode="auto">
          <a:xfrm>
            <a:off x="5738813" y="5027613"/>
            <a:ext cx="6540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Path</a:t>
            </a:r>
          </a:p>
        </p:txBody>
      </p:sp>
      <p:sp>
        <p:nvSpPr>
          <p:cNvPr id="307255" name="Rectangle 5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Outro exemplo</a:t>
            </a:r>
          </a:p>
        </p:txBody>
      </p:sp>
      <p:pic>
        <p:nvPicPr>
          <p:cNvPr id="308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2106613"/>
            <a:ext cx="6076950" cy="412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</a:t>
            </a:r>
          </a:p>
          <a:p>
            <a:pPr lvl="1"/>
            <a:r>
              <a:rPr lang="pt-BR"/>
              <a:t>Algoritmo simples</a:t>
            </a:r>
          </a:p>
          <a:p>
            <a:pPr lvl="1"/>
            <a:r>
              <a:rPr lang="pt-BR"/>
              <a:t>Completo</a:t>
            </a:r>
          </a:p>
          <a:p>
            <a:pPr lvl="1"/>
            <a:r>
              <a:rPr lang="pt-BR"/>
              <a:t>Ótimo (em termos de distância)</a:t>
            </a:r>
          </a:p>
          <a:p>
            <a:r>
              <a:rPr lang="pt-BR"/>
              <a:t>Desvantagens</a:t>
            </a:r>
          </a:p>
          <a:p>
            <a:pPr lvl="1"/>
            <a:r>
              <a:rPr lang="pt-BR"/>
              <a:t>Grande número de arestas, para a busca que pode aumentar muito a cada novo obstáculo</a:t>
            </a:r>
          </a:p>
          <a:p>
            <a:pPr lvl="1"/>
            <a:r>
              <a:rPr lang="pt-BR"/>
              <a:t>Caminho gerado passa muito próximo dos obstáculos </a:t>
            </a:r>
          </a:p>
          <a:p>
            <a:pPr lvl="2"/>
            <a:r>
              <a:rPr lang="pt-BR"/>
              <a:t>Solução: aumentar obstáculos.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</a:t>
            </a:r>
            <a:endParaRPr lang="en-US"/>
          </a:p>
        </p:txBody>
      </p:sp>
      <p:pic>
        <p:nvPicPr>
          <p:cNvPr id="31027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4688" y="3924300"/>
            <a:ext cx="3105150" cy="230346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</p:pic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Decomposição do espaço que leva em conta a distância um ponto qualquer (x,y) a um conjunto discreto de pontos </a:t>
            </a:r>
            <a:r>
              <a:rPr lang="pt-BR" i="1"/>
              <a:t>S</a:t>
            </a:r>
          </a:p>
          <a:p>
            <a:pPr lvl="1"/>
            <a:r>
              <a:rPr lang="pt-BR"/>
              <a:t>Células de Voronoi</a:t>
            </a:r>
          </a:p>
          <a:p>
            <a:endParaRPr lang="pt-BR"/>
          </a:p>
          <a:p>
            <a:r>
              <a:rPr lang="pt-BR"/>
              <a:t>As bordas das células será</a:t>
            </a:r>
            <a:br>
              <a:rPr lang="pt-BR"/>
            </a:br>
            <a:r>
              <a:rPr lang="pt-BR"/>
              <a:t>o conjunto de pontos mais</a:t>
            </a:r>
            <a:br>
              <a:rPr lang="pt-BR"/>
            </a:br>
            <a:r>
              <a:rPr lang="pt-BR"/>
              <a:t>distante de </a:t>
            </a:r>
            <a:r>
              <a:rPr lang="pt-BR" i="1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 Generalizado</a:t>
            </a:r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1295400"/>
            <a:ext cx="4076700" cy="5029200"/>
          </a:xfrm>
        </p:spPr>
        <p:txBody>
          <a:bodyPr/>
          <a:lstStyle/>
          <a:p>
            <a:r>
              <a:rPr lang="pt-BR" sz="2600"/>
              <a:t>Conjunto de retas e parábolas contendo os pontos equidistantes a 2 ou mais obstáculos</a:t>
            </a:r>
          </a:p>
          <a:p>
            <a:endParaRPr lang="pt-BR" sz="2600"/>
          </a:p>
          <a:p>
            <a:r>
              <a:rPr lang="pt-BR" sz="2600"/>
              <a:t>Caminho com a </a:t>
            </a:r>
            <a:br>
              <a:rPr lang="pt-BR" sz="2600"/>
            </a:br>
            <a:r>
              <a:rPr lang="pt-BR" sz="2600"/>
              <a:t>maior distância </a:t>
            </a:r>
            <a:br>
              <a:rPr lang="pt-BR" sz="2600"/>
            </a:br>
            <a:r>
              <a:rPr lang="pt-BR" sz="2600"/>
              <a:t>entre os obstáculos</a:t>
            </a:r>
          </a:p>
          <a:p>
            <a:endParaRPr lang="pt-BR" sz="2600"/>
          </a:p>
        </p:txBody>
      </p:sp>
      <p:pic>
        <p:nvPicPr>
          <p:cNvPr id="311300" name="Picture 4" descr="Voronoi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25" y="1560513"/>
            <a:ext cx="5019675" cy="3763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8988"/>
            <a:ext cx="6096000" cy="413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2363"/>
            <a:ext cx="8229600" cy="5029200"/>
          </a:xfrm>
        </p:spPr>
        <p:txBody>
          <a:bodyPr/>
          <a:lstStyle/>
          <a:p>
            <a:r>
              <a:rPr lang="pt-BR"/>
              <a:t>Exemplo</a:t>
            </a:r>
          </a:p>
        </p:txBody>
      </p:sp>
      <p:pic>
        <p:nvPicPr>
          <p:cNvPr id="313348" name="Picture 4" descr="Voronoi_mout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1263" y="1725613"/>
            <a:ext cx="6845300" cy="513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</a:t>
            </a:r>
          </a:p>
          <a:p>
            <a:pPr lvl="1"/>
            <a:r>
              <a:rPr lang="pt-BR"/>
              <a:t>Completo</a:t>
            </a:r>
          </a:p>
          <a:p>
            <a:pPr lvl="1"/>
            <a:r>
              <a:rPr lang="pt-BR"/>
              <a:t>Mais seguro em termos de colisão</a:t>
            </a:r>
          </a:p>
          <a:p>
            <a:pPr lvl="1"/>
            <a:r>
              <a:rPr lang="pt-BR"/>
              <a:t>“Executabilidade”</a:t>
            </a:r>
          </a:p>
          <a:p>
            <a:r>
              <a:rPr lang="pt-BR"/>
              <a:t>Desvantagens</a:t>
            </a:r>
          </a:p>
          <a:p>
            <a:pPr lvl="1"/>
            <a:r>
              <a:rPr lang="pt-BR"/>
              <a:t>Pode ser problemático se outras tarefas como localização dependerem de sensores de curta distância</a:t>
            </a:r>
          </a:p>
          <a:p>
            <a:pPr lvl="1"/>
            <a:r>
              <a:rPr lang="pt-BR"/>
              <a:t>Gerar o grafo de forma automática a partir do diagrama pode não ser trivial</a:t>
            </a:r>
            <a:endParaRPr lang="en-US"/>
          </a:p>
          <a:p>
            <a:pPr lvl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Movimentação</a:t>
            </a:r>
            <a:endParaRPr lang="en-US" dirty="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Cálculo da nova posição</a:t>
            </a:r>
          </a:p>
          <a:p>
            <a:pPr lvl="1" eaLnBrk="1" hangingPunct="1"/>
            <a:r>
              <a:rPr lang="pt-BR" dirty="0" smtClean="0"/>
              <a:t>Nova posição é computada baseada na posição atual e nas velocidades</a:t>
            </a:r>
          </a:p>
          <a:p>
            <a:pPr lvl="2" eaLnBrk="1" hangingPunct="1"/>
            <a:r>
              <a:rPr lang="pt-BR" dirty="0" err="1" smtClean="0"/>
              <a:t>Holonômico</a:t>
            </a:r>
            <a:endParaRPr lang="pt-BR" dirty="0" smtClean="0"/>
          </a:p>
          <a:p>
            <a:pPr lvl="2" eaLnBrk="1" hangingPunct="1"/>
            <a:endParaRPr lang="pt-BR" dirty="0" smtClean="0"/>
          </a:p>
          <a:p>
            <a:pPr lvl="2" eaLnBrk="1" hangingPunct="1"/>
            <a:endParaRPr lang="pt-BR" dirty="0" smtClean="0"/>
          </a:p>
          <a:p>
            <a:pPr lvl="2" eaLnBrk="1" hangingPunct="1"/>
            <a:r>
              <a:rPr lang="pt-BR" dirty="0" smtClean="0"/>
              <a:t>Não </a:t>
            </a:r>
            <a:r>
              <a:rPr lang="pt-BR" dirty="0" err="1" smtClean="0"/>
              <a:t>Holonômico</a:t>
            </a:r>
            <a:endParaRPr lang="pt-BR" dirty="0" smtClean="0"/>
          </a:p>
          <a:p>
            <a:pPr lvl="2" eaLnBrk="1" hangingPunct="1"/>
            <a:endParaRPr lang="pt-BR" dirty="0" smtClean="0"/>
          </a:p>
          <a:p>
            <a:pPr lvl="2" eaLnBrk="1" hangingPunct="1"/>
            <a:endParaRPr lang="pt-BR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</a:t>
            </a:r>
            <a:r>
              <a:rPr lang="en-US" i="1" dirty="0" smtClean="0"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: tempo </a:t>
            </a:r>
            <a:r>
              <a:rPr lang="en-US" dirty="0" err="1" smtClean="0">
                <a:sym typeface="Symbol" pitchFamily="18" charset="2"/>
              </a:rPr>
              <a:t>passado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desde</a:t>
            </a:r>
            <a:r>
              <a:rPr lang="en-US" dirty="0" smtClean="0">
                <a:sym typeface="Symbol" pitchFamily="18" charset="2"/>
              </a:rPr>
              <a:t> a </a:t>
            </a:r>
            <a:r>
              <a:rPr lang="en-US" b="1" dirty="0" err="1" smtClean="0">
                <a:sym typeface="Symbol" pitchFamily="18" charset="2"/>
              </a:rPr>
              <a:t>última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err="1" smtClean="0">
                <a:sym typeface="Symbol" pitchFamily="18" charset="2"/>
              </a:rPr>
              <a:t>atualização</a:t>
            </a:r>
            <a:endParaRPr lang="en-US" b="1" dirty="0" smtClean="0">
              <a:sym typeface="Symbol" pitchFamily="18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432175" y="2741613"/>
          <a:ext cx="15144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8" name="Equation" r:id="rId3" imgW="812520" imgH="457200" progId="Equation.3">
                  <p:embed/>
                </p:oleObj>
              </mc:Choice>
              <mc:Fallback>
                <p:oleObj name="Equation" r:id="rId3" imgW="812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741613"/>
                        <a:ext cx="151447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867150" y="3910013"/>
          <a:ext cx="21304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9" name="Equation" r:id="rId5" imgW="1143000" imgH="634680" progId="Equation.3">
                  <p:embed/>
                </p:oleObj>
              </mc:Choice>
              <mc:Fallback>
                <p:oleObj name="Equation" r:id="rId5" imgW="114300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3910013"/>
                        <a:ext cx="2130425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Espaço de Configurações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Por enquanto tratamos o nosso NPC como um ponto no plano x,y</a:t>
            </a:r>
          </a:p>
          <a:p>
            <a:r>
              <a:rPr lang="pt-BR"/>
              <a:t>Como fazer o planejamento em espaço com um maior número de dimensões?</a:t>
            </a:r>
          </a:p>
          <a:p>
            <a:pPr lvl="1"/>
            <a:r>
              <a:rPr lang="pt-BR"/>
              <a:t>3D</a:t>
            </a:r>
          </a:p>
          <a:p>
            <a:pPr lvl="1"/>
            <a:r>
              <a:rPr lang="pt-BR"/>
              <a:t>x, y, </a:t>
            </a:r>
            <a:r>
              <a:rPr lang="pt-BR" i="1">
                <a:sym typeface="Symbol" pitchFamily="18" charset="2"/>
              </a:rPr>
              <a:t></a:t>
            </a:r>
          </a:p>
          <a:p>
            <a:r>
              <a:rPr lang="pt-BR"/>
              <a:t>O NPC pode ser representado como um ponto em um </a:t>
            </a:r>
            <a:r>
              <a:rPr lang="pt-BR" b="1"/>
              <a:t>espaço de configurações (</a:t>
            </a:r>
            <a:r>
              <a:rPr lang="pt-BR" b="1" i="1"/>
              <a:t>C</a:t>
            </a:r>
            <a:r>
              <a:rPr lang="pt-BR" b="1"/>
              <a:t>)</a:t>
            </a:r>
            <a:r>
              <a:rPr lang="pt-BR"/>
              <a:t>, onde cada eixo representa uma das variáveis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Espaço de Configurações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Exemplo:</a:t>
            </a:r>
          </a:p>
        </p:txBody>
      </p:sp>
      <p:grpSp>
        <p:nvGrpSpPr>
          <p:cNvPr id="363524" name="Group 4"/>
          <p:cNvGrpSpPr>
            <a:grpSpLocks/>
          </p:cNvGrpSpPr>
          <p:nvPr/>
        </p:nvGrpSpPr>
        <p:grpSpPr bwMode="auto">
          <a:xfrm>
            <a:off x="838200" y="2420938"/>
            <a:ext cx="3076575" cy="2105025"/>
            <a:chOff x="432" y="1488"/>
            <a:chExt cx="1938" cy="1326"/>
          </a:xfrm>
        </p:grpSpPr>
        <p:sp>
          <p:nvSpPr>
            <p:cNvPr id="363525" name="Line 5"/>
            <p:cNvSpPr>
              <a:spLocks noChangeShapeType="1"/>
            </p:cNvSpPr>
            <p:nvPr/>
          </p:nvSpPr>
          <p:spPr bwMode="auto">
            <a:xfrm>
              <a:off x="642" y="262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3526" name="Line 6"/>
            <p:cNvSpPr>
              <a:spLocks noChangeShapeType="1"/>
            </p:cNvSpPr>
            <p:nvPr/>
          </p:nvSpPr>
          <p:spPr bwMode="auto">
            <a:xfrm flipV="1">
              <a:off x="642" y="1488"/>
              <a:ext cx="0" cy="1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363527" name="Group 7"/>
            <p:cNvGrpSpPr>
              <a:grpSpLocks/>
            </p:cNvGrpSpPr>
            <p:nvPr/>
          </p:nvGrpSpPr>
          <p:grpSpPr bwMode="auto">
            <a:xfrm rot="-1812374">
              <a:off x="1288" y="1888"/>
              <a:ext cx="682" cy="492"/>
              <a:chOff x="2910" y="1176"/>
              <a:chExt cx="682" cy="492"/>
            </a:xfrm>
          </p:grpSpPr>
          <p:grpSp>
            <p:nvGrpSpPr>
              <p:cNvPr id="363528" name="Group 8"/>
              <p:cNvGrpSpPr>
                <a:grpSpLocks/>
              </p:cNvGrpSpPr>
              <p:nvPr/>
            </p:nvGrpSpPr>
            <p:grpSpPr bwMode="auto">
              <a:xfrm>
                <a:off x="2910" y="1176"/>
                <a:ext cx="682" cy="492"/>
                <a:chOff x="2750" y="1176"/>
                <a:chExt cx="1002" cy="492"/>
              </a:xfrm>
            </p:grpSpPr>
            <p:grpSp>
              <p:nvGrpSpPr>
                <p:cNvPr id="363529" name="Group 9"/>
                <p:cNvGrpSpPr>
                  <a:grpSpLocks/>
                </p:cNvGrpSpPr>
                <p:nvPr/>
              </p:nvGrpSpPr>
              <p:grpSpPr bwMode="auto">
                <a:xfrm rot="-21600000">
                  <a:off x="2798" y="1176"/>
                  <a:ext cx="246" cy="109"/>
                  <a:chOff x="1236" y="978"/>
                  <a:chExt cx="246" cy="180"/>
                </a:xfrm>
              </p:grpSpPr>
              <p:sp>
                <p:nvSpPr>
                  <p:cNvPr id="36353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978"/>
                    <a:ext cx="246" cy="180"/>
                  </a:xfrm>
                  <a:prstGeom prst="rect">
                    <a:avLst/>
                  </a:prstGeom>
                  <a:solidFill>
                    <a:srgbClr val="C0C0C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grpSp>
                <p:nvGrpSpPr>
                  <p:cNvPr id="36353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236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32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33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363534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320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3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36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363537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404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3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39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  <p:grpSp>
              <p:nvGrpSpPr>
                <p:cNvPr id="363540" name="Group 20"/>
                <p:cNvGrpSpPr>
                  <a:grpSpLocks/>
                </p:cNvGrpSpPr>
                <p:nvPr/>
              </p:nvGrpSpPr>
              <p:grpSpPr bwMode="auto">
                <a:xfrm rot="-21600000">
                  <a:off x="3458" y="1177"/>
                  <a:ext cx="246" cy="109"/>
                  <a:chOff x="1236" y="978"/>
                  <a:chExt cx="246" cy="180"/>
                </a:xfrm>
              </p:grpSpPr>
              <p:sp>
                <p:nvSpPr>
                  <p:cNvPr id="36354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978"/>
                    <a:ext cx="246" cy="180"/>
                  </a:xfrm>
                  <a:prstGeom prst="rect">
                    <a:avLst/>
                  </a:prstGeom>
                  <a:solidFill>
                    <a:srgbClr val="C0C0C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grpSp>
                <p:nvGrpSpPr>
                  <p:cNvPr id="363542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236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4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44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36354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320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4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47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363548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404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49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50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  <p:grpSp>
              <p:nvGrpSpPr>
                <p:cNvPr id="363551" name="Group 31"/>
                <p:cNvGrpSpPr>
                  <a:grpSpLocks/>
                </p:cNvGrpSpPr>
                <p:nvPr/>
              </p:nvGrpSpPr>
              <p:grpSpPr bwMode="auto">
                <a:xfrm rot="-21600000">
                  <a:off x="2798" y="1558"/>
                  <a:ext cx="246" cy="109"/>
                  <a:chOff x="1236" y="978"/>
                  <a:chExt cx="246" cy="180"/>
                </a:xfrm>
              </p:grpSpPr>
              <p:sp>
                <p:nvSpPr>
                  <p:cNvPr id="36355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978"/>
                    <a:ext cx="246" cy="180"/>
                  </a:xfrm>
                  <a:prstGeom prst="rect">
                    <a:avLst/>
                  </a:prstGeom>
                  <a:solidFill>
                    <a:srgbClr val="C0C0C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grpSp>
                <p:nvGrpSpPr>
                  <p:cNvPr id="363553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236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54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55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363556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320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57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58" name="Line 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363559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1404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60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61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  <p:grpSp>
              <p:nvGrpSpPr>
                <p:cNvPr id="363562" name="Group 42"/>
                <p:cNvGrpSpPr>
                  <a:grpSpLocks/>
                </p:cNvGrpSpPr>
                <p:nvPr/>
              </p:nvGrpSpPr>
              <p:grpSpPr bwMode="auto">
                <a:xfrm rot="-21600000">
                  <a:off x="3458" y="1559"/>
                  <a:ext cx="246" cy="109"/>
                  <a:chOff x="1236" y="978"/>
                  <a:chExt cx="246" cy="180"/>
                </a:xfrm>
              </p:grpSpPr>
              <p:sp>
                <p:nvSpPr>
                  <p:cNvPr id="3635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978"/>
                    <a:ext cx="246" cy="180"/>
                  </a:xfrm>
                  <a:prstGeom prst="rect">
                    <a:avLst/>
                  </a:prstGeom>
                  <a:solidFill>
                    <a:srgbClr val="C0C0C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grpSp>
                <p:nvGrpSpPr>
                  <p:cNvPr id="36356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236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65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66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363567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1320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68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69" name="Line 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363570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404" y="978"/>
                    <a:ext cx="52" cy="180"/>
                    <a:chOff x="1236" y="978"/>
                    <a:chExt cx="52" cy="180"/>
                  </a:xfrm>
                </p:grpSpPr>
                <p:sp>
                  <p:nvSpPr>
                    <p:cNvPr id="363571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6" y="978"/>
                      <a:ext cx="48" cy="8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63572" name="Line 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36" y="1068"/>
                      <a:ext cx="52" cy="9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  <p:sp>
              <p:nvSpPr>
                <p:cNvPr id="363573" name="Rectangle 53"/>
                <p:cNvSpPr>
                  <a:spLocks noChangeArrowheads="1"/>
                </p:cNvSpPr>
                <p:nvPr/>
              </p:nvSpPr>
              <p:spPr bwMode="auto">
                <a:xfrm rot="-21600000">
                  <a:off x="2774" y="1325"/>
                  <a:ext cx="36" cy="193"/>
                </a:xfrm>
                <a:prstGeom prst="rect">
                  <a:avLst/>
                </a:prstGeom>
                <a:solidFill>
                  <a:srgbClr val="C0C0C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63574" name="Rectangle 54"/>
                <p:cNvSpPr>
                  <a:spLocks noChangeArrowheads="1"/>
                </p:cNvSpPr>
                <p:nvPr/>
              </p:nvSpPr>
              <p:spPr bwMode="auto">
                <a:xfrm rot="-21600000">
                  <a:off x="3692" y="1326"/>
                  <a:ext cx="36" cy="193"/>
                </a:xfrm>
                <a:prstGeom prst="rect">
                  <a:avLst/>
                </a:prstGeom>
                <a:solidFill>
                  <a:srgbClr val="C0C0C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63575" name="Rectangle 55"/>
                <p:cNvSpPr>
                  <a:spLocks noChangeArrowheads="1"/>
                </p:cNvSpPr>
                <p:nvPr/>
              </p:nvSpPr>
              <p:spPr bwMode="auto">
                <a:xfrm rot="-21600000">
                  <a:off x="2750" y="1245"/>
                  <a:ext cx="1002" cy="3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63576" name="Oval 56"/>
              <p:cNvSpPr>
                <a:spLocks noChangeArrowheads="1"/>
              </p:cNvSpPr>
              <p:nvPr/>
            </p:nvSpPr>
            <p:spPr bwMode="auto">
              <a:xfrm>
                <a:off x="3223" y="1394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63577" name="Line 57"/>
            <p:cNvSpPr>
              <a:spLocks noChangeShapeType="1"/>
            </p:cNvSpPr>
            <p:nvPr/>
          </p:nvSpPr>
          <p:spPr bwMode="auto">
            <a:xfrm flipH="1">
              <a:off x="674" y="1990"/>
              <a:ext cx="1198" cy="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3578" name="Text Box 58"/>
            <p:cNvSpPr txBox="1">
              <a:spLocks noChangeArrowheads="1"/>
            </p:cNvSpPr>
            <p:nvPr/>
          </p:nvSpPr>
          <p:spPr bwMode="auto">
            <a:xfrm>
              <a:off x="1528" y="1903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pt-BR" sz="1600" i="1">
                <a:latin typeface="Helvetica" pitchFamily="34" charset="0"/>
              </a:endParaRPr>
            </a:p>
          </p:txBody>
        </p:sp>
        <p:sp>
          <p:nvSpPr>
            <p:cNvPr id="363579" name="Text Box 59"/>
            <p:cNvSpPr txBox="1">
              <a:spLocks noChangeArrowheads="1"/>
            </p:cNvSpPr>
            <p:nvPr/>
          </p:nvSpPr>
          <p:spPr bwMode="auto">
            <a:xfrm>
              <a:off x="1536" y="258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latin typeface="Helvetica" pitchFamily="34" charset="0"/>
                </a:rPr>
                <a:t>x</a:t>
              </a:r>
            </a:p>
          </p:txBody>
        </p:sp>
        <p:sp>
          <p:nvSpPr>
            <p:cNvPr id="363580" name="Text Box 60"/>
            <p:cNvSpPr txBox="1">
              <a:spLocks noChangeArrowheads="1"/>
            </p:cNvSpPr>
            <p:nvPr/>
          </p:nvSpPr>
          <p:spPr bwMode="auto">
            <a:xfrm>
              <a:off x="432" y="20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latin typeface="Helvetica" pitchFamily="34" charset="0"/>
                </a:rPr>
                <a:t>y</a:t>
              </a:r>
            </a:p>
          </p:txBody>
        </p:sp>
        <p:sp>
          <p:nvSpPr>
            <p:cNvPr id="363581" name="Freeform 61"/>
            <p:cNvSpPr>
              <a:spLocks/>
            </p:cNvSpPr>
            <p:nvPr/>
          </p:nvSpPr>
          <p:spPr bwMode="auto">
            <a:xfrm>
              <a:off x="1034" y="2480"/>
              <a:ext cx="55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56"/>
                </a:cxn>
                <a:cxn ang="0">
                  <a:pos x="40" y="144"/>
                </a:cxn>
              </a:cxnLst>
              <a:rect l="0" t="0" r="r" b="b"/>
              <a:pathLst>
                <a:path w="55" h="144">
                  <a:moveTo>
                    <a:pt x="0" y="0"/>
                  </a:moveTo>
                  <a:cubicBezTo>
                    <a:pt x="20" y="16"/>
                    <a:pt x="41" y="32"/>
                    <a:pt x="48" y="56"/>
                  </a:cubicBezTo>
                  <a:cubicBezTo>
                    <a:pt x="55" y="80"/>
                    <a:pt x="47" y="112"/>
                    <a:pt x="4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3582" name="Text Box 62"/>
            <p:cNvSpPr txBox="1">
              <a:spLocks noChangeArrowheads="1"/>
            </p:cNvSpPr>
            <p:nvPr/>
          </p:nvSpPr>
          <p:spPr bwMode="auto">
            <a:xfrm>
              <a:off x="1096" y="2382"/>
              <a:ext cx="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 i="1">
                  <a:latin typeface="Helvetica" pitchFamily="34" charset="0"/>
                  <a:sym typeface="Symbol" pitchFamily="18" charset="2"/>
                </a:rPr>
                <a:t></a:t>
              </a:r>
            </a:p>
          </p:txBody>
        </p:sp>
        <p:sp>
          <p:nvSpPr>
            <p:cNvPr id="363583" name="Text Box 63"/>
            <p:cNvSpPr txBox="1">
              <a:spLocks noChangeArrowheads="1"/>
            </p:cNvSpPr>
            <p:nvPr/>
          </p:nvSpPr>
          <p:spPr bwMode="auto">
            <a:xfrm>
              <a:off x="2232" y="177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pt-BR" i="1">
                <a:latin typeface="Helvetica" pitchFamily="34" charset="0"/>
              </a:endParaRPr>
            </a:p>
          </p:txBody>
        </p:sp>
        <p:sp>
          <p:nvSpPr>
            <p:cNvPr id="363584" name="Line 64"/>
            <p:cNvSpPr>
              <a:spLocks noChangeShapeType="1"/>
            </p:cNvSpPr>
            <p:nvPr/>
          </p:nvSpPr>
          <p:spPr bwMode="auto">
            <a:xfrm>
              <a:off x="1626" y="2160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3585" name="Line 65"/>
            <p:cNvSpPr>
              <a:spLocks noChangeShapeType="1"/>
            </p:cNvSpPr>
            <p:nvPr/>
          </p:nvSpPr>
          <p:spPr bwMode="auto">
            <a:xfrm flipH="1">
              <a:off x="642" y="212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63586" name="AutoShape 66"/>
          <p:cNvSpPr>
            <a:spLocks noChangeArrowheads="1"/>
          </p:cNvSpPr>
          <p:nvPr/>
        </p:nvSpPr>
        <p:spPr bwMode="auto">
          <a:xfrm>
            <a:off x="4343400" y="3200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63587" name="Group 67"/>
          <p:cNvGrpSpPr>
            <a:grpSpLocks/>
          </p:cNvGrpSpPr>
          <p:nvPr/>
        </p:nvGrpSpPr>
        <p:grpSpPr bwMode="auto">
          <a:xfrm>
            <a:off x="5873750" y="2395538"/>
            <a:ext cx="2222500" cy="2405062"/>
            <a:chOff x="3604" y="1472"/>
            <a:chExt cx="1400" cy="1515"/>
          </a:xfrm>
        </p:grpSpPr>
        <p:sp>
          <p:nvSpPr>
            <p:cNvPr id="363588" name="Line 68"/>
            <p:cNvSpPr>
              <a:spLocks noChangeShapeType="1"/>
            </p:cNvSpPr>
            <p:nvPr/>
          </p:nvSpPr>
          <p:spPr bwMode="auto">
            <a:xfrm>
              <a:off x="3910" y="1500"/>
              <a:ext cx="0" cy="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anchor="ctr"/>
            <a:lstStyle/>
            <a:p>
              <a:endParaRPr lang="pt-BR"/>
            </a:p>
          </p:txBody>
        </p:sp>
        <p:sp>
          <p:nvSpPr>
            <p:cNvPr id="363589" name="Line 69"/>
            <p:cNvSpPr>
              <a:spLocks noChangeShapeType="1"/>
            </p:cNvSpPr>
            <p:nvPr/>
          </p:nvSpPr>
          <p:spPr bwMode="auto">
            <a:xfrm>
              <a:off x="3910" y="2239"/>
              <a:ext cx="10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pt-BR"/>
            </a:p>
          </p:txBody>
        </p:sp>
        <p:sp>
          <p:nvSpPr>
            <p:cNvPr id="363590" name="Line 70"/>
            <p:cNvSpPr>
              <a:spLocks noChangeShapeType="1"/>
            </p:cNvSpPr>
            <p:nvPr/>
          </p:nvSpPr>
          <p:spPr bwMode="auto">
            <a:xfrm flipH="1">
              <a:off x="3604" y="2239"/>
              <a:ext cx="306" cy="5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pt-BR"/>
            </a:p>
          </p:txBody>
        </p:sp>
        <p:sp>
          <p:nvSpPr>
            <p:cNvPr id="363591" name="Text Box 71"/>
            <p:cNvSpPr txBox="1">
              <a:spLocks noChangeArrowheads="1"/>
            </p:cNvSpPr>
            <p:nvPr/>
          </p:nvSpPr>
          <p:spPr bwMode="auto">
            <a:xfrm>
              <a:off x="4799" y="228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Helvetica" pitchFamily="34" charset="0"/>
                </a:rPr>
                <a:t>x</a:t>
              </a:r>
            </a:p>
          </p:txBody>
        </p:sp>
        <p:sp>
          <p:nvSpPr>
            <p:cNvPr id="363592" name="Text Box 72"/>
            <p:cNvSpPr txBox="1">
              <a:spLocks noChangeArrowheads="1"/>
            </p:cNvSpPr>
            <p:nvPr/>
          </p:nvSpPr>
          <p:spPr bwMode="auto">
            <a:xfrm>
              <a:off x="3613" y="2737"/>
              <a:ext cx="2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Helvetica" pitchFamily="34" charset="0"/>
                </a:rPr>
                <a:t>y</a:t>
              </a:r>
            </a:p>
          </p:txBody>
        </p:sp>
        <p:sp>
          <p:nvSpPr>
            <p:cNvPr id="363593" name="Text Box 73"/>
            <p:cNvSpPr txBox="1">
              <a:spLocks noChangeArrowheads="1"/>
            </p:cNvSpPr>
            <p:nvPr/>
          </p:nvSpPr>
          <p:spPr bwMode="auto">
            <a:xfrm>
              <a:off x="3870" y="147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i="1">
                  <a:latin typeface="Helvetica" pitchFamily="34" charset="0"/>
                  <a:sym typeface="Symbol" pitchFamily="18" charset="2"/>
                </a:rPr>
                <a:t></a:t>
              </a:r>
            </a:p>
          </p:txBody>
        </p:sp>
      </p:grpSp>
      <p:sp>
        <p:nvSpPr>
          <p:cNvPr id="363594" name="Freeform 74"/>
          <p:cNvSpPr>
            <a:spLocks/>
          </p:cNvSpPr>
          <p:nvPr/>
        </p:nvSpPr>
        <p:spPr bwMode="auto">
          <a:xfrm>
            <a:off x="6470650" y="2454275"/>
            <a:ext cx="1655763" cy="1538288"/>
          </a:xfrm>
          <a:custGeom>
            <a:avLst/>
            <a:gdLst/>
            <a:ahLst/>
            <a:cxnLst>
              <a:cxn ang="0">
                <a:pos x="388" y="422"/>
              </a:cxn>
              <a:cxn ang="0">
                <a:pos x="541" y="356"/>
              </a:cxn>
              <a:cxn ang="0">
                <a:pos x="613" y="344"/>
              </a:cxn>
              <a:cxn ang="0">
                <a:pos x="643" y="359"/>
              </a:cxn>
              <a:cxn ang="0">
                <a:pos x="691" y="404"/>
              </a:cxn>
              <a:cxn ang="0">
                <a:pos x="739" y="437"/>
              </a:cxn>
              <a:cxn ang="0">
                <a:pos x="817" y="410"/>
              </a:cxn>
              <a:cxn ang="0">
                <a:pos x="982" y="302"/>
              </a:cxn>
              <a:cxn ang="0">
                <a:pos x="1042" y="212"/>
              </a:cxn>
              <a:cxn ang="0">
                <a:pos x="988" y="101"/>
              </a:cxn>
              <a:cxn ang="0">
                <a:pos x="874" y="17"/>
              </a:cxn>
              <a:cxn ang="0">
                <a:pos x="763" y="5"/>
              </a:cxn>
              <a:cxn ang="0">
                <a:pos x="583" y="47"/>
              </a:cxn>
              <a:cxn ang="0">
                <a:pos x="409" y="143"/>
              </a:cxn>
              <a:cxn ang="0">
                <a:pos x="256" y="296"/>
              </a:cxn>
              <a:cxn ang="0">
                <a:pos x="100" y="539"/>
              </a:cxn>
              <a:cxn ang="0">
                <a:pos x="13" y="887"/>
              </a:cxn>
              <a:cxn ang="0">
                <a:pos x="181" y="968"/>
              </a:cxn>
              <a:cxn ang="0">
                <a:pos x="436" y="883"/>
              </a:cxn>
              <a:cxn ang="0">
                <a:pos x="580" y="748"/>
              </a:cxn>
              <a:cxn ang="0">
                <a:pos x="703" y="575"/>
              </a:cxn>
              <a:cxn ang="0">
                <a:pos x="838" y="575"/>
              </a:cxn>
              <a:cxn ang="0">
                <a:pos x="916" y="614"/>
              </a:cxn>
            </a:cxnLst>
            <a:rect l="0" t="0" r="r" b="b"/>
            <a:pathLst>
              <a:path w="1043" h="969">
                <a:moveTo>
                  <a:pt x="388" y="422"/>
                </a:moveTo>
                <a:cubicBezTo>
                  <a:pt x="413" y="411"/>
                  <a:pt x="503" y="369"/>
                  <a:pt x="541" y="356"/>
                </a:cubicBezTo>
                <a:cubicBezTo>
                  <a:pt x="579" y="343"/>
                  <a:pt x="596" y="344"/>
                  <a:pt x="613" y="344"/>
                </a:cubicBezTo>
                <a:cubicBezTo>
                  <a:pt x="630" y="344"/>
                  <a:pt x="630" y="349"/>
                  <a:pt x="643" y="359"/>
                </a:cubicBezTo>
                <a:cubicBezTo>
                  <a:pt x="656" y="369"/>
                  <a:pt x="675" y="391"/>
                  <a:pt x="691" y="404"/>
                </a:cubicBezTo>
                <a:cubicBezTo>
                  <a:pt x="707" y="417"/>
                  <a:pt x="718" y="436"/>
                  <a:pt x="739" y="437"/>
                </a:cubicBezTo>
                <a:cubicBezTo>
                  <a:pt x="760" y="438"/>
                  <a:pt x="777" y="432"/>
                  <a:pt x="817" y="410"/>
                </a:cubicBezTo>
                <a:cubicBezTo>
                  <a:pt x="857" y="388"/>
                  <a:pt x="945" y="335"/>
                  <a:pt x="982" y="302"/>
                </a:cubicBezTo>
                <a:cubicBezTo>
                  <a:pt x="1019" y="269"/>
                  <a:pt x="1041" y="245"/>
                  <a:pt x="1042" y="212"/>
                </a:cubicBezTo>
                <a:cubicBezTo>
                  <a:pt x="1043" y="179"/>
                  <a:pt x="1016" y="134"/>
                  <a:pt x="988" y="101"/>
                </a:cubicBezTo>
                <a:cubicBezTo>
                  <a:pt x="960" y="68"/>
                  <a:pt x="912" y="33"/>
                  <a:pt x="874" y="17"/>
                </a:cubicBezTo>
                <a:cubicBezTo>
                  <a:pt x="836" y="1"/>
                  <a:pt x="811" y="0"/>
                  <a:pt x="763" y="5"/>
                </a:cubicBezTo>
                <a:cubicBezTo>
                  <a:pt x="715" y="10"/>
                  <a:pt x="642" y="24"/>
                  <a:pt x="583" y="47"/>
                </a:cubicBezTo>
                <a:cubicBezTo>
                  <a:pt x="524" y="70"/>
                  <a:pt x="463" y="102"/>
                  <a:pt x="409" y="143"/>
                </a:cubicBezTo>
                <a:cubicBezTo>
                  <a:pt x="355" y="184"/>
                  <a:pt x="308" y="230"/>
                  <a:pt x="256" y="296"/>
                </a:cubicBezTo>
                <a:cubicBezTo>
                  <a:pt x="204" y="362"/>
                  <a:pt x="140" y="440"/>
                  <a:pt x="100" y="539"/>
                </a:cubicBezTo>
                <a:cubicBezTo>
                  <a:pt x="60" y="638"/>
                  <a:pt x="0" y="816"/>
                  <a:pt x="13" y="887"/>
                </a:cubicBezTo>
                <a:cubicBezTo>
                  <a:pt x="26" y="958"/>
                  <a:pt x="111" y="969"/>
                  <a:pt x="181" y="968"/>
                </a:cubicBezTo>
                <a:cubicBezTo>
                  <a:pt x="251" y="967"/>
                  <a:pt x="369" y="920"/>
                  <a:pt x="436" y="883"/>
                </a:cubicBezTo>
                <a:cubicBezTo>
                  <a:pt x="503" y="846"/>
                  <a:pt x="536" y="799"/>
                  <a:pt x="580" y="748"/>
                </a:cubicBezTo>
                <a:cubicBezTo>
                  <a:pt x="624" y="697"/>
                  <a:pt x="660" y="604"/>
                  <a:pt x="703" y="575"/>
                </a:cubicBezTo>
                <a:cubicBezTo>
                  <a:pt x="746" y="546"/>
                  <a:pt x="803" y="569"/>
                  <a:pt x="838" y="575"/>
                </a:cubicBezTo>
                <a:cubicBezTo>
                  <a:pt x="873" y="581"/>
                  <a:pt x="900" y="606"/>
                  <a:pt x="916" y="61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endParaRPr lang="pt-BR"/>
          </a:p>
        </p:txBody>
      </p:sp>
      <p:sp>
        <p:nvSpPr>
          <p:cNvPr id="363595" name="Oval 75"/>
          <p:cNvSpPr>
            <a:spLocks noChangeArrowheads="1"/>
          </p:cNvSpPr>
          <p:nvPr/>
        </p:nvSpPr>
        <p:spPr bwMode="auto">
          <a:xfrm rot="-1812374">
            <a:off x="7010400" y="3106738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3596" name="Text Box 76"/>
          <p:cNvSpPr txBox="1">
            <a:spLocks noChangeArrowheads="1"/>
          </p:cNvSpPr>
          <p:nvPr/>
        </p:nvSpPr>
        <p:spPr bwMode="auto">
          <a:xfrm>
            <a:off x="6373813" y="4148138"/>
            <a:ext cx="1519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sz="2800" b="0">
                <a:latin typeface="Times New Roman" pitchFamily="18" charset="0"/>
              </a:rPr>
              <a:t>q=(x,y,</a:t>
            </a:r>
            <a:r>
              <a:rPr lang="pt-BR" sz="2800" b="0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pt-BR" sz="2800" b="0">
                <a:latin typeface="Times New Roman" pitchFamily="18" charset="0"/>
              </a:rPr>
              <a:t>)</a:t>
            </a:r>
          </a:p>
        </p:txBody>
      </p:sp>
      <p:sp>
        <p:nvSpPr>
          <p:cNvPr id="363597" name="Text Box 77"/>
          <p:cNvSpPr txBox="1">
            <a:spLocks noChangeArrowheads="1"/>
          </p:cNvSpPr>
          <p:nvPr/>
        </p:nvSpPr>
        <p:spPr bwMode="auto">
          <a:xfrm>
            <a:off x="7150100" y="566738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0"/>
              <a:t>[Guilherme Pereira]</a:t>
            </a:r>
          </a:p>
        </p:txBody>
      </p:sp>
      <p:sp>
        <p:nvSpPr>
          <p:cNvPr id="363598" name="Text Box 78"/>
          <p:cNvSpPr txBox="1">
            <a:spLocks noChangeArrowheads="1"/>
          </p:cNvSpPr>
          <p:nvPr/>
        </p:nvSpPr>
        <p:spPr bwMode="auto">
          <a:xfrm>
            <a:off x="1214438" y="5392738"/>
            <a:ext cx="655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b="0"/>
              <a:t>Uma trajetória no espaço de configurações é sempre contínua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C 0.01528 -0.01111 0.03056 -0.02222 0.04167 -0.02222 C 0.05278 -0.02222 0.05556 0.00186 0.06667 -4.81481E-6 C 0.07778 -0.00185 0.1 -0.02407 0.10834 -0.03333 C 0.11667 -0.04259 0.11806 -0.04629 0.11667 -0.05555 C 0.11528 -0.06481 0.10834 -0.08148 0.1 -0.08889 C 0.09167 -0.09629 0.08056 -0.10185 0.06667 -0.1 C 0.05278 -0.09814 0.03334 -0.09259 0.01667 -0.07777 C 1.11111E-6 -0.06296 -0.02083 -0.03518 -0.03333 -0.01111 C -0.04583 0.01297 -0.05416 0.0463 -0.05833 0.06667 C -0.0625 0.08704 -0.06389 0.10186 -0.05833 0.11111 C -0.05277 0.12037 -0.03889 0.12593 -0.025 0.12223 C -0.01111 0.11852 0.01111 0.10371 0.025 0.08889 C 0.03889 0.07408 0.04861 0.0426 0.05834 0.03334 C 0.06806 0.02408 0.07639 0.03148 0.08334 0.03334 C 0.09028 0.03519 0.09514 0.03982 0.1 0.04445 " pathEditMode="relative" ptsTypes="aaaaaaaaaaaaaaaA">
                                      <p:cBhvr>
                                        <p:cTn id="21" dur="5000" fill="hold"/>
                                        <p:tgtEl>
                                          <p:spTgt spid="363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86" grpId="0" animBg="1"/>
      <p:bldP spid="363594" grpId="0" animBg="1"/>
      <p:bldP spid="363594" grpId="1" animBg="1"/>
      <p:bldP spid="363595" grpId="0" animBg="1"/>
      <p:bldP spid="363595" grpId="1" animBg="1"/>
      <p:bldP spid="363595" grpId="2" animBg="1"/>
      <p:bldP spid="363596" grpId="0"/>
      <p:bldP spid="36359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Espaço de Configurações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1113"/>
            <a:ext cx="8229600" cy="5029200"/>
          </a:xfrm>
        </p:spPr>
        <p:txBody>
          <a:bodyPr/>
          <a:lstStyle/>
          <a:p>
            <a:r>
              <a:rPr lang="pt-BR"/>
              <a:t>Obstáculos</a:t>
            </a:r>
          </a:p>
          <a:p>
            <a:pPr lvl="1"/>
            <a:r>
              <a:rPr lang="pt-BR"/>
              <a:t>São representados por configurações proibidas no espaço de configurações.</a:t>
            </a:r>
          </a:p>
          <a:p>
            <a:pPr lvl="1"/>
            <a:r>
              <a:rPr lang="pt-BR" i="1"/>
              <a:t>C</a:t>
            </a:r>
            <a:r>
              <a:rPr lang="pt-BR" i="1" baseline="-25000"/>
              <a:t>obs</a:t>
            </a:r>
          </a:p>
          <a:p>
            <a:r>
              <a:rPr lang="pt-BR"/>
              <a:t>Espaço de Configurações Livres:</a:t>
            </a:r>
          </a:p>
          <a:p>
            <a:pPr lvl="1"/>
            <a:r>
              <a:rPr lang="pt-BR" i="1"/>
              <a:t>C</a:t>
            </a:r>
            <a:r>
              <a:rPr lang="pt-BR" i="1" baseline="-25000"/>
              <a:t>free</a:t>
            </a:r>
            <a:r>
              <a:rPr lang="pt-BR"/>
              <a:t> = </a:t>
            </a:r>
            <a:r>
              <a:rPr lang="pt-BR" i="1"/>
              <a:t>C</a:t>
            </a:r>
            <a:r>
              <a:rPr lang="pt-BR"/>
              <a:t> – </a:t>
            </a:r>
            <a:r>
              <a:rPr lang="pt-BR" i="1"/>
              <a:t>C</a:t>
            </a:r>
            <a:r>
              <a:rPr lang="pt-BR" i="1" baseline="-25000"/>
              <a:t>obs</a:t>
            </a:r>
          </a:p>
          <a:p>
            <a:r>
              <a:rPr lang="pt-BR"/>
              <a:t>Planejamento de Caminhos</a:t>
            </a:r>
          </a:p>
          <a:p>
            <a:pPr lvl="1"/>
            <a:r>
              <a:rPr lang="pt-BR"/>
              <a:t>Encontrar uma seqüência de configurações de uma configuração inicial </a:t>
            </a:r>
            <a:r>
              <a:rPr lang="pt-BR" b="1"/>
              <a:t>q</a:t>
            </a:r>
            <a:r>
              <a:rPr lang="pt-BR" b="1" baseline="-25000"/>
              <a:t>o</a:t>
            </a:r>
            <a:r>
              <a:rPr lang="pt-BR"/>
              <a:t> até uma configuração final </a:t>
            </a:r>
            <a:r>
              <a:rPr lang="pt-BR" b="1"/>
              <a:t>q</a:t>
            </a:r>
            <a:r>
              <a:rPr lang="pt-BR" b="1" baseline="-25000"/>
              <a:t>f</a:t>
            </a:r>
            <a:r>
              <a:rPr lang="pt-BR"/>
              <a:t> que não intercepte </a:t>
            </a:r>
            <a:r>
              <a:rPr lang="pt-BR" i="1"/>
              <a:t>C</a:t>
            </a:r>
            <a:r>
              <a:rPr lang="pt-BR" i="1" baseline="-25000"/>
              <a:t>obs</a:t>
            </a:r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Espaço de Configurações</a:t>
            </a:r>
          </a:p>
        </p:txBody>
      </p:sp>
      <p:pic>
        <p:nvPicPr>
          <p:cNvPr id="365571" name="Picture 3" descr="armExampleConfSp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850" y="1828800"/>
            <a:ext cx="3917950" cy="3917950"/>
          </a:xfrm>
          <a:prstGeom prst="rect">
            <a:avLst/>
          </a:prstGeom>
          <a:noFill/>
        </p:spPr>
      </p:pic>
      <p:pic>
        <p:nvPicPr>
          <p:cNvPr id="365572" name="Picture 4" descr="armExampleWorkSpa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4267200" cy="4267200"/>
          </a:xfrm>
          <a:prstGeom prst="rect">
            <a:avLst/>
          </a:prstGeom>
          <a:noFill/>
        </p:spPr>
      </p:pic>
      <p:sp>
        <p:nvSpPr>
          <p:cNvPr id="365573" name="Line 5"/>
          <p:cNvSpPr>
            <a:spLocks noChangeShapeType="1"/>
          </p:cNvSpPr>
          <p:nvPr/>
        </p:nvSpPr>
        <p:spPr bwMode="auto">
          <a:xfrm flipV="1">
            <a:off x="4572000" y="3733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>
            <a:off x="4572000" y="5867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6946900" y="5638800"/>
            <a:ext cx="444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0">
                <a:latin typeface="Times New Roman" pitchFamily="18" charset="0"/>
                <a:sym typeface="Symbol" pitchFamily="18" charset="2"/>
              </a:rPr>
              <a:t></a:t>
            </a:r>
            <a:r>
              <a:rPr lang="pt-BR" sz="2400" b="0" baseline="-2500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4349750" y="3200400"/>
            <a:ext cx="444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0">
                <a:latin typeface="Times New Roman" pitchFamily="18" charset="0"/>
                <a:sym typeface="Symbol" pitchFamily="18" charset="2"/>
              </a:rPr>
              <a:t></a:t>
            </a:r>
            <a:r>
              <a:rPr lang="pt-BR" sz="2400" b="0" baseline="-250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668588" y="3317875"/>
            <a:ext cx="4556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0">
                <a:latin typeface="Times New Roman" pitchFamily="18" charset="0"/>
              </a:rPr>
              <a:t>P</a:t>
            </a:r>
            <a:r>
              <a:rPr lang="pt-BR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1371600" y="2667000"/>
            <a:ext cx="4556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0">
                <a:latin typeface="Times New Roman" pitchFamily="18" charset="0"/>
              </a:rPr>
              <a:t>P</a:t>
            </a:r>
            <a:r>
              <a:rPr lang="pt-BR" sz="2400" b="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685800" y="4114800"/>
            <a:ext cx="4556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0">
                <a:latin typeface="Times New Roman" pitchFamily="18" charset="0"/>
              </a:rPr>
              <a:t>P</a:t>
            </a:r>
            <a:r>
              <a:rPr lang="pt-BR" sz="2400" b="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5181600" y="2133600"/>
            <a:ext cx="4556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0">
                <a:latin typeface="Times New Roman" pitchFamily="18" charset="0"/>
              </a:rPr>
              <a:t>P</a:t>
            </a:r>
            <a:r>
              <a:rPr lang="pt-BR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6858000" y="3810000"/>
            <a:ext cx="4556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0">
                <a:latin typeface="Times New Roman" pitchFamily="18" charset="0"/>
              </a:rPr>
              <a:t>P</a:t>
            </a:r>
            <a:r>
              <a:rPr lang="pt-BR" sz="2400" b="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7391400" y="2286000"/>
            <a:ext cx="4556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0">
                <a:latin typeface="Times New Roman" pitchFamily="18" charset="0"/>
              </a:rPr>
              <a:t>P</a:t>
            </a:r>
            <a:r>
              <a:rPr lang="pt-BR" sz="2400" b="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4797425" y="41878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>
                <a:solidFill>
                  <a:schemeClr val="bg1"/>
                </a:solidFill>
                <a:latin typeface="Times New Roman" pitchFamily="18" charset="0"/>
              </a:rPr>
              <a:t>Base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7983538" y="30448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>
                <a:solidFill>
                  <a:schemeClr val="bg1"/>
                </a:solidFill>
                <a:latin typeface="Times New Roman" pitchFamily="18" charset="0"/>
              </a:rPr>
              <a:t>Base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7299325" y="3578225"/>
            <a:ext cx="10350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>
                <a:solidFill>
                  <a:schemeClr val="bg1"/>
                </a:solidFill>
                <a:latin typeface="Times New Roman" pitchFamily="18" charset="0"/>
              </a:rPr>
              <a:t>Parede</a:t>
            </a:r>
          </a:p>
          <a:p>
            <a:r>
              <a:rPr lang="pt-BR" b="0">
                <a:solidFill>
                  <a:schemeClr val="bg1"/>
                </a:solidFill>
                <a:latin typeface="Times New Roman" pitchFamily="18" charset="0"/>
              </a:rPr>
              <a:t>Esquerda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6096000" y="4387850"/>
            <a:ext cx="1111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>
                <a:latin typeface="Times New Roman" pitchFamily="18" charset="0"/>
              </a:rPr>
              <a:t>Obstáculo</a:t>
            </a:r>
          </a:p>
          <a:p>
            <a:r>
              <a:rPr lang="pt-BR" b="0">
                <a:latin typeface="Times New Roman" pitchFamily="18" charset="0"/>
              </a:rPr>
              <a:t>Vertical</a:t>
            </a:r>
          </a:p>
        </p:txBody>
      </p: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7150100" y="566738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400" b="0"/>
              <a:t>[Guilherme Pereira]</a:t>
            </a:r>
          </a:p>
        </p:txBody>
      </p:sp>
      <p:sp>
        <p:nvSpPr>
          <p:cNvPr id="365588" name="Text Box 20"/>
          <p:cNvSpPr txBox="1">
            <a:spLocks noChangeArrowheads="1"/>
          </p:cNvSpPr>
          <p:nvPr/>
        </p:nvSpPr>
        <p:spPr bwMode="auto">
          <a:xfrm>
            <a:off x="427038" y="1211263"/>
            <a:ext cx="545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/>
              <a:t>Exemplo: Manipulador com 2 graus de liberdade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Sampling Based Approaches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Em problemas complexos, com muitos graus de liberdade, pode ser complicado (e caro) gerar o espaço de configurações</a:t>
            </a:r>
          </a:p>
          <a:p>
            <a:r>
              <a:rPr lang="pt-BR"/>
              <a:t>Mas é simples testar se uma determinada configuração </a:t>
            </a:r>
            <a:r>
              <a:rPr lang="pt-BR" b="1"/>
              <a:t>q</a:t>
            </a:r>
            <a:r>
              <a:rPr lang="pt-BR"/>
              <a:t> é válida</a:t>
            </a:r>
          </a:p>
          <a:p>
            <a:r>
              <a:rPr lang="pt-BR"/>
              <a:t>A idéia geral dos </a:t>
            </a:r>
            <a:r>
              <a:rPr lang="pt-BR" i="1"/>
              <a:t>Métodos Baseados em Amostragem</a:t>
            </a:r>
            <a:r>
              <a:rPr lang="pt-BR"/>
              <a:t> é gerar um conjunto aleatório de configurações válidas e tentar conectá-las de forma a obter caminhos válidos no espaço de configurações</a:t>
            </a:r>
            <a:endParaRPr lang="pt-BR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Sampling Based Approaches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b="1" i="1"/>
              <a:t>Probabilistic Roadmap (PRM)</a:t>
            </a:r>
          </a:p>
          <a:p>
            <a:pPr lvl="1">
              <a:lnSpc>
                <a:spcPct val="120000"/>
              </a:lnSpc>
            </a:pPr>
            <a:r>
              <a:rPr lang="pt-BR"/>
              <a:t>Usando alguma distribuição de probabilidades, gera um conjunto de vértices testando se são configurações válidas</a:t>
            </a:r>
          </a:p>
          <a:p>
            <a:pPr lvl="2">
              <a:lnSpc>
                <a:spcPct val="120000"/>
              </a:lnSpc>
            </a:pPr>
            <a:r>
              <a:rPr lang="pt-BR"/>
              <a:t>Distribuição uniforme é a mais simples</a:t>
            </a:r>
          </a:p>
          <a:p>
            <a:pPr lvl="1">
              <a:lnSpc>
                <a:spcPct val="120000"/>
              </a:lnSpc>
            </a:pPr>
            <a:r>
              <a:rPr lang="pt-BR"/>
              <a:t>Para cada vértice, conecta os k vizinhos mais próximos quando possível (planejador local)</a:t>
            </a:r>
          </a:p>
          <a:p>
            <a:pPr lvl="1">
              <a:lnSpc>
                <a:spcPct val="120000"/>
              </a:lnSpc>
            </a:pPr>
            <a:r>
              <a:rPr lang="pt-BR"/>
              <a:t>“Conecta” as configurações inicial e final e faz uma pesquisa pelo melhor caminho</a:t>
            </a:r>
            <a:endParaRPr lang="pt-BR" i="1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Probabilistic Roadmap</a:t>
            </a:r>
          </a:p>
        </p:txBody>
      </p:sp>
      <p:pic>
        <p:nvPicPr>
          <p:cNvPr id="317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7463" y="1590675"/>
            <a:ext cx="40290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274638" y="3143250"/>
            <a:ext cx="165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/>
              <a:t>Espaço de</a:t>
            </a:r>
          </a:p>
          <a:p>
            <a:r>
              <a:rPr lang="pt-BR" b="0"/>
              <a:t>Configurações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Probabilistic Roadmap</a:t>
            </a:r>
          </a:p>
        </p:txBody>
      </p:sp>
      <p:pic>
        <p:nvPicPr>
          <p:cNvPr id="318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7463" y="1590675"/>
            <a:ext cx="40290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255588" y="3143250"/>
            <a:ext cx="169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/>
              <a:t>Gera vértices</a:t>
            </a:r>
          </a:p>
          <a:p>
            <a:r>
              <a:rPr lang="pt-BR" b="0"/>
              <a:t>aleatoriamente</a:t>
            </a: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Probabilistic Roadmap</a:t>
            </a:r>
          </a:p>
        </p:txBody>
      </p:sp>
      <p:pic>
        <p:nvPicPr>
          <p:cNvPr id="319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7463" y="1590675"/>
            <a:ext cx="40290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0" y="3143250"/>
            <a:ext cx="2444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/>
              <a:t>Conecta vértices</a:t>
            </a:r>
          </a:p>
          <a:p>
            <a:r>
              <a:rPr lang="pt-BR" b="0"/>
              <a:t>usando um planejador</a:t>
            </a:r>
            <a:br>
              <a:rPr lang="pt-BR" b="0"/>
            </a:br>
            <a:r>
              <a:rPr lang="pt-BR" b="0"/>
              <a:t>local</a:t>
            </a: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Probabilistic Roadmap</a:t>
            </a:r>
          </a:p>
        </p:txBody>
      </p:sp>
      <p:pic>
        <p:nvPicPr>
          <p:cNvPr id="320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7463" y="1590675"/>
            <a:ext cx="40290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304800" y="3143250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/>
              <a:t>Pesquisa menor</a:t>
            </a:r>
          </a:p>
          <a:p>
            <a:r>
              <a:rPr lang="pt-BR" b="0"/>
              <a:t>caminho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6593</TotalTime>
  <Words>3786</Words>
  <Application>Microsoft Office PowerPoint</Application>
  <PresentationFormat>Apresentação na tela (4:3)</PresentationFormat>
  <Paragraphs>991</Paragraphs>
  <Slides>120</Slides>
  <Notes>0</Notes>
  <HiddenSlides>22</HiddenSlides>
  <MMClips>9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120</vt:i4>
      </vt:variant>
    </vt:vector>
  </HeadingPairs>
  <TitlesOfParts>
    <vt:vector size="122" baseType="lpstr">
      <vt:lpstr>Edge</vt:lpstr>
      <vt:lpstr>Equation</vt:lpstr>
      <vt:lpstr>Movimentação</vt:lpstr>
      <vt:lpstr>Características</vt:lpstr>
      <vt:lpstr>Características</vt:lpstr>
      <vt:lpstr>Características</vt:lpstr>
      <vt:lpstr>Pathfiding é um problema resolvido...</vt:lpstr>
      <vt:lpstr>Sumário</vt:lpstr>
      <vt:lpstr>Um Pouco de Física...</vt:lpstr>
      <vt:lpstr>Movimentação</vt:lpstr>
      <vt:lpstr>Movimentação</vt:lpstr>
      <vt:lpstr>Loop do Jogo</vt:lpstr>
      <vt:lpstr>Loop do Jogo</vt:lpstr>
      <vt:lpstr>Integração Numérica –Euler</vt:lpstr>
      <vt:lpstr>Simulação</vt:lpstr>
      <vt:lpstr>Cinemática x Dinâmica</vt:lpstr>
      <vt:lpstr>Dinâmica</vt:lpstr>
      <vt:lpstr>Dinâmica</vt:lpstr>
      <vt:lpstr>Dinâmica</vt:lpstr>
      <vt:lpstr>Perseguição e Fuga, Padrões</vt:lpstr>
      <vt:lpstr>Perseguição e Fuga</vt:lpstr>
      <vt:lpstr>Perseguição Básica</vt:lpstr>
      <vt:lpstr>Line-of-Sight Chasing</vt:lpstr>
      <vt:lpstr>Line-of-Sight Chasing Ambientes Discretos</vt:lpstr>
      <vt:lpstr>Line-of-Sight Chasing Ambientes Contínuos</vt:lpstr>
      <vt:lpstr>Line-of-Sight Chasing Ambientes Contínuos</vt:lpstr>
      <vt:lpstr>Interceptação</vt:lpstr>
      <vt:lpstr>Interceptação</vt:lpstr>
      <vt:lpstr>Padrão de Movimentos (Patterns)</vt:lpstr>
      <vt:lpstr>Galaga - 1981</vt:lpstr>
      <vt:lpstr>Algoritmo Básico</vt:lpstr>
      <vt:lpstr>Waypoint Patterns</vt:lpstr>
      <vt:lpstr>Waypoint Patterns</vt:lpstr>
      <vt:lpstr>Steering –  Desvio de Obstáculos</vt:lpstr>
      <vt:lpstr>Desvio de Obstáculos (Steering)</vt:lpstr>
      <vt:lpstr>Bug Algorithm</vt:lpstr>
      <vt:lpstr>Bug Algorithm</vt:lpstr>
      <vt:lpstr>Bug1 - example</vt:lpstr>
      <vt:lpstr>Bug2 - example</vt:lpstr>
      <vt:lpstr>Bug3 - example</vt:lpstr>
      <vt:lpstr>Campos de Potencial</vt:lpstr>
      <vt:lpstr>Campos de Potencial</vt:lpstr>
      <vt:lpstr>Gradiente de uma Função</vt:lpstr>
      <vt:lpstr>Exemplo de Campos Potenciais</vt:lpstr>
      <vt:lpstr>De forma mais simples: Somatório </vt:lpstr>
      <vt:lpstr>Somatório de Funções Potenciais</vt:lpstr>
      <vt:lpstr>Características do Exemplo</vt:lpstr>
      <vt:lpstr>Principal Problema: Mínimos Locais</vt:lpstr>
      <vt:lpstr>Fim da Aula de Movimentação 1</vt:lpstr>
      <vt:lpstr>Wavefront Planner</vt:lpstr>
      <vt:lpstr>Wavefront Planner</vt:lpstr>
      <vt:lpstr>Exemplo</vt:lpstr>
      <vt:lpstr>Outro Exemplo</vt:lpstr>
      <vt:lpstr>Outro Exemplo</vt:lpstr>
      <vt:lpstr>Outro Exemplo</vt:lpstr>
      <vt:lpstr>Campos de Potencial</vt:lpstr>
      <vt:lpstr>Múltiplos Agentes</vt:lpstr>
      <vt:lpstr>Múltiplos Agentes: Boids</vt:lpstr>
      <vt:lpstr>Vizinhança</vt:lpstr>
      <vt:lpstr>Coesão</vt:lpstr>
      <vt:lpstr>Alinhamento</vt:lpstr>
      <vt:lpstr>Separação</vt:lpstr>
      <vt:lpstr>Composição das regras</vt:lpstr>
      <vt:lpstr>Boids in GPU – SBGames 2008</vt:lpstr>
      <vt:lpstr>Boids on a cluster of PS3 - Reynolds</vt:lpstr>
      <vt:lpstr>Swarming c/ Funções Implícitas</vt:lpstr>
      <vt:lpstr>Escapando de Mínimos Locais</vt:lpstr>
      <vt:lpstr>Escapando de Mínimos Locais</vt:lpstr>
      <vt:lpstr>Custo Computacional</vt:lpstr>
      <vt:lpstr>Exemplo Aplicação: Foraging</vt:lpstr>
      <vt:lpstr>Swarms</vt:lpstr>
      <vt:lpstr>Swarms</vt:lpstr>
      <vt:lpstr>Swarms</vt:lpstr>
      <vt:lpstr>Coordenação para evitar  mínimos locais</vt:lpstr>
      <vt:lpstr>Waypoint Navigation Decomposição em Células</vt:lpstr>
      <vt:lpstr>Métodos baseados em Grafos: Waypoint Navigation</vt:lpstr>
      <vt:lpstr>Roadmaps</vt:lpstr>
      <vt:lpstr>Points of Visibility</vt:lpstr>
      <vt:lpstr>Exemplo: World of WarCraft</vt:lpstr>
      <vt:lpstr>Geração Automática: Grafo de Visibilidade</vt:lpstr>
      <vt:lpstr>Grafo de Visibilidade</vt:lpstr>
      <vt:lpstr>Grafo de Visibilidade</vt:lpstr>
      <vt:lpstr>Grafo de Visibilidade</vt:lpstr>
      <vt:lpstr>Grafo de Visibilidade</vt:lpstr>
      <vt:lpstr>Grafo de Visibilidade</vt:lpstr>
      <vt:lpstr>Grafo de Visibilidade</vt:lpstr>
      <vt:lpstr>Diagrama de Voronoi</vt:lpstr>
      <vt:lpstr>Diagrama de Voronoi Generalizado</vt:lpstr>
      <vt:lpstr>Diagrama de Voronoi</vt:lpstr>
      <vt:lpstr>Diagrama de Voronoi</vt:lpstr>
      <vt:lpstr>Diagrama de Voronoi</vt:lpstr>
      <vt:lpstr>Espaço de Configurações</vt:lpstr>
      <vt:lpstr>Espaço de Configurações</vt:lpstr>
      <vt:lpstr>Espaço de Configurações</vt:lpstr>
      <vt:lpstr>Espaço de Configurações</vt:lpstr>
      <vt:lpstr>Sampling Based Approaches</vt:lpstr>
      <vt:lpstr>Sampling Based Approaches</vt:lpstr>
      <vt:lpstr>Probabilistic Roadmap</vt:lpstr>
      <vt:lpstr>Probabilistic Roadmap</vt:lpstr>
      <vt:lpstr>Probabilistic Roadmap</vt:lpstr>
      <vt:lpstr>Probabilistic Roadmap</vt:lpstr>
      <vt:lpstr>Probabilistic Roadmap</vt:lpstr>
      <vt:lpstr>Probabilistic Roadmap</vt:lpstr>
      <vt:lpstr>Sampling Based Approaches</vt:lpstr>
      <vt:lpstr>Probabilistic Roadmaps em Jogos</vt:lpstr>
      <vt:lpstr>Decomposição em Células</vt:lpstr>
      <vt:lpstr>Decomposição em Células</vt:lpstr>
      <vt:lpstr>Decomposição em Células (exata)</vt:lpstr>
      <vt:lpstr>Decomposição em Células (exata)</vt:lpstr>
      <vt:lpstr>Decomposição em Células (exata)</vt:lpstr>
      <vt:lpstr>Decomposição em Células (exata)</vt:lpstr>
      <vt:lpstr>Apresentação do PowerPoint</vt:lpstr>
      <vt:lpstr>Decomposição em Células (exata) com distância euclidiana</vt:lpstr>
      <vt:lpstr>Outro Exemplo</vt:lpstr>
      <vt:lpstr>Decomposição em Grids </vt:lpstr>
      <vt:lpstr>Grafos e Grids</vt:lpstr>
      <vt:lpstr>Apresentação do PowerPoint</vt:lpstr>
      <vt:lpstr>Quadtree</vt:lpstr>
      <vt:lpstr>Exemplo</vt:lpstr>
      <vt:lpstr>Exemplo</vt:lpstr>
      <vt:lpstr>Exemplo</vt:lpstr>
      <vt:lpstr>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para Jogos</dc:title>
  <dc:creator>Luiz Chaimowicz</dc:creator>
  <cp:lastModifiedBy>Flavio Coutinho</cp:lastModifiedBy>
  <cp:revision>115</cp:revision>
  <dcterms:created xsi:type="dcterms:W3CDTF">2005-06-10T16:58:27Z</dcterms:created>
  <dcterms:modified xsi:type="dcterms:W3CDTF">2015-09-22T05:02:47Z</dcterms:modified>
</cp:coreProperties>
</file>