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handoutMasterIdLst>
    <p:handoutMasterId r:id="rId89"/>
  </p:handoutMasterIdLst>
  <p:sldIdLst>
    <p:sldId id="357" r:id="rId2"/>
    <p:sldId id="457" r:id="rId3"/>
    <p:sldId id="402" r:id="rId4"/>
    <p:sldId id="401" r:id="rId5"/>
    <p:sldId id="496" r:id="rId6"/>
    <p:sldId id="486" r:id="rId7"/>
    <p:sldId id="512" r:id="rId8"/>
    <p:sldId id="501" r:id="rId9"/>
    <p:sldId id="502" r:id="rId10"/>
    <p:sldId id="503" r:id="rId11"/>
    <p:sldId id="504" r:id="rId12"/>
    <p:sldId id="505" r:id="rId13"/>
    <p:sldId id="506" r:id="rId14"/>
    <p:sldId id="507" r:id="rId15"/>
    <p:sldId id="508" r:id="rId16"/>
    <p:sldId id="509" r:id="rId17"/>
    <p:sldId id="510" r:id="rId18"/>
    <p:sldId id="513" r:id="rId19"/>
    <p:sldId id="514" r:id="rId20"/>
    <p:sldId id="516" r:id="rId21"/>
    <p:sldId id="517" r:id="rId22"/>
    <p:sldId id="518" r:id="rId23"/>
    <p:sldId id="519" r:id="rId24"/>
    <p:sldId id="520" r:id="rId25"/>
    <p:sldId id="521" r:id="rId26"/>
    <p:sldId id="522" r:id="rId27"/>
    <p:sldId id="524" r:id="rId28"/>
    <p:sldId id="525" r:id="rId29"/>
    <p:sldId id="526" r:id="rId30"/>
    <p:sldId id="529" r:id="rId31"/>
    <p:sldId id="530" r:id="rId32"/>
    <p:sldId id="533" r:id="rId33"/>
    <p:sldId id="487" r:id="rId34"/>
    <p:sldId id="488" r:id="rId35"/>
    <p:sldId id="489" r:id="rId36"/>
    <p:sldId id="490" r:id="rId37"/>
    <p:sldId id="491" r:id="rId38"/>
    <p:sldId id="492" r:id="rId39"/>
    <p:sldId id="534" r:id="rId40"/>
    <p:sldId id="535" r:id="rId41"/>
    <p:sldId id="536" r:id="rId42"/>
    <p:sldId id="538" r:id="rId43"/>
    <p:sldId id="540" r:id="rId44"/>
    <p:sldId id="541" r:id="rId45"/>
    <p:sldId id="545" r:id="rId46"/>
    <p:sldId id="547" r:id="rId47"/>
    <p:sldId id="577" r:id="rId48"/>
    <p:sldId id="575" r:id="rId49"/>
    <p:sldId id="595" r:id="rId50"/>
    <p:sldId id="600" r:id="rId51"/>
    <p:sldId id="579" r:id="rId52"/>
    <p:sldId id="580" r:id="rId53"/>
    <p:sldId id="581" r:id="rId54"/>
    <p:sldId id="582" r:id="rId55"/>
    <p:sldId id="583" r:id="rId56"/>
    <p:sldId id="584" r:id="rId57"/>
    <p:sldId id="585" r:id="rId58"/>
    <p:sldId id="586" r:id="rId59"/>
    <p:sldId id="587" r:id="rId60"/>
    <p:sldId id="588" r:id="rId61"/>
    <p:sldId id="589" r:id="rId62"/>
    <p:sldId id="590" r:id="rId63"/>
    <p:sldId id="591" r:id="rId64"/>
    <p:sldId id="592" r:id="rId65"/>
    <p:sldId id="593" r:id="rId66"/>
    <p:sldId id="594" r:id="rId67"/>
    <p:sldId id="599" r:id="rId68"/>
    <p:sldId id="495" r:id="rId69"/>
    <p:sldId id="497" r:id="rId70"/>
    <p:sldId id="436" r:id="rId71"/>
    <p:sldId id="437" r:id="rId72"/>
    <p:sldId id="438" r:id="rId73"/>
    <p:sldId id="439" r:id="rId74"/>
    <p:sldId id="440" r:id="rId75"/>
    <p:sldId id="441" r:id="rId76"/>
    <p:sldId id="442" r:id="rId77"/>
    <p:sldId id="598" r:id="rId78"/>
    <p:sldId id="443" r:id="rId79"/>
    <p:sldId id="444" r:id="rId80"/>
    <p:sldId id="445" r:id="rId81"/>
    <p:sldId id="447" r:id="rId82"/>
    <p:sldId id="596" r:id="rId83"/>
    <p:sldId id="578" r:id="rId84"/>
    <p:sldId id="601" r:id="rId85"/>
    <p:sldId id="603" r:id="rId86"/>
    <p:sldId id="602" r:id="rId87"/>
    <p:sldId id="604" r:id="rId88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DDDD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/>
            </a:lvl1pPr>
          </a:lstStyle>
          <a:p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/>
            </a:lvl1pPr>
          </a:lstStyle>
          <a:p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fld id="{141F7080-9D0E-4E45-83F6-5D3AA96315A0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90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algn="ctr">
              <a:defRPr b="0"/>
            </a:lvl1pPr>
          </a:lstStyle>
          <a:p>
            <a:endParaRPr lang="en-US" alt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+mj-lt"/>
              </a:defRPr>
            </a:lvl1pPr>
          </a:lstStyle>
          <a:p>
            <a:fld id="{D98049C0-6F24-468A-8FE0-8D77259355A1}" type="slidenum">
              <a:rPr lang="en-US" altLang="en-US"/>
              <a:pPr/>
              <a:t>‹nº›</a:t>
            </a:fld>
            <a:endParaRPr lang="en-US" altLang="en-US"/>
          </a:p>
        </p:txBody>
      </p:sp>
      <p:sp>
        <p:nvSpPr>
          <p:cNvPr id="1639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604678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604678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ítulo, texto e clipe de mí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Mídia 3"/>
          <p:cNvSpPr>
            <a:spLocks noGrp="1"/>
          </p:cNvSpPr>
          <p:nvPr>
            <p:ph type="media"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>
          <a:xfrm>
            <a:off x="457200" y="6553200"/>
            <a:ext cx="259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>
          <a:xfrm>
            <a:off x="457200" y="6553200"/>
            <a:ext cx="259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553200"/>
            <a:ext cx="2590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+mj-lt"/>
              </a:defRPr>
            </a:lvl1pPr>
          </a:lstStyle>
          <a:p>
            <a:r>
              <a:rPr lang="en-US" altLang="en-US"/>
              <a:t>Inteligência Artificial para Jogos</a:t>
            </a:r>
          </a:p>
        </p:txBody>
      </p:sp>
      <p:sp>
        <p:nvSpPr>
          <p:cNvPr id="1536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6553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en-US" altLang="en-US" sz="1200">
                <a:latin typeface="Garamond" pitchFamily="18" charset="0"/>
              </a:rPr>
              <a:t>Prof. Luiz Chaimowicz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C:\work\simulator\simulatorpot.ex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work\simulator\simulator.ex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miliegames.com/galaga/" TargetMode="Externa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-blog.net/archives/000152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w9G-8gL5o0?feature=player_embedded" TargetMode="Externa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ww.cs.cornell.edu/Info/People/chew/Delaunay.html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gMy8OQYzw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Movimentação</a:t>
            </a:r>
            <a:endParaRPr lang="en-US" dirty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Dado um ambiente </a:t>
            </a:r>
            <a:r>
              <a:rPr lang="pt-BR" b="1" dirty="0"/>
              <a:t>determinar um caminho </a:t>
            </a:r>
            <a:r>
              <a:rPr lang="pt-BR" dirty="0" smtClean="0"/>
              <a:t>e </a:t>
            </a:r>
            <a:r>
              <a:rPr lang="pt-BR" b="1" dirty="0" smtClean="0"/>
              <a:t>mover o agente </a:t>
            </a:r>
            <a:r>
              <a:rPr lang="pt-BR" dirty="0" smtClean="0"/>
              <a:t>entre </a:t>
            </a:r>
            <a:r>
              <a:rPr lang="pt-BR" dirty="0"/>
              <a:t>a </a:t>
            </a:r>
            <a:r>
              <a:rPr lang="pt-BR" dirty="0" smtClean="0"/>
              <a:t>sua posição </a:t>
            </a:r>
            <a:r>
              <a:rPr lang="pt-BR" dirty="0"/>
              <a:t>corrente do agente e um </a:t>
            </a:r>
            <a:r>
              <a:rPr lang="pt-BR" dirty="0" smtClean="0"/>
              <a:t>gol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Muitas vezes é usado o termo </a:t>
            </a:r>
            <a:r>
              <a:rPr lang="pt-BR" b="1" i="1" dirty="0" err="1" smtClean="0"/>
              <a:t>Pathfinding</a:t>
            </a:r>
            <a:endParaRPr lang="pt-BR" b="1" i="1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208900" name="Picture 4">
            <a:hlinkClick r:id="rId2" action="ppaction://program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5313" y="2830284"/>
            <a:ext cx="36417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Loop do Jogo</a:t>
            </a:r>
            <a:endParaRPr lang="en-US" smtClean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 forma geral, o jogo ocorre dentro de um loop, chamado “</a:t>
            </a:r>
            <a:r>
              <a:rPr lang="pt-BR" i="1" smtClean="0"/>
              <a:t>game loop</a:t>
            </a:r>
            <a:r>
              <a:rPr lang="pt-BR" smtClean="0"/>
              <a:t>”</a:t>
            </a:r>
          </a:p>
          <a:p>
            <a:pPr eaLnBrk="1" hangingPunct="1"/>
            <a:r>
              <a:rPr lang="pt-BR" smtClean="0"/>
              <a:t>Nesse loop deve-se, entre outras coisas</a:t>
            </a:r>
          </a:p>
          <a:p>
            <a:pPr lvl="1" eaLnBrk="1" hangingPunct="1"/>
            <a:r>
              <a:rPr lang="pt-BR" smtClean="0"/>
              <a:t>Tratar eventos (teclado, mensagens, etc...)</a:t>
            </a:r>
          </a:p>
          <a:p>
            <a:pPr lvl="1" eaLnBrk="1" hangingPunct="1"/>
            <a:r>
              <a:rPr lang="pt-BR" smtClean="0"/>
              <a:t>Perceber o ambiente (sensores locais)</a:t>
            </a:r>
          </a:p>
          <a:p>
            <a:pPr lvl="1" eaLnBrk="1" hangingPunct="1"/>
            <a:r>
              <a:rPr lang="pt-BR" smtClean="0"/>
              <a:t>Atualizar o estado dos agentes (IA, Física)</a:t>
            </a:r>
          </a:p>
          <a:p>
            <a:pPr lvl="2" eaLnBrk="1" hangingPunct="1"/>
            <a:r>
              <a:rPr lang="pt-BR" smtClean="0"/>
              <a:t>Tomada de decisões, cálculo das forças, atualização da posição, etc...</a:t>
            </a:r>
          </a:p>
          <a:p>
            <a:pPr lvl="1" eaLnBrk="1" hangingPunct="1"/>
            <a:r>
              <a:rPr lang="pt-BR" smtClean="0"/>
              <a:t>Redesenhar a tela</a:t>
            </a:r>
          </a:p>
          <a:p>
            <a:pPr eaLnBrk="1" hangingPunct="1"/>
            <a:r>
              <a:rPr lang="pt-BR" smtClean="0"/>
              <a:t>Jogos modernos usam diferentes </a:t>
            </a:r>
            <a:r>
              <a:rPr lang="pt-BR" i="1" smtClean="0"/>
              <a:t>frame rates</a:t>
            </a:r>
            <a:endParaRPr 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Loop do Jogo</a:t>
            </a:r>
            <a:endParaRPr lang="en-US" smtClean="0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Tempo: </a:t>
            </a:r>
            <a:r>
              <a:rPr lang="en-US" smtClean="0">
                <a:sym typeface="Symbol" pitchFamily="18" charset="2"/>
              </a:rPr>
              <a:t></a:t>
            </a:r>
            <a:r>
              <a:rPr lang="en-US" i="1" smtClean="0">
                <a:sym typeface="Symbol" pitchFamily="18" charset="2"/>
              </a:rPr>
              <a:t>t</a:t>
            </a:r>
            <a:endParaRPr lang="pt-BR" smtClean="0"/>
          </a:p>
          <a:p>
            <a:pPr lvl="1" eaLnBrk="1" hangingPunct="1"/>
            <a:r>
              <a:rPr lang="pt-BR" smtClean="0"/>
              <a:t>Considera-se que cada iteração do loop demora um tempo fixo </a:t>
            </a:r>
          </a:p>
          <a:p>
            <a:pPr lvl="2" eaLnBrk="1" hangingPunct="1"/>
            <a:r>
              <a:rPr lang="pt-BR" smtClean="0"/>
              <a:t>Tempo virtual x Tempo real</a:t>
            </a:r>
          </a:p>
          <a:p>
            <a:pPr lvl="1" eaLnBrk="1" hangingPunct="1"/>
            <a:r>
              <a:rPr lang="pt-BR" smtClean="0"/>
              <a:t>Maior ou menor precisão do movimento</a:t>
            </a:r>
          </a:p>
          <a:p>
            <a:pPr eaLnBrk="1" hangingPunct="1"/>
            <a:r>
              <a:rPr lang="pt-BR" smtClean="0"/>
              <a:t>Estamos fazendo uma integração numérica das equações que descrevem o movimento</a:t>
            </a:r>
          </a:p>
          <a:p>
            <a:pPr lvl="1" eaLnBrk="1" hangingPunct="1"/>
            <a:r>
              <a:rPr lang="pt-BR" b="1" smtClean="0"/>
              <a:t>Método de Euler</a:t>
            </a:r>
            <a:r>
              <a:rPr lang="pt-BR" smtClean="0"/>
              <a:t>: </a:t>
            </a:r>
            <a:r>
              <a:rPr lang="en-US" smtClean="0"/>
              <a:t>conhecendo-se as condições iniciais (valor anterior da variável) pode-se obter, para um </a:t>
            </a:r>
            <a:r>
              <a:rPr lang="en-US" smtClean="0">
                <a:sym typeface="Symbol" pitchFamily="18" charset="2"/>
              </a:rPr>
              <a:t></a:t>
            </a:r>
            <a:r>
              <a:rPr lang="en-US" i="1" smtClean="0">
                <a:sym typeface="Symbol" pitchFamily="18" charset="2"/>
              </a:rPr>
              <a:t>t</a:t>
            </a:r>
            <a:r>
              <a:rPr lang="en-US" smtClean="0"/>
              <a:t> pequeno, o valor seguinte da variável a partir da derivada temporal (velocidade)</a:t>
            </a:r>
          </a:p>
        </p:txBody>
      </p:sp>
      <p:sp>
        <p:nvSpPr>
          <p:cNvPr id="14341" name="Text Box 4">
            <a:hlinkClick r:id="rId2" action="ppaction://program"/>
          </p:cNvPr>
          <p:cNvSpPr txBox="1">
            <a:spLocks noChangeArrowheads="1"/>
          </p:cNvSpPr>
          <p:nvPr/>
        </p:nvSpPr>
        <p:spPr bwMode="auto">
          <a:xfrm>
            <a:off x="7532688" y="3146425"/>
            <a:ext cx="1136650" cy="36671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dirty="0"/>
              <a:t>Exemplo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Integração Numérica –Euler</a:t>
            </a:r>
            <a:endParaRPr lang="en-US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600200"/>
          </a:xfrm>
        </p:spPr>
        <p:txBody>
          <a:bodyPr/>
          <a:lstStyle/>
          <a:p>
            <a:pPr eaLnBrk="1" hangingPunct="1"/>
            <a:r>
              <a:rPr lang="pt-BR" smtClean="0"/>
              <a:t>A partir das forças computadas, calcula-se as acelerações, velocidades e a nova posição e orientação do personagem</a:t>
            </a:r>
            <a:endParaRPr lang="en-US" smtClean="0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974725" y="3303588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pt-BR" sz="1400" b="0">
              <a:latin typeface="Courier New" pitchFamily="49" charset="0"/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0" y="3124200"/>
            <a:ext cx="44958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b="0">
                <a:latin typeface="Courier New" pitchFamily="49" charset="0"/>
              </a:rPr>
              <a:t>Void  RigidBody2D::UpdateBodyEuler(double dt)</a:t>
            </a:r>
          </a:p>
          <a:p>
            <a:pPr algn="l"/>
            <a:r>
              <a:rPr lang="en-US" sz="1200" b="0">
                <a:latin typeface="Courier New" pitchFamily="49" charset="0"/>
              </a:rPr>
              <a:t>{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Vector a, dv, ds;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float  aa, dav, dr;</a:t>
            </a:r>
          </a:p>
          <a:p>
            <a:pPr algn="l"/>
            <a:r>
              <a:rPr lang="en-US" sz="1200" b="0">
                <a:latin typeface="Courier New" pitchFamily="49" charset="0"/>
              </a:rPr>
              <a:t>	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// Calculate forces and moments: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CalcLoads();</a:t>
            </a:r>
          </a:p>
          <a:p>
            <a:pPr algn="l"/>
            <a:r>
              <a:rPr lang="en-US" sz="1200" b="0">
                <a:latin typeface="Courier New" pitchFamily="49" charset="0"/>
              </a:rPr>
              <a:t>		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// Integrate linear equation of motion: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a = vForces / fMass;</a:t>
            </a:r>
          </a:p>
          <a:p>
            <a:pPr algn="l"/>
            <a:r>
              <a:rPr lang="en-US" sz="1200" b="0">
                <a:latin typeface="Courier New" pitchFamily="49" charset="0"/>
              </a:rPr>
              <a:t>		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dv = a * dt;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vVelocity += dv;</a:t>
            </a:r>
          </a:p>
          <a:p>
            <a:pPr algn="l"/>
            <a:endParaRPr lang="en-US" sz="1200" b="0">
              <a:latin typeface="Courier New" pitchFamily="49" charset="0"/>
            </a:endParaRPr>
          </a:p>
          <a:p>
            <a:pPr algn="l"/>
            <a:r>
              <a:rPr lang="en-US" sz="1200" b="0">
                <a:latin typeface="Courier New" pitchFamily="49" charset="0"/>
              </a:rPr>
              <a:t>    ds = vVelocity * dt;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vPosition += ds;</a:t>
            </a:r>
          </a:p>
          <a:p>
            <a:pPr algn="l"/>
            <a:endParaRPr lang="en-US" sz="1200" b="0">
              <a:latin typeface="Courier New" pitchFamily="49" charset="0"/>
            </a:endParaRPr>
          </a:p>
          <a:p>
            <a:pPr algn="l"/>
            <a:r>
              <a:rPr lang="en-US" sz="1200" b="0">
                <a:latin typeface="Courier New" pitchFamily="49" charset="0"/>
              </a:rPr>
              <a:t>    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4495800" y="4267200"/>
            <a:ext cx="46482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b="0">
                <a:latin typeface="Courier New" pitchFamily="49" charset="0"/>
              </a:rPr>
              <a:t>// Integrate angular equation of motion: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aa = vMoment.z / fInertia;</a:t>
            </a:r>
          </a:p>
          <a:p>
            <a:pPr algn="l"/>
            <a:endParaRPr lang="en-US" sz="1200" b="0">
              <a:latin typeface="Courier New" pitchFamily="49" charset="0"/>
            </a:endParaRPr>
          </a:p>
          <a:p>
            <a:pPr algn="l"/>
            <a:r>
              <a:rPr lang="en-US" sz="1200" b="0">
                <a:latin typeface="Courier New" pitchFamily="49" charset="0"/>
              </a:rPr>
              <a:t>    dav = aa * dt;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vAngularVelocity.z += dav;</a:t>
            </a:r>
          </a:p>
          <a:p>
            <a:pPr algn="l"/>
            <a:r>
              <a:rPr lang="en-US" sz="1200" b="0">
                <a:latin typeface="Courier New" pitchFamily="49" charset="0"/>
              </a:rPr>
              <a:t>		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dr = RadToDegrees(vAngularVelocity.z * dt);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fOrientation += dr; </a:t>
            </a:r>
          </a:p>
          <a:p>
            <a:pPr algn="l"/>
            <a:r>
              <a:rPr lang="en-US" sz="1200" b="0">
                <a:latin typeface="Courier New" pitchFamily="49" charset="0"/>
              </a:rPr>
              <a:t>		</a:t>
            </a:r>
          </a:p>
          <a:p>
            <a:pPr algn="l"/>
            <a:r>
              <a:rPr lang="en-US" sz="1200" b="0">
                <a:latin typeface="Courier New" pitchFamily="49" charset="0"/>
              </a:rPr>
              <a:t>	</a:t>
            </a:r>
          </a:p>
          <a:p>
            <a:pPr algn="l"/>
            <a:r>
              <a:rPr lang="en-US" sz="1200" b="0">
                <a:latin typeface="Courier New" pitchFamily="49" charset="0"/>
              </a:rPr>
              <a:t>}</a:t>
            </a:r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>
            <a:off x="4343400" y="4114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Simulação</a:t>
            </a:r>
            <a:endParaRPr lang="en-US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Na verdade estamos fazendo uma simulação</a:t>
            </a:r>
          </a:p>
          <a:p>
            <a:pPr lvl="1" eaLnBrk="1" hangingPunct="1"/>
            <a:r>
              <a:rPr lang="pt-BR" smtClean="0"/>
              <a:t>Processo Físico</a:t>
            </a:r>
          </a:p>
          <a:p>
            <a:pPr lvl="1" eaLnBrk="1" hangingPunct="1"/>
            <a:r>
              <a:rPr lang="pt-BR" smtClean="0"/>
              <a:t>Modelo (equações diferenciais)</a:t>
            </a:r>
          </a:p>
          <a:p>
            <a:pPr lvl="1" eaLnBrk="1" hangingPunct="1"/>
            <a:r>
              <a:rPr lang="pt-BR" smtClean="0"/>
              <a:t>Algoritmo para resolução das equações</a:t>
            </a:r>
          </a:p>
          <a:p>
            <a:pPr lvl="1" eaLnBrk="1" hangingPunct="1"/>
            <a:r>
              <a:rPr lang="pt-BR" smtClean="0"/>
              <a:t>Programa que roda esse algoritmo</a:t>
            </a:r>
          </a:p>
          <a:p>
            <a:pPr lvl="1" eaLnBrk="1" hangingPunct="1"/>
            <a:r>
              <a:rPr lang="pt-BR" smtClean="0"/>
              <a:t>Simulação = rodar o programa</a:t>
            </a:r>
          </a:p>
          <a:p>
            <a:pPr eaLnBrk="1" hangingPunct="1"/>
            <a:r>
              <a:rPr lang="pt-BR" smtClean="0"/>
              <a:t>Simulação </a:t>
            </a:r>
            <a:r>
              <a:rPr lang="pt-BR" b="1" smtClean="0"/>
              <a:t>Online</a:t>
            </a:r>
            <a:r>
              <a:rPr lang="pt-BR" smtClean="0"/>
              <a:t> x Offline</a:t>
            </a:r>
          </a:p>
          <a:p>
            <a:pPr eaLnBrk="1" hangingPunct="1"/>
            <a:r>
              <a:rPr lang="pt-BR" smtClean="0"/>
              <a:t>Online não necessariamente é Tempo Real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Cinemática x Dinâmica</a:t>
            </a:r>
            <a:endParaRPr lang="en-US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Cinemática</a:t>
            </a:r>
          </a:p>
          <a:p>
            <a:pPr lvl="1" eaLnBrk="1" hangingPunct="1"/>
            <a:r>
              <a:rPr lang="pt-BR" smtClean="0"/>
              <a:t>Trabalha-se com as velocidades</a:t>
            </a:r>
          </a:p>
          <a:p>
            <a:pPr eaLnBrk="1" hangingPunct="1"/>
            <a:r>
              <a:rPr lang="pt-BR" smtClean="0"/>
              <a:t>Dinâmica</a:t>
            </a:r>
          </a:p>
          <a:p>
            <a:pPr lvl="1" eaLnBrk="1" hangingPunct="1"/>
            <a:r>
              <a:rPr lang="pt-BR" smtClean="0"/>
              <a:t>Trabalha-se com forças</a:t>
            </a:r>
          </a:p>
          <a:p>
            <a:pPr lvl="1" eaLnBrk="1" hangingPunct="1"/>
            <a:r>
              <a:rPr lang="pt-BR" smtClean="0"/>
              <a:t>Agentes estão sujeitos a uma série de forças</a:t>
            </a:r>
          </a:p>
          <a:p>
            <a:pPr lvl="1" eaLnBrk="1" hangingPunct="1"/>
            <a:r>
              <a:rPr lang="pt-BR" smtClean="0"/>
              <a:t>Computa-se a aceleração baseada na resultante das forças e na massa do agente</a:t>
            </a:r>
          </a:p>
          <a:p>
            <a:pPr lvl="1" eaLnBrk="1" hangingPunct="1"/>
            <a:r>
              <a:rPr lang="pt-BR" smtClean="0"/>
              <a:t>Computa-se a velocidade com base na aceleração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2052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093788"/>
            <a:ext cx="8229600" cy="5230812"/>
          </a:xfrm>
        </p:spPr>
        <p:txBody>
          <a:bodyPr/>
          <a:lstStyle/>
          <a:p>
            <a:pPr eaLnBrk="1" hangingPunct="1"/>
            <a:r>
              <a:rPr lang="pt-BR" smtClean="0"/>
              <a:t>Força Resultante e Aceleração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lvl="4" eaLnBrk="1" hangingPunct="1"/>
            <a:endParaRPr lang="pt-BR" smtClean="0"/>
          </a:p>
          <a:p>
            <a:pPr eaLnBrk="1" hangingPunct="1"/>
            <a:r>
              <a:rPr lang="pt-BR" smtClean="0"/>
              <a:t>Pode-se decompor F em Fx e Fy</a:t>
            </a:r>
          </a:p>
          <a:p>
            <a:pPr lvl="1" eaLnBrk="1" hangingPunct="1"/>
            <a:r>
              <a:rPr lang="pt-BR" smtClean="0"/>
              <a:t>vx, vy</a:t>
            </a:r>
          </a:p>
          <a:p>
            <a:pPr eaLnBrk="1" hangingPunct="1"/>
            <a:r>
              <a:rPr lang="pt-BR" smtClean="0"/>
              <a:t>Ou de forma mais complexa, calcular acelerações linear e angular</a:t>
            </a:r>
          </a:p>
          <a:p>
            <a:pPr lvl="1" eaLnBrk="1" hangingPunct="1"/>
            <a:r>
              <a:rPr lang="pt-BR" smtClean="0"/>
              <a:t>Momento de inércia, eixo de rotação, etc...</a:t>
            </a:r>
          </a:p>
          <a:p>
            <a:pPr lvl="1" eaLnBrk="1" hangingPunct="1"/>
            <a:endParaRPr lang="en-US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Dinâmica</a:t>
            </a:r>
            <a:endParaRPr lang="en-US" smtClean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993900" y="1879600"/>
            <a:ext cx="4049713" cy="1673225"/>
            <a:chOff x="924" y="1253"/>
            <a:chExt cx="2351" cy="999"/>
          </a:xfrm>
        </p:grpSpPr>
        <p:graphicFrame>
          <p:nvGraphicFramePr>
            <p:cNvPr id="2050" name="Object 4"/>
            <p:cNvGraphicFramePr>
              <a:graphicFrameLocks noChangeAspect="1"/>
            </p:cNvGraphicFramePr>
            <p:nvPr/>
          </p:nvGraphicFramePr>
          <p:xfrm>
            <a:off x="2440" y="1253"/>
            <a:ext cx="835" cy="9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064" name="Equation" r:id="rId3" imgW="711000" imgH="850680" progId="Equation.3">
                    <p:embed/>
                  </p:oleObj>
                </mc:Choice>
                <mc:Fallback>
                  <p:oleObj name="Equation" r:id="rId3" imgW="711000" imgH="8506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0" y="1253"/>
                          <a:ext cx="835" cy="9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924" y="1358"/>
              <a:ext cx="1044" cy="770"/>
              <a:chOff x="924" y="1358"/>
              <a:chExt cx="1044" cy="770"/>
            </a:xfrm>
          </p:grpSpPr>
          <p:sp>
            <p:nvSpPr>
              <p:cNvPr id="2056" name="Oval 7"/>
              <p:cNvSpPr>
                <a:spLocks noChangeArrowheads="1"/>
              </p:cNvSpPr>
              <p:nvPr/>
            </p:nvSpPr>
            <p:spPr bwMode="auto">
              <a:xfrm>
                <a:off x="1160" y="1813"/>
                <a:ext cx="139" cy="13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7" name="Line 8"/>
              <p:cNvSpPr>
                <a:spLocks noChangeShapeType="1"/>
              </p:cNvSpPr>
              <p:nvPr/>
            </p:nvSpPr>
            <p:spPr bwMode="auto">
              <a:xfrm flipV="1">
                <a:off x="1230" y="1543"/>
                <a:ext cx="511" cy="3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" name="Line 9"/>
              <p:cNvSpPr>
                <a:spLocks noChangeShapeType="1"/>
              </p:cNvSpPr>
              <p:nvPr/>
            </p:nvSpPr>
            <p:spPr bwMode="auto">
              <a:xfrm rot="5400000" flipV="1">
                <a:off x="1113" y="200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" name="Line 10"/>
              <p:cNvSpPr>
                <a:spLocks noChangeShapeType="1"/>
              </p:cNvSpPr>
              <p:nvPr/>
            </p:nvSpPr>
            <p:spPr bwMode="auto">
              <a:xfrm flipV="1">
                <a:off x="1241" y="1773"/>
                <a:ext cx="498" cy="11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" name="Text Box 11"/>
              <p:cNvSpPr txBox="1">
                <a:spLocks noChangeArrowheads="1"/>
              </p:cNvSpPr>
              <p:nvPr/>
            </p:nvSpPr>
            <p:spPr bwMode="auto">
              <a:xfrm>
                <a:off x="924" y="1850"/>
                <a:ext cx="262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b="0">
                    <a:sym typeface="Symbol" pitchFamily="18" charset="2"/>
                  </a:rPr>
                  <a:t>F1</a:t>
                </a:r>
              </a:p>
            </p:txBody>
          </p:sp>
          <p:sp>
            <p:nvSpPr>
              <p:cNvPr id="2061" name="Text Box 13"/>
              <p:cNvSpPr txBox="1">
                <a:spLocks noChangeArrowheads="1"/>
              </p:cNvSpPr>
              <p:nvPr/>
            </p:nvSpPr>
            <p:spPr bwMode="auto">
              <a:xfrm>
                <a:off x="1391" y="1358"/>
                <a:ext cx="262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b="0">
                    <a:sym typeface="Symbol" pitchFamily="18" charset="2"/>
                  </a:rPr>
                  <a:t>F2</a:t>
                </a:r>
              </a:p>
            </p:txBody>
          </p:sp>
          <p:sp>
            <p:nvSpPr>
              <p:cNvPr id="2062" name="Text Box 16"/>
              <p:cNvSpPr txBox="1">
                <a:spLocks noChangeArrowheads="1"/>
              </p:cNvSpPr>
              <p:nvPr/>
            </p:nvSpPr>
            <p:spPr bwMode="auto">
              <a:xfrm>
                <a:off x="1780" y="1656"/>
                <a:ext cx="188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b="0">
                    <a:sym typeface="Symbol" pitchFamily="18" charset="2"/>
                  </a:rPr>
                  <a:t>F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Dinâmica</a:t>
            </a:r>
            <a:endParaRPr lang="en-US" smtClean="0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Em geral, a simulação utilizando a dinâmica é mais realista.</a:t>
            </a:r>
          </a:p>
          <a:p>
            <a:pPr lvl="1" eaLnBrk="1" hangingPunct="1"/>
            <a:r>
              <a:rPr lang="pt-BR" smtClean="0"/>
              <a:t>Ex. mudança de direção do movimento</a:t>
            </a:r>
          </a:p>
          <a:p>
            <a:pPr lvl="1" eaLnBrk="1" hangingPunct="1"/>
            <a:endParaRPr lang="pt-BR" smtClean="0"/>
          </a:p>
          <a:p>
            <a:pPr eaLnBrk="1" hangingPunct="1"/>
            <a:r>
              <a:rPr lang="pt-BR" smtClean="0"/>
              <a:t>Amortecimento (</a:t>
            </a:r>
            <a:r>
              <a:rPr lang="pt-BR" i="1" smtClean="0"/>
              <a:t>damping</a:t>
            </a:r>
            <a:r>
              <a:rPr lang="pt-BR" smtClean="0"/>
              <a:t>)</a:t>
            </a:r>
          </a:p>
          <a:p>
            <a:pPr lvl="1" eaLnBrk="1" hangingPunct="1"/>
            <a:r>
              <a:rPr lang="pt-BR" smtClean="0"/>
              <a:t>Dispersão de energia</a:t>
            </a:r>
          </a:p>
          <a:p>
            <a:pPr lvl="1" eaLnBrk="1" hangingPunct="1"/>
            <a:endParaRPr lang="pt-BR" smtClean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04913" y="4483100"/>
            <a:ext cx="2971800" cy="1189038"/>
            <a:chOff x="759" y="2733"/>
            <a:chExt cx="1872" cy="749"/>
          </a:xfrm>
        </p:grpSpPr>
        <p:graphicFrame>
          <p:nvGraphicFramePr>
            <p:cNvPr id="3074" name="Object 5"/>
            <p:cNvGraphicFramePr>
              <a:graphicFrameLocks noChangeAspect="1"/>
            </p:cNvGraphicFramePr>
            <p:nvPr/>
          </p:nvGraphicFramePr>
          <p:xfrm>
            <a:off x="759" y="2771"/>
            <a:ext cx="1872" cy="7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088" name="Equation" r:id="rId3" imgW="901440" imgH="342720" progId="Equation.3">
                    <p:embed/>
                  </p:oleObj>
                </mc:Choice>
                <mc:Fallback>
                  <p:oleObj name="Equation" r:id="rId3" imgW="901440" imgH="34272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" y="2771"/>
                          <a:ext cx="1872" cy="7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9" name="Oval 15"/>
            <p:cNvSpPr>
              <a:spLocks noChangeArrowheads="1"/>
            </p:cNvSpPr>
            <p:nvPr/>
          </p:nvSpPr>
          <p:spPr bwMode="auto">
            <a:xfrm>
              <a:off x="2021" y="2733"/>
              <a:ext cx="602" cy="574"/>
            </a:xfrm>
            <a:prstGeom prst="ellips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Dinâmica</a:t>
            </a:r>
            <a:endParaRPr lang="en-US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038600" cy="3113088"/>
          </a:xfrm>
        </p:spPr>
        <p:txBody>
          <a:bodyPr/>
          <a:lstStyle/>
          <a:p>
            <a:pPr eaLnBrk="1" hangingPunct="1"/>
            <a:r>
              <a:rPr lang="pt-BR" sz="2600" dirty="0" smtClean="0"/>
              <a:t>Dinâmica detalhada</a:t>
            </a:r>
          </a:p>
          <a:p>
            <a:pPr lvl="1" eaLnBrk="1" hangingPunct="1"/>
            <a:r>
              <a:rPr lang="pt-BR" sz="2200" dirty="0" smtClean="0"/>
              <a:t>Colisões, atrito, gravidade, </a:t>
            </a:r>
            <a:r>
              <a:rPr lang="pt-BR" sz="2200" dirty="0" err="1" smtClean="0"/>
              <a:t>etc</a:t>
            </a:r>
            <a:endParaRPr lang="pt-BR" sz="2200" dirty="0" smtClean="0"/>
          </a:p>
          <a:p>
            <a:pPr lvl="1" eaLnBrk="1" hangingPunct="1"/>
            <a:r>
              <a:rPr lang="pt-BR" sz="2200" dirty="0" smtClean="0"/>
              <a:t>Mais realismo</a:t>
            </a:r>
          </a:p>
          <a:p>
            <a:pPr lvl="1" eaLnBrk="1" hangingPunct="1"/>
            <a:r>
              <a:rPr lang="pt-BR" sz="2200" dirty="0" smtClean="0"/>
              <a:t>Maior custo computacional</a:t>
            </a:r>
          </a:p>
          <a:p>
            <a:pPr lvl="1" eaLnBrk="1" hangingPunct="1"/>
            <a:r>
              <a:rPr lang="pt-BR" sz="2200" dirty="0" smtClean="0"/>
              <a:t>Ex. </a:t>
            </a:r>
            <a:r>
              <a:rPr lang="pt-BR" sz="2200" dirty="0" err="1" smtClean="0"/>
              <a:t>Gazebo</a:t>
            </a:r>
            <a:endParaRPr lang="pt-BR" sz="2200" dirty="0" smtClean="0"/>
          </a:p>
          <a:p>
            <a:pPr eaLnBrk="1" hangingPunct="1"/>
            <a:endParaRPr lang="pt-BR" sz="2600" dirty="0" smtClean="0"/>
          </a:p>
        </p:txBody>
      </p:sp>
      <p:sp>
        <p:nvSpPr>
          <p:cNvPr id="21197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54050" y="4779963"/>
            <a:ext cx="8032750" cy="1544637"/>
          </a:xfrm>
        </p:spPr>
        <p:txBody>
          <a:bodyPr/>
          <a:lstStyle/>
          <a:p>
            <a:pPr eaLnBrk="1" hangingPunct="1"/>
            <a:r>
              <a:rPr lang="pt-BR" sz="2600" smtClean="0"/>
              <a:t>Pacotes para a simulação da dinâmica</a:t>
            </a:r>
          </a:p>
          <a:p>
            <a:pPr lvl="1" eaLnBrk="1" hangingPunct="1"/>
            <a:r>
              <a:rPr lang="pt-BR" sz="2200" smtClean="0"/>
              <a:t>ODE – Open Dynamic Engine (ode.org)</a:t>
            </a:r>
            <a:endParaRPr lang="en-US" sz="2200" smtClean="0"/>
          </a:p>
          <a:p>
            <a:pPr eaLnBrk="1" hangingPunct="1"/>
            <a:endParaRPr lang="en-US" sz="2600" smtClean="0"/>
          </a:p>
        </p:txBody>
      </p:sp>
      <p:pic>
        <p:nvPicPr>
          <p:cNvPr id="391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389" y="1529860"/>
            <a:ext cx="4586289" cy="251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Perseguição e Fuga,</a:t>
            </a:r>
            <a:br>
              <a:rPr lang="pt-BR" dirty="0" smtClean="0"/>
            </a:br>
            <a:r>
              <a:rPr lang="pt-BR" dirty="0" smtClean="0"/>
              <a:t>Padrões</a:t>
            </a:r>
            <a:endParaRPr lang="pt-BR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Inteligência Artificial para Jogos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Perseguição e Fuga</a:t>
            </a: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Fazer um NPC ir atrás (ou fugir) de um personagem do jogo</a:t>
            </a:r>
          </a:p>
          <a:p>
            <a:r>
              <a:rPr lang="pt-BR" dirty="0"/>
              <a:t>Necessário:</a:t>
            </a:r>
          </a:p>
          <a:p>
            <a:pPr lvl="1"/>
            <a:r>
              <a:rPr lang="pt-BR" dirty="0"/>
              <a:t>Saber a posição dos personagens</a:t>
            </a:r>
          </a:p>
          <a:p>
            <a:r>
              <a:rPr lang="pt-BR" dirty="0"/>
              <a:t>Definições</a:t>
            </a:r>
          </a:p>
          <a:p>
            <a:pPr lvl="1"/>
            <a:r>
              <a:rPr lang="pt-BR" dirty="0"/>
              <a:t>Presa x Predador</a:t>
            </a:r>
          </a:p>
          <a:p>
            <a:pPr lvl="1"/>
            <a:r>
              <a:rPr lang="pt-BR" dirty="0"/>
              <a:t>Ambientes Discretos (</a:t>
            </a:r>
            <a:r>
              <a:rPr lang="pt-BR" i="1" dirty="0" err="1"/>
              <a:t>tiled</a:t>
            </a:r>
            <a:r>
              <a:rPr lang="pt-BR" dirty="0"/>
              <a:t>) x Contínuos</a:t>
            </a:r>
          </a:p>
          <a:p>
            <a:pPr lvl="1"/>
            <a:r>
              <a:rPr lang="pt-BR" dirty="0"/>
              <a:t>Cinemática x Dinâmica</a:t>
            </a:r>
          </a:p>
          <a:p>
            <a:pPr lvl="1"/>
            <a:r>
              <a:rPr lang="pt-BR" dirty="0"/>
              <a:t>Graus de liberdade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pt-BR" dirty="0"/>
              <a:t>Planejamento de Caminhos x </a:t>
            </a:r>
            <a:br>
              <a:rPr lang="pt-BR" dirty="0"/>
            </a:br>
            <a:r>
              <a:rPr lang="pt-BR" dirty="0"/>
              <a:t>Desvio de Obstáculos (</a:t>
            </a:r>
            <a:r>
              <a:rPr lang="pt-BR" i="1" dirty="0" err="1"/>
              <a:t>steering</a:t>
            </a:r>
            <a:r>
              <a:rPr lang="pt-BR" dirty="0"/>
              <a:t>)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Normalmente o planejamento é um processo deliberativo e requer um mapa do ambiente 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Já o desvio de obstáculos é reativo, e necessita apenas de informações </a:t>
            </a:r>
            <a:r>
              <a:rPr lang="pt-BR" dirty="0" smtClean="0"/>
              <a:t>sensoriais </a:t>
            </a:r>
            <a:r>
              <a:rPr lang="pt-BR" dirty="0"/>
              <a:t>locais. 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Normalmente são utilizados em conjunto</a:t>
            </a:r>
          </a:p>
          <a:p>
            <a:pPr lvl="2">
              <a:lnSpc>
                <a:spcPct val="120000"/>
              </a:lnSpc>
            </a:pPr>
            <a:r>
              <a:rPr lang="pt-BR" dirty="0"/>
              <a:t>Organização </a:t>
            </a:r>
            <a:r>
              <a:rPr lang="pt-BR" dirty="0" smtClean="0"/>
              <a:t>hierárquica</a:t>
            </a:r>
            <a:r>
              <a:rPr lang="pt-BR" dirty="0"/>
              <a:t>: planejamento no nível mais alto e desvio no nível mais baixo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102442" name="Rectangle 42"/>
          <p:cNvSpPr>
            <a:spLocks noChangeArrowheads="1"/>
          </p:cNvSpPr>
          <p:nvPr/>
        </p:nvSpPr>
        <p:spPr bwMode="auto">
          <a:xfrm>
            <a:off x="6745288" y="2711450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Perseguição Básica</a:t>
            </a:r>
            <a:endParaRPr lang="en-US"/>
          </a:p>
        </p:txBody>
      </p:sp>
      <p:sp>
        <p:nvSpPr>
          <p:cNvPr id="102443" name="Rectangle 4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038600" cy="1804988"/>
          </a:xfrm>
        </p:spPr>
        <p:txBody>
          <a:bodyPr/>
          <a:lstStyle/>
          <a:p>
            <a:r>
              <a:rPr lang="pt-BR" sz="2600"/>
              <a:t>Alterar as coordenadas do predador até que essas sejam iguais a da presa</a:t>
            </a:r>
            <a:endParaRPr lang="en-US" sz="260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105400" y="2209800"/>
            <a:ext cx="3657600" cy="3429000"/>
            <a:chOff x="3216" y="1392"/>
            <a:chExt cx="2304" cy="2064"/>
          </a:xfrm>
        </p:grpSpPr>
        <p:sp>
          <p:nvSpPr>
            <p:cNvPr id="102404" name="Rectangle 4"/>
            <p:cNvSpPr>
              <a:spLocks noChangeArrowheads="1"/>
            </p:cNvSpPr>
            <p:nvPr/>
          </p:nvSpPr>
          <p:spPr bwMode="auto">
            <a:xfrm>
              <a:off x="3216" y="1392"/>
              <a:ext cx="2304" cy="20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405" name="Line 5"/>
            <p:cNvSpPr>
              <a:spLocks noChangeShapeType="1"/>
            </p:cNvSpPr>
            <p:nvPr/>
          </p:nvSpPr>
          <p:spPr bwMode="auto">
            <a:xfrm>
              <a:off x="350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06" name="Line 6"/>
            <p:cNvSpPr>
              <a:spLocks noChangeShapeType="1"/>
            </p:cNvSpPr>
            <p:nvPr/>
          </p:nvSpPr>
          <p:spPr bwMode="auto">
            <a:xfrm>
              <a:off x="336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07" name="Line 7"/>
            <p:cNvSpPr>
              <a:spLocks noChangeShapeType="1"/>
            </p:cNvSpPr>
            <p:nvPr/>
          </p:nvSpPr>
          <p:spPr bwMode="auto">
            <a:xfrm>
              <a:off x="379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08" name="Line 8"/>
            <p:cNvSpPr>
              <a:spLocks noChangeShapeType="1"/>
            </p:cNvSpPr>
            <p:nvPr/>
          </p:nvSpPr>
          <p:spPr bwMode="auto">
            <a:xfrm>
              <a:off x="364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09" name="Line 9"/>
            <p:cNvSpPr>
              <a:spLocks noChangeShapeType="1"/>
            </p:cNvSpPr>
            <p:nvPr/>
          </p:nvSpPr>
          <p:spPr bwMode="auto">
            <a:xfrm>
              <a:off x="408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10" name="Line 10"/>
            <p:cNvSpPr>
              <a:spLocks noChangeShapeType="1"/>
            </p:cNvSpPr>
            <p:nvPr/>
          </p:nvSpPr>
          <p:spPr bwMode="auto">
            <a:xfrm>
              <a:off x="393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11" name="Line 11"/>
            <p:cNvSpPr>
              <a:spLocks noChangeShapeType="1"/>
            </p:cNvSpPr>
            <p:nvPr/>
          </p:nvSpPr>
          <p:spPr bwMode="auto">
            <a:xfrm>
              <a:off x="436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12" name="Line 12"/>
            <p:cNvSpPr>
              <a:spLocks noChangeShapeType="1"/>
            </p:cNvSpPr>
            <p:nvPr/>
          </p:nvSpPr>
          <p:spPr bwMode="auto">
            <a:xfrm>
              <a:off x="422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13" name="Line 13"/>
            <p:cNvSpPr>
              <a:spLocks noChangeShapeType="1"/>
            </p:cNvSpPr>
            <p:nvPr/>
          </p:nvSpPr>
          <p:spPr bwMode="auto">
            <a:xfrm>
              <a:off x="465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14" name="Line 14"/>
            <p:cNvSpPr>
              <a:spLocks noChangeShapeType="1"/>
            </p:cNvSpPr>
            <p:nvPr/>
          </p:nvSpPr>
          <p:spPr bwMode="auto">
            <a:xfrm>
              <a:off x="451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15" name="Line 15"/>
            <p:cNvSpPr>
              <a:spLocks noChangeShapeType="1"/>
            </p:cNvSpPr>
            <p:nvPr/>
          </p:nvSpPr>
          <p:spPr bwMode="auto">
            <a:xfrm>
              <a:off x="494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16" name="Line 16"/>
            <p:cNvSpPr>
              <a:spLocks noChangeShapeType="1"/>
            </p:cNvSpPr>
            <p:nvPr/>
          </p:nvSpPr>
          <p:spPr bwMode="auto">
            <a:xfrm>
              <a:off x="480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17" name="Line 17"/>
            <p:cNvSpPr>
              <a:spLocks noChangeShapeType="1"/>
            </p:cNvSpPr>
            <p:nvPr/>
          </p:nvSpPr>
          <p:spPr bwMode="auto">
            <a:xfrm>
              <a:off x="523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18" name="Line 18"/>
            <p:cNvSpPr>
              <a:spLocks noChangeShapeType="1"/>
            </p:cNvSpPr>
            <p:nvPr/>
          </p:nvSpPr>
          <p:spPr bwMode="auto">
            <a:xfrm>
              <a:off x="508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20" name="Line 20"/>
            <p:cNvSpPr>
              <a:spLocks noChangeShapeType="1"/>
            </p:cNvSpPr>
            <p:nvPr/>
          </p:nvSpPr>
          <p:spPr bwMode="auto">
            <a:xfrm>
              <a:off x="537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2425" name="Line 25"/>
          <p:cNvSpPr>
            <a:spLocks noChangeShapeType="1"/>
          </p:cNvSpPr>
          <p:nvPr/>
        </p:nvSpPr>
        <p:spPr bwMode="auto">
          <a:xfrm rot="-5400000">
            <a:off x="6743700" y="40005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105400" y="2438400"/>
            <a:ext cx="3657600" cy="2971800"/>
            <a:chOff x="3216" y="1536"/>
            <a:chExt cx="2064" cy="1872"/>
          </a:xfrm>
        </p:grpSpPr>
        <p:sp>
          <p:nvSpPr>
            <p:cNvPr id="102424" name="Line 24"/>
            <p:cNvSpPr>
              <a:spLocks noChangeShapeType="1"/>
            </p:cNvSpPr>
            <p:nvPr/>
          </p:nvSpPr>
          <p:spPr bwMode="auto">
            <a:xfrm rot="-5400000">
              <a:off x="4248" y="237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26" name="Line 26"/>
            <p:cNvSpPr>
              <a:spLocks noChangeShapeType="1"/>
            </p:cNvSpPr>
            <p:nvPr/>
          </p:nvSpPr>
          <p:spPr bwMode="auto">
            <a:xfrm rot="-5400000">
              <a:off x="4248" y="208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27" name="Line 27"/>
            <p:cNvSpPr>
              <a:spLocks noChangeShapeType="1"/>
            </p:cNvSpPr>
            <p:nvPr/>
          </p:nvSpPr>
          <p:spPr bwMode="auto">
            <a:xfrm rot="-5400000">
              <a:off x="4248" y="223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28" name="Line 28"/>
            <p:cNvSpPr>
              <a:spLocks noChangeShapeType="1"/>
            </p:cNvSpPr>
            <p:nvPr/>
          </p:nvSpPr>
          <p:spPr bwMode="auto">
            <a:xfrm rot="-5400000">
              <a:off x="4248" y="180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29" name="Line 29"/>
            <p:cNvSpPr>
              <a:spLocks noChangeShapeType="1"/>
            </p:cNvSpPr>
            <p:nvPr/>
          </p:nvSpPr>
          <p:spPr bwMode="auto">
            <a:xfrm rot="-5400000">
              <a:off x="4248" y="194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30" name="Line 30"/>
            <p:cNvSpPr>
              <a:spLocks noChangeShapeType="1"/>
            </p:cNvSpPr>
            <p:nvPr/>
          </p:nvSpPr>
          <p:spPr bwMode="auto">
            <a:xfrm rot="-5400000">
              <a:off x="4248" y="151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31" name="Line 31"/>
            <p:cNvSpPr>
              <a:spLocks noChangeShapeType="1"/>
            </p:cNvSpPr>
            <p:nvPr/>
          </p:nvSpPr>
          <p:spPr bwMode="auto">
            <a:xfrm rot="-5400000">
              <a:off x="4248" y="165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32" name="Line 32"/>
            <p:cNvSpPr>
              <a:spLocks noChangeShapeType="1"/>
            </p:cNvSpPr>
            <p:nvPr/>
          </p:nvSpPr>
          <p:spPr bwMode="auto">
            <a:xfrm rot="-5400000">
              <a:off x="4248" y="122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33" name="Line 33"/>
            <p:cNvSpPr>
              <a:spLocks noChangeShapeType="1"/>
            </p:cNvSpPr>
            <p:nvPr/>
          </p:nvSpPr>
          <p:spPr bwMode="auto">
            <a:xfrm rot="-5400000">
              <a:off x="4248" y="136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34" name="Line 34"/>
            <p:cNvSpPr>
              <a:spLocks noChangeShapeType="1"/>
            </p:cNvSpPr>
            <p:nvPr/>
          </p:nvSpPr>
          <p:spPr bwMode="auto">
            <a:xfrm rot="-5400000">
              <a:off x="4248" y="93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35" name="Line 35"/>
            <p:cNvSpPr>
              <a:spLocks noChangeShapeType="1"/>
            </p:cNvSpPr>
            <p:nvPr/>
          </p:nvSpPr>
          <p:spPr bwMode="auto">
            <a:xfrm rot="-5400000">
              <a:off x="4248" y="108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36" name="Line 36"/>
            <p:cNvSpPr>
              <a:spLocks noChangeShapeType="1"/>
            </p:cNvSpPr>
            <p:nvPr/>
          </p:nvSpPr>
          <p:spPr bwMode="auto">
            <a:xfrm rot="-5400000">
              <a:off x="4248" y="64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37" name="Line 37"/>
            <p:cNvSpPr>
              <a:spLocks noChangeShapeType="1"/>
            </p:cNvSpPr>
            <p:nvPr/>
          </p:nvSpPr>
          <p:spPr bwMode="auto">
            <a:xfrm rot="-5400000">
              <a:off x="4248" y="7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38" name="Line 38"/>
            <p:cNvSpPr>
              <a:spLocks noChangeShapeType="1"/>
            </p:cNvSpPr>
            <p:nvPr/>
          </p:nvSpPr>
          <p:spPr bwMode="auto">
            <a:xfrm rot="-5400000">
              <a:off x="4248" y="50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2440" name="Oval 40"/>
          <p:cNvSpPr>
            <a:spLocks noChangeArrowheads="1"/>
          </p:cNvSpPr>
          <p:nvPr/>
        </p:nvSpPr>
        <p:spPr bwMode="auto">
          <a:xfrm>
            <a:off x="5594350" y="52181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668963" y="2809875"/>
            <a:ext cx="1155700" cy="2484438"/>
            <a:chOff x="3571" y="1770"/>
            <a:chExt cx="728" cy="1565"/>
          </a:xfrm>
        </p:grpSpPr>
        <p:sp>
          <p:nvSpPr>
            <p:cNvPr id="102445" name="Line 45"/>
            <p:cNvSpPr>
              <a:spLocks noChangeShapeType="1"/>
            </p:cNvSpPr>
            <p:nvPr/>
          </p:nvSpPr>
          <p:spPr bwMode="auto">
            <a:xfrm flipV="1">
              <a:off x="3571" y="2613"/>
              <a:ext cx="728" cy="72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46" name="Line 46"/>
            <p:cNvSpPr>
              <a:spLocks noChangeShapeType="1"/>
            </p:cNvSpPr>
            <p:nvPr/>
          </p:nvSpPr>
          <p:spPr bwMode="auto">
            <a:xfrm flipV="1">
              <a:off x="4293" y="1770"/>
              <a:ext cx="0" cy="84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2448" name="Text Box 48"/>
          <p:cNvSpPr txBox="1">
            <a:spLocks noChangeArrowheads="1"/>
          </p:cNvSpPr>
          <p:nvPr/>
        </p:nvSpPr>
        <p:spPr bwMode="auto">
          <a:xfrm>
            <a:off x="542925" y="3275013"/>
            <a:ext cx="40068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pt-BR" sz="1800" b="0">
                <a:latin typeface="Courier New" pitchFamily="49" charset="0"/>
              </a:rPr>
              <a:t>if (predadorX &gt; presaX)</a:t>
            </a:r>
          </a:p>
          <a:p>
            <a:pPr algn="l"/>
            <a:r>
              <a:rPr lang="pt-BR" sz="1800" b="0">
                <a:latin typeface="Courier New" pitchFamily="49" charset="0"/>
              </a:rPr>
              <a:t>   predadorX--;</a:t>
            </a:r>
          </a:p>
          <a:p>
            <a:pPr algn="l"/>
            <a:r>
              <a:rPr lang="pt-BR" sz="1800" b="0">
                <a:latin typeface="Courier New" pitchFamily="49" charset="0"/>
              </a:rPr>
              <a:t>else if (predadorX &lt; presaX)</a:t>
            </a:r>
          </a:p>
          <a:p>
            <a:pPr algn="l"/>
            <a:r>
              <a:rPr lang="pt-BR" sz="1800" b="0">
                <a:latin typeface="Courier New" pitchFamily="49" charset="0"/>
              </a:rPr>
              <a:t>   predadorX++;</a:t>
            </a:r>
          </a:p>
          <a:p>
            <a:pPr algn="l"/>
            <a:endParaRPr lang="pt-BR" sz="1800" b="0">
              <a:latin typeface="Courier New" pitchFamily="49" charset="0"/>
            </a:endParaRPr>
          </a:p>
          <a:p>
            <a:pPr algn="l"/>
            <a:r>
              <a:rPr lang="pt-BR" sz="1800" b="0">
                <a:latin typeface="Courier New" pitchFamily="49" charset="0"/>
              </a:rPr>
              <a:t>if (predadorY &gt; presaY)</a:t>
            </a:r>
          </a:p>
          <a:p>
            <a:pPr algn="l"/>
            <a:r>
              <a:rPr lang="pt-BR" sz="1800" b="0">
                <a:latin typeface="Courier New" pitchFamily="49" charset="0"/>
              </a:rPr>
              <a:t>   predadorY--;</a:t>
            </a:r>
          </a:p>
          <a:p>
            <a:pPr algn="l"/>
            <a:r>
              <a:rPr lang="pt-BR" sz="1800" b="0">
                <a:latin typeface="Courier New" pitchFamily="49" charset="0"/>
              </a:rPr>
              <a:t>else if (predadorY &lt; presaY)</a:t>
            </a:r>
          </a:p>
          <a:p>
            <a:pPr algn="l"/>
            <a:r>
              <a:rPr lang="pt-BR" sz="1800" b="0">
                <a:latin typeface="Courier New" pitchFamily="49" charset="0"/>
              </a:rPr>
              <a:t>   predadorY++;</a:t>
            </a:r>
          </a:p>
          <a:p>
            <a:pPr algn="l"/>
            <a:endParaRPr lang="en-US" sz="1800" b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2.78202E-6 L 0.12604 -0.166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02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-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-0.16679 L 0.12569 -0.3683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0" grpId="0" animBg="1"/>
      <p:bldP spid="10244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Line-of-Sight</a:t>
            </a:r>
            <a:r>
              <a:rPr lang="pt-BR" i="1" dirty="0"/>
              <a:t> </a:t>
            </a:r>
            <a:r>
              <a:rPr lang="pt-BR" i="1" dirty="0" err="1"/>
              <a:t>Chasing</a:t>
            </a:r>
            <a:endParaRPr lang="en-US" i="1" dirty="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5019675" cy="5029200"/>
          </a:xfrm>
        </p:spPr>
        <p:txBody>
          <a:bodyPr/>
          <a:lstStyle/>
          <a:p>
            <a:r>
              <a:rPr lang="pt-BR" sz="2600" dirty="0"/>
              <a:t>Predador move diretamente na direção da presa</a:t>
            </a:r>
          </a:p>
          <a:p>
            <a:r>
              <a:rPr lang="pt-BR" sz="2600" dirty="0"/>
              <a:t>Em ambientes discretos, usa-se algoritmos de desenho de linhas (ex. </a:t>
            </a:r>
            <a:r>
              <a:rPr lang="pt-BR" sz="2600" i="1" dirty="0" err="1"/>
              <a:t>bresenhan</a:t>
            </a:r>
            <a:r>
              <a:rPr lang="pt-BR" sz="2600" dirty="0"/>
              <a:t>)</a:t>
            </a:r>
          </a:p>
          <a:p>
            <a:r>
              <a:rPr lang="pt-BR" sz="2600" dirty="0"/>
              <a:t>Em ambientes contínuos, uma opção é modelar a </a:t>
            </a:r>
            <a:r>
              <a:rPr lang="pt-BR" sz="2600" dirty="0" smtClean="0"/>
              <a:t>cinemática / dinâmica </a:t>
            </a:r>
            <a:r>
              <a:rPr lang="pt-BR" sz="2600" dirty="0"/>
              <a:t>do predador, aplicando-se um conjunto de forças para movê-lo na direção da presa. </a:t>
            </a:r>
            <a:endParaRPr lang="en-US" sz="2600" dirty="0"/>
          </a:p>
        </p:txBody>
      </p:sp>
      <p:pic>
        <p:nvPicPr>
          <p:cNvPr id="104454" name="Picture 6" descr="aigd_02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8313" y="2549525"/>
            <a:ext cx="3328987" cy="20939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106554" name="Rectangle 58"/>
          <p:cNvSpPr>
            <a:spLocks noChangeArrowheads="1"/>
          </p:cNvSpPr>
          <p:nvPr/>
        </p:nvSpPr>
        <p:spPr bwMode="auto">
          <a:xfrm>
            <a:off x="6248400" y="33528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800" i="1" dirty="0" err="1"/>
              <a:t>Line-of-Sight</a:t>
            </a:r>
            <a:r>
              <a:rPr lang="pt-BR" sz="3800" i="1" dirty="0"/>
              <a:t> </a:t>
            </a:r>
            <a:r>
              <a:rPr lang="pt-BR" sz="3800" i="1" dirty="0" err="1"/>
              <a:t>Chasing</a:t>
            </a:r>
            <a:r>
              <a:rPr lang="pt-BR" sz="3800" i="1" dirty="0"/>
              <a:t/>
            </a:r>
            <a:br>
              <a:rPr lang="pt-BR" sz="3800" i="1" dirty="0"/>
            </a:br>
            <a:r>
              <a:rPr lang="pt-BR" sz="3800" dirty="0"/>
              <a:t>Ambientes Discretos</a:t>
            </a:r>
            <a:endParaRPr lang="en-US" sz="3800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4419600" cy="4191000"/>
          </a:xfrm>
        </p:spPr>
        <p:txBody>
          <a:bodyPr/>
          <a:lstStyle/>
          <a:p>
            <a:r>
              <a:rPr lang="pt-BR" sz="2600"/>
              <a:t>O algoritmo calcula as linhas e colunas e as armazena para a posterior movimentação</a:t>
            </a:r>
            <a:endParaRPr lang="en-US" sz="2600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6745288" y="2711450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05400" y="2209800"/>
            <a:ext cx="3657600" cy="3429000"/>
            <a:chOff x="3216" y="1392"/>
            <a:chExt cx="2304" cy="2064"/>
          </a:xfrm>
        </p:grpSpPr>
        <p:sp>
          <p:nvSpPr>
            <p:cNvPr id="106502" name="Rectangle 6"/>
            <p:cNvSpPr>
              <a:spLocks noChangeArrowheads="1"/>
            </p:cNvSpPr>
            <p:nvPr/>
          </p:nvSpPr>
          <p:spPr bwMode="auto">
            <a:xfrm>
              <a:off x="3216" y="1392"/>
              <a:ext cx="2304" cy="20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6503" name="Line 7"/>
            <p:cNvSpPr>
              <a:spLocks noChangeShapeType="1"/>
            </p:cNvSpPr>
            <p:nvPr/>
          </p:nvSpPr>
          <p:spPr bwMode="auto">
            <a:xfrm>
              <a:off x="350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04" name="Line 8"/>
            <p:cNvSpPr>
              <a:spLocks noChangeShapeType="1"/>
            </p:cNvSpPr>
            <p:nvPr/>
          </p:nvSpPr>
          <p:spPr bwMode="auto">
            <a:xfrm>
              <a:off x="336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05" name="Line 9"/>
            <p:cNvSpPr>
              <a:spLocks noChangeShapeType="1"/>
            </p:cNvSpPr>
            <p:nvPr/>
          </p:nvSpPr>
          <p:spPr bwMode="auto">
            <a:xfrm>
              <a:off x="379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06" name="Line 10"/>
            <p:cNvSpPr>
              <a:spLocks noChangeShapeType="1"/>
            </p:cNvSpPr>
            <p:nvPr/>
          </p:nvSpPr>
          <p:spPr bwMode="auto">
            <a:xfrm>
              <a:off x="364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07" name="Line 11"/>
            <p:cNvSpPr>
              <a:spLocks noChangeShapeType="1"/>
            </p:cNvSpPr>
            <p:nvPr/>
          </p:nvSpPr>
          <p:spPr bwMode="auto">
            <a:xfrm>
              <a:off x="408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08" name="Line 12"/>
            <p:cNvSpPr>
              <a:spLocks noChangeShapeType="1"/>
            </p:cNvSpPr>
            <p:nvPr/>
          </p:nvSpPr>
          <p:spPr bwMode="auto">
            <a:xfrm>
              <a:off x="393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09" name="Line 13"/>
            <p:cNvSpPr>
              <a:spLocks noChangeShapeType="1"/>
            </p:cNvSpPr>
            <p:nvPr/>
          </p:nvSpPr>
          <p:spPr bwMode="auto">
            <a:xfrm>
              <a:off x="436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10" name="Line 14"/>
            <p:cNvSpPr>
              <a:spLocks noChangeShapeType="1"/>
            </p:cNvSpPr>
            <p:nvPr/>
          </p:nvSpPr>
          <p:spPr bwMode="auto">
            <a:xfrm>
              <a:off x="422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11" name="Line 15"/>
            <p:cNvSpPr>
              <a:spLocks noChangeShapeType="1"/>
            </p:cNvSpPr>
            <p:nvPr/>
          </p:nvSpPr>
          <p:spPr bwMode="auto">
            <a:xfrm>
              <a:off x="465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12" name="Line 16"/>
            <p:cNvSpPr>
              <a:spLocks noChangeShapeType="1"/>
            </p:cNvSpPr>
            <p:nvPr/>
          </p:nvSpPr>
          <p:spPr bwMode="auto">
            <a:xfrm>
              <a:off x="451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13" name="Line 17"/>
            <p:cNvSpPr>
              <a:spLocks noChangeShapeType="1"/>
            </p:cNvSpPr>
            <p:nvPr/>
          </p:nvSpPr>
          <p:spPr bwMode="auto">
            <a:xfrm>
              <a:off x="494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14" name="Line 18"/>
            <p:cNvSpPr>
              <a:spLocks noChangeShapeType="1"/>
            </p:cNvSpPr>
            <p:nvPr/>
          </p:nvSpPr>
          <p:spPr bwMode="auto">
            <a:xfrm>
              <a:off x="480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15" name="Line 19"/>
            <p:cNvSpPr>
              <a:spLocks noChangeShapeType="1"/>
            </p:cNvSpPr>
            <p:nvPr/>
          </p:nvSpPr>
          <p:spPr bwMode="auto">
            <a:xfrm>
              <a:off x="523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16" name="Line 20"/>
            <p:cNvSpPr>
              <a:spLocks noChangeShapeType="1"/>
            </p:cNvSpPr>
            <p:nvPr/>
          </p:nvSpPr>
          <p:spPr bwMode="auto">
            <a:xfrm>
              <a:off x="508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17" name="Line 21"/>
            <p:cNvSpPr>
              <a:spLocks noChangeShapeType="1"/>
            </p:cNvSpPr>
            <p:nvPr/>
          </p:nvSpPr>
          <p:spPr bwMode="auto">
            <a:xfrm>
              <a:off x="537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6518" name="Line 22"/>
          <p:cNvSpPr>
            <a:spLocks noChangeShapeType="1"/>
          </p:cNvSpPr>
          <p:nvPr/>
        </p:nvSpPr>
        <p:spPr bwMode="auto">
          <a:xfrm rot="-5400000">
            <a:off x="6743700" y="40005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105400" y="2438400"/>
            <a:ext cx="3657600" cy="2971800"/>
            <a:chOff x="3216" y="1536"/>
            <a:chExt cx="2064" cy="1872"/>
          </a:xfrm>
        </p:grpSpPr>
        <p:sp>
          <p:nvSpPr>
            <p:cNvPr id="106520" name="Line 24"/>
            <p:cNvSpPr>
              <a:spLocks noChangeShapeType="1"/>
            </p:cNvSpPr>
            <p:nvPr/>
          </p:nvSpPr>
          <p:spPr bwMode="auto">
            <a:xfrm rot="-5400000">
              <a:off x="4248" y="237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21" name="Line 25"/>
            <p:cNvSpPr>
              <a:spLocks noChangeShapeType="1"/>
            </p:cNvSpPr>
            <p:nvPr/>
          </p:nvSpPr>
          <p:spPr bwMode="auto">
            <a:xfrm rot="-5400000">
              <a:off x="4248" y="208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22" name="Line 26"/>
            <p:cNvSpPr>
              <a:spLocks noChangeShapeType="1"/>
            </p:cNvSpPr>
            <p:nvPr/>
          </p:nvSpPr>
          <p:spPr bwMode="auto">
            <a:xfrm rot="-5400000">
              <a:off x="4248" y="223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23" name="Line 27"/>
            <p:cNvSpPr>
              <a:spLocks noChangeShapeType="1"/>
            </p:cNvSpPr>
            <p:nvPr/>
          </p:nvSpPr>
          <p:spPr bwMode="auto">
            <a:xfrm rot="-5400000">
              <a:off x="4248" y="180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24" name="Line 28"/>
            <p:cNvSpPr>
              <a:spLocks noChangeShapeType="1"/>
            </p:cNvSpPr>
            <p:nvPr/>
          </p:nvSpPr>
          <p:spPr bwMode="auto">
            <a:xfrm rot="-5400000">
              <a:off x="4248" y="194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25" name="Line 29"/>
            <p:cNvSpPr>
              <a:spLocks noChangeShapeType="1"/>
            </p:cNvSpPr>
            <p:nvPr/>
          </p:nvSpPr>
          <p:spPr bwMode="auto">
            <a:xfrm rot="-5400000">
              <a:off x="4248" y="151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26" name="Line 30"/>
            <p:cNvSpPr>
              <a:spLocks noChangeShapeType="1"/>
            </p:cNvSpPr>
            <p:nvPr/>
          </p:nvSpPr>
          <p:spPr bwMode="auto">
            <a:xfrm rot="-5400000">
              <a:off x="4248" y="165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27" name="Line 31"/>
            <p:cNvSpPr>
              <a:spLocks noChangeShapeType="1"/>
            </p:cNvSpPr>
            <p:nvPr/>
          </p:nvSpPr>
          <p:spPr bwMode="auto">
            <a:xfrm rot="-5400000">
              <a:off x="4248" y="122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28" name="Line 32"/>
            <p:cNvSpPr>
              <a:spLocks noChangeShapeType="1"/>
            </p:cNvSpPr>
            <p:nvPr/>
          </p:nvSpPr>
          <p:spPr bwMode="auto">
            <a:xfrm rot="-5400000">
              <a:off x="4248" y="136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29" name="Line 33"/>
            <p:cNvSpPr>
              <a:spLocks noChangeShapeType="1"/>
            </p:cNvSpPr>
            <p:nvPr/>
          </p:nvSpPr>
          <p:spPr bwMode="auto">
            <a:xfrm rot="-5400000">
              <a:off x="4248" y="93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30" name="Line 34"/>
            <p:cNvSpPr>
              <a:spLocks noChangeShapeType="1"/>
            </p:cNvSpPr>
            <p:nvPr/>
          </p:nvSpPr>
          <p:spPr bwMode="auto">
            <a:xfrm rot="-5400000">
              <a:off x="4248" y="108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31" name="Line 35"/>
            <p:cNvSpPr>
              <a:spLocks noChangeShapeType="1"/>
            </p:cNvSpPr>
            <p:nvPr/>
          </p:nvSpPr>
          <p:spPr bwMode="auto">
            <a:xfrm rot="-5400000">
              <a:off x="4248" y="64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32" name="Line 36"/>
            <p:cNvSpPr>
              <a:spLocks noChangeShapeType="1"/>
            </p:cNvSpPr>
            <p:nvPr/>
          </p:nvSpPr>
          <p:spPr bwMode="auto">
            <a:xfrm rot="-5400000">
              <a:off x="4248" y="7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33" name="Line 37"/>
            <p:cNvSpPr>
              <a:spLocks noChangeShapeType="1"/>
            </p:cNvSpPr>
            <p:nvPr/>
          </p:nvSpPr>
          <p:spPr bwMode="auto">
            <a:xfrm rot="-5400000">
              <a:off x="4248" y="50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6534" name="Oval 38"/>
          <p:cNvSpPr>
            <a:spLocks noChangeArrowheads="1"/>
          </p:cNvSpPr>
          <p:nvPr/>
        </p:nvSpPr>
        <p:spPr bwMode="auto">
          <a:xfrm>
            <a:off x="5594350" y="52181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40" name="Rectangle 44"/>
          <p:cNvSpPr>
            <a:spLocks noChangeArrowheads="1"/>
          </p:cNvSpPr>
          <p:nvPr/>
        </p:nvSpPr>
        <p:spPr bwMode="auto">
          <a:xfrm>
            <a:off x="5791200" y="49530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41" name="Rectangle 45"/>
          <p:cNvSpPr>
            <a:spLocks noChangeArrowheads="1"/>
          </p:cNvSpPr>
          <p:nvPr/>
        </p:nvSpPr>
        <p:spPr bwMode="auto">
          <a:xfrm>
            <a:off x="5562600" y="49530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42" name="Rectangle 46"/>
          <p:cNvSpPr>
            <a:spLocks noChangeArrowheads="1"/>
          </p:cNvSpPr>
          <p:nvPr/>
        </p:nvSpPr>
        <p:spPr bwMode="auto">
          <a:xfrm>
            <a:off x="5791200" y="44958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43" name="Rectangle 47"/>
          <p:cNvSpPr>
            <a:spLocks noChangeArrowheads="1"/>
          </p:cNvSpPr>
          <p:nvPr/>
        </p:nvSpPr>
        <p:spPr bwMode="auto">
          <a:xfrm>
            <a:off x="6019800" y="44958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44" name="Rectangle 48"/>
          <p:cNvSpPr>
            <a:spLocks noChangeArrowheads="1"/>
          </p:cNvSpPr>
          <p:nvPr/>
        </p:nvSpPr>
        <p:spPr bwMode="auto">
          <a:xfrm>
            <a:off x="6019800" y="42672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45" name="Rectangle 49"/>
          <p:cNvSpPr>
            <a:spLocks noChangeArrowheads="1"/>
          </p:cNvSpPr>
          <p:nvPr/>
        </p:nvSpPr>
        <p:spPr bwMode="auto">
          <a:xfrm>
            <a:off x="5791200" y="47244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46" name="Rectangle 50"/>
          <p:cNvSpPr>
            <a:spLocks noChangeArrowheads="1"/>
          </p:cNvSpPr>
          <p:nvPr/>
        </p:nvSpPr>
        <p:spPr bwMode="auto">
          <a:xfrm>
            <a:off x="6019800" y="40386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47" name="Rectangle 51"/>
          <p:cNvSpPr>
            <a:spLocks noChangeArrowheads="1"/>
          </p:cNvSpPr>
          <p:nvPr/>
        </p:nvSpPr>
        <p:spPr bwMode="auto">
          <a:xfrm>
            <a:off x="6019800" y="38100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48" name="Rectangle 52"/>
          <p:cNvSpPr>
            <a:spLocks noChangeArrowheads="1"/>
          </p:cNvSpPr>
          <p:nvPr/>
        </p:nvSpPr>
        <p:spPr bwMode="auto">
          <a:xfrm>
            <a:off x="6248400" y="38100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49" name="Rectangle 53"/>
          <p:cNvSpPr>
            <a:spLocks noChangeArrowheads="1"/>
          </p:cNvSpPr>
          <p:nvPr/>
        </p:nvSpPr>
        <p:spPr bwMode="auto">
          <a:xfrm>
            <a:off x="6248400" y="35814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50" name="Rectangle 54"/>
          <p:cNvSpPr>
            <a:spLocks noChangeArrowheads="1"/>
          </p:cNvSpPr>
          <p:nvPr/>
        </p:nvSpPr>
        <p:spPr bwMode="auto">
          <a:xfrm>
            <a:off x="6477000" y="33528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51" name="Rectangle 55"/>
          <p:cNvSpPr>
            <a:spLocks noChangeArrowheads="1"/>
          </p:cNvSpPr>
          <p:nvPr/>
        </p:nvSpPr>
        <p:spPr bwMode="auto">
          <a:xfrm>
            <a:off x="6477000" y="31242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52" name="Rectangle 56"/>
          <p:cNvSpPr>
            <a:spLocks noChangeArrowheads="1"/>
          </p:cNvSpPr>
          <p:nvPr/>
        </p:nvSpPr>
        <p:spPr bwMode="auto">
          <a:xfrm>
            <a:off x="6477000" y="28956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53" name="Rectangle 57"/>
          <p:cNvSpPr>
            <a:spLocks noChangeArrowheads="1"/>
          </p:cNvSpPr>
          <p:nvPr/>
        </p:nvSpPr>
        <p:spPr bwMode="auto">
          <a:xfrm>
            <a:off x="6705600" y="28956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38" name="Line 42"/>
          <p:cNvSpPr>
            <a:spLocks noChangeShapeType="1"/>
          </p:cNvSpPr>
          <p:nvPr/>
        </p:nvSpPr>
        <p:spPr bwMode="auto">
          <a:xfrm flipV="1">
            <a:off x="5668963" y="2800350"/>
            <a:ext cx="1136650" cy="2493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800"/>
              <a:t>Line-of-Sight Chasing</a:t>
            </a:r>
            <a:br>
              <a:rPr lang="pt-BR" sz="3800"/>
            </a:br>
            <a:r>
              <a:rPr lang="pt-BR" sz="3800"/>
              <a:t>Ambientes Contínuos</a:t>
            </a:r>
            <a:endParaRPr lang="en-US" sz="380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pt-BR"/>
              <a:t>Computa-se um vetor de direção até o alvo e aplica-se forças no personagem de forma a guiá-lo naquela direção</a:t>
            </a:r>
            <a:endParaRPr lang="en-US"/>
          </a:p>
        </p:txBody>
      </p:sp>
      <p:sp>
        <p:nvSpPr>
          <p:cNvPr id="107524" name="AutoShape 4"/>
          <p:cNvSpPr>
            <a:spLocks noChangeArrowheads="1"/>
          </p:cNvSpPr>
          <p:nvPr/>
        </p:nvSpPr>
        <p:spPr bwMode="auto">
          <a:xfrm rot="5400000">
            <a:off x="1866900" y="4533900"/>
            <a:ext cx="685800" cy="1066800"/>
          </a:xfrm>
          <a:prstGeom prst="pentag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7525" name="Line 5"/>
          <p:cNvSpPr>
            <a:spLocks noChangeShapeType="1"/>
          </p:cNvSpPr>
          <p:nvPr/>
        </p:nvSpPr>
        <p:spPr bwMode="auto">
          <a:xfrm>
            <a:off x="838200" y="5105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07526" name="Line 6"/>
          <p:cNvSpPr>
            <a:spLocks noChangeShapeType="1"/>
          </p:cNvSpPr>
          <p:nvPr/>
        </p:nvSpPr>
        <p:spPr bwMode="auto">
          <a:xfrm rot="-5400000">
            <a:off x="2171700" y="56769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auto">
          <a:xfrm rot="5400000" flipV="1">
            <a:off x="2171700" y="44577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5867400" y="3733800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7530" name="Line 10"/>
          <p:cNvSpPr>
            <a:spLocks noChangeShapeType="1"/>
          </p:cNvSpPr>
          <p:nvPr/>
        </p:nvSpPr>
        <p:spPr bwMode="auto">
          <a:xfrm flipV="1">
            <a:off x="2309813" y="4522788"/>
            <a:ext cx="1804987" cy="5842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4022725" y="4608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pt-BR" sz="1800" b="0"/>
              <a:t>u</a:t>
            </a:r>
            <a:endParaRPr 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800" i="1" dirty="0" err="1"/>
              <a:t>Line-of-Sight</a:t>
            </a:r>
            <a:r>
              <a:rPr lang="pt-BR" sz="3800" i="1" dirty="0"/>
              <a:t> </a:t>
            </a:r>
            <a:r>
              <a:rPr lang="pt-BR" sz="3800" i="1" dirty="0" err="1"/>
              <a:t>Chasing</a:t>
            </a:r>
            <a:r>
              <a:rPr lang="pt-BR" sz="3800" dirty="0"/>
              <a:t/>
            </a:r>
            <a:br>
              <a:rPr lang="pt-BR" sz="3800" dirty="0"/>
            </a:br>
            <a:r>
              <a:rPr lang="pt-BR" sz="3800" dirty="0"/>
              <a:t>Ambientes Contínuos</a:t>
            </a:r>
            <a:endParaRPr lang="en-US" sz="3800" dirty="0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471488" y="1665288"/>
            <a:ext cx="8199437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>
                <a:latin typeface="Courier New" pitchFamily="49" charset="0"/>
              </a:rPr>
              <a:t>void	DoCraft2Chase(void)</a:t>
            </a:r>
          </a:p>
          <a:p>
            <a:pPr algn="l"/>
            <a:r>
              <a:rPr lang="en-US" sz="1600">
                <a:latin typeface="Courier New" pitchFamily="49" charset="0"/>
              </a:rPr>
              <a:t>{</a:t>
            </a:r>
          </a:p>
          <a:p>
            <a:pPr algn="l"/>
            <a:r>
              <a:rPr lang="en-US" sz="1600">
                <a:latin typeface="Courier New" pitchFamily="49" charset="0"/>
              </a:rPr>
              <a:t>	Vector	u, v;</a:t>
            </a:r>
          </a:p>
          <a:p>
            <a:pPr algn="l"/>
            <a:r>
              <a:rPr lang="en-US" sz="1600">
                <a:latin typeface="Courier New" pitchFamily="49" charset="0"/>
              </a:rPr>
              <a:t>	bool	left = false;</a:t>
            </a:r>
          </a:p>
          <a:p>
            <a:pPr algn="l"/>
            <a:r>
              <a:rPr lang="en-US" sz="1600">
                <a:latin typeface="Courier New" pitchFamily="49" charset="0"/>
              </a:rPr>
              <a:t>	bool	right = false;</a:t>
            </a:r>
          </a:p>
          <a:p>
            <a:pPr algn="l"/>
            <a:r>
              <a:rPr lang="en-US" sz="1600">
                <a:latin typeface="Courier New" pitchFamily="49" charset="0"/>
              </a:rPr>
              <a:t>	</a:t>
            </a:r>
          </a:p>
          <a:p>
            <a:pPr algn="l"/>
            <a:r>
              <a:rPr lang="en-US" sz="1600">
                <a:latin typeface="Courier New" pitchFamily="49" charset="0"/>
              </a:rPr>
              <a:t>	u = VRotate2D(-Craft2.fOrientation,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                  (Craft1.vPosition - Craft2.vPosition));</a:t>
            </a:r>
          </a:p>
          <a:p>
            <a:pPr algn="l"/>
            <a:r>
              <a:rPr lang="en-US" sz="1600">
                <a:latin typeface="Courier New" pitchFamily="49" charset="0"/>
              </a:rPr>
              <a:t>	u.Normalize();</a:t>
            </a:r>
          </a:p>
          <a:p>
            <a:pPr algn="l"/>
            <a:endParaRPr lang="en-US" sz="1600">
              <a:latin typeface="Courier New" pitchFamily="49" charset="0"/>
            </a:endParaRPr>
          </a:p>
          <a:p>
            <a:pPr algn="l"/>
            <a:r>
              <a:rPr lang="en-US" sz="1600">
                <a:latin typeface="Courier New" pitchFamily="49" charset="0"/>
              </a:rPr>
              <a:t>	Target = Craft1.vPosition;</a:t>
            </a:r>
          </a:p>
          <a:p>
            <a:pPr algn="l"/>
            <a:endParaRPr lang="en-US" sz="1600">
              <a:latin typeface="Courier New" pitchFamily="49" charset="0"/>
            </a:endParaRPr>
          </a:p>
          <a:p>
            <a:pPr algn="l"/>
            <a:r>
              <a:rPr lang="en-US" sz="1600">
                <a:latin typeface="Courier New" pitchFamily="49" charset="0"/>
              </a:rPr>
              <a:t>	if(u.x &lt; -_TOL)</a:t>
            </a:r>
          </a:p>
          <a:p>
            <a:pPr algn="l"/>
            <a:r>
              <a:rPr lang="en-US" sz="1600">
                <a:latin typeface="Courier New" pitchFamily="49" charset="0"/>
              </a:rPr>
              <a:t>		left = true;</a:t>
            </a:r>
          </a:p>
          <a:p>
            <a:pPr algn="l"/>
            <a:r>
              <a:rPr lang="en-US" sz="1600">
                <a:latin typeface="Courier New" pitchFamily="49" charset="0"/>
              </a:rPr>
              <a:t>	else if(u.x &gt; _TOL)</a:t>
            </a:r>
          </a:p>
          <a:p>
            <a:pPr algn="l"/>
            <a:r>
              <a:rPr lang="en-US" sz="1600">
                <a:latin typeface="Courier New" pitchFamily="49" charset="0"/>
              </a:rPr>
              <a:t>		right = true;</a:t>
            </a:r>
          </a:p>
          <a:p>
            <a:pPr algn="l"/>
            <a:r>
              <a:rPr lang="en-US" sz="1600">
                <a:latin typeface="Courier New" pitchFamily="49" charset="0"/>
              </a:rPr>
              <a:t>		</a:t>
            </a:r>
          </a:p>
          <a:p>
            <a:pPr algn="l"/>
            <a:r>
              <a:rPr lang="en-US" sz="1600">
                <a:latin typeface="Courier New" pitchFamily="49" charset="0"/>
              </a:rPr>
              <a:t>	Craft2.SetThrusters(left, right);</a:t>
            </a:r>
          </a:p>
          <a:p>
            <a:pPr algn="l"/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Interceptação</a:t>
            </a: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Ao invés de utilizar a posição corrente da presa, tenta-se prever onde ela vai estar</a:t>
            </a:r>
          </a:p>
          <a:p>
            <a:pPr lvl="1"/>
            <a:r>
              <a:rPr lang="pt-BR"/>
              <a:t>Ex. disparo de um míssil</a:t>
            </a:r>
          </a:p>
          <a:p>
            <a:r>
              <a:rPr lang="pt-BR"/>
              <a:t>Para isso, é necessário saber a velocidade relativa (Vpresa – Vpredador)</a:t>
            </a:r>
            <a:endParaRPr lang="en-US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5243513" y="5186363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1621" name="Oval 5"/>
          <p:cNvSpPr>
            <a:spLocks noChangeArrowheads="1"/>
          </p:cNvSpPr>
          <p:nvPr/>
        </p:nvSpPr>
        <p:spPr bwMode="auto">
          <a:xfrm>
            <a:off x="2370138" y="56419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1622" name="Line 6"/>
          <p:cNvSpPr>
            <a:spLocks noChangeShapeType="1"/>
          </p:cNvSpPr>
          <p:nvPr/>
        </p:nvSpPr>
        <p:spPr bwMode="auto">
          <a:xfrm>
            <a:off x="2387600" y="4503738"/>
            <a:ext cx="2944813" cy="760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 flipV="1">
            <a:off x="2454275" y="4473575"/>
            <a:ext cx="1954213" cy="1243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Interceptação</a:t>
            </a: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600"/>
              <a:t>Velocidade relativa</a:t>
            </a:r>
          </a:p>
          <a:p>
            <a:pPr lvl="1"/>
            <a:r>
              <a:rPr lang="pt-BR" sz="2200"/>
              <a:t>Vr = Vpresa – Vpredador</a:t>
            </a:r>
          </a:p>
          <a:p>
            <a:r>
              <a:rPr lang="pt-BR" sz="2600"/>
              <a:t>Distância relativa</a:t>
            </a:r>
          </a:p>
          <a:p>
            <a:pPr lvl="1"/>
            <a:r>
              <a:rPr lang="pt-BR" sz="2200"/>
              <a:t>Sr = Spresa – Spredador</a:t>
            </a:r>
          </a:p>
          <a:p>
            <a:r>
              <a:rPr lang="pt-BR" sz="2600"/>
              <a:t>Tempo para o contato</a:t>
            </a:r>
          </a:p>
          <a:p>
            <a:pPr lvl="1"/>
            <a:r>
              <a:rPr lang="pt-BR" sz="2200"/>
              <a:t>tc = |Sr| / |Vr|</a:t>
            </a:r>
          </a:p>
          <a:p>
            <a:r>
              <a:rPr lang="pt-BR" sz="2600"/>
              <a:t>Posição prevista</a:t>
            </a:r>
          </a:p>
          <a:p>
            <a:pPr lvl="1"/>
            <a:r>
              <a:rPr lang="pt-BR" sz="2200"/>
              <a:t>St = Spresa + Vpresa * tc</a:t>
            </a:r>
          </a:p>
          <a:p>
            <a:r>
              <a:rPr lang="pt-BR" sz="2600"/>
              <a:t>Usa-se o mesmo algoritmo do </a:t>
            </a:r>
            <a:r>
              <a:rPr lang="pt-BR" sz="2600" i="1"/>
              <a:t>line-of-sight chasing</a:t>
            </a:r>
            <a:r>
              <a:rPr lang="pt-BR" sz="2600"/>
              <a:t> considerando o ponto de interceptação como destino</a:t>
            </a:r>
            <a:endParaRPr 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Movimentos (</a:t>
            </a:r>
            <a:r>
              <a:rPr lang="pt-BR" i="1" dirty="0" err="1"/>
              <a:t>Patterns</a:t>
            </a:r>
            <a:r>
              <a:rPr lang="pt-BR" dirty="0"/>
              <a:t>)</a:t>
            </a:r>
            <a:endParaRPr lang="en-US" dirty="0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NPCs</a:t>
            </a:r>
            <a:r>
              <a:rPr lang="pt-BR" dirty="0"/>
              <a:t> movem de acordo com um padrão pré-definido</a:t>
            </a:r>
          </a:p>
          <a:p>
            <a:pPr lvl="1"/>
            <a:r>
              <a:rPr lang="pt-BR" dirty="0" smtClean="0"/>
              <a:t>Sequência </a:t>
            </a:r>
            <a:r>
              <a:rPr lang="pt-BR" dirty="0"/>
              <a:t>de movimentos</a:t>
            </a:r>
          </a:p>
          <a:p>
            <a:pPr lvl="1"/>
            <a:r>
              <a:rPr lang="pt-BR" dirty="0"/>
              <a:t>“Ilusão” de inteligência</a:t>
            </a:r>
          </a:p>
          <a:p>
            <a:r>
              <a:rPr lang="pt-BR" dirty="0"/>
              <a:t>Exemplos:</a:t>
            </a:r>
          </a:p>
          <a:p>
            <a:pPr lvl="1"/>
            <a:r>
              <a:rPr lang="pt-BR" dirty="0"/>
              <a:t>Patrulha / Vigilância</a:t>
            </a:r>
          </a:p>
          <a:p>
            <a:pPr lvl="1"/>
            <a:r>
              <a:rPr lang="pt-BR" dirty="0"/>
              <a:t>Manobras evasivas (</a:t>
            </a:r>
            <a:r>
              <a:rPr lang="pt-BR" i="1" dirty="0" err="1"/>
              <a:t>flight</a:t>
            </a:r>
            <a:r>
              <a:rPr lang="pt-BR" i="1" dirty="0"/>
              <a:t> </a:t>
            </a:r>
            <a:r>
              <a:rPr lang="pt-BR" i="1" dirty="0" err="1"/>
              <a:t>combat</a:t>
            </a:r>
            <a:r>
              <a:rPr lang="pt-BR" i="1" dirty="0"/>
              <a:t> </a:t>
            </a:r>
            <a:r>
              <a:rPr lang="pt-BR" i="1" dirty="0" err="1"/>
              <a:t>simulation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Personagens secundários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Galaga - 1981</a:t>
            </a:r>
            <a:endParaRPr lang="en-US"/>
          </a:p>
        </p:txBody>
      </p:sp>
      <p:pic>
        <p:nvPicPr>
          <p:cNvPr id="204805" name="Picture 5" descr="galaga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3" y="3291293"/>
            <a:ext cx="2133600" cy="2743200"/>
          </a:xfrm>
          <a:prstGeom prst="rect">
            <a:avLst/>
          </a:prstGeom>
          <a:noFill/>
        </p:spPr>
      </p:pic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4662488" y="4195763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800" b="0"/>
              <a:t/>
            </a:r>
            <a:br>
              <a:rPr lang="en-US" sz="1800" b="0"/>
            </a:br>
            <a:endParaRPr lang="en-US" sz="1800" b="0"/>
          </a:p>
        </p:txBody>
      </p:sp>
      <p:pic>
        <p:nvPicPr>
          <p:cNvPr id="204810" name="Picture 10" descr="galag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7750" y="3291293"/>
            <a:ext cx="2133600" cy="2743200"/>
          </a:xfrm>
          <a:prstGeom prst="rect">
            <a:avLst/>
          </a:prstGeom>
          <a:noFill/>
        </p:spPr>
      </p:pic>
      <p:pic>
        <p:nvPicPr>
          <p:cNvPr id="204811" name="Picture 11" descr="galaga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4238" y="3291293"/>
            <a:ext cx="2133600" cy="2743200"/>
          </a:xfrm>
          <a:prstGeom prst="rect">
            <a:avLst/>
          </a:prstGeom>
          <a:noFill/>
        </p:spPr>
      </p:pic>
      <p:sp>
        <p:nvSpPr>
          <p:cNvPr id="204813" name="Text Box 13"/>
          <p:cNvSpPr txBox="1">
            <a:spLocks noChangeArrowheads="1"/>
          </p:cNvSpPr>
          <p:nvPr/>
        </p:nvSpPr>
        <p:spPr bwMode="auto">
          <a:xfrm>
            <a:off x="776288" y="1196975"/>
            <a:ext cx="7697787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You're under attack! The Galagans are reclaiming planets they lost during a centuries-old interstellar war -- and now they want yours! And you're ready to fight to the bitter end to protect it! </a:t>
            </a:r>
          </a:p>
          <a:p>
            <a:r>
              <a:rPr lang="en-US"/>
              <a:t>So you join the Intergalactic Warrior Fleet. Without training, you're assigned to your first combat mission -- and on-the-job is the only way to learn. Shaking in your boots, you accept the assignment and board your Intergalactic Command Ship.</a:t>
            </a:r>
          </a:p>
        </p:txBody>
      </p:sp>
      <p:sp>
        <p:nvSpPr>
          <p:cNvPr id="204814" name="Rectangle 14"/>
          <p:cNvSpPr>
            <a:spLocks noChangeArrowheads="1"/>
          </p:cNvSpPr>
          <p:nvPr/>
        </p:nvSpPr>
        <p:spPr bwMode="auto">
          <a:xfrm>
            <a:off x="5381625" y="6086475"/>
            <a:ext cx="3276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>
                <a:hlinkClick r:id="rId5"/>
              </a:rPr>
              <a:t>http://www.smiliegames.com/galaga/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Algoritmo Básico</a:t>
            </a:r>
            <a:endParaRPr 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Usar um vetor (ou um conjunto de vetores) para armazenar instruções</a:t>
            </a:r>
          </a:p>
          <a:p>
            <a:pPr lvl="1"/>
            <a:r>
              <a:rPr lang="pt-BR"/>
              <a:t>Mover, virar, atirar, etc...</a:t>
            </a:r>
          </a:p>
          <a:p>
            <a:r>
              <a:rPr lang="pt-BR"/>
              <a:t>Fazer a iteração desse vetor dentro do loop</a:t>
            </a: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701675" y="3532188"/>
            <a:ext cx="2776722" cy="30777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pt-BR" sz="1600" b="0" dirty="0" err="1">
                <a:latin typeface="Courier New" pitchFamily="49" charset="0"/>
              </a:rPr>
              <a:t>struct</a:t>
            </a:r>
            <a:r>
              <a:rPr lang="pt-BR" sz="1600" b="0" dirty="0">
                <a:latin typeface="Courier New" pitchFamily="49" charset="0"/>
              </a:rPr>
              <a:t> </a:t>
            </a:r>
            <a:r>
              <a:rPr lang="pt-BR" sz="1600" b="0" dirty="0" err="1">
                <a:latin typeface="Courier New" pitchFamily="49" charset="0"/>
              </a:rPr>
              <a:t>ControlData</a:t>
            </a:r>
            <a:r>
              <a:rPr lang="pt-BR" sz="1600" b="0" dirty="0">
                <a:latin typeface="Courier New" pitchFamily="49" charset="0"/>
              </a:rPr>
              <a:t> {</a:t>
            </a:r>
          </a:p>
          <a:p>
            <a:pPr algn="l"/>
            <a:r>
              <a:rPr lang="pt-BR" sz="1600" b="0" dirty="0">
                <a:latin typeface="Courier New" pitchFamily="49" charset="0"/>
              </a:rPr>
              <a:t>  </a:t>
            </a:r>
            <a:r>
              <a:rPr lang="pt-BR" sz="1600" b="0" dirty="0" err="1">
                <a:latin typeface="Courier New" pitchFamily="49" charset="0"/>
              </a:rPr>
              <a:t>double</a:t>
            </a:r>
            <a:r>
              <a:rPr lang="pt-BR" sz="1600" b="0" dirty="0">
                <a:latin typeface="Courier New" pitchFamily="49" charset="0"/>
              </a:rPr>
              <a:t> </a:t>
            </a:r>
            <a:r>
              <a:rPr lang="pt-BR" sz="1600" b="0" dirty="0" err="1">
                <a:latin typeface="Courier New" pitchFamily="49" charset="0"/>
              </a:rPr>
              <a:t>turn</a:t>
            </a:r>
            <a:r>
              <a:rPr lang="pt-BR" sz="1600" b="0" dirty="0">
                <a:latin typeface="Courier New" pitchFamily="49" charset="0"/>
              </a:rPr>
              <a:t>;</a:t>
            </a:r>
          </a:p>
          <a:p>
            <a:pPr algn="l"/>
            <a:r>
              <a:rPr lang="pt-BR" sz="1600" b="0" dirty="0">
                <a:latin typeface="Courier New" pitchFamily="49" charset="0"/>
              </a:rPr>
              <a:t>  </a:t>
            </a:r>
            <a:r>
              <a:rPr lang="pt-BR" sz="1600" b="0" dirty="0" err="1">
                <a:latin typeface="Courier New" pitchFamily="49" charset="0"/>
              </a:rPr>
              <a:t>double</a:t>
            </a:r>
            <a:r>
              <a:rPr lang="pt-BR" sz="1600" b="0" dirty="0">
                <a:latin typeface="Courier New" pitchFamily="49" charset="0"/>
              </a:rPr>
              <a:t> move;</a:t>
            </a:r>
          </a:p>
          <a:p>
            <a:pPr algn="l"/>
            <a:r>
              <a:rPr lang="pt-BR" sz="1600" b="0" dirty="0">
                <a:latin typeface="Courier New" pitchFamily="49" charset="0"/>
              </a:rPr>
              <a:t>}</a:t>
            </a:r>
          </a:p>
          <a:p>
            <a:pPr algn="l"/>
            <a:endParaRPr lang="pt-BR" sz="1600" b="0" dirty="0">
              <a:latin typeface="Courier New" pitchFamily="49" charset="0"/>
            </a:endParaRPr>
          </a:p>
          <a:p>
            <a:pPr algn="l"/>
            <a:r>
              <a:rPr lang="pt-BR" sz="1600" b="0" dirty="0" err="1">
                <a:latin typeface="Courier New" pitchFamily="49" charset="0"/>
              </a:rPr>
              <a:t>Pattern</a:t>
            </a:r>
            <a:r>
              <a:rPr lang="pt-BR" sz="1600" b="0" dirty="0">
                <a:latin typeface="Courier New" pitchFamily="49" charset="0"/>
              </a:rPr>
              <a:t>[0].</a:t>
            </a:r>
            <a:r>
              <a:rPr lang="pt-BR" sz="1600" b="0" dirty="0" err="1">
                <a:latin typeface="Courier New" pitchFamily="49" charset="0"/>
              </a:rPr>
              <a:t>turn</a:t>
            </a:r>
            <a:r>
              <a:rPr lang="pt-BR" sz="1600" b="0" dirty="0">
                <a:latin typeface="Courier New" pitchFamily="49" charset="0"/>
              </a:rPr>
              <a:t> = 0;</a:t>
            </a:r>
          </a:p>
          <a:p>
            <a:pPr algn="l"/>
            <a:r>
              <a:rPr lang="pt-BR" sz="1600" b="0" dirty="0" err="1">
                <a:latin typeface="Courier New" pitchFamily="49" charset="0"/>
              </a:rPr>
              <a:t>Pattern</a:t>
            </a:r>
            <a:r>
              <a:rPr lang="pt-BR" sz="1600" b="0" dirty="0">
                <a:latin typeface="Courier New" pitchFamily="49" charset="0"/>
              </a:rPr>
              <a:t>[0].move = 5;</a:t>
            </a:r>
          </a:p>
          <a:p>
            <a:pPr algn="l"/>
            <a:r>
              <a:rPr lang="pt-BR" sz="1600" b="0" dirty="0" err="1">
                <a:latin typeface="Courier New" pitchFamily="49" charset="0"/>
              </a:rPr>
              <a:t>Pattern</a:t>
            </a:r>
            <a:r>
              <a:rPr lang="pt-BR" sz="1600" b="0" dirty="0">
                <a:latin typeface="Courier New" pitchFamily="49" charset="0"/>
              </a:rPr>
              <a:t>[1].</a:t>
            </a:r>
            <a:r>
              <a:rPr lang="pt-BR" sz="1600" b="0" dirty="0" err="1">
                <a:latin typeface="Courier New" pitchFamily="49" charset="0"/>
              </a:rPr>
              <a:t>turn</a:t>
            </a:r>
            <a:r>
              <a:rPr lang="pt-BR" sz="1600" b="0" dirty="0">
                <a:latin typeface="Courier New" pitchFamily="49" charset="0"/>
              </a:rPr>
              <a:t> = 90;</a:t>
            </a:r>
          </a:p>
          <a:p>
            <a:pPr algn="l"/>
            <a:r>
              <a:rPr lang="pt-BR" sz="1600" b="0" dirty="0" err="1">
                <a:latin typeface="Courier New" pitchFamily="49" charset="0"/>
              </a:rPr>
              <a:t>Pattern</a:t>
            </a:r>
            <a:r>
              <a:rPr lang="pt-BR" sz="1600" b="0" dirty="0">
                <a:latin typeface="Courier New" pitchFamily="49" charset="0"/>
              </a:rPr>
              <a:t>[1].move = 0;</a:t>
            </a:r>
          </a:p>
          <a:p>
            <a:pPr algn="l"/>
            <a:r>
              <a:rPr lang="pt-BR" sz="1600" b="0" dirty="0" err="1">
                <a:latin typeface="Courier New" pitchFamily="49" charset="0"/>
              </a:rPr>
              <a:t>Pattern</a:t>
            </a:r>
            <a:r>
              <a:rPr lang="pt-BR" sz="1600" b="0" dirty="0">
                <a:latin typeface="Courier New" pitchFamily="49" charset="0"/>
              </a:rPr>
              <a:t>[2].</a:t>
            </a:r>
            <a:r>
              <a:rPr lang="pt-BR" sz="1600" b="0" dirty="0" err="1">
                <a:latin typeface="Courier New" pitchFamily="49" charset="0"/>
              </a:rPr>
              <a:t>turn</a:t>
            </a:r>
            <a:r>
              <a:rPr lang="pt-BR" sz="1600" b="0" dirty="0">
                <a:latin typeface="Courier New" pitchFamily="49" charset="0"/>
              </a:rPr>
              <a:t> = 0;</a:t>
            </a:r>
          </a:p>
          <a:p>
            <a:pPr algn="l"/>
            <a:r>
              <a:rPr lang="pt-BR" sz="1600" b="0" dirty="0" err="1">
                <a:latin typeface="Courier New" pitchFamily="49" charset="0"/>
              </a:rPr>
              <a:t>Pattern</a:t>
            </a:r>
            <a:r>
              <a:rPr lang="pt-BR" sz="1600" b="0" dirty="0">
                <a:latin typeface="Courier New" pitchFamily="49" charset="0"/>
              </a:rPr>
              <a:t>[2].move = 5;</a:t>
            </a:r>
          </a:p>
          <a:p>
            <a:pPr algn="l"/>
            <a:r>
              <a:rPr lang="pt-BR" sz="1600" b="0" dirty="0">
                <a:latin typeface="Courier New" pitchFamily="49" charset="0"/>
              </a:rPr>
              <a:t>…</a:t>
            </a:r>
            <a:endParaRPr lang="en-US" sz="1600" b="0" dirty="0">
              <a:latin typeface="Courier New" pitchFamily="49" charset="0"/>
            </a:endParaRPr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3921162" y="3771996"/>
            <a:ext cx="5368777" cy="2123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pt-BR" sz="1600" b="0" dirty="0" err="1" smtClean="0">
                <a:latin typeface="Courier New" pitchFamily="49" charset="0"/>
              </a:rPr>
              <a:t>void</a:t>
            </a:r>
            <a:r>
              <a:rPr lang="pt-BR" sz="1600" b="0" dirty="0" smtClean="0">
                <a:latin typeface="Courier New" pitchFamily="49" charset="0"/>
              </a:rPr>
              <a:t> </a:t>
            </a:r>
            <a:r>
              <a:rPr lang="pt-BR" sz="1600" b="0" dirty="0" err="1">
                <a:latin typeface="Courier New" pitchFamily="49" charset="0"/>
              </a:rPr>
              <a:t>GameLoop</a:t>
            </a:r>
            <a:r>
              <a:rPr lang="pt-BR" sz="1600" b="0" dirty="0">
                <a:latin typeface="Courier New" pitchFamily="49" charset="0"/>
              </a:rPr>
              <a:t>(</a:t>
            </a:r>
            <a:r>
              <a:rPr lang="pt-BR" sz="1600" b="0" dirty="0" err="1">
                <a:latin typeface="Courier New" pitchFamily="49" charset="0"/>
              </a:rPr>
              <a:t>void</a:t>
            </a:r>
            <a:r>
              <a:rPr lang="pt-BR" sz="1600" b="0" dirty="0">
                <a:latin typeface="Courier New" pitchFamily="49" charset="0"/>
              </a:rPr>
              <a:t>) {</a:t>
            </a:r>
          </a:p>
          <a:p>
            <a:pPr algn="l"/>
            <a:r>
              <a:rPr lang="pt-BR" sz="1600" b="0" dirty="0">
                <a:latin typeface="Courier New" pitchFamily="49" charset="0"/>
              </a:rPr>
              <a:t>...</a:t>
            </a:r>
          </a:p>
          <a:p>
            <a:pPr algn="l"/>
            <a:r>
              <a:rPr lang="pt-BR" sz="1600" b="0" dirty="0">
                <a:latin typeface="Courier New" pitchFamily="49" charset="0"/>
              </a:rPr>
              <a:t>   NPC.</a:t>
            </a:r>
            <a:r>
              <a:rPr lang="pt-BR" sz="1600" b="0" dirty="0" err="1">
                <a:latin typeface="Courier New" pitchFamily="49" charset="0"/>
              </a:rPr>
              <a:t>orientation</a:t>
            </a:r>
            <a:r>
              <a:rPr lang="pt-BR" sz="1600" b="0" dirty="0">
                <a:latin typeface="Courier New" pitchFamily="49" charset="0"/>
              </a:rPr>
              <a:t> += </a:t>
            </a:r>
            <a:r>
              <a:rPr lang="pt-BR" sz="1600" b="0" dirty="0" err="1">
                <a:latin typeface="Courier New" pitchFamily="49" charset="0"/>
              </a:rPr>
              <a:t>Pattern</a:t>
            </a:r>
            <a:r>
              <a:rPr lang="pt-BR" sz="1600" b="0" dirty="0">
                <a:latin typeface="Courier New" pitchFamily="49" charset="0"/>
              </a:rPr>
              <a:t>[</a:t>
            </a:r>
            <a:r>
              <a:rPr lang="pt-BR" sz="1600" b="0" dirty="0" err="1">
                <a:latin typeface="Courier New" pitchFamily="49" charset="0"/>
              </a:rPr>
              <a:t>Index</a:t>
            </a:r>
            <a:r>
              <a:rPr lang="pt-BR" sz="1600" b="0" dirty="0">
                <a:latin typeface="Courier New" pitchFamily="49" charset="0"/>
              </a:rPr>
              <a:t>].</a:t>
            </a:r>
            <a:r>
              <a:rPr lang="pt-BR" sz="1600" b="0" dirty="0" err="1">
                <a:latin typeface="Courier New" pitchFamily="49" charset="0"/>
              </a:rPr>
              <a:t>turn</a:t>
            </a:r>
            <a:r>
              <a:rPr lang="pt-BR" sz="1600" b="0" dirty="0">
                <a:latin typeface="Courier New" pitchFamily="49" charset="0"/>
              </a:rPr>
              <a:t>;</a:t>
            </a:r>
          </a:p>
          <a:p>
            <a:pPr algn="l"/>
            <a:r>
              <a:rPr lang="pt-BR" sz="1600" b="0" dirty="0">
                <a:latin typeface="Courier New" pitchFamily="49" charset="0"/>
              </a:rPr>
              <a:t>   NPC.</a:t>
            </a:r>
            <a:r>
              <a:rPr lang="pt-BR" sz="1600" b="0" dirty="0" err="1">
                <a:latin typeface="Courier New" pitchFamily="49" charset="0"/>
              </a:rPr>
              <a:t>position</a:t>
            </a:r>
            <a:r>
              <a:rPr lang="pt-BR" sz="1600" b="0" dirty="0">
                <a:latin typeface="Courier New" pitchFamily="49" charset="0"/>
              </a:rPr>
              <a:t> += </a:t>
            </a:r>
            <a:r>
              <a:rPr lang="pt-BR" sz="1600" b="0" dirty="0" err="1">
                <a:latin typeface="Courier New" pitchFamily="49" charset="0"/>
              </a:rPr>
              <a:t>Pattern</a:t>
            </a:r>
            <a:r>
              <a:rPr lang="pt-BR" sz="1600" b="0" dirty="0">
                <a:latin typeface="Courier New" pitchFamily="49" charset="0"/>
              </a:rPr>
              <a:t>[</a:t>
            </a:r>
            <a:r>
              <a:rPr lang="pt-BR" sz="1600" b="0" dirty="0" err="1">
                <a:latin typeface="Courier New" pitchFamily="49" charset="0"/>
              </a:rPr>
              <a:t>index</a:t>
            </a:r>
            <a:r>
              <a:rPr lang="pt-BR" sz="1600" b="0" dirty="0">
                <a:latin typeface="Courier New" pitchFamily="49" charset="0"/>
              </a:rPr>
              <a:t>].move;</a:t>
            </a:r>
          </a:p>
          <a:p>
            <a:pPr algn="l"/>
            <a:endParaRPr lang="pt-BR" sz="1600" b="0" dirty="0">
              <a:latin typeface="Courier New" pitchFamily="49" charset="0"/>
            </a:endParaRPr>
          </a:p>
          <a:p>
            <a:pPr algn="l"/>
            <a:r>
              <a:rPr lang="pt-BR" sz="1600" b="0" dirty="0">
                <a:latin typeface="Courier New" pitchFamily="49" charset="0"/>
              </a:rPr>
              <a:t>   </a:t>
            </a:r>
            <a:r>
              <a:rPr lang="pt-BR" sz="1600" b="0" dirty="0" err="1">
                <a:latin typeface="Courier New" pitchFamily="49" charset="0"/>
              </a:rPr>
              <a:t>index</a:t>
            </a:r>
            <a:r>
              <a:rPr lang="pt-BR" sz="1600" b="0" dirty="0">
                <a:latin typeface="Courier New" pitchFamily="49" charset="0"/>
              </a:rPr>
              <a:t>++</a:t>
            </a:r>
          </a:p>
          <a:p>
            <a:pPr algn="l"/>
            <a:r>
              <a:rPr lang="pt-BR" sz="1600" b="0" dirty="0">
                <a:latin typeface="Courier New" pitchFamily="49" charset="0"/>
              </a:rPr>
              <a:t>...</a:t>
            </a:r>
          </a:p>
          <a:p>
            <a:pPr algn="l"/>
            <a:r>
              <a:rPr lang="pt-BR" sz="1600" b="0" dirty="0">
                <a:latin typeface="Courier New" pitchFamily="49" charset="0"/>
              </a:rPr>
              <a:t>}</a:t>
            </a:r>
            <a:endParaRPr lang="en-US" sz="1600" b="0" dirty="0">
              <a:latin typeface="Courier New" pitchFamily="49" charset="0"/>
            </a:endParaRPr>
          </a:p>
        </p:txBody>
      </p:sp>
      <p:sp>
        <p:nvSpPr>
          <p:cNvPr id="205831" name="Line 7"/>
          <p:cNvSpPr>
            <a:spLocks noChangeShapeType="1"/>
          </p:cNvSpPr>
          <p:nvPr/>
        </p:nvSpPr>
        <p:spPr bwMode="auto">
          <a:xfrm>
            <a:off x="3695700" y="3475038"/>
            <a:ext cx="0" cy="2665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</a:t>
            </a:r>
            <a:endParaRPr lang="en-US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Algoritmo Completo</a:t>
            </a:r>
          </a:p>
          <a:p>
            <a:pPr lvl="1"/>
            <a:r>
              <a:rPr lang="pt-BR" dirty="0"/>
              <a:t>Se existe um caminho entre a posição atual e o </a:t>
            </a:r>
            <a:r>
              <a:rPr lang="pt-BR" dirty="0" smtClean="0"/>
              <a:t>gol, </a:t>
            </a:r>
            <a:r>
              <a:rPr lang="pt-BR" dirty="0"/>
              <a:t>o algoritmo encontra esse caminho</a:t>
            </a:r>
          </a:p>
          <a:p>
            <a:endParaRPr lang="pt-BR" dirty="0"/>
          </a:p>
          <a:p>
            <a:r>
              <a:rPr lang="pt-BR" dirty="0"/>
              <a:t>Algoritmo Ótimo</a:t>
            </a:r>
          </a:p>
          <a:p>
            <a:pPr lvl="1"/>
            <a:r>
              <a:rPr lang="pt-BR" dirty="0"/>
              <a:t>O caminho retornado é o melhor possível de acordo com uma métrica escolhida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Waypoint</a:t>
            </a:r>
            <a:r>
              <a:rPr lang="pt-BR" dirty="0"/>
              <a:t> </a:t>
            </a:r>
            <a:r>
              <a:rPr lang="pt-BR" i="1" dirty="0" err="1"/>
              <a:t>Patterns</a:t>
            </a:r>
            <a:endParaRPr lang="en-US" i="1" dirty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Pode-se definir uma seqüência de pontos (coordenadas) na qual o NPC deve passar</a:t>
            </a:r>
          </a:p>
          <a:p>
            <a:r>
              <a:rPr lang="pt-BR"/>
              <a:t>Uso dos mesmos algoritmos de perseguição</a:t>
            </a:r>
          </a:p>
          <a:p>
            <a:r>
              <a:rPr lang="pt-BR"/>
              <a:t>Exemplo:</a:t>
            </a:r>
          </a:p>
          <a:p>
            <a:pPr lvl="1"/>
            <a:r>
              <a:rPr lang="pt-BR"/>
              <a:t>[6,2], [16,10], [6,10]</a:t>
            </a:r>
          </a:p>
          <a:p>
            <a:pPr lvl="1">
              <a:buFont typeface="Wingdings" pitchFamily="2" charset="2"/>
              <a:buNone/>
            </a:pPr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457700" y="2913063"/>
            <a:ext cx="3657600" cy="3429000"/>
            <a:chOff x="3216" y="1392"/>
            <a:chExt cx="2304" cy="2064"/>
          </a:xfrm>
        </p:grpSpPr>
        <p:sp>
          <p:nvSpPr>
            <p:cNvPr id="206854" name="Rectangle 6"/>
            <p:cNvSpPr>
              <a:spLocks noChangeArrowheads="1"/>
            </p:cNvSpPr>
            <p:nvPr/>
          </p:nvSpPr>
          <p:spPr bwMode="auto">
            <a:xfrm>
              <a:off x="3216" y="1392"/>
              <a:ext cx="2304" cy="20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855" name="Line 7"/>
            <p:cNvSpPr>
              <a:spLocks noChangeShapeType="1"/>
            </p:cNvSpPr>
            <p:nvPr/>
          </p:nvSpPr>
          <p:spPr bwMode="auto">
            <a:xfrm>
              <a:off x="350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56" name="Line 8"/>
            <p:cNvSpPr>
              <a:spLocks noChangeShapeType="1"/>
            </p:cNvSpPr>
            <p:nvPr/>
          </p:nvSpPr>
          <p:spPr bwMode="auto">
            <a:xfrm>
              <a:off x="336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57" name="Line 9"/>
            <p:cNvSpPr>
              <a:spLocks noChangeShapeType="1"/>
            </p:cNvSpPr>
            <p:nvPr/>
          </p:nvSpPr>
          <p:spPr bwMode="auto">
            <a:xfrm>
              <a:off x="379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58" name="Line 10"/>
            <p:cNvSpPr>
              <a:spLocks noChangeShapeType="1"/>
            </p:cNvSpPr>
            <p:nvPr/>
          </p:nvSpPr>
          <p:spPr bwMode="auto">
            <a:xfrm>
              <a:off x="364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59" name="Line 11"/>
            <p:cNvSpPr>
              <a:spLocks noChangeShapeType="1"/>
            </p:cNvSpPr>
            <p:nvPr/>
          </p:nvSpPr>
          <p:spPr bwMode="auto">
            <a:xfrm>
              <a:off x="408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60" name="Line 12"/>
            <p:cNvSpPr>
              <a:spLocks noChangeShapeType="1"/>
            </p:cNvSpPr>
            <p:nvPr/>
          </p:nvSpPr>
          <p:spPr bwMode="auto">
            <a:xfrm>
              <a:off x="393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61" name="Line 13"/>
            <p:cNvSpPr>
              <a:spLocks noChangeShapeType="1"/>
            </p:cNvSpPr>
            <p:nvPr/>
          </p:nvSpPr>
          <p:spPr bwMode="auto">
            <a:xfrm>
              <a:off x="436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62" name="Line 14"/>
            <p:cNvSpPr>
              <a:spLocks noChangeShapeType="1"/>
            </p:cNvSpPr>
            <p:nvPr/>
          </p:nvSpPr>
          <p:spPr bwMode="auto">
            <a:xfrm>
              <a:off x="422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63" name="Line 15"/>
            <p:cNvSpPr>
              <a:spLocks noChangeShapeType="1"/>
            </p:cNvSpPr>
            <p:nvPr/>
          </p:nvSpPr>
          <p:spPr bwMode="auto">
            <a:xfrm>
              <a:off x="465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64" name="Line 16"/>
            <p:cNvSpPr>
              <a:spLocks noChangeShapeType="1"/>
            </p:cNvSpPr>
            <p:nvPr/>
          </p:nvSpPr>
          <p:spPr bwMode="auto">
            <a:xfrm>
              <a:off x="451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65" name="Line 17"/>
            <p:cNvSpPr>
              <a:spLocks noChangeShapeType="1"/>
            </p:cNvSpPr>
            <p:nvPr/>
          </p:nvSpPr>
          <p:spPr bwMode="auto">
            <a:xfrm>
              <a:off x="494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66" name="Line 18"/>
            <p:cNvSpPr>
              <a:spLocks noChangeShapeType="1"/>
            </p:cNvSpPr>
            <p:nvPr/>
          </p:nvSpPr>
          <p:spPr bwMode="auto">
            <a:xfrm>
              <a:off x="480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67" name="Line 19"/>
            <p:cNvSpPr>
              <a:spLocks noChangeShapeType="1"/>
            </p:cNvSpPr>
            <p:nvPr/>
          </p:nvSpPr>
          <p:spPr bwMode="auto">
            <a:xfrm>
              <a:off x="523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68" name="Line 20"/>
            <p:cNvSpPr>
              <a:spLocks noChangeShapeType="1"/>
            </p:cNvSpPr>
            <p:nvPr/>
          </p:nvSpPr>
          <p:spPr bwMode="auto">
            <a:xfrm>
              <a:off x="508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69" name="Line 21"/>
            <p:cNvSpPr>
              <a:spLocks noChangeShapeType="1"/>
            </p:cNvSpPr>
            <p:nvPr/>
          </p:nvSpPr>
          <p:spPr bwMode="auto">
            <a:xfrm>
              <a:off x="537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6870" name="Line 22"/>
          <p:cNvSpPr>
            <a:spLocks noChangeShapeType="1"/>
          </p:cNvSpPr>
          <p:nvPr/>
        </p:nvSpPr>
        <p:spPr bwMode="auto">
          <a:xfrm rot="-5400000">
            <a:off x="6096000" y="4703763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457700" y="3141663"/>
            <a:ext cx="3657600" cy="2971800"/>
            <a:chOff x="3216" y="1536"/>
            <a:chExt cx="2064" cy="1872"/>
          </a:xfrm>
        </p:grpSpPr>
        <p:sp>
          <p:nvSpPr>
            <p:cNvPr id="206872" name="Line 24"/>
            <p:cNvSpPr>
              <a:spLocks noChangeShapeType="1"/>
            </p:cNvSpPr>
            <p:nvPr/>
          </p:nvSpPr>
          <p:spPr bwMode="auto">
            <a:xfrm rot="-5400000">
              <a:off x="4248" y="237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73" name="Line 25"/>
            <p:cNvSpPr>
              <a:spLocks noChangeShapeType="1"/>
            </p:cNvSpPr>
            <p:nvPr/>
          </p:nvSpPr>
          <p:spPr bwMode="auto">
            <a:xfrm rot="-5400000">
              <a:off x="4248" y="208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74" name="Line 26"/>
            <p:cNvSpPr>
              <a:spLocks noChangeShapeType="1"/>
            </p:cNvSpPr>
            <p:nvPr/>
          </p:nvSpPr>
          <p:spPr bwMode="auto">
            <a:xfrm rot="-5400000">
              <a:off x="4248" y="223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75" name="Line 27"/>
            <p:cNvSpPr>
              <a:spLocks noChangeShapeType="1"/>
            </p:cNvSpPr>
            <p:nvPr/>
          </p:nvSpPr>
          <p:spPr bwMode="auto">
            <a:xfrm rot="-5400000">
              <a:off x="4248" y="180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76" name="Line 28"/>
            <p:cNvSpPr>
              <a:spLocks noChangeShapeType="1"/>
            </p:cNvSpPr>
            <p:nvPr/>
          </p:nvSpPr>
          <p:spPr bwMode="auto">
            <a:xfrm rot="-5400000">
              <a:off x="4248" y="194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77" name="Line 29"/>
            <p:cNvSpPr>
              <a:spLocks noChangeShapeType="1"/>
            </p:cNvSpPr>
            <p:nvPr/>
          </p:nvSpPr>
          <p:spPr bwMode="auto">
            <a:xfrm rot="-5400000">
              <a:off x="4248" y="151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78" name="Line 30"/>
            <p:cNvSpPr>
              <a:spLocks noChangeShapeType="1"/>
            </p:cNvSpPr>
            <p:nvPr/>
          </p:nvSpPr>
          <p:spPr bwMode="auto">
            <a:xfrm rot="-5400000">
              <a:off x="4248" y="165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79" name="Line 31"/>
            <p:cNvSpPr>
              <a:spLocks noChangeShapeType="1"/>
            </p:cNvSpPr>
            <p:nvPr/>
          </p:nvSpPr>
          <p:spPr bwMode="auto">
            <a:xfrm rot="-5400000">
              <a:off x="4248" y="122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80" name="Line 32"/>
            <p:cNvSpPr>
              <a:spLocks noChangeShapeType="1"/>
            </p:cNvSpPr>
            <p:nvPr/>
          </p:nvSpPr>
          <p:spPr bwMode="auto">
            <a:xfrm rot="-5400000">
              <a:off x="4248" y="136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81" name="Line 33"/>
            <p:cNvSpPr>
              <a:spLocks noChangeShapeType="1"/>
            </p:cNvSpPr>
            <p:nvPr/>
          </p:nvSpPr>
          <p:spPr bwMode="auto">
            <a:xfrm rot="-5400000">
              <a:off x="4248" y="93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82" name="Line 34"/>
            <p:cNvSpPr>
              <a:spLocks noChangeShapeType="1"/>
            </p:cNvSpPr>
            <p:nvPr/>
          </p:nvSpPr>
          <p:spPr bwMode="auto">
            <a:xfrm rot="-5400000">
              <a:off x="4248" y="108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83" name="Line 35"/>
            <p:cNvSpPr>
              <a:spLocks noChangeShapeType="1"/>
            </p:cNvSpPr>
            <p:nvPr/>
          </p:nvSpPr>
          <p:spPr bwMode="auto">
            <a:xfrm rot="-5400000">
              <a:off x="4248" y="64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84" name="Line 36"/>
            <p:cNvSpPr>
              <a:spLocks noChangeShapeType="1"/>
            </p:cNvSpPr>
            <p:nvPr/>
          </p:nvSpPr>
          <p:spPr bwMode="auto">
            <a:xfrm rot="-5400000">
              <a:off x="4248" y="7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85" name="Line 37"/>
            <p:cNvSpPr>
              <a:spLocks noChangeShapeType="1"/>
            </p:cNvSpPr>
            <p:nvPr/>
          </p:nvSpPr>
          <p:spPr bwMode="auto">
            <a:xfrm rot="-5400000">
              <a:off x="4248" y="50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6891" name="AutoShape 43"/>
          <p:cNvSpPr>
            <a:spLocks noChangeArrowheads="1"/>
          </p:cNvSpPr>
          <p:nvPr/>
        </p:nvSpPr>
        <p:spPr bwMode="auto">
          <a:xfrm>
            <a:off x="6070600" y="3590925"/>
            <a:ext cx="1577975" cy="1598613"/>
          </a:xfrm>
          <a:prstGeom prst="rtTriangle">
            <a:avLst/>
          </a:prstGeom>
          <a:solidFill>
            <a:srgbClr val="DDDDDD"/>
          </a:solidFill>
          <a:ln w="9525" algn="ctr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206892" name="Oval 44"/>
          <p:cNvSpPr>
            <a:spLocks noChangeArrowheads="1"/>
          </p:cNvSpPr>
          <p:nvPr/>
        </p:nvSpPr>
        <p:spPr bwMode="auto">
          <a:xfrm>
            <a:off x="5899150" y="3235325"/>
            <a:ext cx="60325" cy="60325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206894" name="Oval 46"/>
          <p:cNvSpPr>
            <a:spLocks noChangeArrowheads="1"/>
          </p:cNvSpPr>
          <p:nvPr/>
        </p:nvSpPr>
        <p:spPr bwMode="auto">
          <a:xfrm>
            <a:off x="5899150" y="5275263"/>
            <a:ext cx="60325" cy="60325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206895" name="Oval 47"/>
          <p:cNvSpPr>
            <a:spLocks noChangeArrowheads="1"/>
          </p:cNvSpPr>
          <p:nvPr/>
        </p:nvSpPr>
        <p:spPr bwMode="auto">
          <a:xfrm>
            <a:off x="7978775" y="5275263"/>
            <a:ext cx="60325" cy="60325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206886" name="Oval 38"/>
          <p:cNvSpPr>
            <a:spLocks noChangeArrowheads="1"/>
          </p:cNvSpPr>
          <p:nvPr/>
        </p:nvSpPr>
        <p:spPr bwMode="auto">
          <a:xfrm>
            <a:off x="5859463" y="522763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-0.00208 -0.2944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68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30137 L 0.22795 0.0013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68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" y="1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35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95 0.00139 L 0.00104 0.0013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068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70" grpId="0" animBg="1"/>
      <p:bldP spid="206891" grpId="0" animBg="1"/>
      <p:bldP spid="206892" grpId="0" animBg="1"/>
      <p:bldP spid="206894" grpId="0" animBg="1"/>
      <p:bldP spid="206895" grpId="0" animBg="1"/>
      <p:bldP spid="206886" grpId="0" animBg="1"/>
      <p:bldP spid="206886" grpId="1" animBg="1"/>
      <p:bldP spid="206886" grpId="2" animBg="1"/>
      <p:bldP spid="206886" grpId="3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Waypoint</a:t>
            </a:r>
            <a:r>
              <a:rPr lang="pt-BR" dirty="0"/>
              <a:t> </a:t>
            </a:r>
            <a:r>
              <a:rPr lang="pt-BR" i="1" dirty="0" err="1"/>
              <a:t>Patterns</a:t>
            </a:r>
            <a:endParaRPr lang="en-US" i="1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Para não ficar monótono, pode-se colocar uma certa aleatoriedade</a:t>
            </a:r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63800" y="2601913"/>
            <a:ext cx="3657600" cy="3429000"/>
            <a:chOff x="3216" y="1392"/>
            <a:chExt cx="2304" cy="2064"/>
          </a:xfrm>
        </p:grpSpPr>
        <p:sp>
          <p:nvSpPr>
            <p:cNvPr id="207877" name="Rectangle 5"/>
            <p:cNvSpPr>
              <a:spLocks noChangeArrowheads="1"/>
            </p:cNvSpPr>
            <p:nvPr/>
          </p:nvSpPr>
          <p:spPr bwMode="auto">
            <a:xfrm>
              <a:off x="3216" y="1392"/>
              <a:ext cx="2304" cy="20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7878" name="Line 6"/>
            <p:cNvSpPr>
              <a:spLocks noChangeShapeType="1"/>
            </p:cNvSpPr>
            <p:nvPr/>
          </p:nvSpPr>
          <p:spPr bwMode="auto">
            <a:xfrm>
              <a:off x="350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79" name="Line 7"/>
            <p:cNvSpPr>
              <a:spLocks noChangeShapeType="1"/>
            </p:cNvSpPr>
            <p:nvPr/>
          </p:nvSpPr>
          <p:spPr bwMode="auto">
            <a:xfrm>
              <a:off x="336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80" name="Line 8"/>
            <p:cNvSpPr>
              <a:spLocks noChangeShapeType="1"/>
            </p:cNvSpPr>
            <p:nvPr/>
          </p:nvSpPr>
          <p:spPr bwMode="auto">
            <a:xfrm>
              <a:off x="379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81" name="Line 9"/>
            <p:cNvSpPr>
              <a:spLocks noChangeShapeType="1"/>
            </p:cNvSpPr>
            <p:nvPr/>
          </p:nvSpPr>
          <p:spPr bwMode="auto">
            <a:xfrm>
              <a:off x="364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82" name="Line 10"/>
            <p:cNvSpPr>
              <a:spLocks noChangeShapeType="1"/>
            </p:cNvSpPr>
            <p:nvPr/>
          </p:nvSpPr>
          <p:spPr bwMode="auto">
            <a:xfrm>
              <a:off x="408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83" name="Line 11"/>
            <p:cNvSpPr>
              <a:spLocks noChangeShapeType="1"/>
            </p:cNvSpPr>
            <p:nvPr/>
          </p:nvSpPr>
          <p:spPr bwMode="auto">
            <a:xfrm>
              <a:off x="393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84" name="Line 12"/>
            <p:cNvSpPr>
              <a:spLocks noChangeShapeType="1"/>
            </p:cNvSpPr>
            <p:nvPr/>
          </p:nvSpPr>
          <p:spPr bwMode="auto">
            <a:xfrm>
              <a:off x="436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85" name="Line 13"/>
            <p:cNvSpPr>
              <a:spLocks noChangeShapeType="1"/>
            </p:cNvSpPr>
            <p:nvPr/>
          </p:nvSpPr>
          <p:spPr bwMode="auto">
            <a:xfrm>
              <a:off x="422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86" name="Line 14"/>
            <p:cNvSpPr>
              <a:spLocks noChangeShapeType="1"/>
            </p:cNvSpPr>
            <p:nvPr/>
          </p:nvSpPr>
          <p:spPr bwMode="auto">
            <a:xfrm>
              <a:off x="465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87" name="Line 15"/>
            <p:cNvSpPr>
              <a:spLocks noChangeShapeType="1"/>
            </p:cNvSpPr>
            <p:nvPr/>
          </p:nvSpPr>
          <p:spPr bwMode="auto">
            <a:xfrm>
              <a:off x="451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88" name="Line 16"/>
            <p:cNvSpPr>
              <a:spLocks noChangeShapeType="1"/>
            </p:cNvSpPr>
            <p:nvPr/>
          </p:nvSpPr>
          <p:spPr bwMode="auto">
            <a:xfrm>
              <a:off x="494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89" name="Line 17"/>
            <p:cNvSpPr>
              <a:spLocks noChangeShapeType="1"/>
            </p:cNvSpPr>
            <p:nvPr/>
          </p:nvSpPr>
          <p:spPr bwMode="auto">
            <a:xfrm>
              <a:off x="480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90" name="Line 18"/>
            <p:cNvSpPr>
              <a:spLocks noChangeShapeType="1"/>
            </p:cNvSpPr>
            <p:nvPr/>
          </p:nvSpPr>
          <p:spPr bwMode="auto">
            <a:xfrm>
              <a:off x="523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91" name="Line 19"/>
            <p:cNvSpPr>
              <a:spLocks noChangeShapeType="1"/>
            </p:cNvSpPr>
            <p:nvPr/>
          </p:nvSpPr>
          <p:spPr bwMode="auto">
            <a:xfrm>
              <a:off x="508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92" name="Line 20"/>
            <p:cNvSpPr>
              <a:spLocks noChangeShapeType="1"/>
            </p:cNvSpPr>
            <p:nvPr/>
          </p:nvSpPr>
          <p:spPr bwMode="auto">
            <a:xfrm>
              <a:off x="537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7893" name="Line 21"/>
          <p:cNvSpPr>
            <a:spLocks noChangeShapeType="1"/>
          </p:cNvSpPr>
          <p:nvPr/>
        </p:nvSpPr>
        <p:spPr bwMode="auto">
          <a:xfrm rot="-5400000">
            <a:off x="4102100" y="4392613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463800" y="2830513"/>
            <a:ext cx="3657600" cy="2971800"/>
            <a:chOff x="3216" y="1536"/>
            <a:chExt cx="2064" cy="1872"/>
          </a:xfrm>
        </p:grpSpPr>
        <p:sp>
          <p:nvSpPr>
            <p:cNvPr id="207895" name="Line 23"/>
            <p:cNvSpPr>
              <a:spLocks noChangeShapeType="1"/>
            </p:cNvSpPr>
            <p:nvPr/>
          </p:nvSpPr>
          <p:spPr bwMode="auto">
            <a:xfrm rot="-5400000">
              <a:off x="4248" y="237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96" name="Line 24"/>
            <p:cNvSpPr>
              <a:spLocks noChangeShapeType="1"/>
            </p:cNvSpPr>
            <p:nvPr/>
          </p:nvSpPr>
          <p:spPr bwMode="auto">
            <a:xfrm rot="-5400000">
              <a:off x="4248" y="208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97" name="Line 25"/>
            <p:cNvSpPr>
              <a:spLocks noChangeShapeType="1"/>
            </p:cNvSpPr>
            <p:nvPr/>
          </p:nvSpPr>
          <p:spPr bwMode="auto">
            <a:xfrm rot="-5400000">
              <a:off x="4248" y="223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98" name="Line 26"/>
            <p:cNvSpPr>
              <a:spLocks noChangeShapeType="1"/>
            </p:cNvSpPr>
            <p:nvPr/>
          </p:nvSpPr>
          <p:spPr bwMode="auto">
            <a:xfrm rot="-5400000">
              <a:off x="4248" y="180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99" name="Line 27"/>
            <p:cNvSpPr>
              <a:spLocks noChangeShapeType="1"/>
            </p:cNvSpPr>
            <p:nvPr/>
          </p:nvSpPr>
          <p:spPr bwMode="auto">
            <a:xfrm rot="-5400000">
              <a:off x="4248" y="194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900" name="Line 28"/>
            <p:cNvSpPr>
              <a:spLocks noChangeShapeType="1"/>
            </p:cNvSpPr>
            <p:nvPr/>
          </p:nvSpPr>
          <p:spPr bwMode="auto">
            <a:xfrm rot="-5400000">
              <a:off x="4248" y="151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901" name="Line 29"/>
            <p:cNvSpPr>
              <a:spLocks noChangeShapeType="1"/>
            </p:cNvSpPr>
            <p:nvPr/>
          </p:nvSpPr>
          <p:spPr bwMode="auto">
            <a:xfrm rot="-5400000">
              <a:off x="4248" y="165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902" name="Line 30"/>
            <p:cNvSpPr>
              <a:spLocks noChangeShapeType="1"/>
            </p:cNvSpPr>
            <p:nvPr/>
          </p:nvSpPr>
          <p:spPr bwMode="auto">
            <a:xfrm rot="-5400000">
              <a:off x="4248" y="122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903" name="Line 31"/>
            <p:cNvSpPr>
              <a:spLocks noChangeShapeType="1"/>
            </p:cNvSpPr>
            <p:nvPr/>
          </p:nvSpPr>
          <p:spPr bwMode="auto">
            <a:xfrm rot="-5400000">
              <a:off x="4248" y="136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904" name="Line 32"/>
            <p:cNvSpPr>
              <a:spLocks noChangeShapeType="1"/>
            </p:cNvSpPr>
            <p:nvPr/>
          </p:nvSpPr>
          <p:spPr bwMode="auto">
            <a:xfrm rot="-5400000">
              <a:off x="4248" y="93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905" name="Line 33"/>
            <p:cNvSpPr>
              <a:spLocks noChangeShapeType="1"/>
            </p:cNvSpPr>
            <p:nvPr/>
          </p:nvSpPr>
          <p:spPr bwMode="auto">
            <a:xfrm rot="-5400000">
              <a:off x="4248" y="108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906" name="Line 34"/>
            <p:cNvSpPr>
              <a:spLocks noChangeShapeType="1"/>
            </p:cNvSpPr>
            <p:nvPr/>
          </p:nvSpPr>
          <p:spPr bwMode="auto">
            <a:xfrm rot="-5400000">
              <a:off x="4248" y="64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907" name="Line 35"/>
            <p:cNvSpPr>
              <a:spLocks noChangeShapeType="1"/>
            </p:cNvSpPr>
            <p:nvPr/>
          </p:nvSpPr>
          <p:spPr bwMode="auto">
            <a:xfrm rot="-5400000">
              <a:off x="4248" y="7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908" name="Line 36"/>
            <p:cNvSpPr>
              <a:spLocks noChangeShapeType="1"/>
            </p:cNvSpPr>
            <p:nvPr/>
          </p:nvSpPr>
          <p:spPr bwMode="auto">
            <a:xfrm rot="-5400000">
              <a:off x="4248" y="50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7913" name="Oval 41"/>
          <p:cNvSpPr>
            <a:spLocks noChangeArrowheads="1"/>
          </p:cNvSpPr>
          <p:nvPr/>
        </p:nvSpPr>
        <p:spPr bwMode="auto">
          <a:xfrm>
            <a:off x="2951163" y="287496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07914" name="Rectangle 42"/>
          <p:cNvSpPr>
            <a:spLocks noChangeArrowheads="1"/>
          </p:cNvSpPr>
          <p:nvPr/>
        </p:nvSpPr>
        <p:spPr bwMode="auto">
          <a:xfrm>
            <a:off x="3157538" y="3976688"/>
            <a:ext cx="2262187" cy="1358900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207915" name="Rectangle 43"/>
          <p:cNvSpPr>
            <a:spLocks noChangeArrowheads="1"/>
          </p:cNvSpPr>
          <p:nvPr/>
        </p:nvSpPr>
        <p:spPr bwMode="auto">
          <a:xfrm>
            <a:off x="3157538" y="3062288"/>
            <a:ext cx="895350" cy="674687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207916" name="Rectangle 44"/>
          <p:cNvSpPr>
            <a:spLocks noChangeArrowheads="1"/>
          </p:cNvSpPr>
          <p:nvPr/>
        </p:nvSpPr>
        <p:spPr bwMode="auto">
          <a:xfrm>
            <a:off x="4300538" y="3062288"/>
            <a:ext cx="1117600" cy="674687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46 L 0.27673 0.00046 L 0.27673 0.36785 L 0.00052 0.36785 L 0.00052 0.00046 Z " pathEditMode="relative" rAng="0" ptsTypes="FFFFF">
                                      <p:cBhvr>
                                        <p:cTn id="6" dur="5000" fill="hold"/>
                                        <p:tgtEl>
                                          <p:spTgt spid="2079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1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47 L 0.12569 -0.00092 L 0.12569 0.12972 L 0.27517 0.12972 L 0.27517 0.36716 L -0.00052 0.36716 L 0.00052 0.00047 Z " pathEditMode="relative" ptsTypes="AAAAAAA">
                                      <p:cBhvr>
                                        <p:cTn id="9" dur="5000" fill="hold"/>
                                        <p:tgtEl>
                                          <p:spTgt spid="2079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" presetID="7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47 L 0.27691 0.00047 L 0.27691 0.13042 L 0.00052 0.13042 L 0.00052 0.00047 Z " pathEditMode="relative" rAng="0" ptsTypes="FFFFF">
                                      <p:cBhvr>
                                        <p:cTn id="12" dur="3000" fill="hold"/>
                                        <p:tgtEl>
                                          <p:spTgt spid="2079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13" grpId="0" animBg="1"/>
      <p:bldP spid="207913" grpId="1" animBg="1"/>
      <p:bldP spid="207913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i="1" dirty="0" err="1" smtClean="0"/>
              <a:t>Steering</a:t>
            </a:r>
            <a:r>
              <a:rPr lang="pt-BR" dirty="0" smtClean="0"/>
              <a:t> – </a:t>
            </a:r>
            <a:br>
              <a:rPr lang="pt-BR" dirty="0" smtClean="0"/>
            </a:br>
            <a:r>
              <a:rPr lang="pt-BR" dirty="0" smtClean="0"/>
              <a:t>Desvio de Obstáculos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Desvio de Obstáculos (</a:t>
            </a:r>
            <a:r>
              <a:rPr lang="pt-BR" i="1"/>
              <a:t>Steering</a:t>
            </a:r>
            <a:r>
              <a:rPr lang="pt-BR"/>
              <a:t>)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Campos Potenciais</a:t>
            </a:r>
          </a:p>
          <a:p>
            <a:pPr lvl="1"/>
            <a:r>
              <a:rPr lang="pt-BR"/>
              <a:t>Dependendo da forma com que é implementado, pode ser planejamento ou </a:t>
            </a:r>
            <a:r>
              <a:rPr lang="pt-BR" i="1"/>
              <a:t>steering</a:t>
            </a:r>
          </a:p>
          <a:p>
            <a:pPr lvl="2"/>
            <a:r>
              <a:rPr lang="pt-BR" i="1"/>
              <a:t>Wavefront Planner – planejamento</a:t>
            </a:r>
          </a:p>
          <a:p>
            <a:pPr lvl="2"/>
            <a:r>
              <a:rPr lang="pt-BR" i="1"/>
              <a:t>Somatório das forças - steering</a:t>
            </a:r>
          </a:p>
          <a:p>
            <a:pPr lvl="1"/>
            <a:r>
              <a:rPr lang="pt-BR"/>
              <a:t>“Planejamento” e controle de trajetórias feitos em conjunto</a:t>
            </a:r>
          </a:p>
          <a:p>
            <a:endParaRPr lang="pt-BR"/>
          </a:p>
          <a:p>
            <a:r>
              <a:rPr lang="pt-BR"/>
              <a:t>Algoritmo mais simples: Bug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Bug </a:t>
            </a:r>
            <a:r>
              <a:rPr lang="pt-BR" i="1" dirty="0" err="1"/>
              <a:t>Algorithm</a:t>
            </a:r>
            <a:endParaRPr lang="en-US" i="1" dirty="0"/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12163" cy="5029200"/>
          </a:xfrm>
        </p:spPr>
        <p:txBody>
          <a:bodyPr/>
          <a:lstStyle/>
          <a:p>
            <a:r>
              <a:rPr lang="pt-BR" dirty="0"/>
              <a:t>Desvio de obstáculos (</a:t>
            </a:r>
            <a:r>
              <a:rPr lang="pt-BR" i="1" dirty="0" err="1"/>
              <a:t>steering</a:t>
            </a:r>
            <a:r>
              <a:rPr lang="pt-BR" dirty="0"/>
              <a:t>)</a:t>
            </a:r>
          </a:p>
          <a:p>
            <a:r>
              <a:rPr lang="pt-BR" dirty="0"/>
              <a:t>Algoritmo bastante simples</a:t>
            </a:r>
          </a:p>
          <a:p>
            <a:r>
              <a:rPr lang="pt-BR" dirty="0"/>
              <a:t>Útil quando não se possui um mapa completo</a:t>
            </a:r>
          </a:p>
          <a:p>
            <a:r>
              <a:rPr lang="pt-BR" dirty="0"/>
              <a:t>Completo: se existir um caminho entre a posição corrente e o gol ele acha</a:t>
            </a:r>
          </a:p>
          <a:p>
            <a:r>
              <a:rPr lang="pt-BR" dirty="0"/>
              <a:t>2 Comportamentos</a:t>
            </a:r>
          </a:p>
          <a:p>
            <a:pPr lvl="2"/>
            <a:r>
              <a:rPr lang="pt-BR" dirty="0"/>
              <a:t>Mover na direção do gol</a:t>
            </a:r>
          </a:p>
          <a:p>
            <a:pPr lvl="2"/>
            <a:r>
              <a:rPr lang="pt-BR" dirty="0" err="1"/>
              <a:t>Circunavegar</a:t>
            </a:r>
            <a:r>
              <a:rPr lang="pt-BR" dirty="0"/>
              <a:t> obstáculos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Bug </a:t>
            </a:r>
            <a:r>
              <a:rPr lang="pt-BR" i="1" dirty="0" err="1"/>
              <a:t>Algorithm</a:t>
            </a:r>
            <a:endParaRPr lang="en-US" i="1" dirty="0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Quando mudar o comportamento</a:t>
            </a:r>
          </a:p>
          <a:p>
            <a:pPr lvl="1"/>
            <a:r>
              <a:rPr lang="pt-BR" dirty="0"/>
              <a:t>Gol		Obstáculos: simples</a:t>
            </a:r>
          </a:p>
          <a:p>
            <a:pPr lvl="1"/>
            <a:r>
              <a:rPr lang="pt-BR" dirty="0"/>
              <a:t>Obstáculos 		Gol</a:t>
            </a:r>
          </a:p>
          <a:p>
            <a:pPr lvl="2"/>
            <a:r>
              <a:rPr lang="pt-BR" dirty="0"/>
              <a:t>Bug1: percorrer todo o perímetro e detectar o ponto mais próximo do gol para mudar o estado</a:t>
            </a:r>
          </a:p>
          <a:p>
            <a:pPr lvl="2"/>
            <a:r>
              <a:rPr lang="pt-BR" dirty="0"/>
              <a:t>Bug2: percorrer o perímetro até encontrar novamente a linha SG, que liga o início no gol</a:t>
            </a:r>
          </a:p>
          <a:p>
            <a:pPr lvl="2"/>
            <a:r>
              <a:rPr lang="pt-BR" dirty="0"/>
              <a:t>Bug3 (</a:t>
            </a:r>
            <a:r>
              <a:rPr lang="pt-BR" i="1" dirty="0" err="1"/>
              <a:t>tangent</a:t>
            </a:r>
            <a:r>
              <a:rPr lang="pt-BR" i="1" dirty="0"/>
              <a:t> bug</a:t>
            </a:r>
            <a:r>
              <a:rPr lang="pt-BR" dirty="0"/>
              <a:t>): percorrer o perímetro até que um “caminho direto” para o gol seja encontrado </a:t>
            </a:r>
          </a:p>
          <a:p>
            <a:pPr lvl="3"/>
            <a:r>
              <a:rPr lang="pt-BR" dirty="0" err="1"/>
              <a:t>Replanejar</a:t>
            </a:r>
            <a:r>
              <a:rPr lang="pt-BR" dirty="0"/>
              <a:t> a linha SG</a:t>
            </a:r>
          </a:p>
          <a:p>
            <a:pPr lvl="1"/>
            <a:endParaRPr lang="en-US" dirty="0"/>
          </a:p>
        </p:txBody>
      </p:sp>
      <p:sp>
        <p:nvSpPr>
          <p:cNvPr id="370692" name="Line 4"/>
          <p:cNvSpPr>
            <a:spLocks noChangeShapeType="1"/>
          </p:cNvSpPr>
          <p:nvPr/>
        </p:nvSpPr>
        <p:spPr bwMode="auto">
          <a:xfrm>
            <a:off x="1876425" y="2089150"/>
            <a:ext cx="1290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70693" name="Line 5"/>
          <p:cNvSpPr>
            <a:spLocks noChangeShapeType="1"/>
          </p:cNvSpPr>
          <p:nvPr/>
        </p:nvSpPr>
        <p:spPr bwMode="auto">
          <a:xfrm>
            <a:off x="2954338" y="2570163"/>
            <a:ext cx="1155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Bug1 - example</a:t>
            </a:r>
          </a:p>
        </p:txBody>
      </p:sp>
      <p:grpSp>
        <p:nvGrpSpPr>
          <p:cNvPr id="371715" name="Group 3"/>
          <p:cNvGrpSpPr>
            <a:grpSpLocks/>
          </p:cNvGrpSpPr>
          <p:nvPr/>
        </p:nvGrpSpPr>
        <p:grpSpPr bwMode="auto">
          <a:xfrm>
            <a:off x="669925" y="2036763"/>
            <a:ext cx="7651750" cy="3663950"/>
            <a:chOff x="422" y="1283"/>
            <a:chExt cx="4820" cy="2308"/>
          </a:xfrm>
        </p:grpSpPr>
        <p:grpSp>
          <p:nvGrpSpPr>
            <p:cNvPr id="371716" name="Group 4"/>
            <p:cNvGrpSpPr>
              <a:grpSpLocks/>
            </p:cNvGrpSpPr>
            <p:nvPr/>
          </p:nvGrpSpPr>
          <p:grpSpPr bwMode="auto">
            <a:xfrm>
              <a:off x="422" y="1283"/>
              <a:ext cx="4820" cy="2308"/>
              <a:chOff x="422" y="1283"/>
              <a:chExt cx="4820" cy="2308"/>
            </a:xfrm>
          </p:grpSpPr>
          <p:sp>
            <p:nvSpPr>
              <p:cNvPr id="371717" name="Freeform 5"/>
              <p:cNvSpPr>
                <a:spLocks/>
              </p:cNvSpPr>
              <p:nvPr/>
            </p:nvSpPr>
            <p:spPr bwMode="auto">
              <a:xfrm rot="-300602">
                <a:off x="1104" y="1824"/>
                <a:ext cx="1088" cy="1549"/>
              </a:xfrm>
              <a:custGeom>
                <a:avLst/>
                <a:gdLst/>
                <a:ahLst/>
                <a:cxnLst>
                  <a:cxn ang="0">
                    <a:pos x="576" y="0"/>
                  </a:cxn>
                  <a:cxn ang="0">
                    <a:pos x="416" y="24"/>
                  </a:cxn>
                  <a:cxn ang="0">
                    <a:pos x="312" y="88"/>
                  </a:cxn>
                  <a:cxn ang="0">
                    <a:pos x="232" y="168"/>
                  </a:cxn>
                  <a:cxn ang="0">
                    <a:pos x="176" y="264"/>
                  </a:cxn>
                  <a:cxn ang="0">
                    <a:pos x="144" y="312"/>
                  </a:cxn>
                  <a:cxn ang="0">
                    <a:pos x="88" y="456"/>
                  </a:cxn>
                  <a:cxn ang="0">
                    <a:pos x="72" y="528"/>
                  </a:cxn>
                  <a:cxn ang="0">
                    <a:pos x="16" y="744"/>
                  </a:cxn>
                  <a:cxn ang="0">
                    <a:pos x="0" y="840"/>
                  </a:cxn>
                  <a:cxn ang="0">
                    <a:pos x="16" y="1088"/>
                  </a:cxn>
                  <a:cxn ang="0">
                    <a:pos x="352" y="1488"/>
                  </a:cxn>
                  <a:cxn ang="0">
                    <a:pos x="584" y="1544"/>
                  </a:cxn>
                  <a:cxn ang="0">
                    <a:pos x="760" y="1528"/>
                  </a:cxn>
                  <a:cxn ang="0">
                    <a:pos x="784" y="1512"/>
                  </a:cxn>
                  <a:cxn ang="0">
                    <a:pos x="808" y="1504"/>
                  </a:cxn>
                  <a:cxn ang="0">
                    <a:pos x="912" y="1432"/>
                  </a:cxn>
                  <a:cxn ang="0">
                    <a:pos x="1016" y="1352"/>
                  </a:cxn>
                  <a:cxn ang="0">
                    <a:pos x="1088" y="1152"/>
                  </a:cxn>
                  <a:cxn ang="0">
                    <a:pos x="976" y="832"/>
                  </a:cxn>
                  <a:cxn ang="0">
                    <a:pos x="888" y="720"/>
                  </a:cxn>
                  <a:cxn ang="0">
                    <a:pos x="856" y="672"/>
                  </a:cxn>
                  <a:cxn ang="0">
                    <a:pos x="808" y="640"/>
                  </a:cxn>
                  <a:cxn ang="0">
                    <a:pos x="792" y="592"/>
                  </a:cxn>
                  <a:cxn ang="0">
                    <a:pos x="784" y="568"/>
                  </a:cxn>
                  <a:cxn ang="0">
                    <a:pos x="888" y="416"/>
                  </a:cxn>
                  <a:cxn ang="0">
                    <a:pos x="952" y="352"/>
                  </a:cxn>
                  <a:cxn ang="0">
                    <a:pos x="1000" y="256"/>
                  </a:cxn>
                  <a:cxn ang="0">
                    <a:pos x="960" y="112"/>
                  </a:cxn>
                  <a:cxn ang="0">
                    <a:pos x="840" y="56"/>
                  </a:cxn>
                  <a:cxn ang="0">
                    <a:pos x="576" y="0"/>
                  </a:cxn>
                </a:cxnLst>
                <a:rect l="0" t="0" r="r" b="b"/>
                <a:pathLst>
                  <a:path w="1088" h="1549">
                    <a:moveTo>
                      <a:pt x="576" y="0"/>
                    </a:moveTo>
                    <a:cubicBezTo>
                      <a:pt x="526" y="4"/>
                      <a:pt x="465" y="3"/>
                      <a:pt x="416" y="24"/>
                    </a:cubicBezTo>
                    <a:cubicBezTo>
                      <a:pt x="376" y="41"/>
                      <a:pt x="351" y="75"/>
                      <a:pt x="312" y="88"/>
                    </a:cubicBezTo>
                    <a:cubicBezTo>
                      <a:pt x="295" y="114"/>
                      <a:pt x="258" y="151"/>
                      <a:pt x="232" y="168"/>
                    </a:cubicBezTo>
                    <a:cubicBezTo>
                      <a:pt x="219" y="206"/>
                      <a:pt x="200" y="233"/>
                      <a:pt x="176" y="264"/>
                    </a:cubicBezTo>
                    <a:cubicBezTo>
                      <a:pt x="164" y="279"/>
                      <a:pt x="144" y="312"/>
                      <a:pt x="144" y="312"/>
                    </a:cubicBezTo>
                    <a:cubicBezTo>
                      <a:pt x="131" y="363"/>
                      <a:pt x="106" y="407"/>
                      <a:pt x="88" y="456"/>
                    </a:cubicBezTo>
                    <a:cubicBezTo>
                      <a:pt x="82" y="472"/>
                      <a:pt x="76" y="513"/>
                      <a:pt x="72" y="528"/>
                    </a:cubicBezTo>
                    <a:cubicBezTo>
                      <a:pt x="54" y="599"/>
                      <a:pt x="26" y="671"/>
                      <a:pt x="16" y="744"/>
                    </a:cubicBezTo>
                    <a:cubicBezTo>
                      <a:pt x="3" y="838"/>
                      <a:pt x="17" y="788"/>
                      <a:pt x="0" y="840"/>
                    </a:cubicBezTo>
                    <a:cubicBezTo>
                      <a:pt x="4" y="938"/>
                      <a:pt x="0" y="1002"/>
                      <a:pt x="16" y="1088"/>
                    </a:cubicBezTo>
                    <a:cubicBezTo>
                      <a:pt x="48" y="1261"/>
                      <a:pt x="176" y="1444"/>
                      <a:pt x="352" y="1488"/>
                    </a:cubicBezTo>
                    <a:cubicBezTo>
                      <a:pt x="415" y="1530"/>
                      <a:pt x="511" y="1532"/>
                      <a:pt x="584" y="1544"/>
                    </a:cubicBezTo>
                    <a:cubicBezTo>
                      <a:pt x="643" y="1541"/>
                      <a:pt x="705" y="1549"/>
                      <a:pt x="760" y="1528"/>
                    </a:cubicBezTo>
                    <a:cubicBezTo>
                      <a:pt x="769" y="1525"/>
                      <a:pt x="775" y="1516"/>
                      <a:pt x="784" y="1512"/>
                    </a:cubicBezTo>
                    <a:cubicBezTo>
                      <a:pt x="792" y="1508"/>
                      <a:pt x="800" y="1507"/>
                      <a:pt x="808" y="1504"/>
                    </a:cubicBezTo>
                    <a:cubicBezTo>
                      <a:pt x="844" y="1477"/>
                      <a:pt x="869" y="1446"/>
                      <a:pt x="912" y="1432"/>
                    </a:cubicBezTo>
                    <a:cubicBezTo>
                      <a:pt x="943" y="1401"/>
                      <a:pt x="987" y="1384"/>
                      <a:pt x="1016" y="1352"/>
                    </a:cubicBezTo>
                    <a:cubicBezTo>
                      <a:pt x="1066" y="1295"/>
                      <a:pt x="1071" y="1222"/>
                      <a:pt x="1088" y="1152"/>
                    </a:cubicBezTo>
                    <a:cubicBezTo>
                      <a:pt x="1067" y="1049"/>
                      <a:pt x="1054" y="910"/>
                      <a:pt x="976" y="832"/>
                    </a:cubicBezTo>
                    <a:cubicBezTo>
                      <a:pt x="959" y="782"/>
                      <a:pt x="931" y="748"/>
                      <a:pt x="888" y="720"/>
                    </a:cubicBezTo>
                    <a:cubicBezTo>
                      <a:pt x="877" y="704"/>
                      <a:pt x="867" y="688"/>
                      <a:pt x="856" y="672"/>
                    </a:cubicBezTo>
                    <a:cubicBezTo>
                      <a:pt x="845" y="656"/>
                      <a:pt x="808" y="640"/>
                      <a:pt x="808" y="640"/>
                    </a:cubicBezTo>
                    <a:cubicBezTo>
                      <a:pt x="803" y="624"/>
                      <a:pt x="797" y="608"/>
                      <a:pt x="792" y="592"/>
                    </a:cubicBezTo>
                    <a:cubicBezTo>
                      <a:pt x="789" y="584"/>
                      <a:pt x="784" y="568"/>
                      <a:pt x="784" y="568"/>
                    </a:cubicBezTo>
                    <a:cubicBezTo>
                      <a:pt x="794" y="495"/>
                      <a:pt x="812" y="441"/>
                      <a:pt x="888" y="416"/>
                    </a:cubicBezTo>
                    <a:cubicBezTo>
                      <a:pt x="906" y="389"/>
                      <a:pt x="929" y="375"/>
                      <a:pt x="952" y="352"/>
                    </a:cubicBezTo>
                    <a:cubicBezTo>
                      <a:pt x="964" y="317"/>
                      <a:pt x="988" y="291"/>
                      <a:pt x="1000" y="256"/>
                    </a:cubicBezTo>
                    <a:cubicBezTo>
                      <a:pt x="996" y="216"/>
                      <a:pt x="997" y="144"/>
                      <a:pt x="960" y="112"/>
                    </a:cubicBezTo>
                    <a:cubicBezTo>
                      <a:pt x="920" y="77"/>
                      <a:pt x="880" y="83"/>
                      <a:pt x="840" y="56"/>
                    </a:cubicBezTo>
                    <a:cubicBezTo>
                      <a:pt x="767" y="7"/>
                      <a:pt x="661" y="0"/>
                      <a:pt x="5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1718" name="Freeform 6"/>
              <p:cNvSpPr>
                <a:spLocks/>
              </p:cNvSpPr>
              <p:nvPr/>
            </p:nvSpPr>
            <p:spPr bwMode="auto">
              <a:xfrm rot="-1031834">
                <a:off x="3312" y="1283"/>
                <a:ext cx="978" cy="1081"/>
              </a:xfrm>
              <a:custGeom>
                <a:avLst/>
                <a:gdLst/>
                <a:ahLst/>
                <a:cxnLst>
                  <a:cxn ang="0">
                    <a:pos x="730" y="25"/>
                  </a:cxn>
                  <a:cxn ang="0">
                    <a:pos x="794" y="65"/>
                  </a:cxn>
                  <a:cxn ang="0">
                    <a:pos x="850" y="81"/>
                  </a:cxn>
                  <a:cxn ang="0">
                    <a:pos x="954" y="153"/>
                  </a:cxn>
                  <a:cxn ang="0">
                    <a:pos x="938" y="369"/>
                  </a:cxn>
                  <a:cxn ang="0">
                    <a:pos x="914" y="417"/>
                  </a:cxn>
                  <a:cxn ang="0">
                    <a:pos x="898" y="465"/>
                  </a:cxn>
                  <a:cxn ang="0">
                    <a:pos x="906" y="697"/>
                  </a:cxn>
                  <a:cxn ang="0">
                    <a:pos x="922" y="761"/>
                  </a:cxn>
                  <a:cxn ang="0">
                    <a:pos x="938" y="809"/>
                  </a:cxn>
                  <a:cxn ang="0">
                    <a:pos x="930" y="977"/>
                  </a:cxn>
                  <a:cxn ang="0">
                    <a:pos x="874" y="1049"/>
                  </a:cxn>
                  <a:cxn ang="0">
                    <a:pos x="826" y="1081"/>
                  </a:cxn>
                  <a:cxn ang="0">
                    <a:pos x="714" y="1073"/>
                  </a:cxn>
                  <a:cxn ang="0">
                    <a:pos x="618" y="1041"/>
                  </a:cxn>
                  <a:cxn ang="0">
                    <a:pos x="346" y="833"/>
                  </a:cxn>
                  <a:cxn ang="0">
                    <a:pos x="306" y="785"/>
                  </a:cxn>
                  <a:cxn ang="0">
                    <a:pos x="282" y="777"/>
                  </a:cxn>
                  <a:cxn ang="0">
                    <a:pos x="210" y="729"/>
                  </a:cxn>
                  <a:cxn ang="0">
                    <a:pos x="98" y="657"/>
                  </a:cxn>
                  <a:cxn ang="0">
                    <a:pos x="74" y="625"/>
                  </a:cxn>
                  <a:cxn ang="0">
                    <a:pos x="50" y="609"/>
                  </a:cxn>
                  <a:cxn ang="0">
                    <a:pos x="18" y="561"/>
                  </a:cxn>
                  <a:cxn ang="0">
                    <a:pos x="90" y="393"/>
                  </a:cxn>
                  <a:cxn ang="0">
                    <a:pos x="242" y="425"/>
                  </a:cxn>
                  <a:cxn ang="0">
                    <a:pos x="314" y="481"/>
                  </a:cxn>
                  <a:cxn ang="0">
                    <a:pos x="426" y="529"/>
                  </a:cxn>
                  <a:cxn ang="0">
                    <a:pos x="522" y="569"/>
                  </a:cxn>
                  <a:cxn ang="0">
                    <a:pos x="562" y="561"/>
                  </a:cxn>
                  <a:cxn ang="0">
                    <a:pos x="626" y="473"/>
                  </a:cxn>
                  <a:cxn ang="0">
                    <a:pos x="610" y="313"/>
                  </a:cxn>
                  <a:cxn ang="0">
                    <a:pos x="594" y="249"/>
                  </a:cxn>
                  <a:cxn ang="0">
                    <a:pos x="586" y="217"/>
                  </a:cxn>
                  <a:cxn ang="0">
                    <a:pos x="626" y="89"/>
                  </a:cxn>
                  <a:cxn ang="0">
                    <a:pos x="674" y="73"/>
                  </a:cxn>
                  <a:cxn ang="0">
                    <a:pos x="730" y="25"/>
                  </a:cxn>
                </a:cxnLst>
                <a:rect l="0" t="0" r="r" b="b"/>
                <a:pathLst>
                  <a:path w="978" h="1081">
                    <a:moveTo>
                      <a:pt x="730" y="25"/>
                    </a:moveTo>
                    <a:cubicBezTo>
                      <a:pt x="812" y="52"/>
                      <a:pt x="664" y="0"/>
                      <a:pt x="794" y="65"/>
                    </a:cubicBezTo>
                    <a:cubicBezTo>
                      <a:pt x="811" y="74"/>
                      <a:pt x="831" y="76"/>
                      <a:pt x="850" y="81"/>
                    </a:cubicBezTo>
                    <a:cubicBezTo>
                      <a:pt x="881" y="112"/>
                      <a:pt x="919" y="127"/>
                      <a:pt x="954" y="153"/>
                    </a:cubicBezTo>
                    <a:cubicBezTo>
                      <a:pt x="978" y="225"/>
                      <a:pt x="961" y="300"/>
                      <a:pt x="938" y="369"/>
                    </a:cubicBezTo>
                    <a:cubicBezTo>
                      <a:pt x="909" y="457"/>
                      <a:pt x="955" y="324"/>
                      <a:pt x="914" y="417"/>
                    </a:cubicBezTo>
                    <a:cubicBezTo>
                      <a:pt x="907" y="432"/>
                      <a:pt x="898" y="465"/>
                      <a:pt x="898" y="465"/>
                    </a:cubicBezTo>
                    <a:cubicBezTo>
                      <a:pt x="887" y="543"/>
                      <a:pt x="885" y="620"/>
                      <a:pt x="906" y="697"/>
                    </a:cubicBezTo>
                    <a:cubicBezTo>
                      <a:pt x="912" y="718"/>
                      <a:pt x="917" y="740"/>
                      <a:pt x="922" y="761"/>
                    </a:cubicBezTo>
                    <a:cubicBezTo>
                      <a:pt x="926" y="777"/>
                      <a:pt x="938" y="809"/>
                      <a:pt x="938" y="809"/>
                    </a:cubicBezTo>
                    <a:cubicBezTo>
                      <a:pt x="946" y="862"/>
                      <a:pt x="958" y="927"/>
                      <a:pt x="930" y="977"/>
                    </a:cubicBezTo>
                    <a:cubicBezTo>
                      <a:pt x="917" y="1001"/>
                      <a:pt x="897" y="1031"/>
                      <a:pt x="874" y="1049"/>
                    </a:cubicBezTo>
                    <a:cubicBezTo>
                      <a:pt x="859" y="1061"/>
                      <a:pt x="826" y="1081"/>
                      <a:pt x="826" y="1081"/>
                    </a:cubicBezTo>
                    <a:cubicBezTo>
                      <a:pt x="789" y="1078"/>
                      <a:pt x="751" y="1077"/>
                      <a:pt x="714" y="1073"/>
                    </a:cubicBezTo>
                    <a:cubicBezTo>
                      <a:pt x="682" y="1069"/>
                      <a:pt x="651" y="1048"/>
                      <a:pt x="618" y="1041"/>
                    </a:cubicBezTo>
                    <a:cubicBezTo>
                      <a:pt x="523" y="993"/>
                      <a:pt x="429" y="902"/>
                      <a:pt x="346" y="833"/>
                    </a:cubicBezTo>
                    <a:cubicBezTo>
                      <a:pt x="330" y="820"/>
                      <a:pt x="322" y="798"/>
                      <a:pt x="306" y="785"/>
                    </a:cubicBezTo>
                    <a:cubicBezTo>
                      <a:pt x="299" y="780"/>
                      <a:pt x="289" y="781"/>
                      <a:pt x="282" y="777"/>
                    </a:cubicBezTo>
                    <a:cubicBezTo>
                      <a:pt x="282" y="777"/>
                      <a:pt x="222" y="737"/>
                      <a:pt x="210" y="729"/>
                    </a:cubicBezTo>
                    <a:cubicBezTo>
                      <a:pt x="172" y="704"/>
                      <a:pt x="141" y="671"/>
                      <a:pt x="98" y="657"/>
                    </a:cubicBezTo>
                    <a:cubicBezTo>
                      <a:pt x="90" y="646"/>
                      <a:pt x="83" y="634"/>
                      <a:pt x="74" y="625"/>
                    </a:cubicBezTo>
                    <a:cubicBezTo>
                      <a:pt x="67" y="618"/>
                      <a:pt x="56" y="616"/>
                      <a:pt x="50" y="609"/>
                    </a:cubicBezTo>
                    <a:cubicBezTo>
                      <a:pt x="37" y="595"/>
                      <a:pt x="18" y="561"/>
                      <a:pt x="18" y="561"/>
                    </a:cubicBezTo>
                    <a:cubicBezTo>
                      <a:pt x="0" y="490"/>
                      <a:pt x="17" y="417"/>
                      <a:pt x="90" y="393"/>
                    </a:cubicBezTo>
                    <a:cubicBezTo>
                      <a:pt x="130" y="397"/>
                      <a:pt x="205" y="400"/>
                      <a:pt x="242" y="425"/>
                    </a:cubicBezTo>
                    <a:cubicBezTo>
                      <a:pt x="268" y="442"/>
                      <a:pt x="287" y="466"/>
                      <a:pt x="314" y="481"/>
                    </a:cubicBezTo>
                    <a:cubicBezTo>
                      <a:pt x="350" y="502"/>
                      <a:pt x="389" y="513"/>
                      <a:pt x="426" y="529"/>
                    </a:cubicBezTo>
                    <a:cubicBezTo>
                      <a:pt x="537" y="575"/>
                      <a:pt x="450" y="551"/>
                      <a:pt x="522" y="569"/>
                    </a:cubicBezTo>
                    <a:cubicBezTo>
                      <a:pt x="535" y="566"/>
                      <a:pt x="549" y="566"/>
                      <a:pt x="562" y="561"/>
                    </a:cubicBezTo>
                    <a:cubicBezTo>
                      <a:pt x="600" y="547"/>
                      <a:pt x="606" y="503"/>
                      <a:pt x="626" y="473"/>
                    </a:cubicBezTo>
                    <a:cubicBezTo>
                      <a:pt x="639" y="419"/>
                      <a:pt x="624" y="366"/>
                      <a:pt x="610" y="313"/>
                    </a:cubicBezTo>
                    <a:cubicBezTo>
                      <a:pt x="604" y="292"/>
                      <a:pt x="599" y="270"/>
                      <a:pt x="594" y="249"/>
                    </a:cubicBezTo>
                    <a:cubicBezTo>
                      <a:pt x="591" y="238"/>
                      <a:pt x="586" y="217"/>
                      <a:pt x="586" y="217"/>
                    </a:cubicBezTo>
                    <a:cubicBezTo>
                      <a:pt x="596" y="118"/>
                      <a:pt x="579" y="159"/>
                      <a:pt x="626" y="89"/>
                    </a:cubicBezTo>
                    <a:cubicBezTo>
                      <a:pt x="635" y="75"/>
                      <a:pt x="658" y="78"/>
                      <a:pt x="674" y="73"/>
                    </a:cubicBezTo>
                    <a:cubicBezTo>
                      <a:pt x="704" y="63"/>
                      <a:pt x="719" y="58"/>
                      <a:pt x="730" y="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1719" name="Oval 7"/>
              <p:cNvSpPr>
                <a:spLocks noChangeArrowheads="1"/>
              </p:cNvSpPr>
              <p:nvPr/>
            </p:nvSpPr>
            <p:spPr bwMode="auto">
              <a:xfrm>
                <a:off x="566" y="331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71720" name="Text Box 8"/>
              <p:cNvSpPr txBox="1">
                <a:spLocks noChangeArrowheads="1"/>
              </p:cNvSpPr>
              <p:nvPr/>
            </p:nvSpPr>
            <p:spPr bwMode="auto">
              <a:xfrm>
                <a:off x="422" y="3360"/>
                <a:ext cx="44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en-US" b="0">
                    <a:cs typeface="Arial" charset="0"/>
                  </a:rPr>
                  <a:t>q</a:t>
                </a:r>
                <a:r>
                  <a:rPr lang="en-US" b="0" baseline="-40000">
                    <a:cs typeface="Arial" charset="0"/>
                  </a:rPr>
                  <a:t>start</a:t>
                </a:r>
              </a:p>
            </p:txBody>
          </p:sp>
          <p:sp>
            <p:nvSpPr>
              <p:cNvPr id="371721" name="Oval 9"/>
              <p:cNvSpPr>
                <a:spLocks noChangeArrowheads="1"/>
              </p:cNvSpPr>
              <p:nvPr/>
            </p:nvSpPr>
            <p:spPr bwMode="auto">
              <a:xfrm>
                <a:off x="4944" y="13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71722" name="Text Box 10"/>
              <p:cNvSpPr txBox="1">
                <a:spLocks noChangeArrowheads="1"/>
              </p:cNvSpPr>
              <p:nvPr/>
            </p:nvSpPr>
            <p:spPr bwMode="auto">
              <a:xfrm>
                <a:off x="4800" y="1440"/>
                <a:ext cx="44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en-US" b="0">
                    <a:cs typeface="Arial" charset="0"/>
                  </a:rPr>
                  <a:t>q</a:t>
                </a:r>
                <a:r>
                  <a:rPr lang="en-US" b="0" baseline="-40000">
                    <a:cs typeface="Arial" charset="0"/>
                  </a:rPr>
                  <a:t>goal</a:t>
                </a:r>
              </a:p>
            </p:txBody>
          </p:sp>
        </p:grpSp>
        <p:sp>
          <p:nvSpPr>
            <p:cNvPr id="371723" name="Line 11"/>
            <p:cNvSpPr>
              <a:spLocks noChangeShapeType="1"/>
            </p:cNvSpPr>
            <p:nvPr/>
          </p:nvSpPr>
          <p:spPr bwMode="auto">
            <a:xfrm flipV="1">
              <a:off x="568" y="1416"/>
              <a:ext cx="4416" cy="1920"/>
            </a:xfrm>
            <a:prstGeom prst="line">
              <a:avLst/>
            </a:prstGeom>
            <a:noFill/>
            <a:ln w="12700">
              <a:solidFill>
                <a:srgbClr val="CC0066"/>
              </a:solidFill>
              <a:prstDash val="lgDashDot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71724" name="Group 12"/>
          <p:cNvGrpSpPr>
            <a:grpSpLocks/>
          </p:cNvGrpSpPr>
          <p:nvPr/>
        </p:nvGrpSpPr>
        <p:grpSpPr bwMode="auto">
          <a:xfrm>
            <a:off x="914400" y="4838700"/>
            <a:ext cx="1311275" cy="862013"/>
            <a:chOff x="576" y="3048"/>
            <a:chExt cx="826" cy="543"/>
          </a:xfrm>
        </p:grpSpPr>
        <p:sp>
          <p:nvSpPr>
            <p:cNvPr id="371725" name="Line 13"/>
            <p:cNvSpPr>
              <a:spLocks noChangeShapeType="1"/>
            </p:cNvSpPr>
            <p:nvPr/>
          </p:nvSpPr>
          <p:spPr bwMode="auto">
            <a:xfrm flipV="1">
              <a:off x="576" y="3048"/>
              <a:ext cx="62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26" name="Line 14"/>
            <p:cNvSpPr>
              <a:spLocks noChangeShapeType="1"/>
            </p:cNvSpPr>
            <p:nvPr/>
          </p:nvSpPr>
          <p:spPr bwMode="auto">
            <a:xfrm flipV="1">
              <a:off x="1152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27" name="Text Box 15"/>
            <p:cNvSpPr txBox="1">
              <a:spLocks noChangeArrowheads="1"/>
            </p:cNvSpPr>
            <p:nvPr/>
          </p:nvSpPr>
          <p:spPr bwMode="auto">
            <a:xfrm>
              <a:off x="960" y="3360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1</a:t>
              </a:r>
              <a:r>
                <a:rPr lang="en-US" b="0" baseline="30000">
                  <a:cs typeface="Arial" charset="0"/>
                </a:rPr>
                <a:t>H</a:t>
              </a:r>
            </a:p>
          </p:txBody>
        </p:sp>
      </p:grpSp>
      <p:grpSp>
        <p:nvGrpSpPr>
          <p:cNvPr id="371728" name="Group 16"/>
          <p:cNvGrpSpPr>
            <a:grpSpLocks/>
          </p:cNvGrpSpPr>
          <p:nvPr/>
        </p:nvGrpSpPr>
        <p:grpSpPr bwMode="auto">
          <a:xfrm>
            <a:off x="1595438" y="2286000"/>
            <a:ext cx="6253162" cy="3200400"/>
            <a:chOff x="1005" y="1440"/>
            <a:chExt cx="3939" cy="2016"/>
          </a:xfrm>
        </p:grpSpPr>
        <p:sp>
          <p:nvSpPr>
            <p:cNvPr id="371729" name="Freeform 17"/>
            <p:cNvSpPr>
              <a:spLocks/>
            </p:cNvSpPr>
            <p:nvPr/>
          </p:nvSpPr>
          <p:spPr bwMode="auto">
            <a:xfrm rot="-300602">
              <a:off x="1056" y="1776"/>
              <a:ext cx="1248" cy="1680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416" y="24"/>
                </a:cxn>
                <a:cxn ang="0">
                  <a:pos x="312" y="88"/>
                </a:cxn>
                <a:cxn ang="0">
                  <a:pos x="232" y="168"/>
                </a:cxn>
                <a:cxn ang="0">
                  <a:pos x="176" y="264"/>
                </a:cxn>
                <a:cxn ang="0">
                  <a:pos x="144" y="312"/>
                </a:cxn>
                <a:cxn ang="0">
                  <a:pos x="88" y="456"/>
                </a:cxn>
                <a:cxn ang="0">
                  <a:pos x="72" y="528"/>
                </a:cxn>
                <a:cxn ang="0">
                  <a:pos x="16" y="744"/>
                </a:cxn>
                <a:cxn ang="0">
                  <a:pos x="0" y="840"/>
                </a:cxn>
                <a:cxn ang="0">
                  <a:pos x="16" y="1088"/>
                </a:cxn>
                <a:cxn ang="0">
                  <a:pos x="352" y="1488"/>
                </a:cxn>
                <a:cxn ang="0">
                  <a:pos x="584" y="1544"/>
                </a:cxn>
                <a:cxn ang="0">
                  <a:pos x="760" y="1528"/>
                </a:cxn>
                <a:cxn ang="0">
                  <a:pos x="784" y="1512"/>
                </a:cxn>
                <a:cxn ang="0">
                  <a:pos x="808" y="1504"/>
                </a:cxn>
                <a:cxn ang="0">
                  <a:pos x="912" y="1432"/>
                </a:cxn>
                <a:cxn ang="0">
                  <a:pos x="1016" y="1352"/>
                </a:cxn>
                <a:cxn ang="0">
                  <a:pos x="1088" y="1152"/>
                </a:cxn>
                <a:cxn ang="0">
                  <a:pos x="976" y="832"/>
                </a:cxn>
                <a:cxn ang="0">
                  <a:pos x="888" y="720"/>
                </a:cxn>
                <a:cxn ang="0">
                  <a:pos x="856" y="672"/>
                </a:cxn>
                <a:cxn ang="0">
                  <a:pos x="808" y="640"/>
                </a:cxn>
                <a:cxn ang="0">
                  <a:pos x="792" y="592"/>
                </a:cxn>
                <a:cxn ang="0">
                  <a:pos x="784" y="568"/>
                </a:cxn>
                <a:cxn ang="0">
                  <a:pos x="888" y="416"/>
                </a:cxn>
                <a:cxn ang="0">
                  <a:pos x="952" y="352"/>
                </a:cxn>
                <a:cxn ang="0">
                  <a:pos x="1000" y="256"/>
                </a:cxn>
                <a:cxn ang="0">
                  <a:pos x="960" y="112"/>
                </a:cxn>
                <a:cxn ang="0">
                  <a:pos x="840" y="56"/>
                </a:cxn>
                <a:cxn ang="0">
                  <a:pos x="576" y="0"/>
                </a:cxn>
              </a:cxnLst>
              <a:rect l="0" t="0" r="r" b="b"/>
              <a:pathLst>
                <a:path w="1088" h="1549">
                  <a:moveTo>
                    <a:pt x="576" y="0"/>
                  </a:moveTo>
                  <a:cubicBezTo>
                    <a:pt x="526" y="4"/>
                    <a:pt x="465" y="3"/>
                    <a:pt x="416" y="24"/>
                  </a:cubicBezTo>
                  <a:cubicBezTo>
                    <a:pt x="376" y="41"/>
                    <a:pt x="351" y="75"/>
                    <a:pt x="312" y="88"/>
                  </a:cubicBezTo>
                  <a:cubicBezTo>
                    <a:pt x="295" y="114"/>
                    <a:pt x="258" y="151"/>
                    <a:pt x="232" y="168"/>
                  </a:cubicBezTo>
                  <a:cubicBezTo>
                    <a:pt x="219" y="206"/>
                    <a:pt x="200" y="233"/>
                    <a:pt x="176" y="264"/>
                  </a:cubicBezTo>
                  <a:cubicBezTo>
                    <a:pt x="164" y="279"/>
                    <a:pt x="144" y="312"/>
                    <a:pt x="144" y="312"/>
                  </a:cubicBezTo>
                  <a:cubicBezTo>
                    <a:pt x="131" y="363"/>
                    <a:pt x="106" y="407"/>
                    <a:pt x="88" y="456"/>
                  </a:cubicBezTo>
                  <a:cubicBezTo>
                    <a:pt x="82" y="472"/>
                    <a:pt x="76" y="513"/>
                    <a:pt x="72" y="528"/>
                  </a:cubicBezTo>
                  <a:cubicBezTo>
                    <a:pt x="54" y="599"/>
                    <a:pt x="26" y="671"/>
                    <a:pt x="16" y="744"/>
                  </a:cubicBezTo>
                  <a:cubicBezTo>
                    <a:pt x="3" y="838"/>
                    <a:pt x="17" y="788"/>
                    <a:pt x="0" y="840"/>
                  </a:cubicBezTo>
                  <a:cubicBezTo>
                    <a:pt x="4" y="938"/>
                    <a:pt x="0" y="1002"/>
                    <a:pt x="16" y="1088"/>
                  </a:cubicBezTo>
                  <a:cubicBezTo>
                    <a:pt x="48" y="1261"/>
                    <a:pt x="176" y="1444"/>
                    <a:pt x="352" y="1488"/>
                  </a:cubicBezTo>
                  <a:cubicBezTo>
                    <a:pt x="415" y="1530"/>
                    <a:pt x="511" y="1532"/>
                    <a:pt x="584" y="1544"/>
                  </a:cubicBezTo>
                  <a:cubicBezTo>
                    <a:pt x="643" y="1541"/>
                    <a:pt x="705" y="1549"/>
                    <a:pt x="760" y="1528"/>
                  </a:cubicBezTo>
                  <a:cubicBezTo>
                    <a:pt x="769" y="1525"/>
                    <a:pt x="775" y="1516"/>
                    <a:pt x="784" y="1512"/>
                  </a:cubicBezTo>
                  <a:cubicBezTo>
                    <a:pt x="792" y="1508"/>
                    <a:pt x="800" y="1507"/>
                    <a:pt x="808" y="1504"/>
                  </a:cubicBezTo>
                  <a:cubicBezTo>
                    <a:pt x="844" y="1477"/>
                    <a:pt x="869" y="1446"/>
                    <a:pt x="912" y="1432"/>
                  </a:cubicBezTo>
                  <a:cubicBezTo>
                    <a:pt x="943" y="1401"/>
                    <a:pt x="987" y="1384"/>
                    <a:pt x="1016" y="1352"/>
                  </a:cubicBezTo>
                  <a:cubicBezTo>
                    <a:pt x="1066" y="1295"/>
                    <a:pt x="1071" y="1222"/>
                    <a:pt x="1088" y="1152"/>
                  </a:cubicBezTo>
                  <a:cubicBezTo>
                    <a:pt x="1067" y="1049"/>
                    <a:pt x="1054" y="910"/>
                    <a:pt x="976" y="832"/>
                  </a:cubicBezTo>
                  <a:cubicBezTo>
                    <a:pt x="959" y="782"/>
                    <a:pt x="931" y="748"/>
                    <a:pt x="888" y="720"/>
                  </a:cubicBezTo>
                  <a:cubicBezTo>
                    <a:pt x="877" y="704"/>
                    <a:pt x="867" y="688"/>
                    <a:pt x="856" y="672"/>
                  </a:cubicBezTo>
                  <a:cubicBezTo>
                    <a:pt x="845" y="656"/>
                    <a:pt x="808" y="640"/>
                    <a:pt x="808" y="640"/>
                  </a:cubicBezTo>
                  <a:cubicBezTo>
                    <a:pt x="803" y="624"/>
                    <a:pt x="797" y="608"/>
                    <a:pt x="792" y="592"/>
                  </a:cubicBezTo>
                  <a:cubicBezTo>
                    <a:pt x="789" y="584"/>
                    <a:pt x="784" y="568"/>
                    <a:pt x="784" y="568"/>
                  </a:cubicBezTo>
                  <a:cubicBezTo>
                    <a:pt x="794" y="495"/>
                    <a:pt x="812" y="441"/>
                    <a:pt x="888" y="416"/>
                  </a:cubicBezTo>
                  <a:cubicBezTo>
                    <a:pt x="906" y="389"/>
                    <a:pt x="929" y="375"/>
                    <a:pt x="952" y="352"/>
                  </a:cubicBezTo>
                  <a:cubicBezTo>
                    <a:pt x="964" y="317"/>
                    <a:pt x="988" y="291"/>
                    <a:pt x="1000" y="256"/>
                  </a:cubicBezTo>
                  <a:cubicBezTo>
                    <a:pt x="996" y="216"/>
                    <a:pt x="997" y="144"/>
                    <a:pt x="960" y="112"/>
                  </a:cubicBezTo>
                  <a:cubicBezTo>
                    <a:pt x="920" y="77"/>
                    <a:pt x="880" y="83"/>
                    <a:pt x="840" y="56"/>
                  </a:cubicBezTo>
                  <a:cubicBezTo>
                    <a:pt x="767" y="7"/>
                    <a:pt x="661" y="0"/>
                    <a:pt x="576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30" name="Freeform 18"/>
            <p:cNvSpPr>
              <a:spLocks/>
            </p:cNvSpPr>
            <p:nvPr/>
          </p:nvSpPr>
          <p:spPr bwMode="auto">
            <a:xfrm>
              <a:off x="1005" y="1712"/>
              <a:ext cx="1187" cy="1400"/>
            </a:xfrm>
            <a:custGeom>
              <a:avLst/>
              <a:gdLst/>
              <a:ahLst/>
              <a:cxnLst>
                <a:cxn ang="0">
                  <a:pos x="123" y="1400"/>
                </a:cxn>
                <a:cxn ang="0">
                  <a:pos x="43" y="1256"/>
                </a:cxn>
                <a:cxn ang="0">
                  <a:pos x="19" y="1184"/>
                </a:cxn>
                <a:cxn ang="0">
                  <a:pos x="3" y="1136"/>
                </a:cxn>
                <a:cxn ang="0">
                  <a:pos x="35" y="720"/>
                </a:cxn>
                <a:cxn ang="0">
                  <a:pos x="99" y="456"/>
                </a:cxn>
                <a:cxn ang="0">
                  <a:pos x="123" y="384"/>
                </a:cxn>
                <a:cxn ang="0">
                  <a:pos x="179" y="312"/>
                </a:cxn>
                <a:cxn ang="0">
                  <a:pos x="219" y="208"/>
                </a:cxn>
                <a:cxn ang="0">
                  <a:pos x="227" y="184"/>
                </a:cxn>
                <a:cxn ang="0">
                  <a:pos x="251" y="176"/>
                </a:cxn>
                <a:cxn ang="0">
                  <a:pos x="299" y="144"/>
                </a:cxn>
                <a:cxn ang="0">
                  <a:pos x="371" y="88"/>
                </a:cxn>
                <a:cxn ang="0">
                  <a:pos x="531" y="40"/>
                </a:cxn>
                <a:cxn ang="0">
                  <a:pos x="659" y="8"/>
                </a:cxn>
                <a:cxn ang="0">
                  <a:pos x="779" y="0"/>
                </a:cxn>
                <a:cxn ang="0">
                  <a:pos x="1011" y="56"/>
                </a:cxn>
                <a:cxn ang="0">
                  <a:pos x="1131" y="120"/>
                </a:cxn>
                <a:cxn ang="0">
                  <a:pos x="1171" y="168"/>
                </a:cxn>
                <a:cxn ang="0">
                  <a:pos x="1187" y="216"/>
                </a:cxn>
                <a:cxn ang="0">
                  <a:pos x="1179" y="248"/>
                </a:cxn>
                <a:cxn ang="0">
                  <a:pos x="1171" y="304"/>
                </a:cxn>
              </a:cxnLst>
              <a:rect l="0" t="0" r="r" b="b"/>
              <a:pathLst>
                <a:path w="1187" h="1400">
                  <a:moveTo>
                    <a:pt x="123" y="1400"/>
                  </a:moveTo>
                  <a:cubicBezTo>
                    <a:pt x="105" y="1345"/>
                    <a:pt x="75" y="1304"/>
                    <a:pt x="43" y="1256"/>
                  </a:cubicBezTo>
                  <a:cubicBezTo>
                    <a:pt x="43" y="1256"/>
                    <a:pt x="23" y="1196"/>
                    <a:pt x="19" y="1184"/>
                  </a:cubicBezTo>
                  <a:cubicBezTo>
                    <a:pt x="14" y="1168"/>
                    <a:pt x="3" y="1136"/>
                    <a:pt x="3" y="1136"/>
                  </a:cubicBezTo>
                  <a:cubicBezTo>
                    <a:pt x="7" y="990"/>
                    <a:pt x="0" y="858"/>
                    <a:pt x="35" y="720"/>
                  </a:cubicBezTo>
                  <a:cubicBezTo>
                    <a:pt x="45" y="631"/>
                    <a:pt x="71" y="541"/>
                    <a:pt x="99" y="456"/>
                  </a:cubicBezTo>
                  <a:cubicBezTo>
                    <a:pt x="106" y="435"/>
                    <a:pt x="111" y="402"/>
                    <a:pt x="123" y="384"/>
                  </a:cubicBezTo>
                  <a:cubicBezTo>
                    <a:pt x="140" y="358"/>
                    <a:pt x="165" y="340"/>
                    <a:pt x="179" y="312"/>
                  </a:cubicBezTo>
                  <a:cubicBezTo>
                    <a:pt x="196" y="279"/>
                    <a:pt x="202" y="242"/>
                    <a:pt x="219" y="208"/>
                  </a:cubicBezTo>
                  <a:cubicBezTo>
                    <a:pt x="223" y="200"/>
                    <a:pt x="221" y="190"/>
                    <a:pt x="227" y="184"/>
                  </a:cubicBezTo>
                  <a:cubicBezTo>
                    <a:pt x="233" y="178"/>
                    <a:pt x="244" y="180"/>
                    <a:pt x="251" y="176"/>
                  </a:cubicBezTo>
                  <a:cubicBezTo>
                    <a:pt x="268" y="167"/>
                    <a:pt x="283" y="155"/>
                    <a:pt x="299" y="144"/>
                  </a:cubicBezTo>
                  <a:cubicBezTo>
                    <a:pt x="321" y="129"/>
                    <a:pt x="348" y="101"/>
                    <a:pt x="371" y="88"/>
                  </a:cubicBezTo>
                  <a:cubicBezTo>
                    <a:pt x="419" y="61"/>
                    <a:pt x="477" y="49"/>
                    <a:pt x="531" y="40"/>
                  </a:cubicBezTo>
                  <a:cubicBezTo>
                    <a:pt x="575" y="33"/>
                    <a:pt x="615" y="12"/>
                    <a:pt x="659" y="8"/>
                  </a:cubicBezTo>
                  <a:cubicBezTo>
                    <a:pt x="699" y="4"/>
                    <a:pt x="739" y="3"/>
                    <a:pt x="779" y="0"/>
                  </a:cubicBezTo>
                  <a:cubicBezTo>
                    <a:pt x="862" y="9"/>
                    <a:pt x="933" y="30"/>
                    <a:pt x="1011" y="56"/>
                  </a:cubicBezTo>
                  <a:cubicBezTo>
                    <a:pt x="1054" y="70"/>
                    <a:pt x="1087" y="105"/>
                    <a:pt x="1131" y="120"/>
                  </a:cubicBezTo>
                  <a:cubicBezTo>
                    <a:pt x="1143" y="137"/>
                    <a:pt x="1161" y="150"/>
                    <a:pt x="1171" y="168"/>
                  </a:cubicBezTo>
                  <a:cubicBezTo>
                    <a:pt x="1179" y="183"/>
                    <a:pt x="1187" y="216"/>
                    <a:pt x="1187" y="216"/>
                  </a:cubicBezTo>
                  <a:cubicBezTo>
                    <a:pt x="1184" y="227"/>
                    <a:pt x="1181" y="237"/>
                    <a:pt x="1179" y="248"/>
                  </a:cubicBezTo>
                  <a:cubicBezTo>
                    <a:pt x="1176" y="267"/>
                    <a:pt x="1171" y="304"/>
                    <a:pt x="1171" y="304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31" name="Line 19"/>
            <p:cNvSpPr>
              <a:spLocks noChangeShapeType="1"/>
            </p:cNvSpPr>
            <p:nvPr/>
          </p:nvSpPr>
          <p:spPr bwMode="auto">
            <a:xfrm flipH="1">
              <a:off x="2208" y="177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32" name="Text Box 20"/>
            <p:cNvSpPr txBox="1">
              <a:spLocks noChangeArrowheads="1"/>
            </p:cNvSpPr>
            <p:nvPr/>
          </p:nvSpPr>
          <p:spPr bwMode="auto">
            <a:xfrm>
              <a:off x="2160" y="1536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1</a:t>
              </a:r>
              <a:r>
                <a:rPr lang="en-US" b="0" baseline="30000">
                  <a:cs typeface="Arial" charset="0"/>
                </a:rPr>
                <a:t>L</a:t>
              </a:r>
            </a:p>
          </p:txBody>
        </p:sp>
        <p:sp>
          <p:nvSpPr>
            <p:cNvPr id="371733" name="Line 21"/>
            <p:cNvSpPr>
              <a:spLocks noChangeShapeType="1"/>
            </p:cNvSpPr>
            <p:nvPr/>
          </p:nvSpPr>
          <p:spPr bwMode="auto">
            <a:xfrm flipV="1">
              <a:off x="2208" y="1440"/>
              <a:ext cx="2736" cy="528"/>
            </a:xfrm>
            <a:prstGeom prst="line">
              <a:avLst/>
            </a:prstGeom>
            <a:noFill/>
            <a:ln w="12700">
              <a:solidFill>
                <a:srgbClr val="CC0066"/>
              </a:solidFill>
              <a:prstDash val="lgDashDot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71734" name="Line 22"/>
          <p:cNvSpPr>
            <a:spLocks noChangeShapeType="1"/>
          </p:cNvSpPr>
          <p:nvPr/>
        </p:nvSpPr>
        <p:spPr bwMode="auto">
          <a:xfrm>
            <a:off x="6705600" y="2209800"/>
            <a:ext cx="1143000" cy="76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371735" name="Group 23"/>
          <p:cNvGrpSpPr>
            <a:grpSpLocks/>
          </p:cNvGrpSpPr>
          <p:nvPr/>
        </p:nvGrpSpPr>
        <p:grpSpPr bwMode="auto">
          <a:xfrm>
            <a:off x="5103813" y="1524000"/>
            <a:ext cx="2744787" cy="2286000"/>
            <a:chOff x="3215" y="960"/>
            <a:chExt cx="1729" cy="1440"/>
          </a:xfrm>
        </p:grpSpPr>
        <p:sp>
          <p:nvSpPr>
            <p:cNvPr id="371736" name="Line 24"/>
            <p:cNvSpPr>
              <a:spLocks noChangeShapeType="1"/>
            </p:cNvSpPr>
            <p:nvPr/>
          </p:nvSpPr>
          <p:spPr bwMode="auto">
            <a:xfrm>
              <a:off x="4224" y="1392"/>
              <a:ext cx="720" cy="48"/>
            </a:xfrm>
            <a:prstGeom prst="line">
              <a:avLst/>
            </a:prstGeom>
            <a:noFill/>
            <a:ln w="12700">
              <a:solidFill>
                <a:srgbClr val="CC0066"/>
              </a:solidFill>
              <a:prstDash val="lgDashDot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37" name="Freeform 25"/>
            <p:cNvSpPr>
              <a:spLocks/>
            </p:cNvSpPr>
            <p:nvPr/>
          </p:nvSpPr>
          <p:spPr bwMode="auto">
            <a:xfrm rot="-1031865">
              <a:off x="3215" y="1222"/>
              <a:ext cx="1089" cy="1178"/>
            </a:xfrm>
            <a:custGeom>
              <a:avLst/>
              <a:gdLst/>
              <a:ahLst/>
              <a:cxnLst>
                <a:cxn ang="0">
                  <a:pos x="730" y="25"/>
                </a:cxn>
                <a:cxn ang="0">
                  <a:pos x="794" y="65"/>
                </a:cxn>
                <a:cxn ang="0">
                  <a:pos x="850" y="81"/>
                </a:cxn>
                <a:cxn ang="0">
                  <a:pos x="954" y="153"/>
                </a:cxn>
                <a:cxn ang="0">
                  <a:pos x="938" y="369"/>
                </a:cxn>
                <a:cxn ang="0">
                  <a:pos x="914" y="417"/>
                </a:cxn>
                <a:cxn ang="0">
                  <a:pos x="898" y="465"/>
                </a:cxn>
                <a:cxn ang="0">
                  <a:pos x="906" y="697"/>
                </a:cxn>
                <a:cxn ang="0">
                  <a:pos x="922" y="761"/>
                </a:cxn>
                <a:cxn ang="0">
                  <a:pos x="938" y="809"/>
                </a:cxn>
                <a:cxn ang="0">
                  <a:pos x="930" y="977"/>
                </a:cxn>
                <a:cxn ang="0">
                  <a:pos x="874" y="1049"/>
                </a:cxn>
                <a:cxn ang="0">
                  <a:pos x="826" y="1081"/>
                </a:cxn>
                <a:cxn ang="0">
                  <a:pos x="714" y="1073"/>
                </a:cxn>
                <a:cxn ang="0">
                  <a:pos x="618" y="1041"/>
                </a:cxn>
                <a:cxn ang="0">
                  <a:pos x="346" y="833"/>
                </a:cxn>
                <a:cxn ang="0">
                  <a:pos x="306" y="785"/>
                </a:cxn>
                <a:cxn ang="0">
                  <a:pos x="282" y="777"/>
                </a:cxn>
                <a:cxn ang="0">
                  <a:pos x="210" y="729"/>
                </a:cxn>
                <a:cxn ang="0">
                  <a:pos x="98" y="657"/>
                </a:cxn>
                <a:cxn ang="0">
                  <a:pos x="74" y="625"/>
                </a:cxn>
                <a:cxn ang="0">
                  <a:pos x="50" y="609"/>
                </a:cxn>
                <a:cxn ang="0">
                  <a:pos x="18" y="561"/>
                </a:cxn>
                <a:cxn ang="0">
                  <a:pos x="90" y="393"/>
                </a:cxn>
                <a:cxn ang="0">
                  <a:pos x="242" y="425"/>
                </a:cxn>
                <a:cxn ang="0">
                  <a:pos x="314" y="481"/>
                </a:cxn>
                <a:cxn ang="0">
                  <a:pos x="426" y="529"/>
                </a:cxn>
                <a:cxn ang="0">
                  <a:pos x="522" y="569"/>
                </a:cxn>
                <a:cxn ang="0">
                  <a:pos x="562" y="561"/>
                </a:cxn>
                <a:cxn ang="0">
                  <a:pos x="626" y="473"/>
                </a:cxn>
                <a:cxn ang="0">
                  <a:pos x="610" y="313"/>
                </a:cxn>
                <a:cxn ang="0">
                  <a:pos x="594" y="249"/>
                </a:cxn>
                <a:cxn ang="0">
                  <a:pos x="586" y="217"/>
                </a:cxn>
                <a:cxn ang="0">
                  <a:pos x="626" y="89"/>
                </a:cxn>
                <a:cxn ang="0">
                  <a:pos x="674" y="73"/>
                </a:cxn>
                <a:cxn ang="0">
                  <a:pos x="730" y="25"/>
                </a:cxn>
              </a:cxnLst>
              <a:rect l="0" t="0" r="r" b="b"/>
              <a:pathLst>
                <a:path w="978" h="1081">
                  <a:moveTo>
                    <a:pt x="730" y="25"/>
                  </a:moveTo>
                  <a:cubicBezTo>
                    <a:pt x="812" y="52"/>
                    <a:pt x="664" y="0"/>
                    <a:pt x="794" y="65"/>
                  </a:cubicBezTo>
                  <a:cubicBezTo>
                    <a:pt x="811" y="74"/>
                    <a:pt x="831" y="76"/>
                    <a:pt x="850" y="81"/>
                  </a:cubicBezTo>
                  <a:cubicBezTo>
                    <a:pt x="881" y="112"/>
                    <a:pt x="919" y="127"/>
                    <a:pt x="954" y="153"/>
                  </a:cubicBezTo>
                  <a:cubicBezTo>
                    <a:pt x="978" y="225"/>
                    <a:pt x="961" y="300"/>
                    <a:pt x="938" y="369"/>
                  </a:cubicBezTo>
                  <a:cubicBezTo>
                    <a:pt x="909" y="457"/>
                    <a:pt x="955" y="324"/>
                    <a:pt x="914" y="417"/>
                  </a:cubicBezTo>
                  <a:cubicBezTo>
                    <a:pt x="907" y="432"/>
                    <a:pt x="898" y="465"/>
                    <a:pt x="898" y="465"/>
                  </a:cubicBezTo>
                  <a:cubicBezTo>
                    <a:pt x="887" y="543"/>
                    <a:pt x="885" y="620"/>
                    <a:pt x="906" y="697"/>
                  </a:cubicBezTo>
                  <a:cubicBezTo>
                    <a:pt x="912" y="718"/>
                    <a:pt x="917" y="740"/>
                    <a:pt x="922" y="761"/>
                  </a:cubicBezTo>
                  <a:cubicBezTo>
                    <a:pt x="926" y="777"/>
                    <a:pt x="938" y="809"/>
                    <a:pt x="938" y="809"/>
                  </a:cubicBezTo>
                  <a:cubicBezTo>
                    <a:pt x="946" y="862"/>
                    <a:pt x="958" y="927"/>
                    <a:pt x="930" y="977"/>
                  </a:cubicBezTo>
                  <a:cubicBezTo>
                    <a:pt x="917" y="1001"/>
                    <a:pt x="897" y="1031"/>
                    <a:pt x="874" y="1049"/>
                  </a:cubicBezTo>
                  <a:cubicBezTo>
                    <a:pt x="859" y="1061"/>
                    <a:pt x="826" y="1081"/>
                    <a:pt x="826" y="1081"/>
                  </a:cubicBezTo>
                  <a:cubicBezTo>
                    <a:pt x="789" y="1078"/>
                    <a:pt x="751" y="1077"/>
                    <a:pt x="714" y="1073"/>
                  </a:cubicBezTo>
                  <a:cubicBezTo>
                    <a:pt x="682" y="1069"/>
                    <a:pt x="651" y="1048"/>
                    <a:pt x="618" y="1041"/>
                  </a:cubicBezTo>
                  <a:cubicBezTo>
                    <a:pt x="523" y="993"/>
                    <a:pt x="429" y="902"/>
                    <a:pt x="346" y="833"/>
                  </a:cubicBezTo>
                  <a:cubicBezTo>
                    <a:pt x="330" y="820"/>
                    <a:pt x="322" y="798"/>
                    <a:pt x="306" y="785"/>
                  </a:cubicBezTo>
                  <a:cubicBezTo>
                    <a:pt x="299" y="780"/>
                    <a:pt x="289" y="781"/>
                    <a:pt x="282" y="777"/>
                  </a:cubicBezTo>
                  <a:cubicBezTo>
                    <a:pt x="282" y="777"/>
                    <a:pt x="222" y="737"/>
                    <a:pt x="210" y="729"/>
                  </a:cubicBezTo>
                  <a:cubicBezTo>
                    <a:pt x="172" y="704"/>
                    <a:pt x="141" y="671"/>
                    <a:pt x="98" y="657"/>
                  </a:cubicBezTo>
                  <a:cubicBezTo>
                    <a:pt x="90" y="646"/>
                    <a:pt x="83" y="634"/>
                    <a:pt x="74" y="625"/>
                  </a:cubicBezTo>
                  <a:cubicBezTo>
                    <a:pt x="67" y="618"/>
                    <a:pt x="56" y="616"/>
                    <a:pt x="50" y="609"/>
                  </a:cubicBezTo>
                  <a:cubicBezTo>
                    <a:pt x="37" y="595"/>
                    <a:pt x="18" y="561"/>
                    <a:pt x="18" y="561"/>
                  </a:cubicBezTo>
                  <a:cubicBezTo>
                    <a:pt x="0" y="490"/>
                    <a:pt x="17" y="417"/>
                    <a:pt x="90" y="393"/>
                  </a:cubicBezTo>
                  <a:cubicBezTo>
                    <a:pt x="130" y="397"/>
                    <a:pt x="205" y="400"/>
                    <a:pt x="242" y="425"/>
                  </a:cubicBezTo>
                  <a:cubicBezTo>
                    <a:pt x="268" y="442"/>
                    <a:pt x="287" y="466"/>
                    <a:pt x="314" y="481"/>
                  </a:cubicBezTo>
                  <a:cubicBezTo>
                    <a:pt x="350" y="502"/>
                    <a:pt x="389" y="513"/>
                    <a:pt x="426" y="529"/>
                  </a:cubicBezTo>
                  <a:cubicBezTo>
                    <a:pt x="537" y="575"/>
                    <a:pt x="450" y="551"/>
                    <a:pt x="522" y="569"/>
                  </a:cubicBezTo>
                  <a:cubicBezTo>
                    <a:pt x="535" y="566"/>
                    <a:pt x="549" y="566"/>
                    <a:pt x="562" y="561"/>
                  </a:cubicBezTo>
                  <a:cubicBezTo>
                    <a:pt x="600" y="547"/>
                    <a:pt x="606" y="503"/>
                    <a:pt x="626" y="473"/>
                  </a:cubicBezTo>
                  <a:cubicBezTo>
                    <a:pt x="639" y="419"/>
                    <a:pt x="624" y="366"/>
                    <a:pt x="610" y="313"/>
                  </a:cubicBezTo>
                  <a:cubicBezTo>
                    <a:pt x="604" y="292"/>
                    <a:pt x="599" y="270"/>
                    <a:pt x="594" y="249"/>
                  </a:cubicBezTo>
                  <a:cubicBezTo>
                    <a:pt x="591" y="238"/>
                    <a:pt x="586" y="217"/>
                    <a:pt x="586" y="217"/>
                  </a:cubicBezTo>
                  <a:cubicBezTo>
                    <a:pt x="596" y="118"/>
                    <a:pt x="579" y="159"/>
                    <a:pt x="626" y="89"/>
                  </a:cubicBezTo>
                  <a:cubicBezTo>
                    <a:pt x="635" y="75"/>
                    <a:pt x="658" y="78"/>
                    <a:pt x="674" y="73"/>
                  </a:cubicBezTo>
                  <a:cubicBezTo>
                    <a:pt x="704" y="63"/>
                    <a:pt x="719" y="58"/>
                    <a:pt x="730" y="25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38" name="Freeform 26"/>
            <p:cNvSpPr>
              <a:spLocks/>
            </p:cNvSpPr>
            <p:nvPr/>
          </p:nvSpPr>
          <p:spPr bwMode="auto">
            <a:xfrm>
              <a:off x="3681" y="1160"/>
              <a:ext cx="533" cy="472"/>
            </a:xfrm>
            <a:custGeom>
              <a:avLst/>
              <a:gdLst/>
              <a:ahLst/>
              <a:cxnLst>
                <a:cxn ang="0">
                  <a:pos x="143" y="472"/>
                </a:cxn>
                <a:cxn ang="0">
                  <a:pos x="127" y="448"/>
                </a:cxn>
                <a:cxn ang="0">
                  <a:pos x="103" y="432"/>
                </a:cxn>
                <a:cxn ang="0">
                  <a:pos x="71" y="384"/>
                </a:cxn>
                <a:cxn ang="0">
                  <a:pos x="39" y="312"/>
                </a:cxn>
                <a:cxn ang="0">
                  <a:pos x="95" y="64"/>
                </a:cxn>
                <a:cxn ang="0">
                  <a:pos x="103" y="40"/>
                </a:cxn>
                <a:cxn ang="0">
                  <a:pos x="151" y="24"/>
                </a:cxn>
                <a:cxn ang="0">
                  <a:pos x="199" y="0"/>
                </a:cxn>
                <a:cxn ang="0">
                  <a:pos x="375" y="32"/>
                </a:cxn>
                <a:cxn ang="0">
                  <a:pos x="455" y="56"/>
                </a:cxn>
                <a:cxn ang="0">
                  <a:pos x="471" y="80"/>
                </a:cxn>
                <a:cxn ang="0">
                  <a:pos x="495" y="96"/>
                </a:cxn>
                <a:cxn ang="0">
                  <a:pos x="503" y="120"/>
                </a:cxn>
                <a:cxn ang="0">
                  <a:pos x="527" y="256"/>
                </a:cxn>
              </a:cxnLst>
              <a:rect l="0" t="0" r="r" b="b"/>
              <a:pathLst>
                <a:path w="533" h="472">
                  <a:moveTo>
                    <a:pt x="143" y="472"/>
                  </a:moveTo>
                  <a:cubicBezTo>
                    <a:pt x="138" y="464"/>
                    <a:pt x="134" y="455"/>
                    <a:pt x="127" y="448"/>
                  </a:cubicBezTo>
                  <a:cubicBezTo>
                    <a:pt x="120" y="441"/>
                    <a:pt x="109" y="439"/>
                    <a:pt x="103" y="432"/>
                  </a:cubicBezTo>
                  <a:cubicBezTo>
                    <a:pt x="90" y="418"/>
                    <a:pt x="82" y="400"/>
                    <a:pt x="71" y="384"/>
                  </a:cubicBezTo>
                  <a:cubicBezTo>
                    <a:pt x="56" y="362"/>
                    <a:pt x="54" y="334"/>
                    <a:pt x="39" y="312"/>
                  </a:cubicBezTo>
                  <a:cubicBezTo>
                    <a:pt x="23" y="232"/>
                    <a:pt x="0" y="96"/>
                    <a:pt x="95" y="64"/>
                  </a:cubicBezTo>
                  <a:cubicBezTo>
                    <a:pt x="98" y="56"/>
                    <a:pt x="96" y="45"/>
                    <a:pt x="103" y="40"/>
                  </a:cubicBezTo>
                  <a:cubicBezTo>
                    <a:pt x="117" y="30"/>
                    <a:pt x="135" y="29"/>
                    <a:pt x="151" y="24"/>
                  </a:cubicBezTo>
                  <a:cubicBezTo>
                    <a:pt x="168" y="18"/>
                    <a:pt x="182" y="6"/>
                    <a:pt x="199" y="0"/>
                  </a:cubicBezTo>
                  <a:cubicBezTo>
                    <a:pt x="273" y="6"/>
                    <a:pt x="310" y="10"/>
                    <a:pt x="375" y="32"/>
                  </a:cubicBezTo>
                  <a:cubicBezTo>
                    <a:pt x="401" y="41"/>
                    <a:pt x="455" y="56"/>
                    <a:pt x="455" y="56"/>
                  </a:cubicBezTo>
                  <a:cubicBezTo>
                    <a:pt x="460" y="64"/>
                    <a:pt x="464" y="73"/>
                    <a:pt x="471" y="80"/>
                  </a:cubicBezTo>
                  <a:cubicBezTo>
                    <a:pt x="478" y="87"/>
                    <a:pt x="489" y="88"/>
                    <a:pt x="495" y="96"/>
                  </a:cubicBezTo>
                  <a:cubicBezTo>
                    <a:pt x="500" y="103"/>
                    <a:pt x="499" y="112"/>
                    <a:pt x="503" y="120"/>
                  </a:cubicBezTo>
                  <a:cubicBezTo>
                    <a:pt x="533" y="179"/>
                    <a:pt x="527" y="167"/>
                    <a:pt x="527" y="256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39" name="Line 27"/>
            <p:cNvSpPr>
              <a:spLocks noChangeShapeType="1"/>
            </p:cNvSpPr>
            <p:nvPr/>
          </p:nvSpPr>
          <p:spPr bwMode="auto">
            <a:xfrm flipH="1">
              <a:off x="4224" y="120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40" name="Text Box 28"/>
            <p:cNvSpPr txBox="1">
              <a:spLocks noChangeArrowheads="1"/>
            </p:cNvSpPr>
            <p:nvPr/>
          </p:nvSpPr>
          <p:spPr bwMode="auto">
            <a:xfrm>
              <a:off x="4272" y="960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2</a:t>
              </a:r>
              <a:r>
                <a:rPr lang="en-US" b="0" baseline="30000">
                  <a:cs typeface="Arial" charset="0"/>
                </a:rPr>
                <a:t>L</a:t>
              </a:r>
            </a:p>
          </p:txBody>
        </p:sp>
      </p:grpSp>
      <p:grpSp>
        <p:nvGrpSpPr>
          <p:cNvPr id="371741" name="Group 29"/>
          <p:cNvGrpSpPr>
            <a:grpSpLocks/>
          </p:cNvGrpSpPr>
          <p:nvPr/>
        </p:nvGrpSpPr>
        <p:grpSpPr bwMode="auto">
          <a:xfrm>
            <a:off x="3505200" y="2209800"/>
            <a:ext cx="2667000" cy="914400"/>
            <a:chOff x="2208" y="1392"/>
            <a:chExt cx="1680" cy="576"/>
          </a:xfrm>
        </p:grpSpPr>
        <p:sp>
          <p:nvSpPr>
            <p:cNvPr id="371742" name="Line 30"/>
            <p:cNvSpPr>
              <a:spLocks noChangeShapeType="1"/>
            </p:cNvSpPr>
            <p:nvPr/>
          </p:nvSpPr>
          <p:spPr bwMode="auto">
            <a:xfrm flipV="1">
              <a:off x="2208" y="1632"/>
              <a:ext cx="168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43" name="Line 31"/>
            <p:cNvSpPr>
              <a:spLocks noChangeShapeType="1"/>
            </p:cNvSpPr>
            <p:nvPr/>
          </p:nvSpPr>
          <p:spPr bwMode="auto">
            <a:xfrm>
              <a:off x="3504" y="1568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44" name="Text Box 32"/>
            <p:cNvSpPr txBox="1">
              <a:spLocks noChangeArrowheads="1"/>
            </p:cNvSpPr>
            <p:nvPr/>
          </p:nvSpPr>
          <p:spPr bwMode="auto">
            <a:xfrm>
              <a:off x="3216" y="1392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2</a:t>
              </a:r>
              <a:r>
                <a:rPr lang="en-US" b="0" baseline="30000">
                  <a:cs typeface="Arial" charset="0"/>
                </a:rPr>
                <a:t>H</a:t>
              </a:r>
            </a:p>
          </p:txBody>
        </p:sp>
      </p:grpSp>
      <p:grpSp>
        <p:nvGrpSpPr>
          <p:cNvPr id="371745" name="Group 33"/>
          <p:cNvGrpSpPr>
            <a:grpSpLocks/>
          </p:cNvGrpSpPr>
          <p:nvPr/>
        </p:nvGrpSpPr>
        <p:grpSpPr bwMode="auto">
          <a:xfrm>
            <a:off x="5334000" y="5294313"/>
            <a:ext cx="3267075" cy="1106487"/>
            <a:chOff x="3360" y="3335"/>
            <a:chExt cx="2058" cy="697"/>
          </a:xfrm>
        </p:grpSpPr>
        <p:sp>
          <p:nvSpPr>
            <p:cNvPr id="371746" name="Line 34"/>
            <p:cNvSpPr>
              <a:spLocks noChangeShapeType="1"/>
            </p:cNvSpPr>
            <p:nvPr/>
          </p:nvSpPr>
          <p:spPr bwMode="auto">
            <a:xfrm>
              <a:off x="3360" y="34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47" name="Text Box 35"/>
            <p:cNvSpPr txBox="1">
              <a:spLocks noChangeArrowheads="1"/>
            </p:cNvSpPr>
            <p:nvPr/>
          </p:nvSpPr>
          <p:spPr bwMode="auto">
            <a:xfrm>
              <a:off x="3974" y="3335"/>
              <a:ext cx="10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Motion to goal</a:t>
              </a:r>
            </a:p>
          </p:txBody>
        </p:sp>
        <p:sp>
          <p:nvSpPr>
            <p:cNvPr id="371748" name="Line 36"/>
            <p:cNvSpPr>
              <a:spLocks noChangeShapeType="1"/>
            </p:cNvSpPr>
            <p:nvPr/>
          </p:nvSpPr>
          <p:spPr bwMode="auto">
            <a:xfrm>
              <a:off x="3360" y="3682"/>
              <a:ext cx="432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49" name="Text Box 37"/>
            <p:cNvSpPr txBox="1">
              <a:spLocks noChangeArrowheads="1"/>
            </p:cNvSpPr>
            <p:nvPr/>
          </p:nvSpPr>
          <p:spPr bwMode="auto">
            <a:xfrm>
              <a:off x="3974" y="3561"/>
              <a:ext cx="1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Boundary following</a:t>
              </a:r>
            </a:p>
          </p:txBody>
        </p:sp>
        <p:sp>
          <p:nvSpPr>
            <p:cNvPr id="371750" name="Line 38"/>
            <p:cNvSpPr>
              <a:spLocks noChangeShapeType="1"/>
            </p:cNvSpPr>
            <p:nvPr/>
          </p:nvSpPr>
          <p:spPr bwMode="auto">
            <a:xfrm>
              <a:off x="3360" y="3922"/>
              <a:ext cx="432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prstDash val="lgDashDot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51" name="Text Box 39"/>
            <p:cNvSpPr txBox="1">
              <a:spLocks noChangeArrowheads="1"/>
            </p:cNvSpPr>
            <p:nvPr/>
          </p:nvSpPr>
          <p:spPr bwMode="auto">
            <a:xfrm>
              <a:off x="3974" y="3801"/>
              <a:ext cx="14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Shortest path to goal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3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Bug2 - example</a:t>
            </a:r>
          </a:p>
        </p:txBody>
      </p:sp>
      <p:grpSp>
        <p:nvGrpSpPr>
          <p:cNvPr id="372739" name="Group 3"/>
          <p:cNvGrpSpPr>
            <a:grpSpLocks/>
          </p:cNvGrpSpPr>
          <p:nvPr/>
        </p:nvGrpSpPr>
        <p:grpSpPr bwMode="auto">
          <a:xfrm>
            <a:off x="669925" y="2036763"/>
            <a:ext cx="7651750" cy="3663950"/>
            <a:chOff x="422" y="1283"/>
            <a:chExt cx="4820" cy="2308"/>
          </a:xfrm>
        </p:grpSpPr>
        <p:sp>
          <p:nvSpPr>
            <p:cNvPr id="372740" name="Freeform 4"/>
            <p:cNvSpPr>
              <a:spLocks/>
            </p:cNvSpPr>
            <p:nvPr/>
          </p:nvSpPr>
          <p:spPr bwMode="auto">
            <a:xfrm rot="-300602">
              <a:off x="1104" y="1824"/>
              <a:ext cx="1088" cy="1549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416" y="24"/>
                </a:cxn>
                <a:cxn ang="0">
                  <a:pos x="312" y="88"/>
                </a:cxn>
                <a:cxn ang="0">
                  <a:pos x="232" y="168"/>
                </a:cxn>
                <a:cxn ang="0">
                  <a:pos x="176" y="264"/>
                </a:cxn>
                <a:cxn ang="0">
                  <a:pos x="144" y="312"/>
                </a:cxn>
                <a:cxn ang="0">
                  <a:pos x="88" y="456"/>
                </a:cxn>
                <a:cxn ang="0">
                  <a:pos x="72" y="528"/>
                </a:cxn>
                <a:cxn ang="0">
                  <a:pos x="16" y="744"/>
                </a:cxn>
                <a:cxn ang="0">
                  <a:pos x="0" y="840"/>
                </a:cxn>
                <a:cxn ang="0">
                  <a:pos x="16" y="1088"/>
                </a:cxn>
                <a:cxn ang="0">
                  <a:pos x="352" y="1488"/>
                </a:cxn>
                <a:cxn ang="0">
                  <a:pos x="584" y="1544"/>
                </a:cxn>
                <a:cxn ang="0">
                  <a:pos x="760" y="1528"/>
                </a:cxn>
                <a:cxn ang="0">
                  <a:pos x="784" y="1512"/>
                </a:cxn>
                <a:cxn ang="0">
                  <a:pos x="808" y="1504"/>
                </a:cxn>
                <a:cxn ang="0">
                  <a:pos x="912" y="1432"/>
                </a:cxn>
                <a:cxn ang="0">
                  <a:pos x="1016" y="1352"/>
                </a:cxn>
                <a:cxn ang="0">
                  <a:pos x="1088" y="1152"/>
                </a:cxn>
                <a:cxn ang="0">
                  <a:pos x="976" y="832"/>
                </a:cxn>
                <a:cxn ang="0">
                  <a:pos x="888" y="720"/>
                </a:cxn>
                <a:cxn ang="0">
                  <a:pos x="856" y="672"/>
                </a:cxn>
                <a:cxn ang="0">
                  <a:pos x="808" y="640"/>
                </a:cxn>
                <a:cxn ang="0">
                  <a:pos x="792" y="592"/>
                </a:cxn>
                <a:cxn ang="0">
                  <a:pos x="784" y="568"/>
                </a:cxn>
                <a:cxn ang="0">
                  <a:pos x="888" y="416"/>
                </a:cxn>
                <a:cxn ang="0">
                  <a:pos x="952" y="352"/>
                </a:cxn>
                <a:cxn ang="0">
                  <a:pos x="1000" y="256"/>
                </a:cxn>
                <a:cxn ang="0">
                  <a:pos x="960" y="112"/>
                </a:cxn>
                <a:cxn ang="0">
                  <a:pos x="840" y="56"/>
                </a:cxn>
                <a:cxn ang="0">
                  <a:pos x="576" y="0"/>
                </a:cxn>
              </a:cxnLst>
              <a:rect l="0" t="0" r="r" b="b"/>
              <a:pathLst>
                <a:path w="1088" h="1549">
                  <a:moveTo>
                    <a:pt x="576" y="0"/>
                  </a:moveTo>
                  <a:cubicBezTo>
                    <a:pt x="526" y="4"/>
                    <a:pt x="465" y="3"/>
                    <a:pt x="416" y="24"/>
                  </a:cubicBezTo>
                  <a:cubicBezTo>
                    <a:pt x="376" y="41"/>
                    <a:pt x="351" y="75"/>
                    <a:pt x="312" y="88"/>
                  </a:cubicBezTo>
                  <a:cubicBezTo>
                    <a:pt x="295" y="114"/>
                    <a:pt x="258" y="151"/>
                    <a:pt x="232" y="168"/>
                  </a:cubicBezTo>
                  <a:cubicBezTo>
                    <a:pt x="219" y="206"/>
                    <a:pt x="200" y="233"/>
                    <a:pt x="176" y="264"/>
                  </a:cubicBezTo>
                  <a:cubicBezTo>
                    <a:pt x="164" y="279"/>
                    <a:pt x="144" y="312"/>
                    <a:pt x="144" y="312"/>
                  </a:cubicBezTo>
                  <a:cubicBezTo>
                    <a:pt x="131" y="363"/>
                    <a:pt x="106" y="407"/>
                    <a:pt x="88" y="456"/>
                  </a:cubicBezTo>
                  <a:cubicBezTo>
                    <a:pt x="82" y="472"/>
                    <a:pt x="76" y="513"/>
                    <a:pt x="72" y="528"/>
                  </a:cubicBezTo>
                  <a:cubicBezTo>
                    <a:pt x="54" y="599"/>
                    <a:pt x="26" y="671"/>
                    <a:pt x="16" y="744"/>
                  </a:cubicBezTo>
                  <a:cubicBezTo>
                    <a:pt x="3" y="838"/>
                    <a:pt x="17" y="788"/>
                    <a:pt x="0" y="840"/>
                  </a:cubicBezTo>
                  <a:cubicBezTo>
                    <a:pt x="4" y="938"/>
                    <a:pt x="0" y="1002"/>
                    <a:pt x="16" y="1088"/>
                  </a:cubicBezTo>
                  <a:cubicBezTo>
                    <a:pt x="48" y="1261"/>
                    <a:pt x="176" y="1444"/>
                    <a:pt x="352" y="1488"/>
                  </a:cubicBezTo>
                  <a:cubicBezTo>
                    <a:pt x="415" y="1530"/>
                    <a:pt x="511" y="1532"/>
                    <a:pt x="584" y="1544"/>
                  </a:cubicBezTo>
                  <a:cubicBezTo>
                    <a:pt x="643" y="1541"/>
                    <a:pt x="705" y="1549"/>
                    <a:pt x="760" y="1528"/>
                  </a:cubicBezTo>
                  <a:cubicBezTo>
                    <a:pt x="769" y="1525"/>
                    <a:pt x="775" y="1516"/>
                    <a:pt x="784" y="1512"/>
                  </a:cubicBezTo>
                  <a:cubicBezTo>
                    <a:pt x="792" y="1508"/>
                    <a:pt x="800" y="1507"/>
                    <a:pt x="808" y="1504"/>
                  </a:cubicBezTo>
                  <a:cubicBezTo>
                    <a:pt x="844" y="1477"/>
                    <a:pt x="869" y="1446"/>
                    <a:pt x="912" y="1432"/>
                  </a:cubicBezTo>
                  <a:cubicBezTo>
                    <a:pt x="943" y="1401"/>
                    <a:pt x="987" y="1384"/>
                    <a:pt x="1016" y="1352"/>
                  </a:cubicBezTo>
                  <a:cubicBezTo>
                    <a:pt x="1066" y="1295"/>
                    <a:pt x="1071" y="1222"/>
                    <a:pt x="1088" y="1152"/>
                  </a:cubicBezTo>
                  <a:cubicBezTo>
                    <a:pt x="1067" y="1049"/>
                    <a:pt x="1054" y="910"/>
                    <a:pt x="976" y="832"/>
                  </a:cubicBezTo>
                  <a:cubicBezTo>
                    <a:pt x="959" y="782"/>
                    <a:pt x="931" y="748"/>
                    <a:pt x="888" y="720"/>
                  </a:cubicBezTo>
                  <a:cubicBezTo>
                    <a:pt x="877" y="704"/>
                    <a:pt x="867" y="688"/>
                    <a:pt x="856" y="672"/>
                  </a:cubicBezTo>
                  <a:cubicBezTo>
                    <a:pt x="845" y="656"/>
                    <a:pt x="808" y="640"/>
                    <a:pt x="808" y="640"/>
                  </a:cubicBezTo>
                  <a:cubicBezTo>
                    <a:pt x="803" y="624"/>
                    <a:pt x="797" y="608"/>
                    <a:pt x="792" y="592"/>
                  </a:cubicBezTo>
                  <a:cubicBezTo>
                    <a:pt x="789" y="584"/>
                    <a:pt x="784" y="568"/>
                    <a:pt x="784" y="568"/>
                  </a:cubicBezTo>
                  <a:cubicBezTo>
                    <a:pt x="794" y="495"/>
                    <a:pt x="812" y="441"/>
                    <a:pt x="888" y="416"/>
                  </a:cubicBezTo>
                  <a:cubicBezTo>
                    <a:pt x="906" y="389"/>
                    <a:pt x="929" y="375"/>
                    <a:pt x="952" y="352"/>
                  </a:cubicBezTo>
                  <a:cubicBezTo>
                    <a:pt x="964" y="317"/>
                    <a:pt x="988" y="291"/>
                    <a:pt x="1000" y="256"/>
                  </a:cubicBezTo>
                  <a:cubicBezTo>
                    <a:pt x="996" y="216"/>
                    <a:pt x="997" y="144"/>
                    <a:pt x="960" y="112"/>
                  </a:cubicBezTo>
                  <a:cubicBezTo>
                    <a:pt x="920" y="77"/>
                    <a:pt x="880" y="83"/>
                    <a:pt x="840" y="56"/>
                  </a:cubicBezTo>
                  <a:cubicBezTo>
                    <a:pt x="767" y="7"/>
                    <a:pt x="661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2741" name="Freeform 5"/>
            <p:cNvSpPr>
              <a:spLocks/>
            </p:cNvSpPr>
            <p:nvPr/>
          </p:nvSpPr>
          <p:spPr bwMode="auto">
            <a:xfrm rot="-1031834">
              <a:off x="3312" y="1283"/>
              <a:ext cx="978" cy="1081"/>
            </a:xfrm>
            <a:custGeom>
              <a:avLst/>
              <a:gdLst/>
              <a:ahLst/>
              <a:cxnLst>
                <a:cxn ang="0">
                  <a:pos x="730" y="25"/>
                </a:cxn>
                <a:cxn ang="0">
                  <a:pos x="794" y="65"/>
                </a:cxn>
                <a:cxn ang="0">
                  <a:pos x="850" y="81"/>
                </a:cxn>
                <a:cxn ang="0">
                  <a:pos x="954" y="153"/>
                </a:cxn>
                <a:cxn ang="0">
                  <a:pos x="938" y="369"/>
                </a:cxn>
                <a:cxn ang="0">
                  <a:pos x="914" y="417"/>
                </a:cxn>
                <a:cxn ang="0">
                  <a:pos x="898" y="465"/>
                </a:cxn>
                <a:cxn ang="0">
                  <a:pos x="906" y="697"/>
                </a:cxn>
                <a:cxn ang="0">
                  <a:pos x="922" y="761"/>
                </a:cxn>
                <a:cxn ang="0">
                  <a:pos x="938" y="809"/>
                </a:cxn>
                <a:cxn ang="0">
                  <a:pos x="930" y="977"/>
                </a:cxn>
                <a:cxn ang="0">
                  <a:pos x="874" y="1049"/>
                </a:cxn>
                <a:cxn ang="0">
                  <a:pos x="826" y="1081"/>
                </a:cxn>
                <a:cxn ang="0">
                  <a:pos x="714" y="1073"/>
                </a:cxn>
                <a:cxn ang="0">
                  <a:pos x="618" y="1041"/>
                </a:cxn>
                <a:cxn ang="0">
                  <a:pos x="346" y="833"/>
                </a:cxn>
                <a:cxn ang="0">
                  <a:pos x="306" y="785"/>
                </a:cxn>
                <a:cxn ang="0">
                  <a:pos x="282" y="777"/>
                </a:cxn>
                <a:cxn ang="0">
                  <a:pos x="210" y="729"/>
                </a:cxn>
                <a:cxn ang="0">
                  <a:pos x="98" y="657"/>
                </a:cxn>
                <a:cxn ang="0">
                  <a:pos x="74" y="625"/>
                </a:cxn>
                <a:cxn ang="0">
                  <a:pos x="50" y="609"/>
                </a:cxn>
                <a:cxn ang="0">
                  <a:pos x="18" y="561"/>
                </a:cxn>
                <a:cxn ang="0">
                  <a:pos x="90" y="393"/>
                </a:cxn>
                <a:cxn ang="0">
                  <a:pos x="242" y="425"/>
                </a:cxn>
                <a:cxn ang="0">
                  <a:pos x="314" y="481"/>
                </a:cxn>
                <a:cxn ang="0">
                  <a:pos x="426" y="529"/>
                </a:cxn>
                <a:cxn ang="0">
                  <a:pos x="522" y="569"/>
                </a:cxn>
                <a:cxn ang="0">
                  <a:pos x="562" y="561"/>
                </a:cxn>
                <a:cxn ang="0">
                  <a:pos x="626" y="473"/>
                </a:cxn>
                <a:cxn ang="0">
                  <a:pos x="610" y="313"/>
                </a:cxn>
                <a:cxn ang="0">
                  <a:pos x="594" y="249"/>
                </a:cxn>
                <a:cxn ang="0">
                  <a:pos x="586" y="217"/>
                </a:cxn>
                <a:cxn ang="0">
                  <a:pos x="626" y="89"/>
                </a:cxn>
                <a:cxn ang="0">
                  <a:pos x="674" y="73"/>
                </a:cxn>
                <a:cxn ang="0">
                  <a:pos x="730" y="25"/>
                </a:cxn>
              </a:cxnLst>
              <a:rect l="0" t="0" r="r" b="b"/>
              <a:pathLst>
                <a:path w="978" h="1081">
                  <a:moveTo>
                    <a:pt x="730" y="25"/>
                  </a:moveTo>
                  <a:cubicBezTo>
                    <a:pt x="812" y="52"/>
                    <a:pt x="664" y="0"/>
                    <a:pt x="794" y="65"/>
                  </a:cubicBezTo>
                  <a:cubicBezTo>
                    <a:pt x="811" y="74"/>
                    <a:pt x="831" y="76"/>
                    <a:pt x="850" y="81"/>
                  </a:cubicBezTo>
                  <a:cubicBezTo>
                    <a:pt x="881" y="112"/>
                    <a:pt x="919" y="127"/>
                    <a:pt x="954" y="153"/>
                  </a:cubicBezTo>
                  <a:cubicBezTo>
                    <a:pt x="978" y="225"/>
                    <a:pt x="961" y="300"/>
                    <a:pt x="938" y="369"/>
                  </a:cubicBezTo>
                  <a:cubicBezTo>
                    <a:pt x="909" y="457"/>
                    <a:pt x="955" y="324"/>
                    <a:pt x="914" y="417"/>
                  </a:cubicBezTo>
                  <a:cubicBezTo>
                    <a:pt x="907" y="432"/>
                    <a:pt x="898" y="465"/>
                    <a:pt x="898" y="465"/>
                  </a:cubicBezTo>
                  <a:cubicBezTo>
                    <a:pt x="887" y="543"/>
                    <a:pt x="885" y="620"/>
                    <a:pt x="906" y="697"/>
                  </a:cubicBezTo>
                  <a:cubicBezTo>
                    <a:pt x="912" y="718"/>
                    <a:pt x="917" y="740"/>
                    <a:pt x="922" y="761"/>
                  </a:cubicBezTo>
                  <a:cubicBezTo>
                    <a:pt x="926" y="777"/>
                    <a:pt x="938" y="809"/>
                    <a:pt x="938" y="809"/>
                  </a:cubicBezTo>
                  <a:cubicBezTo>
                    <a:pt x="946" y="862"/>
                    <a:pt x="958" y="927"/>
                    <a:pt x="930" y="977"/>
                  </a:cubicBezTo>
                  <a:cubicBezTo>
                    <a:pt x="917" y="1001"/>
                    <a:pt x="897" y="1031"/>
                    <a:pt x="874" y="1049"/>
                  </a:cubicBezTo>
                  <a:cubicBezTo>
                    <a:pt x="859" y="1061"/>
                    <a:pt x="826" y="1081"/>
                    <a:pt x="826" y="1081"/>
                  </a:cubicBezTo>
                  <a:cubicBezTo>
                    <a:pt x="789" y="1078"/>
                    <a:pt x="751" y="1077"/>
                    <a:pt x="714" y="1073"/>
                  </a:cubicBezTo>
                  <a:cubicBezTo>
                    <a:pt x="682" y="1069"/>
                    <a:pt x="651" y="1048"/>
                    <a:pt x="618" y="1041"/>
                  </a:cubicBezTo>
                  <a:cubicBezTo>
                    <a:pt x="523" y="993"/>
                    <a:pt x="429" y="902"/>
                    <a:pt x="346" y="833"/>
                  </a:cubicBezTo>
                  <a:cubicBezTo>
                    <a:pt x="330" y="820"/>
                    <a:pt x="322" y="798"/>
                    <a:pt x="306" y="785"/>
                  </a:cubicBezTo>
                  <a:cubicBezTo>
                    <a:pt x="299" y="780"/>
                    <a:pt x="289" y="781"/>
                    <a:pt x="282" y="777"/>
                  </a:cubicBezTo>
                  <a:cubicBezTo>
                    <a:pt x="282" y="777"/>
                    <a:pt x="222" y="737"/>
                    <a:pt x="210" y="729"/>
                  </a:cubicBezTo>
                  <a:cubicBezTo>
                    <a:pt x="172" y="704"/>
                    <a:pt x="141" y="671"/>
                    <a:pt x="98" y="657"/>
                  </a:cubicBezTo>
                  <a:cubicBezTo>
                    <a:pt x="90" y="646"/>
                    <a:pt x="83" y="634"/>
                    <a:pt x="74" y="625"/>
                  </a:cubicBezTo>
                  <a:cubicBezTo>
                    <a:pt x="67" y="618"/>
                    <a:pt x="56" y="616"/>
                    <a:pt x="50" y="609"/>
                  </a:cubicBezTo>
                  <a:cubicBezTo>
                    <a:pt x="37" y="595"/>
                    <a:pt x="18" y="561"/>
                    <a:pt x="18" y="561"/>
                  </a:cubicBezTo>
                  <a:cubicBezTo>
                    <a:pt x="0" y="490"/>
                    <a:pt x="17" y="417"/>
                    <a:pt x="90" y="393"/>
                  </a:cubicBezTo>
                  <a:cubicBezTo>
                    <a:pt x="130" y="397"/>
                    <a:pt x="205" y="400"/>
                    <a:pt x="242" y="425"/>
                  </a:cubicBezTo>
                  <a:cubicBezTo>
                    <a:pt x="268" y="442"/>
                    <a:pt x="287" y="466"/>
                    <a:pt x="314" y="481"/>
                  </a:cubicBezTo>
                  <a:cubicBezTo>
                    <a:pt x="350" y="502"/>
                    <a:pt x="389" y="513"/>
                    <a:pt x="426" y="529"/>
                  </a:cubicBezTo>
                  <a:cubicBezTo>
                    <a:pt x="537" y="575"/>
                    <a:pt x="450" y="551"/>
                    <a:pt x="522" y="569"/>
                  </a:cubicBezTo>
                  <a:cubicBezTo>
                    <a:pt x="535" y="566"/>
                    <a:pt x="549" y="566"/>
                    <a:pt x="562" y="561"/>
                  </a:cubicBezTo>
                  <a:cubicBezTo>
                    <a:pt x="600" y="547"/>
                    <a:pt x="606" y="503"/>
                    <a:pt x="626" y="473"/>
                  </a:cubicBezTo>
                  <a:cubicBezTo>
                    <a:pt x="639" y="419"/>
                    <a:pt x="624" y="366"/>
                    <a:pt x="610" y="313"/>
                  </a:cubicBezTo>
                  <a:cubicBezTo>
                    <a:pt x="604" y="292"/>
                    <a:pt x="599" y="270"/>
                    <a:pt x="594" y="249"/>
                  </a:cubicBezTo>
                  <a:cubicBezTo>
                    <a:pt x="591" y="238"/>
                    <a:pt x="586" y="217"/>
                    <a:pt x="586" y="217"/>
                  </a:cubicBezTo>
                  <a:cubicBezTo>
                    <a:pt x="596" y="118"/>
                    <a:pt x="579" y="159"/>
                    <a:pt x="626" y="89"/>
                  </a:cubicBezTo>
                  <a:cubicBezTo>
                    <a:pt x="635" y="75"/>
                    <a:pt x="658" y="78"/>
                    <a:pt x="674" y="73"/>
                  </a:cubicBezTo>
                  <a:cubicBezTo>
                    <a:pt x="704" y="63"/>
                    <a:pt x="719" y="58"/>
                    <a:pt x="730" y="2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2742" name="Oval 6"/>
            <p:cNvSpPr>
              <a:spLocks noChangeArrowheads="1"/>
            </p:cNvSpPr>
            <p:nvPr/>
          </p:nvSpPr>
          <p:spPr bwMode="auto">
            <a:xfrm>
              <a:off x="566" y="33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2743" name="Text Box 7"/>
            <p:cNvSpPr txBox="1">
              <a:spLocks noChangeArrowheads="1"/>
            </p:cNvSpPr>
            <p:nvPr/>
          </p:nvSpPr>
          <p:spPr bwMode="auto">
            <a:xfrm>
              <a:off x="422" y="3360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start</a:t>
              </a:r>
            </a:p>
          </p:txBody>
        </p:sp>
        <p:sp>
          <p:nvSpPr>
            <p:cNvPr id="372744" name="Oval 8"/>
            <p:cNvSpPr>
              <a:spLocks noChangeArrowheads="1"/>
            </p:cNvSpPr>
            <p:nvPr/>
          </p:nvSpPr>
          <p:spPr bwMode="auto">
            <a:xfrm>
              <a:off x="4944" y="13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2745" name="Text Box 9"/>
            <p:cNvSpPr txBox="1">
              <a:spLocks noChangeArrowheads="1"/>
            </p:cNvSpPr>
            <p:nvPr/>
          </p:nvSpPr>
          <p:spPr bwMode="auto">
            <a:xfrm>
              <a:off x="4800" y="1440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goal</a:t>
              </a:r>
            </a:p>
          </p:txBody>
        </p:sp>
        <p:sp>
          <p:nvSpPr>
            <p:cNvPr id="372746" name="Line 10"/>
            <p:cNvSpPr>
              <a:spLocks noChangeShapeType="1"/>
            </p:cNvSpPr>
            <p:nvPr/>
          </p:nvSpPr>
          <p:spPr bwMode="auto">
            <a:xfrm flipV="1">
              <a:off x="568" y="1416"/>
              <a:ext cx="4416" cy="192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prstDash val="lgDashDot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72747" name="Group 11"/>
          <p:cNvGrpSpPr>
            <a:grpSpLocks/>
          </p:cNvGrpSpPr>
          <p:nvPr/>
        </p:nvGrpSpPr>
        <p:grpSpPr bwMode="auto">
          <a:xfrm>
            <a:off x="914400" y="4838700"/>
            <a:ext cx="1311275" cy="862013"/>
            <a:chOff x="576" y="3048"/>
            <a:chExt cx="826" cy="543"/>
          </a:xfrm>
        </p:grpSpPr>
        <p:sp>
          <p:nvSpPr>
            <p:cNvPr id="372748" name="Line 12"/>
            <p:cNvSpPr>
              <a:spLocks noChangeShapeType="1"/>
            </p:cNvSpPr>
            <p:nvPr/>
          </p:nvSpPr>
          <p:spPr bwMode="auto">
            <a:xfrm flipV="1">
              <a:off x="576" y="3048"/>
              <a:ext cx="62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2749" name="Line 13"/>
            <p:cNvSpPr>
              <a:spLocks noChangeShapeType="1"/>
            </p:cNvSpPr>
            <p:nvPr/>
          </p:nvSpPr>
          <p:spPr bwMode="auto">
            <a:xfrm flipV="1">
              <a:off x="1152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2750" name="Text Box 14"/>
            <p:cNvSpPr txBox="1">
              <a:spLocks noChangeArrowheads="1"/>
            </p:cNvSpPr>
            <p:nvPr/>
          </p:nvSpPr>
          <p:spPr bwMode="auto">
            <a:xfrm>
              <a:off x="960" y="3360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1</a:t>
              </a:r>
              <a:r>
                <a:rPr lang="en-US" b="0" baseline="30000">
                  <a:cs typeface="Arial" charset="0"/>
                </a:rPr>
                <a:t>H</a:t>
              </a:r>
            </a:p>
          </p:txBody>
        </p:sp>
      </p:grpSp>
      <p:grpSp>
        <p:nvGrpSpPr>
          <p:cNvPr id="372751" name="Group 15"/>
          <p:cNvGrpSpPr>
            <a:grpSpLocks/>
          </p:cNvGrpSpPr>
          <p:nvPr/>
        </p:nvGrpSpPr>
        <p:grpSpPr bwMode="auto">
          <a:xfrm>
            <a:off x="4572000" y="5410200"/>
            <a:ext cx="4206875" cy="1106488"/>
            <a:chOff x="3360" y="3335"/>
            <a:chExt cx="2650" cy="697"/>
          </a:xfrm>
        </p:grpSpPr>
        <p:sp>
          <p:nvSpPr>
            <p:cNvPr id="372752" name="Line 16"/>
            <p:cNvSpPr>
              <a:spLocks noChangeShapeType="1"/>
            </p:cNvSpPr>
            <p:nvPr/>
          </p:nvSpPr>
          <p:spPr bwMode="auto">
            <a:xfrm>
              <a:off x="3360" y="34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2753" name="Text Box 17"/>
            <p:cNvSpPr txBox="1">
              <a:spLocks noChangeArrowheads="1"/>
            </p:cNvSpPr>
            <p:nvPr/>
          </p:nvSpPr>
          <p:spPr bwMode="auto">
            <a:xfrm>
              <a:off x="3974" y="3335"/>
              <a:ext cx="10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Motion to goal</a:t>
              </a:r>
            </a:p>
          </p:txBody>
        </p:sp>
        <p:sp>
          <p:nvSpPr>
            <p:cNvPr id="372754" name="Line 18"/>
            <p:cNvSpPr>
              <a:spLocks noChangeShapeType="1"/>
            </p:cNvSpPr>
            <p:nvPr/>
          </p:nvSpPr>
          <p:spPr bwMode="auto">
            <a:xfrm>
              <a:off x="3360" y="3682"/>
              <a:ext cx="432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2755" name="Text Box 19"/>
            <p:cNvSpPr txBox="1">
              <a:spLocks noChangeArrowheads="1"/>
            </p:cNvSpPr>
            <p:nvPr/>
          </p:nvSpPr>
          <p:spPr bwMode="auto">
            <a:xfrm>
              <a:off x="3974" y="3561"/>
              <a:ext cx="1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Boundary following</a:t>
              </a:r>
            </a:p>
          </p:txBody>
        </p:sp>
        <p:sp>
          <p:nvSpPr>
            <p:cNvPr id="372756" name="Line 20"/>
            <p:cNvSpPr>
              <a:spLocks noChangeShapeType="1"/>
            </p:cNvSpPr>
            <p:nvPr/>
          </p:nvSpPr>
          <p:spPr bwMode="auto">
            <a:xfrm>
              <a:off x="3360" y="3922"/>
              <a:ext cx="432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prstDash val="lgDashDot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2757" name="Text Box 21"/>
            <p:cNvSpPr txBox="1">
              <a:spLocks noChangeArrowheads="1"/>
            </p:cNvSpPr>
            <p:nvPr/>
          </p:nvSpPr>
          <p:spPr bwMode="auto">
            <a:xfrm>
              <a:off x="3974" y="3801"/>
              <a:ext cx="20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Line connecting start and goal</a:t>
              </a:r>
            </a:p>
          </p:txBody>
        </p:sp>
      </p:grpSp>
      <p:grpSp>
        <p:nvGrpSpPr>
          <p:cNvPr id="372758" name="Group 22"/>
          <p:cNvGrpSpPr>
            <a:grpSpLocks/>
          </p:cNvGrpSpPr>
          <p:nvPr/>
        </p:nvGrpSpPr>
        <p:grpSpPr bwMode="auto">
          <a:xfrm>
            <a:off x="1689100" y="2794000"/>
            <a:ext cx="2339975" cy="2019300"/>
            <a:chOff x="1064" y="1760"/>
            <a:chExt cx="1474" cy="1272"/>
          </a:xfrm>
        </p:grpSpPr>
        <p:sp>
          <p:nvSpPr>
            <p:cNvPr id="372759" name="Line 23"/>
            <p:cNvSpPr>
              <a:spLocks noChangeShapeType="1"/>
            </p:cNvSpPr>
            <p:nvPr/>
          </p:nvSpPr>
          <p:spPr bwMode="auto">
            <a:xfrm flipH="1">
              <a:off x="2144" y="240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2760" name="Text Box 24"/>
            <p:cNvSpPr txBox="1">
              <a:spLocks noChangeArrowheads="1"/>
            </p:cNvSpPr>
            <p:nvPr/>
          </p:nvSpPr>
          <p:spPr bwMode="auto">
            <a:xfrm>
              <a:off x="2096" y="2160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1</a:t>
              </a:r>
              <a:r>
                <a:rPr lang="en-US" b="0" baseline="30000">
                  <a:cs typeface="Arial" charset="0"/>
                </a:rPr>
                <a:t>L</a:t>
              </a:r>
            </a:p>
          </p:txBody>
        </p:sp>
        <p:sp>
          <p:nvSpPr>
            <p:cNvPr id="372761" name="Freeform 25"/>
            <p:cNvSpPr>
              <a:spLocks/>
            </p:cNvSpPr>
            <p:nvPr/>
          </p:nvSpPr>
          <p:spPr bwMode="auto">
            <a:xfrm>
              <a:off x="1064" y="1760"/>
              <a:ext cx="1072" cy="1272"/>
            </a:xfrm>
            <a:custGeom>
              <a:avLst/>
              <a:gdLst/>
              <a:ahLst/>
              <a:cxnLst>
                <a:cxn ang="0">
                  <a:pos x="64" y="1272"/>
                </a:cxn>
                <a:cxn ang="0">
                  <a:pos x="40" y="1160"/>
                </a:cxn>
                <a:cxn ang="0">
                  <a:pos x="24" y="1112"/>
                </a:cxn>
                <a:cxn ang="0">
                  <a:pos x="0" y="968"/>
                </a:cxn>
                <a:cxn ang="0">
                  <a:pos x="8" y="784"/>
                </a:cxn>
                <a:cxn ang="0">
                  <a:pos x="24" y="736"/>
                </a:cxn>
                <a:cxn ang="0">
                  <a:pos x="32" y="712"/>
                </a:cxn>
                <a:cxn ang="0">
                  <a:pos x="56" y="544"/>
                </a:cxn>
                <a:cxn ang="0">
                  <a:pos x="128" y="296"/>
                </a:cxn>
                <a:cxn ang="0">
                  <a:pos x="160" y="256"/>
                </a:cxn>
                <a:cxn ang="0">
                  <a:pos x="168" y="232"/>
                </a:cxn>
                <a:cxn ang="0">
                  <a:pos x="216" y="184"/>
                </a:cxn>
                <a:cxn ang="0">
                  <a:pos x="232" y="160"/>
                </a:cxn>
                <a:cxn ang="0">
                  <a:pos x="256" y="152"/>
                </a:cxn>
                <a:cxn ang="0">
                  <a:pos x="360" y="72"/>
                </a:cxn>
                <a:cxn ang="0">
                  <a:pos x="648" y="0"/>
                </a:cxn>
                <a:cxn ang="0">
                  <a:pos x="976" y="88"/>
                </a:cxn>
                <a:cxn ang="0">
                  <a:pos x="1024" y="184"/>
                </a:cxn>
                <a:cxn ang="0">
                  <a:pos x="1032" y="208"/>
                </a:cxn>
                <a:cxn ang="0">
                  <a:pos x="1000" y="408"/>
                </a:cxn>
                <a:cxn ang="0">
                  <a:pos x="952" y="464"/>
                </a:cxn>
                <a:cxn ang="0">
                  <a:pos x="920" y="496"/>
                </a:cxn>
                <a:cxn ang="0">
                  <a:pos x="872" y="528"/>
                </a:cxn>
                <a:cxn ang="0">
                  <a:pos x="856" y="576"/>
                </a:cxn>
                <a:cxn ang="0">
                  <a:pos x="848" y="600"/>
                </a:cxn>
                <a:cxn ang="0">
                  <a:pos x="864" y="664"/>
                </a:cxn>
                <a:cxn ang="0">
                  <a:pos x="936" y="704"/>
                </a:cxn>
                <a:cxn ang="0">
                  <a:pos x="984" y="760"/>
                </a:cxn>
                <a:cxn ang="0">
                  <a:pos x="1000" y="784"/>
                </a:cxn>
                <a:cxn ang="0">
                  <a:pos x="1024" y="800"/>
                </a:cxn>
                <a:cxn ang="0">
                  <a:pos x="1072" y="888"/>
                </a:cxn>
              </a:cxnLst>
              <a:rect l="0" t="0" r="r" b="b"/>
              <a:pathLst>
                <a:path w="1072" h="1272">
                  <a:moveTo>
                    <a:pt x="64" y="1272"/>
                  </a:moveTo>
                  <a:cubicBezTo>
                    <a:pt x="52" y="1235"/>
                    <a:pt x="50" y="1197"/>
                    <a:pt x="40" y="1160"/>
                  </a:cubicBezTo>
                  <a:cubicBezTo>
                    <a:pt x="36" y="1144"/>
                    <a:pt x="24" y="1112"/>
                    <a:pt x="24" y="1112"/>
                  </a:cubicBezTo>
                  <a:cubicBezTo>
                    <a:pt x="18" y="1064"/>
                    <a:pt x="15" y="1014"/>
                    <a:pt x="0" y="968"/>
                  </a:cubicBezTo>
                  <a:cubicBezTo>
                    <a:pt x="3" y="907"/>
                    <a:pt x="2" y="845"/>
                    <a:pt x="8" y="784"/>
                  </a:cubicBezTo>
                  <a:cubicBezTo>
                    <a:pt x="10" y="767"/>
                    <a:pt x="19" y="752"/>
                    <a:pt x="24" y="736"/>
                  </a:cubicBezTo>
                  <a:cubicBezTo>
                    <a:pt x="27" y="728"/>
                    <a:pt x="32" y="712"/>
                    <a:pt x="32" y="712"/>
                  </a:cubicBezTo>
                  <a:cubicBezTo>
                    <a:pt x="39" y="656"/>
                    <a:pt x="49" y="600"/>
                    <a:pt x="56" y="544"/>
                  </a:cubicBezTo>
                  <a:cubicBezTo>
                    <a:pt x="66" y="462"/>
                    <a:pt x="66" y="358"/>
                    <a:pt x="128" y="296"/>
                  </a:cubicBezTo>
                  <a:cubicBezTo>
                    <a:pt x="148" y="236"/>
                    <a:pt x="119" y="308"/>
                    <a:pt x="160" y="256"/>
                  </a:cubicBezTo>
                  <a:cubicBezTo>
                    <a:pt x="165" y="249"/>
                    <a:pt x="163" y="239"/>
                    <a:pt x="168" y="232"/>
                  </a:cubicBezTo>
                  <a:cubicBezTo>
                    <a:pt x="182" y="214"/>
                    <a:pt x="203" y="203"/>
                    <a:pt x="216" y="184"/>
                  </a:cubicBezTo>
                  <a:cubicBezTo>
                    <a:pt x="221" y="176"/>
                    <a:pt x="224" y="166"/>
                    <a:pt x="232" y="160"/>
                  </a:cubicBezTo>
                  <a:cubicBezTo>
                    <a:pt x="239" y="155"/>
                    <a:pt x="248" y="155"/>
                    <a:pt x="256" y="152"/>
                  </a:cubicBezTo>
                  <a:cubicBezTo>
                    <a:pt x="272" y="104"/>
                    <a:pt x="320" y="92"/>
                    <a:pt x="360" y="72"/>
                  </a:cubicBezTo>
                  <a:cubicBezTo>
                    <a:pt x="451" y="27"/>
                    <a:pt x="549" y="20"/>
                    <a:pt x="648" y="0"/>
                  </a:cubicBezTo>
                  <a:cubicBezTo>
                    <a:pt x="743" y="10"/>
                    <a:pt x="895" y="34"/>
                    <a:pt x="976" y="88"/>
                  </a:cubicBezTo>
                  <a:cubicBezTo>
                    <a:pt x="1017" y="150"/>
                    <a:pt x="1002" y="118"/>
                    <a:pt x="1024" y="184"/>
                  </a:cubicBezTo>
                  <a:cubicBezTo>
                    <a:pt x="1027" y="192"/>
                    <a:pt x="1032" y="208"/>
                    <a:pt x="1032" y="208"/>
                  </a:cubicBezTo>
                  <a:cubicBezTo>
                    <a:pt x="1040" y="276"/>
                    <a:pt x="1068" y="363"/>
                    <a:pt x="1000" y="408"/>
                  </a:cubicBezTo>
                  <a:cubicBezTo>
                    <a:pt x="990" y="439"/>
                    <a:pt x="984" y="453"/>
                    <a:pt x="952" y="464"/>
                  </a:cubicBezTo>
                  <a:cubicBezTo>
                    <a:pt x="938" y="505"/>
                    <a:pt x="955" y="477"/>
                    <a:pt x="920" y="496"/>
                  </a:cubicBezTo>
                  <a:cubicBezTo>
                    <a:pt x="903" y="505"/>
                    <a:pt x="872" y="528"/>
                    <a:pt x="872" y="528"/>
                  </a:cubicBezTo>
                  <a:cubicBezTo>
                    <a:pt x="867" y="544"/>
                    <a:pt x="861" y="560"/>
                    <a:pt x="856" y="576"/>
                  </a:cubicBezTo>
                  <a:cubicBezTo>
                    <a:pt x="853" y="584"/>
                    <a:pt x="848" y="600"/>
                    <a:pt x="848" y="600"/>
                  </a:cubicBezTo>
                  <a:cubicBezTo>
                    <a:pt x="848" y="602"/>
                    <a:pt x="857" y="656"/>
                    <a:pt x="864" y="664"/>
                  </a:cubicBezTo>
                  <a:cubicBezTo>
                    <a:pt x="879" y="683"/>
                    <a:pt x="916" y="691"/>
                    <a:pt x="936" y="704"/>
                  </a:cubicBezTo>
                  <a:cubicBezTo>
                    <a:pt x="946" y="735"/>
                    <a:pt x="952" y="749"/>
                    <a:pt x="984" y="760"/>
                  </a:cubicBezTo>
                  <a:cubicBezTo>
                    <a:pt x="989" y="768"/>
                    <a:pt x="993" y="777"/>
                    <a:pt x="1000" y="784"/>
                  </a:cubicBezTo>
                  <a:cubicBezTo>
                    <a:pt x="1007" y="791"/>
                    <a:pt x="1018" y="793"/>
                    <a:pt x="1024" y="800"/>
                  </a:cubicBezTo>
                  <a:cubicBezTo>
                    <a:pt x="1053" y="833"/>
                    <a:pt x="1055" y="853"/>
                    <a:pt x="1072" y="888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72762" name="Group 26"/>
          <p:cNvGrpSpPr>
            <a:grpSpLocks/>
          </p:cNvGrpSpPr>
          <p:nvPr/>
        </p:nvGrpSpPr>
        <p:grpSpPr bwMode="auto">
          <a:xfrm>
            <a:off x="3429000" y="2895600"/>
            <a:ext cx="2133600" cy="1295400"/>
            <a:chOff x="2160" y="1824"/>
            <a:chExt cx="1344" cy="816"/>
          </a:xfrm>
        </p:grpSpPr>
        <p:sp>
          <p:nvSpPr>
            <p:cNvPr id="372763" name="Line 27"/>
            <p:cNvSpPr>
              <a:spLocks noChangeShapeType="1"/>
            </p:cNvSpPr>
            <p:nvPr/>
          </p:nvSpPr>
          <p:spPr bwMode="auto">
            <a:xfrm>
              <a:off x="3168" y="2024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2764" name="Text Box 28"/>
            <p:cNvSpPr txBox="1">
              <a:spLocks noChangeArrowheads="1"/>
            </p:cNvSpPr>
            <p:nvPr/>
          </p:nvSpPr>
          <p:spPr bwMode="auto">
            <a:xfrm>
              <a:off x="2928" y="1824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2</a:t>
              </a:r>
              <a:r>
                <a:rPr lang="en-US" b="0" baseline="30000">
                  <a:cs typeface="Arial" charset="0"/>
                </a:rPr>
                <a:t>H</a:t>
              </a:r>
            </a:p>
          </p:txBody>
        </p:sp>
        <p:sp>
          <p:nvSpPr>
            <p:cNvPr id="372765" name="Line 29"/>
            <p:cNvSpPr>
              <a:spLocks noChangeShapeType="1"/>
            </p:cNvSpPr>
            <p:nvPr/>
          </p:nvSpPr>
          <p:spPr bwMode="auto">
            <a:xfrm flipV="1">
              <a:off x="2160" y="2064"/>
              <a:ext cx="1344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72766" name="Group 30"/>
          <p:cNvGrpSpPr>
            <a:grpSpLocks/>
          </p:cNvGrpSpPr>
          <p:nvPr/>
        </p:nvGrpSpPr>
        <p:grpSpPr bwMode="auto">
          <a:xfrm>
            <a:off x="5194300" y="1943100"/>
            <a:ext cx="2289175" cy="1333500"/>
            <a:chOff x="3272" y="1224"/>
            <a:chExt cx="1442" cy="840"/>
          </a:xfrm>
        </p:grpSpPr>
        <p:sp>
          <p:nvSpPr>
            <p:cNvPr id="372767" name="Line 31"/>
            <p:cNvSpPr>
              <a:spLocks noChangeShapeType="1"/>
            </p:cNvSpPr>
            <p:nvPr/>
          </p:nvSpPr>
          <p:spPr bwMode="auto">
            <a:xfrm flipH="1">
              <a:off x="4224" y="153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2768" name="Text Box 32"/>
            <p:cNvSpPr txBox="1">
              <a:spLocks noChangeArrowheads="1"/>
            </p:cNvSpPr>
            <p:nvPr/>
          </p:nvSpPr>
          <p:spPr bwMode="auto">
            <a:xfrm>
              <a:off x="4272" y="1296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2</a:t>
              </a:r>
              <a:r>
                <a:rPr lang="en-US" b="0" baseline="30000">
                  <a:cs typeface="Arial" charset="0"/>
                </a:rPr>
                <a:t>L</a:t>
              </a:r>
            </a:p>
          </p:txBody>
        </p:sp>
        <p:sp>
          <p:nvSpPr>
            <p:cNvPr id="372769" name="Freeform 33"/>
            <p:cNvSpPr>
              <a:spLocks/>
            </p:cNvSpPr>
            <p:nvPr/>
          </p:nvSpPr>
          <p:spPr bwMode="auto">
            <a:xfrm>
              <a:off x="3272" y="1224"/>
              <a:ext cx="960" cy="840"/>
            </a:xfrm>
            <a:custGeom>
              <a:avLst/>
              <a:gdLst/>
              <a:ahLst/>
              <a:cxnLst>
                <a:cxn ang="0">
                  <a:pos x="176" y="840"/>
                </a:cxn>
                <a:cxn ang="0">
                  <a:pos x="64" y="800"/>
                </a:cxn>
                <a:cxn ang="0">
                  <a:pos x="0" y="672"/>
                </a:cxn>
                <a:cxn ang="0">
                  <a:pos x="16" y="608"/>
                </a:cxn>
                <a:cxn ang="0">
                  <a:pos x="232" y="512"/>
                </a:cxn>
                <a:cxn ang="0">
                  <a:pos x="480" y="568"/>
                </a:cxn>
                <a:cxn ang="0">
                  <a:pos x="560" y="560"/>
                </a:cxn>
                <a:cxn ang="0">
                  <a:pos x="560" y="464"/>
                </a:cxn>
                <a:cxn ang="0">
                  <a:pos x="536" y="448"/>
                </a:cxn>
                <a:cxn ang="0">
                  <a:pos x="496" y="304"/>
                </a:cxn>
                <a:cxn ang="0">
                  <a:pos x="488" y="272"/>
                </a:cxn>
                <a:cxn ang="0">
                  <a:pos x="472" y="224"/>
                </a:cxn>
                <a:cxn ang="0">
                  <a:pos x="480" y="144"/>
                </a:cxn>
                <a:cxn ang="0">
                  <a:pos x="552" y="48"/>
                </a:cxn>
                <a:cxn ang="0">
                  <a:pos x="600" y="16"/>
                </a:cxn>
                <a:cxn ang="0">
                  <a:pos x="624" y="0"/>
                </a:cxn>
                <a:cxn ang="0">
                  <a:pos x="784" y="32"/>
                </a:cxn>
                <a:cxn ang="0">
                  <a:pos x="896" y="72"/>
                </a:cxn>
                <a:cxn ang="0">
                  <a:pos x="928" y="144"/>
                </a:cxn>
                <a:cxn ang="0">
                  <a:pos x="936" y="224"/>
                </a:cxn>
                <a:cxn ang="0">
                  <a:pos x="952" y="272"/>
                </a:cxn>
                <a:cxn ang="0">
                  <a:pos x="960" y="296"/>
                </a:cxn>
                <a:cxn ang="0">
                  <a:pos x="936" y="376"/>
                </a:cxn>
                <a:cxn ang="0">
                  <a:pos x="928" y="400"/>
                </a:cxn>
                <a:cxn ang="0">
                  <a:pos x="936" y="520"/>
                </a:cxn>
              </a:cxnLst>
              <a:rect l="0" t="0" r="r" b="b"/>
              <a:pathLst>
                <a:path w="960" h="840">
                  <a:moveTo>
                    <a:pt x="176" y="840"/>
                  </a:moveTo>
                  <a:cubicBezTo>
                    <a:pt x="130" y="829"/>
                    <a:pt x="102" y="825"/>
                    <a:pt x="64" y="800"/>
                  </a:cubicBezTo>
                  <a:cubicBezTo>
                    <a:pt x="32" y="751"/>
                    <a:pt x="14" y="727"/>
                    <a:pt x="0" y="672"/>
                  </a:cubicBezTo>
                  <a:cubicBezTo>
                    <a:pt x="3" y="657"/>
                    <a:pt x="8" y="624"/>
                    <a:pt x="16" y="608"/>
                  </a:cubicBezTo>
                  <a:cubicBezTo>
                    <a:pt x="55" y="530"/>
                    <a:pt x="158" y="519"/>
                    <a:pt x="232" y="512"/>
                  </a:cubicBezTo>
                  <a:cubicBezTo>
                    <a:pt x="315" y="522"/>
                    <a:pt x="408" y="520"/>
                    <a:pt x="480" y="568"/>
                  </a:cubicBezTo>
                  <a:cubicBezTo>
                    <a:pt x="507" y="565"/>
                    <a:pt x="535" y="568"/>
                    <a:pt x="560" y="560"/>
                  </a:cubicBezTo>
                  <a:cubicBezTo>
                    <a:pt x="592" y="549"/>
                    <a:pt x="574" y="482"/>
                    <a:pt x="560" y="464"/>
                  </a:cubicBezTo>
                  <a:cubicBezTo>
                    <a:pt x="554" y="456"/>
                    <a:pt x="544" y="453"/>
                    <a:pt x="536" y="448"/>
                  </a:cubicBezTo>
                  <a:cubicBezTo>
                    <a:pt x="519" y="398"/>
                    <a:pt x="506" y="355"/>
                    <a:pt x="496" y="304"/>
                  </a:cubicBezTo>
                  <a:cubicBezTo>
                    <a:pt x="494" y="293"/>
                    <a:pt x="491" y="283"/>
                    <a:pt x="488" y="272"/>
                  </a:cubicBezTo>
                  <a:cubicBezTo>
                    <a:pt x="483" y="256"/>
                    <a:pt x="472" y="224"/>
                    <a:pt x="472" y="224"/>
                  </a:cubicBezTo>
                  <a:cubicBezTo>
                    <a:pt x="475" y="197"/>
                    <a:pt x="472" y="170"/>
                    <a:pt x="480" y="144"/>
                  </a:cubicBezTo>
                  <a:cubicBezTo>
                    <a:pt x="484" y="131"/>
                    <a:pt x="539" y="59"/>
                    <a:pt x="552" y="48"/>
                  </a:cubicBezTo>
                  <a:cubicBezTo>
                    <a:pt x="566" y="35"/>
                    <a:pt x="584" y="27"/>
                    <a:pt x="600" y="16"/>
                  </a:cubicBezTo>
                  <a:cubicBezTo>
                    <a:pt x="608" y="11"/>
                    <a:pt x="624" y="0"/>
                    <a:pt x="624" y="0"/>
                  </a:cubicBezTo>
                  <a:cubicBezTo>
                    <a:pt x="679" y="18"/>
                    <a:pt x="725" y="26"/>
                    <a:pt x="784" y="32"/>
                  </a:cubicBezTo>
                  <a:cubicBezTo>
                    <a:pt x="824" y="45"/>
                    <a:pt x="860" y="48"/>
                    <a:pt x="896" y="72"/>
                  </a:cubicBezTo>
                  <a:cubicBezTo>
                    <a:pt x="905" y="98"/>
                    <a:pt x="919" y="118"/>
                    <a:pt x="928" y="144"/>
                  </a:cubicBezTo>
                  <a:cubicBezTo>
                    <a:pt x="931" y="171"/>
                    <a:pt x="931" y="198"/>
                    <a:pt x="936" y="224"/>
                  </a:cubicBezTo>
                  <a:cubicBezTo>
                    <a:pt x="939" y="241"/>
                    <a:pt x="947" y="256"/>
                    <a:pt x="952" y="272"/>
                  </a:cubicBezTo>
                  <a:cubicBezTo>
                    <a:pt x="955" y="280"/>
                    <a:pt x="960" y="296"/>
                    <a:pt x="960" y="296"/>
                  </a:cubicBezTo>
                  <a:cubicBezTo>
                    <a:pt x="948" y="344"/>
                    <a:pt x="955" y="318"/>
                    <a:pt x="936" y="376"/>
                  </a:cubicBezTo>
                  <a:cubicBezTo>
                    <a:pt x="933" y="384"/>
                    <a:pt x="928" y="400"/>
                    <a:pt x="928" y="400"/>
                  </a:cubicBezTo>
                  <a:cubicBezTo>
                    <a:pt x="938" y="488"/>
                    <a:pt x="936" y="448"/>
                    <a:pt x="936" y="520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72770" name="Line 34"/>
          <p:cNvSpPr>
            <a:spLocks noChangeShapeType="1"/>
          </p:cNvSpPr>
          <p:nvPr/>
        </p:nvSpPr>
        <p:spPr bwMode="auto">
          <a:xfrm flipV="1">
            <a:off x="6667500" y="2260600"/>
            <a:ext cx="121920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7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Bug3 - example</a:t>
            </a:r>
          </a:p>
        </p:txBody>
      </p:sp>
      <p:grpSp>
        <p:nvGrpSpPr>
          <p:cNvPr id="373763" name="Group 3"/>
          <p:cNvGrpSpPr>
            <a:grpSpLocks/>
          </p:cNvGrpSpPr>
          <p:nvPr/>
        </p:nvGrpSpPr>
        <p:grpSpPr bwMode="auto">
          <a:xfrm>
            <a:off x="669925" y="2036763"/>
            <a:ext cx="7651750" cy="3663950"/>
            <a:chOff x="422" y="1283"/>
            <a:chExt cx="4820" cy="2308"/>
          </a:xfrm>
        </p:grpSpPr>
        <p:sp>
          <p:nvSpPr>
            <p:cNvPr id="373764" name="Freeform 4"/>
            <p:cNvSpPr>
              <a:spLocks/>
            </p:cNvSpPr>
            <p:nvPr/>
          </p:nvSpPr>
          <p:spPr bwMode="auto">
            <a:xfrm rot="-300602">
              <a:off x="1104" y="1824"/>
              <a:ext cx="1088" cy="1549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416" y="24"/>
                </a:cxn>
                <a:cxn ang="0">
                  <a:pos x="312" y="88"/>
                </a:cxn>
                <a:cxn ang="0">
                  <a:pos x="232" y="168"/>
                </a:cxn>
                <a:cxn ang="0">
                  <a:pos x="176" y="264"/>
                </a:cxn>
                <a:cxn ang="0">
                  <a:pos x="144" y="312"/>
                </a:cxn>
                <a:cxn ang="0">
                  <a:pos x="88" y="456"/>
                </a:cxn>
                <a:cxn ang="0">
                  <a:pos x="72" y="528"/>
                </a:cxn>
                <a:cxn ang="0">
                  <a:pos x="16" y="744"/>
                </a:cxn>
                <a:cxn ang="0">
                  <a:pos x="0" y="840"/>
                </a:cxn>
                <a:cxn ang="0">
                  <a:pos x="16" y="1088"/>
                </a:cxn>
                <a:cxn ang="0">
                  <a:pos x="352" y="1488"/>
                </a:cxn>
                <a:cxn ang="0">
                  <a:pos x="584" y="1544"/>
                </a:cxn>
                <a:cxn ang="0">
                  <a:pos x="760" y="1528"/>
                </a:cxn>
                <a:cxn ang="0">
                  <a:pos x="784" y="1512"/>
                </a:cxn>
                <a:cxn ang="0">
                  <a:pos x="808" y="1504"/>
                </a:cxn>
                <a:cxn ang="0">
                  <a:pos x="912" y="1432"/>
                </a:cxn>
                <a:cxn ang="0">
                  <a:pos x="1016" y="1352"/>
                </a:cxn>
                <a:cxn ang="0">
                  <a:pos x="1088" y="1152"/>
                </a:cxn>
                <a:cxn ang="0">
                  <a:pos x="976" y="832"/>
                </a:cxn>
                <a:cxn ang="0">
                  <a:pos x="888" y="720"/>
                </a:cxn>
                <a:cxn ang="0">
                  <a:pos x="856" y="672"/>
                </a:cxn>
                <a:cxn ang="0">
                  <a:pos x="808" y="640"/>
                </a:cxn>
                <a:cxn ang="0">
                  <a:pos x="792" y="592"/>
                </a:cxn>
                <a:cxn ang="0">
                  <a:pos x="784" y="568"/>
                </a:cxn>
                <a:cxn ang="0">
                  <a:pos x="888" y="416"/>
                </a:cxn>
                <a:cxn ang="0">
                  <a:pos x="952" y="352"/>
                </a:cxn>
                <a:cxn ang="0">
                  <a:pos x="1000" y="256"/>
                </a:cxn>
                <a:cxn ang="0">
                  <a:pos x="960" y="112"/>
                </a:cxn>
                <a:cxn ang="0">
                  <a:pos x="840" y="56"/>
                </a:cxn>
                <a:cxn ang="0">
                  <a:pos x="576" y="0"/>
                </a:cxn>
              </a:cxnLst>
              <a:rect l="0" t="0" r="r" b="b"/>
              <a:pathLst>
                <a:path w="1088" h="1549">
                  <a:moveTo>
                    <a:pt x="576" y="0"/>
                  </a:moveTo>
                  <a:cubicBezTo>
                    <a:pt x="526" y="4"/>
                    <a:pt x="465" y="3"/>
                    <a:pt x="416" y="24"/>
                  </a:cubicBezTo>
                  <a:cubicBezTo>
                    <a:pt x="376" y="41"/>
                    <a:pt x="351" y="75"/>
                    <a:pt x="312" y="88"/>
                  </a:cubicBezTo>
                  <a:cubicBezTo>
                    <a:pt x="295" y="114"/>
                    <a:pt x="258" y="151"/>
                    <a:pt x="232" y="168"/>
                  </a:cubicBezTo>
                  <a:cubicBezTo>
                    <a:pt x="219" y="206"/>
                    <a:pt x="200" y="233"/>
                    <a:pt x="176" y="264"/>
                  </a:cubicBezTo>
                  <a:cubicBezTo>
                    <a:pt x="164" y="279"/>
                    <a:pt x="144" y="312"/>
                    <a:pt x="144" y="312"/>
                  </a:cubicBezTo>
                  <a:cubicBezTo>
                    <a:pt x="131" y="363"/>
                    <a:pt x="106" y="407"/>
                    <a:pt x="88" y="456"/>
                  </a:cubicBezTo>
                  <a:cubicBezTo>
                    <a:pt x="82" y="472"/>
                    <a:pt x="76" y="513"/>
                    <a:pt x="72" y="528"/>
                  </a:cubicBezTo>
                  <a:cubicBezTo>
                    <a:pt x="54" y="599"/>
                    <a:pt x="26" y="671"/>
                    <a:pt x="16" y="744"/>
                  </a:cubicBezTo>
                  <a:cubicBezTo>
                    <a:pt x="3" y="838"/>
                    <a:pt x="17" y="788"/>
                    <a:pt x="0" y="840"/>
                  </a:cubicBezTo>
                  <a:cubicBezTo>
                    <a:pt x="4" y="938"/>
                    <a:pt x="0" y="1002"/>
                    <a:pt x="16" y="1088"/>
                  </a:cubicBezTo>
                  <a:cubicBezTo>
                    <a:pt x="48" y="1261"/>
                    <a:pt x="176" y="1444"/>
                    <a:pt x="352" y="1488"/>
                  </a:cubicBezTo>
                  <a:cubicBezTo>
                    <a:pt x="415" y="1530"/>
                    <a:pt x="511" y="1532"/>
                    <a:pt x="584" y="1544"/>
                  </a:cubicBezTo>
                  <a:cubicBezTo>
                    <a:pt x="643" y="1541"/>
                    <a:pt x="705" y="1549"/>
                    <a:pt x="760" y="1528"/>
                  </a:cubicBezTo>
                  <a:cubicBezTo>
                    <a:pt x="769" y="1525"/>
                    <a:pt x="775" y="1516"/>
                    <a:pt x="784" y="1512"/>
                  </a:cubicBezTo>
                  <a:cubicBezTo>
                    <a:pt x="792" y="1508"/>
                    <a:pt x="800" y="1507"/>
                    <a:pt x="808" y="1504"/>
                  </a:cubicBezTo>
                  <a:cubicBezTo>
                    <a:pt x="844" y="1477"/>
                    <a:pt x="869" y="1446"/>
                    <a:pt x="912" y="1432"/>
                  </a:cubicBezTo>
                  <a:cubicBezTo>
                    <a:pt x="943" y="1401"/>
                    <a:pt x="987" y="1384"/>
                    <a:pt x="1016" y="1352"/>
                  </a:cubicBezTo>
                  <a:cubicBezTo>
                    <a:pt x="1066" y="1295"/>
                    <a:pt x="1071" y="1222"/>
                    <a:pt x="1088" y="1152"/>
                  </a:cubicBezTo>
                  <a:cubicBezTo>
                    <a:pt x="1067" y="1049"/>
                    <a:pt x="1054" y="910"/>
                    <a:pt x="976" y="832"/>
                  </a:cubicBezTo>
                  <a:cubicBezTo>
                    <a:pt x="959" y="782"/>
                    <a:pt x="931" y="748"/>
                    <a:pt x="888" y="720"/>
                  </a:cubicBezTo>
                  <a:cubicBezTo>
                    <a:pt x="877" y="704"/>
                    <a:pt x="867" y="688"/>
                    <a:pt x="856" y="672"/>
                  </a:cubicBezTo>
                  <a:cubicBezTo>
                    <a:pt x="845" y="656"/>
                    <a:pt x="808" y="640"/>
                    <a:pt x="808" y="640"/>
                  </a:cubicBezTo>
                  <a:cubicBezTo>
                    <a:pt x="803" y="624"/>
                    <a:pt x="797" y="608"/>
                    <a:pt x="792" y="592"/>
                  </a:cubicBezTo>
                  <a:cubicBezTo>
                    <a:pt x="789" y="584"/>
                    <a:pt x="784" y="568"/>
                    <a:pt x="784" y="568"/>
                  </a:cubicBezTo>
                  <a:cubicBezTo>
                    <a:pt x="794" y="495"/>
                    <a:pt x="812" y="441"/>
                    <a:pt x="888" y="416"/>
                  </a:cubicBezTo>
                  <a:cubicBezTo>
                    <a:pt x="906" y="389"/>
                    <a:pt x="929" y="375"/>
                    <a:pt x="952" y="352"/>
                  </a:cubicBezTo>
                  <a:cubicBezTo>
                    <a:pt x="964" y="317"/>
                    <a:pt x="988" y="291"/>
                    <a:pt x="1000" y="256"/>
                  </a:cubicBezTo>
                  <a:cubicBezTo>
                    <a:pt x="996" y="216"/>
                    <a:pt x="997" y="144"/>
                    <a:pt x="960" y="112"/>
                  </a:cubicBezTo>
                  <a:cubicBezTo>
                    <a:pt x="920" y="77"/>
                    <a:pt x="880" y="83"/>
                    <a:pt x="840" y="56"/>
                  </a:cubicBezTo>
                  <a:cubicBezTo>
                    <a:pt x="767" y="7"/>
                    <a:pt x="661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3765" name="Freeform 5"/>
            <p:cNvSpPr>
              <a:spLocks/>
            </p:cNvSpPr>
            <p:nvPr/>
          </p:nvSpPr>
          <p:spPr bwMode="auto">
            <a:xfrm rot="-1031834">
              <a:off x="3312" y="1283"/>
              <a:ext cx="978" cy="1081"/>
            </a:xfrm>
            <a:custGeom>
              <a:avLst/>
              <a:gdLst/>
              <a:ahLst/>
              <a:cxnLst>
                <a:cxn ang="0">
                  <a:pos x="730" y="25"/>
                </a:cxn>
                <a:cxn ang="0">
                  <a:pos x="794" y="65"/>
                </a:cxn>
                <a:cxn ang="0">
                  <a:pos x="850" y="81"/>
                </a:cxn>
                <a:cxn ang="0">
                  <a:pos x="954" y="153"/>
                </a:cxn>
                <a:cxn ang="0">
                  <a:pos x="938" y="369"/>
                </a:cxn>
                <a:cxn ang="0">
                  <a:pos x="914" y="417"/>
                </a:cxn>
                <a:cxn ang="0">
                  <a:pos x="898" y="465"/>
                </a:cxn>
                <a:cxn ang="0">
                  <a:pos x="906" y="697"/>
                </a:cxn>
                <a:cxn ang="0">
                  <a:pos x="922" y="761"/>
                </a:cxn>
                <a:cxn ang="0">
                  <a:pos x="938" y="809"/>
                </a:cxn>
                <a:cxn ang="0">
                  <a:pos x="930" y="977"/>
                </a:cxn>
                <a:cxn ang="0">
                  <a:pos x="874" y="1049"/>
                </a:cxn>
                <a:cxn ang="0">
                  <a:pos x="826" y="1081"/>
                </a:cxn>
                <a:cxn ang="0">
                  <a:pos x="714" y="1073"/>
                </a:cxn>
                <a:cxn ang="0">
                  <a:pos x="618" y="1041"/>
                </a:cxn>
                <a:cxn ang="0">
                  <a:pos x="346" y="833"/>
                </a:cxn>
                <a:cxn ang="0">
                  <a:pos x="306" y="785"/>
                </a:cxn>
                <a:cxn ang="0">
                  <a:pos x="282" y="777"/>
                </a:cxn>
                <a:cxn ang="0">
                  <a:pos x="210" y="729"/>
                </a:cxn>
                <a:cxn ang="0">
                  <a:pos x="98" y="657"/>
                </a:cxn>
                <a:cxn ang="0">
                  <a:pos x="74" y="625"/>
                </a:cxn>
                <a:cxn ang="0">
                  <a:pos x="50" y="609"/>
                </a:cxn>
                <a:cxn ang="0">
                  <a:pos x="18" y="561"/>
                </a:cxn>
                <a:cxn ang="0">
                  <a:pos x="90" y="393"/>
                </a:cxn>
                <a:cxn ang="0">
                  <a:pos x="242" y="425"/>
                </a:cxn>
                <a:cxn ang="0">
                  <a:pos x="314" y="481"/>
                </a:cxn>
                <a:cxn ang="0">
                  <a:pos x="426" y="529"/>
                </a:cxn>
                <a:cxn ang="0">
                  <a:pos x="522" y="569"/>
                </a:cxn>
                <a:cxn ang="0">
                  <a:pos x="562" y="561"/>
                </a:cxn>
                <a:cxn ang="0">
                  <a:pos x="626" y="473"/>
                </a:cxn>
                <a:cxn ang="0">
                  <a:pos x="610" y="313"/>
                </a:cxn>
                <a:cxn ang="0">
                  <a:pos x="594" y="249"/>
                </a:cxn>
                <a:cxn ang="0">
                  <a:pos x="586" y="217"/>
                </a:cxn>
                <a:cxn ang="0">
                  <a:pos x="626" y="89"/>
                </a:cxn>
                <a:cxn ang="0">
                  <a:pos x="674" y="73"/>
                </a:cxn>
                <a:cxn ang="0">
                  <a:pos x="730" y="25"/>
                </a:cxn>
              </a:cxnLst>
              <a:rect l="0" t="0" r="r" b="b"/>
              <a:pathLst>
                <a:path w="978" h="1081">
                  <a:moveTo>
                    <a:pt x="730" y="25"/>
                  </a:moveTo>
                  <a:cubicBezTo>
                    <a:pt x="812" y="52"/>
                    <a:pt x="664" y="0"/>
                    <a:pt x="794" y="65"/>
                  </a:cubicBezTo>
                  <a:cubicBezTo>
                    <a:pt x="811" y="74"/>
                    <a:pt x="831" y="76"/>
                    <a:pt x="850" y="81"/>
                  </a:cubicBezTo>
                  <a:cubicBezTo>
                    <a:pt x="881" y="112"/>
                    <a:pt x="919" y="127"/>
                    <a:pt x="954" y="153"/>
                  </a:cubicBezTo>
                  <a:cubicBezTo>
                    <a:pt x="978" y="225"/>
                    <a:pt x="961" y="300"/>
                    <a:pt x="938" y="369"/>
                  </a:cubicBezTo>
                  <a:cubicBezTo>
                    <a:pt x="909" y="457"/>
                    <a:pt x="955" y="324"/>
                    <a:pt x="914" y="417"/>
                  </a:cubicBezTo>
                  <a:cubicBezTo>
                    <a:pt x="907" y="432"/>
                    <a:pt x="898" y="465"/>
                    <a:pt x="898" y="465"/>
                  </a:cubicBezTo>
                  <a:cubicBezTo>
                    <a:pt x="887" y="543"/>
                    <a:pt x="885" y="620"/>
                    <a:pt x="906" y="697"/>
                  </a:cubicBezTo>
                  <a:cubicBezTo>
                    <a:pt x="912" y="718"/>
                    <a:pt x="917" y="740"/>
                    <a:pt x="922" y="761"/>
                  </a:cubicBezTo>
                  <a:cubicBezTo>
                    <a:pt x="926" y="777"/>
                    <a:pt x="938" y="809"/>
                    <a:pt x="938" y="809"/>
                  </a:cubicBezTo>
                  <a:cubicBezTo>
                    <a:pt x="946" y="862"/>
                    <a:pt x="958" y="927"/>
                    <a:pt x="930" y="977"/>
                  </a:cubicBezTo>
                  <a:cubicBezTo>
                    <a:pt x="917" y="1001"/>
                    <a:pt x="897" y="1031"/>
                    <a:pt x="874" y="1049"/>
                  </a:cubicBezTo>
                  <a:cubicBezTo>
                    <a:pt x="859" y="1061"/>
                    <a:pt x="826" y="1081"/>
                    <a:pt x="826" y="1081"/>
                  </a:cubicBezTo>
                  <a:cubicBezTo>
                    <a:pt x="789" y="1078"/>
                    <a:pt x="751" y="1077"/>
                    <a:pt x="714" y="1073"/>
                  </a:cubicBezTo>
                  <a:cubicBezTo>
                    <a:pt x="682" y="1069"/>
                    <a:pt x="651" y="1048"/>
                    <a:pt x="618" y="1041"/>
                  </a:cubicBezTo>
                  <a:cubicBezTo>
                    <a:pt x="523" y="993"/>
                    <a:pt x="429" y="902"/>
                    <a:pt x="346" y="833"/>
                  </a:cubicBezTo>
                  <a:cubicBezTo>
                    <a:pt x="330" y="820"/>
                    <a:pt x="322" y="798"/>
                    <a:pt x="306" y="785"/>
                  </a:cubicBezTo>
                  <a:cubicBezTo>
                    <a:pt x="299" y="780"/>
                    <a:pt x="289" y="781"/>
                    <a:pt x="282" y="777"/>
                  </a:cubicBezTo>
                  <a:cubicBezTo>
                    <a:pt x="282" y="777"/>
                    <a:pt x="222" y="737"/>
                    <a:pt x="210" y="729"/>
                  </a:cubicBezTo>
                  <a:cubicBezTo>
                    <a:pt x="172" y="704"/>
                    <a:pt x="141" y="671"/>
                    <a:pt x="98" y="657"/>
                  </a:cubicBezTo>
                  <a:cubicBezTo>
                    <a:pt x="90" y="646"/>
                    <a:pt x="83" y="634"/>
                    <a:pt x="74" y="625"/>
                  </a:cubicBezTo>
                  <a:cubicBezTo>
                    <a:pt x="67" y="618"/>
                    <a:pt x="56" y="616"/>
                    <a:pt x="50" y="609"/>
                  </a:cubicBezTo>
                  <a:cubicBezTo>
                    <a:pt x="37" y="595"/>
                    <a:pt x="18" y="561"/>
                    <a:pt x="18" y="561"/>
                  </a:cubicBezTo>
                  <a:cubicBezTo>
                    <a:pt x="0" y="490"/>
                    <a:pt x="17" y="417"/>
                    <a:pt x="90" y="393"/>
                  </a:cubicBezTo>
                  <a:cubicBezTo>
                    <a:pt x="130" y="397"/>
                    <a:pt x="205" y="400"/>
                    <a:pt x="242" y="425"/>
                  </a:cubicBezTo>
                  <a:cubicBezTo>
                    <a:pt x="268" y="442"/>
                    <a:pt x="287" y="466"/>
                    <a:pt x="314" y="481"/>
                  </a:cubicBezTo>
                  <a:cubicBezTo>
                    <a:pt x="350" y="502"/>
                    <a:pt x="389" y="513"/>
                    <a:pt x="426" y="529"/>
                  </a:cubicBezTo>
                  <a:cubicBezTo>
                    <a:pt x="537" y="575"/>
                    <a:pt x="450" y="551"/>
                    <a:pt x="522" y="569"/>
                  </a:cubicBezTo>
                  <a:cubicBezTo>
                    <a:pt x="535" y="566"/>
                    <a:pt x="549" y="566"/>
                    <a:pt x="562" y="561"/>
                  </a:cubicBezTo>
                  <a:cubicBezTo>
                    <a:pt x="600" y="547"/>
                    <a:pt x="606" y="503"/>
                    <a:pt x="626" y="473"/>
                  </a:cubicBezTo>
                  <a:cubicBezTo>
                    <a:pt x="639" y="419"/>
                    <a:pt x="624" y="366"/>
                    <a:pt x="610" y="313"/>
                  </a:cubicBezTo>
                  <a:cubicBezTo>
                    <a:pt x="604" y="292"/>
                    <a:pt x="599" y="270"/>
                    <a:pt x="594" y="249"/>
                  </a:cubicBezTo>
                  <a:cubicBezTo>
                    <a:pt x="591" y="238"/>
                    <a:pt x="586" y="217"/>
                    <a:pt x="586" y="217"/>
                  </a:cubicBezTo>
                  <a:cubicBezTo>
                    <a:pt x="596" y="118"/>
                    <a:pt x="579" y="159"/>
                    <a:pt x="626" y="89"/>
                  </a:cubicBezTo>
                  <a:cubicBezTo>
                    <a:pt x="635" y="75"/>
                    <a:pt x="658" y="78"/>
                    <a:pt x="674" y="73"/>
                  </a:cubicBezTo>
                  <a:cubicBezTo>
                    <a:pt x="704" y="63"/>
                    <a:pt x="719" y="58"/>
                    <a:pt x="730" y="2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3766" name="Oval 6"/>
            <p:cNvSpPr>
              <a:spLocks noChangeArrowheads="1"/>
            </p:cNvSpPr>
            <p:nvPr/>
          </p:nvSpPr>
          <p:spPr bwMode="auto">
            <a:xfrm>
              <a:off x="566" y="33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3767" name="Text Box 7"/>
            <p:cNvSpPr txBox="1">
              <a:spLocks noChangeArrowheads="1"/>
            </p:cNvSpPr>
            <p:nvPr/>
          </p:nvSpPr>
          <p:spPr bwMode="auto">
            <a:xfrm>
              <a:off x="422" y="3360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start</a:t>
              </a:r>
            </a:p>
          </p:txBody>
        </p:sp>
        <p:sp>
          <p:nvSpPr>
            <p:cNvPr id="373768" name="Oval 8"/>
            <p:cNvSpPr>
              <a:spLocks noChangeArrowheads="1"/>
            </p:cNvSpPr>
            <p:nvPr/>
          </p:nvSpPr>
          <p:spPr bwMode="auto">
            <a:xfrm>
              <a:off x="4944" y="13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3769" name="Text Box 9"/>
            <p:cNvSpPr txBox="1">
              <a:spLocks noChangeArrowheads="1"/>
            </p:cNvSpPr>
            <p:nvPr/>
          </p:nvSpPr>
          <p:spPr bwMode="auto">
            <a:xfrm>
              <a:off x="4800" y="1440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goal</a:t>
              </a:r>
            </a:p>
          </p:txBody>
        </p:sp>
        <p:sp>
          <p:nvSpPr>
            <p:cNvPr id="373770" name="Line 10"/>
            <p:cNvSpPr>
              <a:spLocks noChangeShapeType="1"/>
            </p:cNvSpPr>
            <p:nvPr/>
          </p:nvSpPr>
          <p:spPr bwMode="auto">
            <a:xfrm flipV="1">
              <a:off x="568" y="1416"/>
              <a:ext cx="4416" cy="192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prstDash val="lgDashDot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73771" name="Group 11"/>
          <p:cNvGrpSpPr>
            <a:grpSpLocks/>
          </p:cNvGrpSpPr>
          <p:nvPr/>
        </p:nvGrpSpPr>
        <p:grpSpPr bwMode="auto">
          <a:xfrm>
            <a:off x="914400" y="4838700"/>
            <a:ext cx="1311275" cy="862013"/>
            <a:chOff x="576" y="3048"/>
            <a:chExt cx="826" cy="543"/>
          </a:xfrm>
        </p:grpSpPr>
        <p:sp>
          <p:nvSpPr>
            <p:cNvPr id="373772" name="Line 12"/>
            <p:cNvSpPr>
              <a:spLocks noChangeShapeType="1"/>
            </p:cNvSpPr>
            <p:nvPr/>
          </p:nvSpPr>
          <p:spPr bwMode="auto">
            <a:xfrm flipV="1">
              <a:off x="576" y="3048"/>
              <a:ext cx="62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3773" name="Line 13"/>
            <p:cNvSpPr>
              <a:spLocks noChangeShapeType="1"/>
            </p:cNvSpPr>
            <p:nvPr/>
          </p:nvSpPr>
          <p:spPr bwMode="auto">
            <a:xfrm flipV="1">
              <a:off x="1152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3774" name="Text Box 14"/>
            <p:cNvSpPr txBox="1">
              <a:spLocks noChangeArrowheads="1"/>
            </p:cNvSpPr>
            <p:nvPr/>
          </p:nvSpPr>
          <p:spPr bwMode="auto">
            <a:xfrm>
              <a:off x="960" y="3360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1</a:t>
              </a:r>
              <a:r>
                <a:rPr lang="en-US" b="0" baseline="30000">
                  <a:cs typeface="Arial" charset="0"/>
                </a:rPr>
                <a:t>H</a:t>
              </a:r>
            </a:p>
          </p:txBody>
        </p:sp>
      </p:grpSp>
      <p:grpSp>
        <p:nvGrpSpPr>
          <p:cNvPr id="373775" name="Group 15"/>
          <p:cNvGrpSpPr>
            <a:grpSpLocks/>
          </p:cNvGrpSpPr>
          <p:nvPr/>
        </p:nvGrpSpPr>
        <p:grpSpPr bwMode="auto">
          <a:xfrm>
            <a:off x="4572000" y="5410200"/>
            <a:ext cx="4206875" cy="1106488"/>
            <a:chOff x="3360" y="3335"/>
            <a:chExt cx="2650" cy="697"/>
          </a:xfrm>
        </p:grpSpPr>
        <p:sp>
          <p:nvSpPr>
            <p:cNvPr id="373776" name="Line 16"/>
            <p:cNvSpPr>
              <a:spLocks noChangeShapeType="1"/>
            </p:cNvSpPr>
            <p:nvPr/>
          </p:nvSpPr>
          <p:spPr bwMode="auto">
            <a:xfrm>
              <a:off x="3360" y="34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3777" name="Text Box 17"/>
            <p:cNvSpPr txBox="1">
              <a:spLocks noChangeArrowheads="1"/>
            </p:cNvSpPr>
            <p:nvPr/>
          </p:nvSpPr>
          <p:spPr bwMode="auto">
            <a:xfrm>
              <a:off x="3974" y="3335"/>
              <a:ext cx="10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Motion to goal</a:t>
              </a:r>
            </a:p>
          </p:txBody>
        </p:sp>
        <p:sp>
          <p:nvSpPr>
            <p:cNvPr id="373778" name="Line 18"/>
            <p:cNvSpPr>
              <a:spLocks noChangeShapeType="1"/>
            </p:cNvSpPr>
            <p:nvPr/>
          </p:nvSpPr>
          <p:spPr bwMode="auto">
            <a:xfrm>
              <a:off x="3360" y="3682"/>
              <a:ext cx="432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3779" name="Text Box 19"/>
            <p:cNvSpPr txBox="1">
              <a:spLocks noChangeArrowheads="1"/>
            </p:cNvSpPr>
            <p:nvPr/>
          </p:nvSpPr>
          <p:spPr bwMode="auto">
            <a:xfrm>
              <a:off x="3974" y="3561"/>
              <a:ext cx="1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Boundary following</a:t>
              </a:r>
            </a:p>
          </p:txBody>
        </p:sp>
        <p:sp>
          <p:nvSpPr>
            <p:cNvPr id="373780" name="Line 20"/>
            <p:cNvSpPr>
              <a:spLocks noChangeShapeType="1"/>
            </p:cNvSpPr>
            <p:nvPr/>
          </p:nvSpPr>
          <p:spPr bwMode="auto">
            <a:xfrm>
              <a:off x="3360" y="3922"/>
              <a:ext cx="432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prstDash val="lgDashDot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3781" name="Text Box 21"/>
            <p:cNvSpPr txBox="1">
              <a:spLocks noChangeArrowheads="1"/>
            </p:cNvSpPr>
            <p:nvPr/>
          </p:nvSpPr>
          <p:spPr bwMode="auto">
            <a:xfrm>
              <a:off x="3974" y="3801"/>
              <a:ext cx="20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Line connecting start and goal</a:t>
              </a:r>
            </a:p>
          </p:txBody>
        </p:sp>
      </p:grpSp>
      <p:grpSp>
        <p:nvGrpSpPr>
          <p:cNvPr id="373782" name="Group 22"/>
          <p:cNvGrpSpPr>
            <a:grpSpLocks/>
          </p:cNvGrpSpPr>
          <p:nvPr/>
        </p:nvGrpSpPr>
        <p:grpSpPr bwMode="auto">
          <a:xfrm>
            <a:off x="1689100" y="2033588"/>
            <a:ext cx="1655763" cy="2779712"/>
            <a:chOff x="1064" y="1281"/>
            <a:chExt cx="1043" cy="1751"/>
          </a:xfrm>
        </p:grpSpPr>
        <p:sp>
          <p:nvSpPr>
            <p:cNvPr id="373783" name="Line 23"/>
            <p:cNvSpPr>
              <a:spLocks noChangeShapeType="1"/>
            </p:cNvSpPr>
            <p:nvPr/>
          </p:nvSpPr>
          <p:spPr bwMode="auto">
            <a:xfrm flipH="1">
              <a:off x="1713" y="1521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3784" name="Text Box 24"/>
            <p:cNvSpPr txBox="1">
              <a:spLocks noChangeArrowheads="1"/>
            </p:cNvSpPr>
            <p:nvPr/>
          </p:nvSpPr>
          <p:spPr bwMode="auto">
            <a:xfrm>
              <a:off x="1665" y="1281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1</a:t>
              </a:r>
              <a:r>
                <a:rPr lang="en-US" b="0" baseline="30000">
                  <a:cs typeface="Arial" charset="0"/>
                </a:rPr>
                <a:t>L</a:t>
              </a:r>
            </a:p>
          </p:txBody>
        </p:sp>
        <p:sp>
          <p:nvSpPr>
            <p:cNvPr id="373785" name="Freeform 25"/>
            <p:cNvSpPr>
              <a:spLocks/>
            </p:cNvSpPr>
            <p:nvPr/>
          </p:nvSpPr>
          <p:spPr bwMode="auto">
            <a:xfrm>
              <a:off x="1064" y="1764"/>
              <a:ext cx="646" cy="1268"/>
            </a:xfrm>
            <a:custGeom>
              <a:avLst/>
              <a:gdLst/>
              <a:ahLst/>
              <a:cxnLst>
                <a:cxn ang="0">
                  <a:pos x="64" y="1268"/>
                </a:cxn>
                <a:cxn ang="0">
                  <a:pos x="40" y="1156"/>
                </a:cxn>
                <a:cxn ang="0">
                  <a:pos x="24" y="1108"/>
                </a:cxn>
                <a:cxn ang="0">
                  <a:pos x="0" y="964"/>
                </a:cxn>
                <a:cxn ang="0">
                  <a:pos x="8" y="780"/>
                </a:cxn>
                <a:cxn ang="0">
                  <a:pos x="24" y="732"/>
                </a:cxn>
                <a:cxn ang="0">
                  <a:pos x="32" y="708"/>
                </a:cxn>
                <a:cxn ang="0">
                  <a:pos x="56" y="540"/>
                </a:cxn>
                <a:cxn ang="0">
                  <a:pos x="128" y="292"/>
                </a:cxn>
                <a:cxn ang="0">
                  <a:pos x="160" y="252"/>
                </a:cxn>
                <a:cxn ang="0">
                  <a:pos x="168" y="228"/>
                </a:cxn>
                <a:cxn ang="0">
                  <a:pos x="216" y="180"/>
                </a:cxn>
                <a:cxn ang="0">
                  <a:pos x="232" y="156"/>
                </a:cxn>
                <a:cxn ang="0">
                  <a:pos x="256" y="148"/>
                </a:cxn>
                <a:cxn ang="0">
                  <a:pos x="360" y="68"/>
                </a:cxn>
                <a:cxn ang="0">
                  <a:pos x="646" y="0"/>
                </a:cxn>
              </a:cxnLst>
              <a:rect l="0" t="0" r="r" b="b"/>
              <a:pathLst>
                <a:path w="646" h="1268">
                  <a:moveTo>
                    <a:pt x="64" y="1268"/>
                  </a:moveTo>
                  <a:cubicBezTo>
                    <a:pt x="52" y="1231"/>
                    <a:pt x="50" y="1193"/>
                    <a:pt x="40" y="1156"/>
                  </a:cubicBezTo>
                  <a:cubicBezTo>
                    <a:pt x="36" y="1140"/>
                    <a:pt x="24" y="1108"/>
                    <a:pt x="24" y="1108"/>
                  </a:cubicBezTo>
                  <a:cubicBezTo>
                    <a:pt x="18" y="1060"/>
                    <a:pt x="15" y="1010"/>
                    <a:pt x="0" y="964"/>
                  </a:cubicBezTo>
                  <a:cubicBezTo>
                    <a:pt x="3" y="903"/>
                    <a:pt x="2" y="841"/>
                    <a:pt x="8" y="780"/>
                  </a:cubicBezTo>
                  <a:cubicBezTo>
                    <a:pt x="10" y="763"/>
                    <a:pt x="19" y="748"/>
                    <a:pt x="24" y="732"/>
                  </a:cubicBezTo>
                  <a:cubicBezTo>
                    <a:pt x="27" y="724"/>
                    <a:pt x="32" y="708"/>
                    <a:pt x="32" y="708"/>
                  </a:cubicBezTo>
                  <a:cubicBezTo>
                    <a:pt x="39" y="652"/>
                    <a:pt x="49" y="596"/>
                    <a:pt x="56" y="540"/>
                  </a:cubicBezTo>
                  <a:cubicBezTo>
                    <a:pt x="66" y="458"/>
                    <a:pt x="66" y="354"/>
                    <a:pt x="128" y="292"/>
                  </a:cubicBezTo>
                  <a:cubicBezTo>
                    <a:pt x="148" y="232"/>
                    <a:pt x="119" y="304"/>
                    <a:pt x="160" y="252"/>
                  </a:cubicBezTo>
                  <a:cubicBezTo>
                    <a:pt x="165" y="245"/>
                    <a:pt x="163" y="235"/>
                    <a:pt x="168" y="228"/>
                  </a:cubicBezTo>
                  <a:cubicBezTo>
                    <a:pt x="182" y="210"/>
                    <a:pt x="203" y="199"/>
                    <a:pt x="216" y="180"/>
                  </a:cubicBezTo>
                  <a:cubicBezTo>
                    <a:pt x="221" y="172"/>
                    <a:pt x="224" y="162"/>
                    <a:pt x="232" y="156"/>
                  </a:cubicBezTo>
                  <a:cubicBezTo>
                    <a:pt x="239" y="151"/>
                    <a:pt x="248" y="151"/>
                    <a:pt x="256" y="148"/>
                  </a:cubicBezTo>
                  <a:cubicBezTo>
                    <a:pt x="272" y="100"/>
                    <a:pt x="320" y="88"/>
                    <a:pt x="360" y="68"/>
                  </a:cubicBezTo>
                  <a:cubicBezTo>
                    <a:pt x="451" y="23"/>
                    <a:pt x="547" y="20"/>
                    <a:pt x="646" y="0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73786" name="Group 26"/>
          <p:cNvGrpSpPr>
            <a:grpSpLocks/>
          </p:cNvGrpSpPr>
          <p:nvPr/>
        </p:nvGrpSpPr>
        <p:grpSpPr bwMode="auto">
          <a:xfrm>
            <a:off x="2744788" y="1933575"/>
            <a:ext cx="3194050" cy="862013"/>
            <a:chOff x="1729" y="1218"/>
            <a:chExt cx="2012" cy="543"/>
          </a:xfrm>
        </p:grpSpPr>
        <p:sp>
          <p:nvSpPr>
            <p:cNvPr id="373787" name="Line 27"/>
            <p:cNvSpPr>
              <a:spLocks noChangeShapeType="1"/>
            </p:cNvSpPr>
            <p:nvPr/>
          </p:nvSpPr>
          <p:spPr bwMode="auto">
            <a:xfrm>
              <a:off x="3471" y="1418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3788" name="Text Box 28"/>
            <p:cNvSpPr txBox="1">
              <a:spLocks noChangeArrowheads="1"/>
            </p:cNvSpPr>
            <p:nvPr/>
          </p:nvSpPr>
          <p:spPr bwMode="auto">
            <a:xfrm>
              <a:off x="3231" y="1218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2</a:t>
              </a:r>
              <a:r>
                <a:rPr lang="en-US" b="0" baseline="30000">
                  <a:cs typeface="Arial" charset="0"/>
                </a:rPr>
                <a:t>H</a:t>
              </a:r>
            </a:p>
          </p:txBody>
        </p:sp>
        <p:sp>
          <p:nvSpPr>
            <p:cNvPr id="373789" name="Freeform 29"/>
            <p:cNvSpPr>
              <a:spLocks/>
            </p:cNvSpPr>
            <p:nvPr/>
          </p:nvSpPr>
          <p:spPr bwMode="auto">
            <a:xfrm>
              <a:off x="1729" y="1492"/>
              <a:ext cx="2012" cy="269"/>
            </a:xfrm>
            <a:custGeom>
              <a:avLst/>
              <a:gdLst/>
              <a:ahLst/>
              <a:cxnLst>
                <a:cxn ang="0">
                  <a:pos x="0" y="269"/>
                </a:cxn>
                <a:cxn ang="0">
                  <a:pos x="2012" y="0"/>
                </a:cxn>
              </a:cxnLst>
              <a:rect l="0" t="0" r="r" b="b"/>
              <a:pathLst>
                <a:path w="2012" h="269">
                  <a:moveTo>
                    <a:pt x="0" y="269"/>
                  </a:moveTo>
                  <a:lnTo>
                    <a:pt x="201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73790" name="Group 30"/>
          <p:cNvGrpSpPr>
            <a:grpSpLocks/>
          </p:cNvGrpSpPr>
          <p:nvPr/>
        </p:nvGrpSpPr>
        <p:grpSpPr bwMode="auto">
          <a:xfrm>
            <a:off x="5934075" y="1325563"/>
            <a:ext cx="1038225" cy="1052512"/>
            <a:chOff x="3738" y="835"/>
            <a:chExt cx="654" cy="663"/>
          </a:xfrm>
        </p:grpSpPr>
        <p:sp>
          <p:nvSpPr>
            <p:cNvPr id="373791" name="Line 31"/>
            <p:cNvSpPr>
              <a:spLocks noChangeShapeType="1"/>
            </p:cNvSpPr>
            <p:nvPr/>
          </p:nvSpPr>
          <p:spPr bwMode="auto">
            <a:xfrm flipH="1">
              <a:off x="3902" y="1075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3792" name="Text Box 32"/>
            <p:cNvSpPr txBox="1">
              <a:spLocks noChangeArrowheads="1"/>
            </p:cNvSpPr>
            <p:nvPr/>
          </p:nvSpPr>
          <p:spPr bwMode="auto">
            <a:xfrm>
              <a:off x="3950" y="835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2</a:t>
              </a:r>
              <a:r>
                <a:rPr lang="en-US" b="0" baseline="30000">
                  <a:cs typeface="Arial" charset="0"/>
                </a:rPr>
                <a:t>L</a:t>
              </a:r>
            </a:p>
          </p:txBody>
        </p:sp>
        <p:sp>
          <p:nvSpPr>
            <p:cNvPr id="373793" name="Freeform 33"/>
            <p:cNvSpPr>
              <a:spLocks/>
            </p:cNvSpPr>
            <p:nvPr/>
          </p:nvSpPr>
          <p:spPr bwMode="auto">
            <a:xfrm>
              <a:off x="3738" y="1224"/>
              <a:ext cx="150" cy="274"/>
            </a:xfrm>
            <a:custGeom>
              <a:avLst/>
              <a:gdLst/>
              <a:ahLst/>
              <a:cxnLst>
                <a:cxn ang="0">
                  <a:pos x="16" y="274"/>
                </a:cxn>
                <a:cxn ang="0">
                  <a:pos x="0" y="226"/>
                </a:cxn>
                <a:cxn ang="0">
                  <a:pos x="8" y="145"/>
                </a:cxn>
                <a:cxn ang="0">
                  <a:pos x="79" y="48"/>
                </a:cxn>
                <a:cxn ang="0">
                  <a:pos x="127" y="16"/>
                </a:cxn>
                <a:cxn ang="0">
                  <a:pos x="150" y="0"/>
                </a:cxn>
              </a:cxnLst>
              <a:rect l="0" t="0" r="r" b="b"/>
              <a:pathLst>
                <a:path w="150" h="274">
                  <a:moveTo>
                    <a:pt x="16" y="274"/>
                  </a:moveTo>
                  <a:cubicBezTo>
                    <a:pt x="11" y="258"/>
                    <a:pt x="0" y="226"/>
                    <a:pt x="0" y="226"/>
                  </a:cubicBezTo>
                  <a:cubicBezTo>
                    <a:pt x="3" y="198"/>
                    <a:pt x="0" y="171"/>
                    <a:pt x="8" y="145"/>
                  </a:cubicBezTo>
                  <a:cubicBezTo>
                    <a:pt x="12" y="132"/>
                    <a:pt x="66" y="59"/>
                    <a:pt x="79" y="48"/>
                  </a:cubicBezTo>
                  <a:cubicBezTo>
                    <a:pt x="93" y="35"/>
                    <a:pt x="111" y="27"/>
                    <a:pt x="127" y="16"/>
                  </a:cubicBezTo>
                  <a:cubicBezTo>
                    <a:pt x="134" y="11"/>
                    <a:pt x="150" y="0"/>
                    <a:pt x="150" y="0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73794" name="Freeform 34"/>
          <p:cNvSpPr>
            <a:spLocks/>
          </p:cNvSpPr>
          <p:nvPr/>
        </p:nvSpPr>
        <p:spPr bwMode="auto">
          <a:xfrm>
            <a:off x="6265863" y="1963738"/>
            <a:ext cx="1620837" cy="296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3" y="175"/>
              </a:cxn>
            </a:cxnLst>
            <a:rect l="0" t="0" r="r" b="b"/>
            <a:pathLst>
              <a:path w="1003" h="175">
                <a:moveTo>
                  <a:pt x="0" y="0"/>
                </a:moveTo>
                <a:lnTo>
                  <a:pt x="1003" y="17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9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Campos de Potencial</a:t>
            </a:r>
            <a:endParaRPr lang="pt-BR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Inteligência Artificial para Jogos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</a:t>
            </a:r>
            <a:endParaRPr lang="en-US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Tipo de Agente e Ambiente</a:t>
            </a:r>
          </a:p>
          <a:p>
            <a:pPr lvl="1"/>
            <a:r>
              <a:rPr lang="pt-BR" dirty="0" err="1" smtClean="0"/>
              <a:t>Holonômico</a:t>
            </a:r>
            <a:r>
              <a:rPr lang="pt-BR" dirty="0" smtClean="0"/>
              <a:t> (ex. esfera) x </a:t>
            </a:r>
            <a:r>
              <a:rPr lang="pt-BR" dirty="0"/>
              <a:t>Não </a:t>
            </a:r>
            <a:r>
              <a:rPr lang="pt-BR" dirty="0" err="1" smtClean="0"/>
              <a:t>Holonômico</a:t>
            </a:r>
            <a:r>
              <a:rPr lang="pt-BR" dirty="0" smtClean="0"/>
              <a:t> (carro)</a:t>
            </a:r>
            <a:endParaRPr lang="pt-BR" dirty="0"/>
          </a:p>
          <a:p>
            <a:pPr lvl="1"/>
            <a:r>
              <a:rPr lang="pt-BR" dirty="0"/>
              <a:t>Determinístico x Estocástico</a:t>
            </a:r>
          </a:p>
          <a:p>
            <a:pPr lvl="1"/>
            <a:r>
              <a:rPr lang="pt-BR" dirty="0"/>
              <a:t>Parcialmente x Completamente Observável</a:t>
            </a:r>
          </a:p>
          <a:p>
            <a:pPr lvl="1"/>
            <a:r>
              <a:rPr lang="pt-BR" dirty="0"/>
              <a:t>Contínuo x Discreto</a:t>
            </a:r>
          </a:p>
          <a:p>
            <a:r>
              <a:rPr lang="pt-BR" dirty="0" smtClean="0"/>
              <a:t>Custo </a:t>
            </a:r>
            <a:r>
              <a:rPr lang="pt-BR" dirty="0"/>
              <a:t>de Espaço x Tempo</a:t>
            </a:r>
          </a:p>
          <a:p>
            <a:r>
              <a:rPr lang="pt-BR" dirty="0"/>
              <a:t>Algoritmos Simples x Complexos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Campos de Potencial</a:t>
            </a:r>
            <a:endParaRPr lang="en-US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3975"/>
            <a:ext cx="8229600" cy="5000625"/>
          </a:xfrm>
          <a:noFill/>
        </p:spPr>
        <p:txBody>
          <a:bodyPr/>
          <a:lstStyle/>
          <a:p>
            <a:pPr eaLnBrk="1" hangingPunct="1"/>
            <a:r>
              <a:rPr lang="pt-BR" smtClean="0"/>
              <a:t>O agente está sujeito a uma Função Potencial (U) que faz com que ele se mova em uma determinada direção</a:t>
            </a:r>
          </a:p>
          <a:p>
            <a:pPr eaLnBrk="1" hangingPunct="1"/>
            <a:r>
              <a:rPr lang="pt-BR" smtClean="0"/>
              <a:t>Analogia com a física</a:t>
            </a:r>
          </a:p>
          <a:p>
            <a:pPr marL="742950" lvl="1" indent="-285750" eaLnBrk="1" hangingPunct="1"/>
            <a:r>
              <a:rPr lang="pt-BR" smtClean="0"/>
              <a:t>Campos elétricos</a:t>
            </a:r>
          </a:p>
          <a:p>
            <a:pPr marL="742950" lvl="1" indent="-285750" eaLnBrk="1" hangingPunct="1"/>
            <a:r>
              <a:rPr lang="pt-BR" smtClean="0"/>
              <a:t>Campos gravitacionais</a:t>
            </a:r>
          </a:p>
          <a:p>
            <a:pPr eaLnBrk="1" hangingPunct="1"/>
            <a:endParaRPr lang="pt-BR" smtClean="0"/>
          </a:p>
        </p:txBody>
      </p:sp>
      <p:sp>
        <p:nvSpPr>
          <p:cNvPr id="47109" name="Oval 4" descr="Wide upward diagonal"/>
          <p:cNvSpPr>
            <a:spLocks noChangeArrowheads="1"/>
          </p:cNvSpPr>
          <p:nvPr/>
        </p:nvSpPr>
        <p:spPr bwMode="auto">
          <a:xfrm>
            <a:off x="4652963" y="4949825"/>
            <a:ext cx="1143000" cy="1120775"/>
          </a:xfrm>
          <a:prstGeom prst="ellipse">
            <a:avLst/>
          </a:prstGeom>
          <a:pattFill prst="wdUpDiag">
            <a:fgClr>
              <a:srgbClr val="FF3300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400"/>
          </a:p>
        </p:txBody>
      </p:sp>
      <p:sp>
        <p:nvSpPr>
          <p:cNvPr id="47110" name="Oval 5"/>
          <p:cNvSpPr>
            <a:spLocks noChangeArrowheads="1"/>
          </p:cNvSpPr>
          <p:nvPr/>
        </p:nvSpPr>
        <p:spPr bwMode="auto">
          <a:xfrm>
            <a:off x="2479675" y="5927725"/>
            <a:ext cx="304800" cy="2746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6472238" y="5730875"/>
            <a:ext cx="130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Obstáculo</a:t>
            </a:r>
          </a:p>
        </p:txBody>
      </p:sp>
      <p:sp>
        <p:nvSpPr>
          <p:cNvPr id="47112" name="Rectangle 7"/>
          <p:cNvSpPr>
            <a:spLocks noChangeArrowheads="1"/>
          </p:cNvSpPr>
          <p:nvPr/>
        </p:nvSpPr>
        <p:spPr bwMode="auto">
          <a:xfrm>
            <a:off x="2241550" y="5384800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Agente</a:t>
            </a:r>
          </a:p>
        </p:txBody>
      </p:sp>
      <p:sp>
        <p:nvSpPr>
          <p:cNvPr id="47113" name="Text Box 8"/>
          <p:cNvSpPr txBox="1">
            <a:spLocks noChangeArrowheads="1"/>
          </p:cNvSpPr>
          <p:nvPr/>
        </p:nvSpPr>
        <p:spPr bwMode="auto">
          <a:xfrm>
            <a:off x="6851650" y="4554538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Objetivo</a:t>
            </a:r>
          </a:p>
        </p:txBody>
      </p:sp>
      <p:cxnSp>
        <p:nvCxnSpPr>
          <p:cNvPr id="47114" name="AutoShape 9"/>
          <p:cNvCxnSpPr>
            <a:cxnSpLocks noChangeShapeType="1"/>
          </p:cNvCxnSpPr>
          <p:nvPr/>
        </p:nvCxnSpPr>
        <p:spPr bwMode="auto">
          <a:xfrm flipV="1">
            <a:off x="2824163" y="4322763"/>
            <a:ext cx="4430712" cy="1760537"/>
          </a:xfrm>
          <a:prstGeom prst="curvedConnector3">
            <a:avLst>
              <a:gd name="adj1" fmla="val 31741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47115" name="Line 10"/>
          <p:cNvSpPr>
            <a:spLocks noChangeShapeType="1"/>
          </p:cNvSpPr>
          <p:nvPr/>
        </p:nvSpPr>
        <p:spPr bwMode="auto">
          <a:xfrm flipH="1" flipV="1">
            <a:off x="5829300" y="5775325"/>
            <a:ext cx="604838" cy="98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243763" y="4187825"/>
            <a:ext cx="304800" cy="304800"/>
            <a:chOff x="192" y="3456"/>
            <a:chExt cx="288" cy="288"/>
          </a:xfrm>
        </p:grpSpPr>
        <p:sp>
          <p:nvSpPr>
            <p:cNvPr id="47117" name="Oval 12"/>
            <p:cNvSpPr>
              <a:spLocks noChangeArrowheads="1"/>
            </p:cNvSpPr>
            <p:nvPr/>
          </p:nvSpPr>
          <p:spPr bwMode="auto">
            <a:xfrm>
              <a:off x="192" y="3456"/>
              <a:ext cx="288" cy="288"/>
            </a:xfrm>
            <a:prstGeom prst="ellipse">
              <a:avLst/>
            </a:prstGeom>
            <a:solidFill>
              <a:srgbClr val="E44D1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118" name="Oval 13"/>
            <p:cNvSpPr>
              <a:spLocks noChangeArrowheads="1"/>
            </p:cNvSpPr>
            <p:nvPr/>
          </p:nvSpPr>
          <p:spPr bwMode="auto">
            <a:xfrm>
              <a:off x="240" y="350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119" name="Oval 14"/>
            <p:cNvSpPr>
              <a:spLocks noChangeArrowheads="1"/>
            </p:cNvSpPr>
            <p:nvPr/>
          </p:nvSpPr>
          <p:spPr bwMode="auto">
            <a:xfrm>
              <a:off x="288" y="3552"/>
              <a:ext cx="96" cy="96"/>
            </a:xfrm>
            <a:prstGeom prst="ellipse">
              <a:avLst/>
            </a:prstGeom>
            <a:solidFill>
              <a:srgbClr val="E44D1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800" smtClean="0"/>
              <a:t>Gradiente de uma Função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7775"/>
            <a:ext cx="8229600" cy="50768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dirty="0" smtClean="0"/>
              <a:t>Derivando-se a função potencial (gradiente da função), obtém-se o vetor força a ser seguido pelo agente</a:t>
            </a:r>
          </a:p>
          <a:p>
            <a:pPr eaLnBrk="1" hangingPunct="1">
              <a:lnSpc>
                <a:spcPct val="110000"/>
              </a:lnSpc>
            </a:pPr>
            <a:r>
              <a:rPr lang="pt-BR" dirty="0" smtClean="0"/>
              <a:t>O gradiente de uma função f </a:t>
            </a:r>
            <a:br>
              <a:rPr lang="pt-BR" dirty="0" smtClean="0"/>
            </a:br>
            <a:r>
              <a:rPr lang="pt-BR" dirty="0" smtClean="0"/>
              <a:t>em duas dimensões é dado por:</a:t>
            </a:r>
          </a:p>
          <a:p>
            <a:pPr eaLnBrk="1" hangingPunct="1">
              <a:lnSpc>
                <a:spcPct val="110000"/>
              </a:lnSpc>
            </a:pPr>
            <a:r>
              <a:rPr lang="pt-BR" dirty="0" smtClean="0"/>
              <a:t>O gradiente aponta para a direção de crescimento da derivada;</a:t>
            </a:r>
          </a:p>
          <a:p>
            <a:pPr lvl="1" eaLnBrk="1" hangingPunct="1">
              <a:lnSpc>
                <a:spcPct val="110000"/>
              </a:lnSpc>
            </a:pPr>
            <a:r>
              <a:rPr lang="pt-BR" dirty="0" smtClean="0"/>
              <a:t>O mínimo da função pode ser encontrado se o gradiente negativo for seguido</a:t>
            </a:r>
            <a:endParaRPr lang="en-US" dirty="0" smtClean="0"/>
          </a:p>
        </p:txBody>
      </p:sp>
      <p:graphicFrame>
        <p:nvGraphicFramePr>
          <p:cNvPr id="2050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6670675" y="2903538"/>
          <a:ext cx="22225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12" name="Equation" r:id="rId3" imgW="1079280" imgH="419040" progId="Equation.3">
                  <p:embed/>
                </p:oleObj>
              </mc:Choice>
              <mc:Fallback>
                <p:oleObj name="Equation" r:id="rId3" imgW="107928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0675" y="2903538"/>
                        <a:ext cx="2222500" cy="9588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 de Campos Potenciais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098550"/>
            <a:ext cx="3419475" cy="2714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2275" y="3844925"/>
            <a:ext cx="3524250" cy="280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915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45038" y="1049338"/>
            <a:ext cx="3819525" cy="287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altLang="en-US"/>
              <a:t>Inteligência Artificial em Jogos Digitais – ICMC - USP</a:t>
            </a:r>
            <a:endParaRPr lang="en-US" alt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 forma mais simples: Somatório </a:t>
            </a:r>
            <a:endParaRPr lang="en-US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Considera-se diretamente um somatório de forças (derivadas de funções potenciais)</a:t>
            </a:r>
          </a:p>
          <a:p>
            <a:pPr eaLnBrk="1" hangingPunct="1"/>
            <a:r>
              <a:rPr lang="pt-BR" smtClean="0"/>
              <a:t>Agente segue a força resultante</a:t>
            </a:r>
            <a:endParaRPr lang="en-US" smtClean="0"/>
          </a:p>
        </p:txBody>
      </p:sp>
      <p:sp>
        <p:nvSpPr>
          <p:cNvPr id="50181" name="Oval 4"/>
          <p:cNvSpPr>
            <a:spLocks noChangeArrowheads="1"/>
          </p:cNvSpPr>
          <p:nvPr/>
        </p:nvSpPr>
        <p:spPr bwMode="auto">
          <a:xfrm>
            <a:off x="4165600" y="4649788"/>
            <a:ext cx="1212850" cy="10604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68550" y="4148138"/>
            <a:ext cx="1663700" cy="806450"/>
            <a:chOff x="1438" y="1206"/>
            <a:chExt cx="1048" cy="508"/>
          </a:xfrm>
        </p:grpSpPr>
        <p:sp>
          <p:nvSpPr>
            <p:cNvPr id="50200" name="Oval 6"/>
            <p:cNvSpPr>
              <a:spLocks noChangeArrowheads="1"/>
            </p:cNvSpPr>
            <p:nvPr/>
          </p:nvSpPr>
          <p:spPr bwMode="auto">
            <a:xfrm>
              <a:off x="1869" y="1558"/>
              <a:ext cx="156" cy="1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201" name="Line 7"/>
            <p:cNvSpPr>
              <a:spLocks noChangeShapeType="1"/>
            </p:cNvSpPr>
            <p:nvPr/>
          </p:nvSpPr>
          <p:spPr bwMode="auto">
            <a:xfrm flipV="1">
              <a:off x="2026" y="1595"/>
              <a:ext cx="460" cy="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2" name="Line 8"/>
            <p:cNvSpPr>
              <a:spLocks noChangeShapeType="1"/>
            </p:cNvSpPr>
            <p:nvPr/>
          </p:nvSpPr>
          <p:spPr bwMode="auto">
            <a:xfrm flipH="1" flipV="1">
              <a:off x="1438" y="1473"/>
              <a:ext cx="430" cy="1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3" name="Line 9"/>
            <p:cNvSpPr>
              <a:spLocks noChangeShapeType="1"/>
            </p:cNvSpPr>
            <p:nvPr/>
          </p:nvSpPr>
          <p:spPr bwMode="auto">
            <a:xfrm flipV="1">
              <a:off x="1972" y="1206"/>
              <a:ext cx="120" cy="35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581400" y="3492500"/>
            <a:ext cx="1365250" cy="701675"/>
            <a:chOff x="2202" y="793"/>
            <a:chExt cx="860" cy="442"/>
          </a:xfrm>
        </p:grpSpPr>
        <p:sp>
          <p:nvSpPr>
            <p:cNvPr id="50196" name="Oval 11"/>
            <p:cNvSpPr>
              <a:spLocks noChangeArrowheads="1"/>
            </p:cNvSpPr>
            <p:nvPr/>
          </p:nvSpPr>
          <p:spPr bwMode="auto">
            <a:xfrm>
              <a:off x="2445" y="1079"/>
              <a:ext cx="156" cy="1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197" name="Line 12"/>
            <p:cNvSpPr>
              <a:spLocks noChangeShapeType="1"/>
            </p:cNvSpPr>
            <p:nvPr/>
          </p:nvSpPr>
          <p:spPr bwMode="auto">
            <a:xfrm>
              <a:off x="2602" y="1170"/>
              <a:ext cx="460" cy="4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8" name="Line 13"/>
            <p:cNvSpPr>
              <a:spLocks noChangeShapeType="1"/>
            </p:cNvSpPr>
            <p:nvPr/>
          </p:nvSpPr>
          <p:spPr bwMode="auto">
            <a:xfrm flipH="1" flipV="1">
              <a:off x="2202" y="793"/>
              <a:ext cx="266" cy="32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9" name="Line 14"/>
            <p:cNvSpPr>
              <a:spLocks noChangeShapeType="1"/>
            </p:cNvSpPr>
            <p:nvPr/>
          </p:nvSpPr>
          <p:spPr bwMode="auto">
            <a:xfrm flipV="1">
              <a:off x="2566" y="915"/>
              <a:ext cx="259" cy="193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478463" y="3646488"/>
            <a:ext cx="979487" cy="579437"/>
            <a:chOff x="3397" y="890"/>
            <a:chExt cx="617" cy="365"/>
          </a:xfrm>
        </p:grpSpPr>
        <p:sp>
          <p:nvSpPr>
            <p:cNvPr id="50192" name="Oval 16"/>
            <p:cNvSpPr>
              <a:spLocks noChangeArrowheads="1"/>
            </p:cNvSpPr>
            <p:nvPr/>
          </p:nvSpPr>
          <p:spPr bwMode="auto">
            <a:xfrm>
              <a:off x="3397" y="1048"/>
              <a:ext cx="156" cy="1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3554" y="1139"/>
              <a:ext cx="460" cy="11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 flipV="1">
              <a:off x="3493" y="890"/>
              <a:ext cx="182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 flipV="1">
              <a:off x="3548" y="1029"/>
              <a:ext cx="398" cy="5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757988" y="4062413"/>
            <a:ext cx="657225" cy="500062"/>
            <a:chOff x="4203" y="1152"/>
            <a:chExt cx="414" cy="315"/>
          </a:xfrm>
        </p:grpSpPr>
        <p:sp>
          <p:nvSpPr>
            <p:cNvPr id="50189" name="Text Box 21"/>
            <p:cNvSpPr txBox="1">
              <a:spLocks noChangeArrowheads="1"/>
            </p:cNvSpPr>
            <p:nvPr/>
          </p:nvSpPr>
          <p:spPr bwMode="auto">
            <a:xfrm>
              <a:off x="4405" y="117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pt-BR" sz="2400" b="0">
                  <a:solidFill>
                    <a:schemeClr val="tx2"/>
                  </a:solidFill>
                </a:rPr>
                <a:t>x</a:t>
              </a:r>
              <a:endParaRPr lang="en-US" sz="2400" b="0">
                <a:solidFill>
                  <a:schemeClr val="tx2"/>
                </a:solidFill>
              </a:endParaRPr>
            </a:p>
          </p:txBody>
        </p:sp>
        <p:sp>
          <p:nvSpPr>
            <p:cNvPr id="50190" name="Oval 22"/>
            <p:cNvSpPr>
              <a:spLocks noChangeArrowheads="1"/>
            </p:cNvSpPr>
            <p:nvPr/>
          </p:nvSpPr>
          <p:spPr bwMode="auto">
            <a:xfrm>
              <a:off x="4203" y="1152"/>
              <a:ext cx="156" cy="1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191" name="Line 23"/>
            <p:cNvSpPr>
              <a:spLocks noChangeShapeType="1"/>
            </p:cNvSpPr>
            <p:nvPr/>
          </p:nvSpPr>
          <p:spPr bwMode="auto">
            <a:xfrm>
              <a:off x="4348" y="1256"/>
              <a:ext cx="114" cy="6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347788" y="4984750"/>
            <a:ext cx="971550" cy="247650"/>
            <a:chOff x="795" y="1733"/>
            <a:chExt cx="612" cy="156"/>
          </a:xfrm>
        </p:grpSpPr>
        <p:sp>
          <p:nvSpPr>
            <p:cNvPr id="50187" name="Oval 25"/>
            <p:cNvSpPr>
              <a:spLocks noChangeArrowheads="1"/>
            </p:cNvSpPr>
            <p:nvPr/>
          </p:nvSpPr>
          <p:spPr bwMode="auto">
            <a:xfrm>
              <a:off x="795" y="1733"/>
              <a:ext cx="156" cy="1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188" name="Line 26"/>
            <p:cNvSpPr>
              <a:spLocks noChangeShapeType="1"/>
            </p:cNvSpPr>
            <p:nvPr/>
          </p:nvSpPr>
          <p:spPr bwMode="auto">
            <a:xfrm flipV="1">
              <a:off x="947" y="1747"/>
              <a:ext cx="460" cy="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altLang="en-US"/>
              <a:t>Inteligência Artificial em Jogos Digitais – ICMC - USP</a:t>
            </a:r>
            <a:endParaRPr lang="en-US" alt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Somatório de Funções Potenciais</a:t>
            </a:r>
            <a:endParaRPr lang="en-US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831850"/>
          </a:xfrm>
        </p:spPr>
        <p:txBody>
          <a:bodyPr/>
          <a:lstStyle/>
          <a:p>
            <a:pPr eaLnBrk="1" hangingPunct="1"/>
            <a:r>
              <a:rPr lang="pt-BR" smtClean="0"/>
              <a:t>Exemplo</a:t>
            </a:r>
            <a:endParaRPr lang="en-US" smtClean="0"/>
          </a:p>
        </p:txBody>
      </p:sp>
      <p:pic>
        <p:nvPicPr>
          <p:cNvPr id="5120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03475"/>
            <a:ext cx="8686800" cy="342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Características do Exemplo</a:t>
            </a:r>
            <a:endParaRPr lang="en-US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Forças</a:t>
            </a:r>
          </a:p>
          <a:p>
            <a:pPr lvl="1" eaLnBrk="1" hangingPunct="1"/>
            <a:r>
              <a:rPr lang="pt-BR" smtClean="0"/>
              <a:t>Forças Atrativas: F = Ka . d</a:t>
            </a:r>
          </a:p>
          <a:p>
            <a:pPr lvl="1" eaLnBrk="1" hangingPunct="1"/>
            <a:r>
              <a:rPr lang="pt-BR" smtClean="0"/>
              <a:t>Forças Repulsivas: F = Kr / d</a:t>
            </a:r>
          </a:p>
          <a:p>
            <a:pPr eaLnBrk="1" hangingPunct="1"/>
            <a:r>
              <a:rPr lang="pt-BR" smtClean="0"/>
              <a:t>Detalhes</a:t>
            </a:r>
          </a:p>
          <a:p>
            <a:pPr lvl="1" eaLnBrk="1" hangingPunct="1"/>
            <a:r>
              <a:rPr lang="pt-BR" smtClean="0"/>
              <a:t>Forças repulsivas só estão ativas se d &lt; T</a:t>
            </a:r>
          </a:p>
          <a:p>
            <a:pPr lvl="1" eaLnBrk="1" hangingPunct="1"/>
            <a:r>
              <a:rPr lang="pt-BR" smtClean="0"/>
              <a:t>É feito uma saturação nas velocidades para evitar velocidades muito grandes (podia ser feito para F também)</a:t>
            </a:r>
          </a:p>
          <a:p>
            <a:pPr lvl="1" eaLnBrk="1" hangingPunct="1"/>
            <a:r>
              <a:rPr lang="pt-BR" smtClean="0"/>
              <a:t>Cuidados na escolha das constantes</a:t>
            </a:r>
          </a:p>
          <a:p>
            <a:pPr lvl="1" eaLnBrk="1" hangingPunct="1"/>
            <a:r>
              <a:rPr lang="pt-BR" smtClean="0"/>
              <a:t>Para o caso holonômico, computa-se Fx e Fy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800" smtClean="0"/>
              <a:t>Principal Problema: Mínimos Locais</a:t>
            </a:r>
            <a:endParaRPr lang="en-US" sz="3800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0063"/>
            <a:ext cx="8229600" cy="3284537"/>
          </a:xfrm>
        </p:spPr>
        <p:txBody>
          <a:bodyPr/>
          <a:lstStyle/>
          <a:p>
            <a:pPr eaLnBrk="1" hangingPunct="1"/>
            <a:r>
              <a:rPr lang="pt-BR" smtClean="0"/>
              <a:t>Somatório de forças é nulo em uma posição que não é o mínimo da função potencial</a:t>
            </a:r>
          </a:p>
          <a:p>
            <a:pPr eaLnBrk="1" hangingPunct="1"/>
            <a:r>
              <a:rPr lang="pt-BR" smtClean="0"/>
              <a:t>Soluções</a:t>
            </a:r>
          </a:p>
          <a:p>
            <a:pPr lvl="1" eaLnBrk="1" hangingPunct="1"/>
            <a:r>
              <a:rPr lang="pt-BR" smtClean="0"/>
              <a:t>Aplicar forças randômicas</a:t>
            </a:r>
          </a:p>
          <a:p>
            <a:pPr lvl="1" eaLnBrk="1" hangingPunct="1"/>
            <a:r>
              <a:rPr lang="pt-BR" smtClean="0"/>
              <a:t>Utilizar Funções de Navegação</a:t>
            </a:r>
          </a:p>
          <a:p>
            <a:pPr lvl="2" eaLnBrk="1" hangingPunct="1"/>
            <a:r>
              <a:rPr lang="pt-BR" smtClean="0"/>
              <a:t>Funções potenciais sem mínimo local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1935163" y="1174750"/>
            <a:ext cx="2646362" cy="2508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1935163" y="2446338"/>
            <a:ext cx="2646362" cy="2508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auto">
          <a:xfrm rot="-5400000">
            <a:off x="3702844" y="1815306"/>
            <a:ext cx="1538288" cy="2508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52" name="Text Box 7"/>
          <p:cNvSpPr txBox="1">
            <a:spLocks noChangeArrowheads="1"/>
          </p:cNvSpPr>
          <p:nvPr/>
        </p:nvSpPr>
        <p:spPr bwMode="auto">
          <a:xfrm>
            <a:off x="5538788" y="165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2400" b="0">
                <a:solidFill>
                  <a:schemeClr val="tx2"/>
                </a:solidFill>
              </a:rPr>
              <a:t>x</a:t>
            </a:r>
            <a:endParaRPr lang="en-US" sz="2400" b="0">
              <a:solidFill>
                <a:schemeClr val="tx2"/>
              </a:solidFill>
            </a:endParaRPr>
          </a:p>
        </p:txBody>
      </p:sp>
      <p:sp>
        <p:nvSpPr>
          <p:cNvPr id="57353" name="Oval 8"/>
          <p:cNvSpPr>
            <a:spLocks noChangeArrowheads="1"/>
          </p:cNvSpPr>
          <p:nvPr/>
        </p:nvSpPr>
        <p:spPr bwMode="auto">
          <a:xfrm>
            <a:off x="2570163" y="1770063"/>
            <a:ext cx="247650" cy="247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54" name="Line 9"/>
          <p:cNvSpPr>
            <a:spLocks noChangeShapeType="1"/>
          </p:cNvSpPr>
          <p:nvPr/>
        </p:nvSpPr>
        <p:spPr bwMode="auto">
          <a:xfrm>
            <a:off x="2820988" y="1887538"/>
            <a:ext cx="730250" cy="1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55" name="Line 10"/>
          <p:cNvSpPr>
            <a:spLocks noChangeShapeType="1"/>
          </p:cNvSpPr>
          <p:nvPr/>
        </p:nvSpPr>
        <p:spPr bwMode="auto">
          <a:xfrm>
            <a:off x="1828800" y="1887538"/>
            <a:ext cx="730250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Fim da Aula de Movimentação 1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Inteligência Artificial para Jogos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0274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Representação do Mundo para </a:t>
            </a:r>
            <a:r>
              <a:rPr lang="pt-BR" i="1" dirty="0" err="1" smtClean="0"/>
              <a:t>Pathfinding</a:t>
            </a:r>
            <a:endParaRPr lang="pt-BR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Inteligência Artificial para Jogos</a:t>
            </a:r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Mundo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Algoritmos de </a:t>
            </a:r>
            <a:r>
              <a:rPr lang="pt-BR" i="1" dirty="0" err="1" smtClean="0"/>
              <a:t>pathfinding</a:t>
            </a:r>
            <a:r>
              <a:rPr lang="pt-BR" dirty="0" smtClean="0"/>
              <a:t> percorrem o espaço de configurações para encontrar o conjunto de arestas que levam um NPC até seu objetivo</a:t>
            </a:r>
          </a:p>
          <a:p>
            <a:pPr lvl="1"/>
            <a:r>
              <a:rPr lang="pt-BR" dirty="0" smtClean="0"/>
              <a:t>O espaço precisa ser </a:t>
            </a:r>
            <a:r>
              <a:rPr lang="pt-BR" dirty="0" err="1" smtClean="0"/>
              <a:t>discretizado</a:t>
            </a:r>
            <a:endParaRPr lang="pt-BR" dirty="0" smtClean="0"/>
          </a:p>
          <a:p>
            <a:pPr lvl="1"/>
            <a:r>
              <a:rPr lang="pt-BR" dirty="0" smtClean="0"/>
              <a:t>Devemos representar o mundo em um grafo</a:t>
            </a:r>
          </a:p>
          <a:p>
            <a:r>
              <a:rPr lang="pt-BR" dirty="0" smtClean="0"/>
              <a:t>Como fazer?</a:t>
            </a:r>
          </a:p>
          <a:p>
            <a:pPr marL="858837" lvl="1" indent="-514350">
              <a:buFont typeface="+mj-lt"/>
              <a:buAutoNum type="arabicPeriod"/>
            </a:pPr>
            <a:r>
              <a:rPr lang="pt-BR" dirty="0" smtClean="0"/>
              <a:t>Representações baseadas em tiles</a:t>
            </a:r>
          </a:p>
          <a:p>
            <a:pPr marL="858837" lvl="1" indent="-514350">
              <a:buFont typeface="+mj-lt"/>
              <a:buAutoNum type="arabicPeriod"/>
            </a:pPr>
            <a:r>
              <a:rPr lang="pt-BR" dirty="0" smtClean="0"/>
              <a:t>Representação de </a:t>
            </a:r>
            <a:r>
              <a:rPr lang="pt-BR" dirty="0" err="1" smtClean="0"/>
              <a:t>Voronoi</a:t>
            </a:r>
            <a:endParaRPr lang="pt-BR" dirty="0" smtClean="0"/>
          </a:p>
          <a:p>
            <a:pPr marL="858837" lvl="1" indent="-514350">
              <a:buFont typeface="+mj-lt"/>
              <a:buAutoNum type="arabicPeriod"/>
            </a:pPr>
            <a:r>
              <a:rPr lang="pt-BR" dirty="0" smtClean="0"/>
              <a:t>Representação de </a:t>
            </a:r>
            <a:r>
              <a:rPr lang="pt-BR" dirty="0" err="1" smtClean="0"/>
              <a:t>NavMesh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Inteligência Artificial para Jogos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962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800"/>
              <a:t>Pathfiding é um problema resolvido...</a:t>
            </a:r>
            <a:endParaRPr lang="en-US" sz="380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200" dirty="0"/>
              <a:t>Será?</a:t>
            </a:r>
          </a:p>
          <a:p>
            <a:pPr>
              <a:buFont typeface="Wingdings" pitchFamily="2" charset="2"/>
              <a:buNone/>
            </a:pPr>
            <a:endParaRPr lang="pt-BR" sz="3200" dirty="0"/>
          </a:p>
          <a:p>
            <a:pPr algn="ctr">
              <a:buFont typeface="Wingdings" pitchFamily="2" charset="2"/>
              <a:buNone/>
            </a:pPr>
            <a:r>
              <a:rPr lang="en-US" dirty="0">
                <a:hlinkClick r:id="rId3"/>
              </a:rPr>
              <a:t>http://www.ai-blog.net/archives/000152.html</a:t>
            </a:r>
            <a:endParaRPr lang="en-US" dirty="0"/>
          </a:p>
        </p:txBody>
      </p:sp>
      <p:pic>
        <p:nvPicPr>
          <p:cNvPr id="2" name="lw9G-8gL5o0?feature=player_embedded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74985" y="3116140"/>
            <a:ext cx="4571429" cy="257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Baseada em </a:t>
            </a:r>
            <a:r>
              <a:rPr lang="pt-BR" i="1" dirty="0" smtClean="0"/>
              <a:t>Tiles</a:t>
            </a:r>
            <a:endParaRPr lang="pt-BR" i="1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Inteligência Artificial para Jogos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8260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Decomposição em Células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Dividir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espaço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regiões</a:t>
            </a:r>
            <a:r>
              <a:rPr lang="en-US" dirty="0"/>
              <a:t> simples e </a:t>
            </a:r>
            <a:r>
              <a:rPr lang="en-US" dirty="0" err="1"/>
              <a:t>conectadas</a:t>
            </a:r>
            <a:r>
              <a:rPr lang="en-US" dirty="0"/>
              <a:t> </a:t>
            </a:r>
            <a:r>
              <a:rPr lang="en-US" dirty="0" err="1"/>
              <a:t>chamadas</a:t>
            </a:r>
            <a:r>
              <a:rPr lang="en-US" dirty="0"/>
              <a:t> de </a:t>
            </a:r>
            <a:r>
              <a:rPr lang="en-US" dirty="0" err="1"/>
              <a:t>células</a:t>
            </a:r>
            <a:endParaRPr lang="en-US" dirty="0"/>
          </a:p>
          <a:p>
            <a:r>
              <a:rPr lang="en-US" dirty="0" err="1"/>
              <a:t>Determinar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as </a:t>
            </a:r>
            <a:r>
              <a:rPr lang="en-US" dirty="0" err="1"/>
              <a:t>células</a:t>
            </a:r>
            <a:r>
              <a:rPr lang="en-US" dirty="0"/>
              <a:t> </a:t>
            </a:r>
            <a:r>
              <a:rPr lang="en-US" dirty="0" err="1"/>
              <a:t>adjacentes</a:t>
            </a:r>
            <a:r>
              <a:rPr lang="en-US" dirty="0"/>
              <a:t> e </a:t>
            </a:r>
            <a:r>
              <a:rPr lang="en-US" dirty="0" err="1"/>
              <a:t>contruir</a:t>
            </a:r>
            <a:r>
              <a:rPr lang="en-US" dirty="0"/>
              <a:t> um </a:t>
            </a:r>
            <a:r>
              <a:rPr lang="en-US" b="1" dirty="0" err="1"/>
              <a:t>grafo</a:t>
            </a:r>
            <a:r>
              <a:rPr lang="en-US" b="1" dirty="0"/>
              <a:t> de </a:t>
            </a:r>
            <a:r>
              <a:rPr lang="en-US" b="1" dirty="0" err="1" smtClean="0"/>
              <a:t>adjacência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mapa</a:t>
            </a:r>
            <a:r>
              <a:rPr lang="en-US" dirty="0" smtClean="0"/>
              <a:t> </a:t>
            </a:r>
            <a:r>
              <a:rPr lang="en-US" dirty="0" err="1" smtClean="0"/>
              <a:t>topológico</a:t>
            </a:r>
            <a:r>
              <a:rPr lang="en-US" dirty="0" smtClean="0"/>
              <a:t>)</a:t>
            </a:r>
            <a:endParaRPr lang="en-US" b="1" dirty="0">
              <a:solidFill>
                <a:schemeClr val="tx2"/>
              </a:solidFill>
            </a:endParaRPr>
          </a:p>
          <a:p>
            <a:r>
              <a:rPr lang="en-US" dirty="0" err="1"/>
              <a:t>Determinar</a:t>
            </a:r>
            <a:r>
              <a:rPr lang="en-US" dirty="0"/>
              <a:t> a </a:t>
            </a:r>
            <a:r>
              <a:rPr lang="en-US" dirty="0" err="1"/>
              <a:t>seqüência</a:t>
            </a:r>
            <a:r>
              <a:rPr lang="en-US" dirty="0"/>
              <a:t> de </a:t>
            </a:r>
            <a:r>
              <a:rPr lang="en-US" dirty="0" err="1"/>
              <a:t>células</a:t>
            </a:r>
            <a:r>
              <a:rPr lang="en-US" dirty="0"/>
              <a:t> entre a </a:t>
            </a:r>
            <a:r>
              <a:rPr lang="en-US" dirty="0" err="1"/>
              <a:t>posição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e </a:t>
            </a:r>
            <a:r>
              <a:rPr lang="en-US" dirty="0" err="1"/>
              <a:t>desejada</a:t>
            </a:r>
            <a:endParaRPr lang="en-US" dirty="0"/>
          </a:p>
          <a:p>
            <a:r>
              <a:rPr lang="en-US" dirty="0" err="1"/>
              <a:t>Determinar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caminhos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célula</a:t>
            </a:r>
            <a:endParaRPr lang="en-US" dirty="0"/>
          </a:p>
          <a:p>
            <a:pPr lvl="1"/>
            <a:r>
              <a:rPr lang="en-US" dirty="0"/>
              <a:t>Ex. </a:t>
            </a:r>
            <a:r>
              <a:rPr lang="en-US" dirty="0" err="1"/>
              <a:t>Passando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meio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célula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39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26658" name="Rectangle 2"/>
          <p:cNvSpPr>
            <a:spLocks noChangeArrowheads="1"/>
          </p:cNvSpPr>
          <p:nvPr/>
        </p:nvSpPr>
        <p:spPr bwMode="auto">
          <a:xfrm>
            <a:off x="1792288" y="1974850"/>
            <a:ext cx="5607050" cy="35972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6659" name="Oval 3"/>
          <p:cNvSpPr>
            <a:spLocks noChangeArrowheads="1"/>
          </p:cNvSpPr>
          <p:nvPr/>
        </p:nvSpPr>
        <p:spPr bwMode="auto">
          <a:xfrm>
            <a:off x="2425700" y="4937125"/>
            <a:ext cx="147638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6660" name="Text Box 4"/>
          <p:cNvSpPr txBox="1">
            <a:spLocks noChangeArrowheads="1"/>
          </p:cNvSpPr>
          <p:nvPr/>
        </p:nvSpPr>
        <p:spPr bwMode="auto">
          <a:xfrm>
            <a:off x="6297613" y="2038350"/>
            <a:ext cx="8191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GOAL</a:t>
            </a:r>
          </a:p>
        </p:txBody>
      </p:sp>
      <p:sp>
        <p:nvSpPr>
          <p:cNvPr id="326661" name="Text Box 5"/>
          <p:cNvSpPr txBox="1">
            <a:spLocks noChangeArrowheads="1"/>
          </p:cNvSpPr>
          <p:nvPr/>
        </p:nvSpPr>
        <p:spPr bwMode="auto">
          <a:xfrm>
            <a:off x="2044700" y="5095875"/>
            <a:ext cx="9334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START</a:t>
            </a:r>
          </a:p>
        </p:txBody>
      </p:sp>
      <p:sp>
        <p:nvSpPr>
          <p:cNvPr id="326662" name="Line 6"/>
          <p:cNvSpPr>
            <a:spLocks noChangeShapeType="1"/>
          </p:cNvSpPr>
          <p:nvPr/>
        </p:nvSpPr>
        <p:spPr bwMode="auto">
          <a:xfrm>
            <a:off x="2979738" y="1973263"/>
            <a:ext cx="0" cy="3602037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63" name="Line 7"/>
          <p:cNvSpPr>
            <a:spLocks noChangeShapeType="1"/>
          </p:cNvSpPr>
          <p:nvPr/>
        </p:nvSpPr>
        <p:spPr bwMode="auto">
          <a:xfrm flipV="1">
            <a:off x="3997325" y="3235325"/>
            <a:ext cx="0" cy="2336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64" name="Line 8"/>
          <p:cNvSpPr>
            <a:spLocks noChangeShapeType="1"/>
          </p:cNvSpPr>
          <p:nvPr/>
        </p:nvSpPr>
        <p:spPr bwMode="auto">
          <a:xfrm flipV="1">
            <a:off x="4645025" y="4694238"/>
            <a:ext cx="0" cy="8810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65" name="Line 9"/>
          <p:cNvSpPr>
            <a:spLocks noChangeShapeType="1"/>
          </p:cNvSpPr>
          <p:nvPr/>
        </p:nvSpPr>
        <p:spPr bwMode="auto">
          <a:xfrm flipV="1">
            <a:off x="530383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66" name="Line 10"/>
          <p:cNvSpPr>
            <a:spLocks noChangeShapeType="1"/>
          </p:cNvSpPr>
          <p:nvPr/>
        </p:nvSpPr>
        <p:spPr bwMode="auto">
          <a:xfrm>
            <a:off x="4438650" y="3235325"/>
            <a:ext cx="0" cy="119062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67" name="Line 11"/>
          <p:cNvSpPr>
            <a:spLocks noChangeShapeType="1"/>
          </p:cNvSpPr>
          <p:nvPr/>
        </p:nvSpPr>
        <p:spPr bwMode="auto">
          <a:xfrm flipV="1">
            <a:off x="4645025" y="1974850"/>
            <a:ext cx="0" cy="230505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68" name="Line 12"/>
          <p:cNvSpPr>
            <a:spLocks noChangeShapeType="1"/>
          </p:cNvSpPr>
          <p:nvPr/>
        </p:nvSpPr>
        <p:spPr bwMode="auto">
          <a:xfrm flipV="1">
            <a:off x="4438650" y="1974850"/>
            <a:ext cx="0" cy="735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69" name="Line 13"/>
          <p:cNvSpPr>
            <a:spLocks noChangeShapeType="1"/>
          </p:cNvSpPr>
          <p:nvPr/>
        </p:nvSpPr>
        <p:spPr bwMode="auto">
          <a:xfrm flipV="1">
            <a:off x="546258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70" name="Line 14"/>
          <p:cNvSpPr>
            <a:spLocks noChangeShapeType="1"/>
          </p:cNvSpPr>
          <p:nvPr/>
        </p:nvSpPr>
        <p:spPr bwMode="auto">
          <a:xfrm>
            <a:off x="6742113" y="3852863"/>
            <a:ext cx="0" cy="17192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71" name="Line 15"/>
          <p:cNvSpPr>
            <a:spLocks noChangeShapeType="1"/>
          </p:cNvSpPr>
          <p:nvPr/>
        </p:nvSpPr>
        <p:spPr bwMode="auto">
          <a:xfrm flipV="1">
            <a:off x="5900738" y="1974850"/>
            <a:ext cx="0" cy="9636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72" name="Line 16"/>
          <p:cNvSpPr>
            <a:spLocks noChangeShapeType="1"/>
          </p:cNvSpPr>
          <p:nvPr/>
        </p:nvSpPr>
        <p:spPr bwMode="auto">
          <a:xfrm flipV="1">
            <a:off x="6742113" y="1974850"/>
            <a:ext cx="0" cy="1878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73" name="Rectangle 17"/>
          <p:cNvSpPr>
            <a:spLocks noChangeArrowheads="1"/>
          </p:cNvSpPr>
          <p:nvPr/>
        </p:nvSpPr>
        <p:spPr bwMode="auto">
          <a:xfrm>
            <a:off x="2978150" y="2709863"/>
            <a:ext cx="1460500" cy="525462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6674" name="Oval 18"/>
          <p:cNvSpPr>
            <a:spLocks noChangeArrowheads="1"/>
          </p:cNvSpPr>
          <p:nvPr/>
        </p:nvSpPr>
        <p:spPr bwMode="auto">
          <a:xfrm>
            <a:off x="6630988" y="2498725"/>
            <a:ext cx="147637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6675" name="Freeform 19"/>
          <p:cNvSpPr>
            <a:spLocks/>
          </p:cNvSpPr>
          <p:nvPr/>
        </p:nvSpPr>
        <p:spPr bwMode="auto">
          <a:xfrm>
            <a:off x="5462588" y="2938463"/>
            <a:ext cx="1279525" cy="914400"/>
          </a:xfrm>
          <a:custGeom>
            <a:avLst/>
            <a:gdLst/>
            <a:ahLst/>
            <a:cxnLst>
              <a:cxn ang="0">
                <a:pos x="0" y="376"/>
              </a:cxn>
              <a:cxn ang="0">
                <a:pos x="284" y="0"/>
              </a:cxn>
              <a:cxn ang="0">
                <a:pos x="276" y="353"/>
              </a:cxn>
              <a:cxn ang="0">
                <a:pos x="806" y="576"/>
              </a:cxn>
              <a:cxn ang="0">
                <a:pos x="0" y="376"/>
              </a:cxn>
            </a:cxnLst>
            <a:rect l="0" t="0" r="r" b="b"/>
            <a:pathLst>
              <a:path w="806" h="576">
                <a:moveTo>
                  <a:pt x="0" y="376"/>
                </a:moveTo>
                <a:lnTo>
                  <a:pt x="284" y="0"/>
                </a:lnTo>
                <a:lnTo>
                  <a:pt x="276" y="353"/>
                </a:lnTo>
                <a:lnTo>
                  <a:pt x="806" y="576"/>
                </a:lnTo>
                <a:lnTo>
                  <a:pt x="0" y="376"/>
                </a:lnTo>
                <a:close/>
              </a:path>
            </a:pathLst>
          </a:custGeom>
          <a:solidFill>
            <a:srgbClr val="FF0000"/>
          </a:solidFill>
          <a:ln w="25400" cap="flat" cmpd="sng">
            <a:solidFill>
              <a:schemeClr val="tx1"/>
            </a:solidFill>
            <a:prstDash val="solid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76" name="AutoShape 20"/>
          <p:cNvSpPr>
            <a:spLocks noChangeArrowheads="1"/>
          </p:cNvSpPr>
          <p:nvPr/>
        </p:nvSpPr>
        <p:spPr bwMode="auto">
          <a:xfrm>
            <a:off x="4022725" y="4279900"/>
            <a:ext cx="1255713" cy="657225"/>
          </a:xfrm>
          <a:prstGeom prst="flowChartDecision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26677" name="Group 21"/>
          <p:cNvGrpSpPr>
            <a:grpSpLocks/>
          </p:cNvGrpSpPr>
          <p:nvPr/>
        </p:nvGrpSpPr>
        <p:grpSpPr bwMode="auto">
          <a:xfrm>
            <a:off x="2046288" y="3686175"/>
            <a:ext cx="384175" cy="390525"/>
            <a:chOff x="1289" y="2322"/>
            <a:chExt cx="242" cy="246"/>
          </a:xfrm>
        </p:grpSpPr>
        <p:sp>
          <p:nvSpPr>
            <p:cNvPr id="326678" name="Oval 22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679" name="Text Box 23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</a:t>
              </a:r>
            </a:p>
          </p:txBody>
        </p:sp>
      </p:grpSp>
      <p:grpSp>
        <p:nvGrpSpPr>
          <p:cNvPr id="326680" name="Group 24"/>
          <p:cNvGrpSpPr>
            <a:grpSpLocks/>
          </p:cNvGrpSpPr>
          <p:nvPr/>
        </p:nvGrpSpPr>
        <p:grpSpPr bwMode="auto">
          <a:xfrm>
            <a:off x="3314700" y="4084638"/>
            <a:ext cx="384175" cy="390525"/>
            <a:chOff x="1289" y="2322"/>
            <a:chExt cx="242" cy="246"/>
          </a:xfrm>
        </p:grpSpPr>
        <p:sp>
          <p:nvSpPr>
            <p:cNvPr id="326681" name="Oval 25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682" name="Text Box 26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3</a:t>
              </a:r>
            </a:p>
          </p:txBody>
        </p:sp>
      </p:grpSp>
      <p:grpSp>
        <p:nvGrpSpPr>
          <p:cNvPr id="326683" name="Group 27"/>
          <p:cNvGrpSpPr>
            <a:grpSpLocks/>
          </p:cNvGrpSpPr>
          <p:nvPr/>
        </p:nvGrpSpPr>
        <p:grpSpPr bwMode="auto">
          <a:xfrm>
            <a:off x="3497263" y="2209800"/>
            <a:ext cx="384175" cy="390525"/>
            <a:chOff x="1289" y="2322"/>
            <a:chExt cx="242" cy="246"/>
          </a:xfrm>
        </p:grpSpPr>
        <p:sp>
          <p:nvSpPr>
            <p:cNvPr id="326684" name="Oval 28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685" name="Text Box 29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2</a:t>
              </a:r>
            </a:p>
          </p:txBody>
        </p:sp>
      </p:grpSp>
      <p:grpSp>
        <p:nvGrpSpPr>
          <p:cNvPr id="326686" name="Group 30"/>
          <p:cNvGrpSpPr>
            <a:grpSpLocks/>
          </p:cNvGrpSpPr>
          <p:nvPr/>
        </p:nvGrpSpPr>
        <p:grpSpPr bwMode="auto">
          <a:xfrm>
            <a:off x="4022725" y="3633788"/>
            <a:ext cx="384175" cy="390525"/>
            <a:chOff x="1289" y="2322"/>
            <a:chExt cx="242" cy="246"/>
          </a:xfrm>
        </p:grpSpPr>
        <p:sp>
          <p:nvSpPr>
            <p:cNvPr id="326687" name="Oval 31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688" name="Text Box 32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4</a:t>
              </a:r>
            </a:p>
          </p:txBody>
        </p:sp>
      </p:grpSp>
      <p:grpSp>
        <p:nvGrpSpPr>
          <p:cNvPr id="326689" name="Group 33"/>
          <p:cNvGrpSpPr>
            <a:grpSpLocks/>
          </p:cNvGrpSpPr>
          <p:nvPr/>
        </p:nvGrpSpPr>
        <p:grpSpPr bwMode="auto">
          <a:xfrm>
            <a:off x="4064000" y="4943475"/>
            <a:ext cx="384175" cy="390525"/>
            <a:chOff x="1289" y="2322"/>
            <a:chExt cx="242" cy="246"/>
          </a:xfrm>
        </p:grpSpPr>
        <p:sp>
          <p:nvSpPr>
            <p:cNvPr id="326690" name="Oval 34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691" name="Text Box 35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5</a:t>
              </a:r>
            </a:p>
          </p:txBody>
        </p:sp>
      </p:grpSp>
      <p:grpSp>
        <p:nvGrpSpPr>
          <p:cNvPr id="326692" name="Group 36"/>
          <p:cNvGrpSpPr>
            <a:grpSpLocks/>
          </p:cNvGrpSpPr>
          <p:nvPr/>
        </p:nvGrpSpPr>
        <p:grpSpPr bwMode="auto">
          <a:xfrm>
            <a:off x="4826000" y="4937125"/>
            <a:ext cx="384175" cy="390525"/>
            <a:chOff x="1289" y="2322"/>
            <a:chExt cx="242" cy="246"/>
          </a:xfrm>
        </p:grpSpPr>
        <p:sp>
          <p:nvSpPr>
            <p:cNvPr id="326693" name="Oval 37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694" name="Text Box 38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8</a:t>
              </a:r>
            </a:p>
          </p:txBody>
        </p:sp>
      </p:grpSp>
      <p:grpSp>
        <p:nvGrpSpPr>
          <p:cNvPr id="326695" name="Group 39"/>
          <p:cNvGrpSpPr>
            <a:grpSpLocks/>
          </p:cNvGrpSpPr>
          <p:nvPr/>
        </p:nvGrpSpPr>
        <p:grpSpPr bwMode="auto">
          <a:xfrm>
            <a:off x="4810125" y="2940050"/>
            <a:ext cx="384175" cy="390525"/>
            <a:chOff x="1289" y="2322"/>
            <a:chExt cx="242" cy="246"/>
          </a:xfrm>
        </p:grpSpPr>
        <p:sp>
          <p:nvSpPr>
            <p:cNvPr id="326696" name="Oval 40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697" name="Text Box 41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7</a:t>
              </a:r>
            </a:p>
          </p:txBody>
        </p:sp>
      </p:grpSp>
      <p:grpSp>
        <p:nvGrpSpPr>
          <p:cNvPr id="326698" name="Group 42"/>
          <p:cNvGrpSpPr>
            <a:grpSpLocks/>
          </p:cNvGrpSpPr>
          <p:nvPr/>
        </p:nvGrpSpPr>
        <p:grpSpPr bwMode="auto">
          <a:xfrm>
            <a:off x="5194300" y="3829050"/>
            <a:ext cx="384175" cy="390525"/>
            <a:chOff x="1289" y="2322"/>
            <a:chExt cx="242" cy="246"/>
          </a:xfrm>
        </p:grpSpPr>
        <p:sp>
          <p:nvSpPr>
            <p:cNvPr id="326699" name="Oval 43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700" name="Text Box 44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9</a:t>
              </a:r>
            </a:p>
          </p:txBody>
        </p:sp>
      </p:grpSp>
      <p:grpSp>
        <p:nvGrpSpPr>
          <p:cNvPr id="326701" name="Group 45"/>
          <p:cNvGrpSpPr>
            <a:grpSpLocks/>
          </p:cNvGrpSpPr>
          <p:nvPr/>
        </p:nvGrpSpPr>
        <p:grpSpPr bwMode="auto">
          <a:xfrm>
            <a:off x="5468938" y="2392363"/>
            <a:ext cx="438150" cy="390525"/>
            <a:chOff x="1259" y="2322"/>
            <a:chExt cx="276" cy="246"/>
          </a:xfrm>
        </p:grpSpPr>
        <p:sp>
          <p:nvSpPr>
            <p:cNvPr id="326702" name="Oval 46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703" name="Text Box 47"/>
            <p:cNvSpPr txBox="1">
              <a:spLocks noChangeArrowheads="1"/>
            </p:cNvSpPr>
            <p:nvPr/>
          </p:nvSpPr>
          <p:spPr bwMode="auto">
            <a:xfrm>
              <a:off x="1259" y="2322"/>
              <a:ext cx="27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10</a:t>
              </a:r>
            </a:p>
          </p:txBody>
        </p:sp>
      </p:grpSp>
      <p:grpSp>
        <p:nvGrpSpPr>
          <p:cNvPr id="326704" name="Group 48"/>
          <p:cNvGrpSpPr>
            <a:grpSpLocks/>
          </p:cNvGrpSpPr>
          <p:nvPr/>
        </p:nvGrpSpPr>
        <p:grpSpPr bwMode="auto">
          <a:xfrm>
            <a:off x="5853113" y="4498975"/>
            <a:ext cx="438150" cy="390525"/>
            <a:chOff x="1259" y="2322"/>
            <a:chExt cx="276" cy="246"/>
          </a:xfrm>
        </p:grpSpPr>
        <p:sp>
          <p:nvSpPr>
            <p:cNvPr id="326705" name="Oval 49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706" name="Text Box 50"/>
            <p:cNvSpPr txBox="1">
              <a:spLocks noChangeArrowheads="1"/>
            </p:cNvSpPr>
            <p:nvPr/>
          </p:nvSpPr>
          <p:spPr bwMode="auto">
            <a:xfrm>
              <a:off x="1259" y="2322"/>
              <a:ext cx="27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11</a:t>
              </a:r>
            </a:p>
          </p:txBody>
        </p:sp>
      </p:grpSp>
      <p:grpSp>
        <p:nvGrpSpPr>
          <p:cNvPr id="326707" name="Group 51"/>
          <p:cNvGrpSpPr>
            <a:grpSpLocks/>
          </p:cNvGrpSpPr>
          <p:nvPr/>
        </p:nvGrpSpPr>
        <p:grpSpPr bwMode="auto">
          <a:xfrm>
            <a:off x="6057900" y="2709863"/>
            <a:ext cx="438150" cy="390525"/>
            <a:chOff x="1259" y="2322"/>
            <a:chExt cx="276" cy="246"/>
          </a:xfrm>
        </p:grpSpPr>
        <p:sp>
          <p:nvSpPr>
            <p:cNvPr id="326708" name="Oval 52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709" name="Text Box 53"/>
            <p:cNvSpPr txBox="1">
              <a:spLocks noChangeArrowheads="1"/>
            </p:cNvSpPr>
            <p:nvPr/>
          </p:nvSpPr>
          <p:spPr bwMode="auto">
            <a:xfrm>
              <a:off x="1259" y="2322"/>
              <a:ext cx="27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12</a:t>
              </a:r>
            </a:p>
          </p:txBody>
        </p:sp>
      </p:grpSp>
      <p:grpSp>
        <p:nvGrpSpPr>
          <p:cNvPr id="326710" name="Group 54"/>
          <p:cNvGrpSpPr>
            <a:grpSpLocks/>
          </p:cNvGrpSpPr>
          <p:nvPr/>
        </p:nvGrpSpPr>
        <p:grpSpPr bwMode="auto">
          <a:xfrm>
            <a:off x="6877050" y="3852863"/>
            <a:ext cx="438150" cy="390525"/>
            <a:chOff x="1259" y="2322"/>
            <a:chExt cx="276" cy="246"/>
          </a:xfrm>
        </p:grpSpPr>
        <p:sp>
          <p:nvSpPr>
            <p:cNvPr id="326711" name="Oval 55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712" name="Text Box 56"/>
            <p:cNvSpPr txBox="1">
              <a:spLocks noChangeArrowheads="1"/>
            </p:cNvSpPr>
            <p:nvPr/>
          </p:nvSpPr>
          <p:spPr bwMode="auto">
            <a:xfrm>
              <a:off x="1259" y="2322"/>
              <a:ext cx="27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13</a:t>
              </a:r>
            </a:p>
          </p:txBody>
        </p:sp>
      </p:grpSp>
      <p:grpSp>
        <p:nvGrpSpPr>
          <p:cNvPr id="326713" name="Group 57"/>
          <p:cNvGrpSpPr>
            <a:grpSpLocks/>
          </p:cNvGrpSpPr>
          <p:nvPr/>
        </p:nvGrpSpPr>
        <p:grpSpPr bwMode="auto">
          <a:xfrm>
            <a:off x="4349750" y="2197100"/>
            <a:ext cx="384175" cy="390525"/>
            <a:chOff x="1289" y="2322"/>
            <a:chExt cx="242" cy="246"/>
          </a:xfrm>
        </p:grpSpPr>
        <p:sp>
          <p:nvSpPr>
            <p:cNvPr id="326714" name="Oval 58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715" name="Text Box 59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6</a:t>
              </a:r>
            </a:p>
          </p:txBody>
        </p:sp>
      </p:grpSp>
      <p:sp>
        <p:nvSpPr>
          <p:cNvPr id="326716" name="Text Box 60"/>
          <p:cNvSpPr txBox="1">
            <a:spLocks noChangeArrowheads="1"/>
          </p:cNvSpPr>
          <p:nvPr/>
        </p:nvSpPr>
        <p:spPr bwMode="auto">
          <a:xfrm>
            <a:off x="2876550" y="5815013"/>
            <a:ext cx="3536950" cy="366712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1)  Decompose Region Into Cells</a:t>
            </a:r>
          </a:p>
        </p:txBody>
      </p:sp>
      <p:sp>
        <p:nvSpPr>
          <p:cNvPr id="326717" name="Rectangle 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Decomposição em Células (exata)</a:t>
            </a:r>
          </a:p>
        </p:txBody>
      </p:sp>
    </p:spTree>
    <p:extLst>
      <p:ext uri="{BB962C8B-B14F-4D97-AF65-F5344CB8AC3E}">
        <p14:creationId xmlns:p14="http://schemas.microsoft.com/office/powerpoint/2010/main" val="21852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27682" name="Line 2"/>
          <p:cNvSpPr>
            <a:spLocks noChangeShapeType="1"/>
          </p:cNvSpPr>
          <p:nvPr/>
        </p:nvSpPr>
        <p:spPr bwMode="auto">
          <a:xfrm flipV="1">
            <a:off x="2373313" y="2527300"/>
            <a:ext cx="1189037" cy="1201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83" name="Rectangle 3"/>
          <p:cNvSpPr>
            <a:spLocks noChangeArrowheads="1"/>
          </p:cNvSpPr>
          <p:nvPr/>
        </p:nvSpPr>
        <p:spPr bwMode="auto">
          <a:xfrm>
            <a:off x="1792288" y="1974850"/>
            <a:ext cx="5607050" cy="35972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7684" name="Oval 4"/>
          <p:cNvSpPr>
            <a:spLocks noChangeArrowheads="1"/>
          </p:cNvSpPr>
          <p:nvPr/>
        </p:nvSpPr>
        <p:spPr bwMode="auto">
          <a:xfrm>
            <a:off x="2425700" y="4937125"/>
            <a:ext cx="147638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7685" name="Text Box 5"/>
          <p:cNvSpPr txBox="1">
            <a:spLocks noChangeArrowheads="1"/>
          </p:cNvSpPr>
          <p:nvPr/>
        </p:nvSpPr>
        <p:spPr bwMode="auto">
          <a:xfrm>
            <a:off x="6297613" y="2038350"/>
            <a:ext cx="8191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GOAL</a:t>
            </a:r>
          </a:p>
        </p:txBody>
      </p: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2044700" y="5095875"/>
            <a:ext cx="9334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START</a:t>
            </a:r>
          </a:p>
        </p:txBody>
      </p:sp>
      <p:sp>
        <p:nvSpPr>
          <p:cNvPr id="327687" name="Line 7"/>
          <p:cNvSpPr>
            <a:spLocks noChangeShapeType="1"/>
          </p:cNvSpPr>
          <p:nvPr/>
        </p:nvSpPr>
        <p:spPr bwMode="auto">
          <a:xfrm>
            <a:off x="2979738" y="1973263"/>
            <a:ext cx="0" cy="3602037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88" name="Line 8"/>
          <p:cNvSpPr>
            <a:spLocks noChangeShapeType="1"/>
          </p:cNvSpPr>
          <p:nvPr/>
        </p:nvSpPr>
        <p:spPr bwMode="auto">
          <a:xfrm flipV="1">
            <a:off x="3997325" y="3235325"/>
            <a:ext cx="0" cy="2336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89" name="Line 9"/>
          <p:cNvSpPr>
            <a:spLocks noChangeShapeType="1"/>
          </p:cNvSpPr>
          <p:nvPr/>
        </p:nvSpPr>
        <p:spPr bwMode="auto">
          <a:xfrm flipV="1">
            <a:off x="4645025" y="4694238"/>
            <a:ext cx="0" cy="8810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90" name="Line 10"/>
          <p:cNvSpPr>
            <a:spLocks noChangeShapeType="1"/>
          </p:cNvSpPr>
          <p:nvPr/>
        </p:nvSpPr>
        <p:spPr bwMode="auto">
          <a:xfrm flipV="1">
            <a:off x="530383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91" name="Line 11"/>
          <p:cNvSpPr>
            <a:spLocks noChangeShapeType="1"/>
          </p:cNvSpPr>
          <p:nvPr/>
        </p:nvSpPr>
        <p:spPr bwMode="auto">
          <a:xfrm>
            <a:off x="4438650" y="3235325"/>
            <a:ext cx="0" cy="119062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92" name="Line 12"/>
          <p:cNvSpPr>
            <a:spLocks noChangeShapeType="1"/>
          </p:cNvSpPr>
          <p:nvPr/>
        </p:nvSpPr>
        <p:spPr bwMode="auto">
          <a:xfrm flipV="1">
            <a:off x="4645025" y="1974850"/>
            <a:ext cx="0" cy="230505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93" name="Line 13"/>
          <p:cNvSpPr>
            <a:spLocks noChangeShapeType="1"/>
          </p:cNvSpPr>
          <p:nvPr/>
        </p:nvSpPr>
        <p:spPr bwMode="auto">
          <a:xfrm flipV="1">
            <a:off x="4438650" y="1974850"/>
            <a:ext cx="0" cy="735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94" name="Line 14"/>
          <p:cNvSpPr>
            <a:spLocks noChangeShapeType="1"/>
          </p:cNvSpPr>
          <p:nvPr/>
        </p:nvSpPr>
        <p:spPr bwMode="auto">
          <a:xfrm flipV="1">
            <a:off x="546258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95" name="Line 15"/>
          <p:cNvSpPr>
            <a:spLocks noChangeShapeType="1"/>
          </p:cNvSpPr>
          <p:nvPr/>
        </p:nvSpPr>
        <p:spPr bwMode="auto">
          <a:xfrm>
            <a:off x="6742113" y="3852863"/>
            <a:ext cx="0" cy="17192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96" name="Line 16"/>
          <p:cNvSpPr>
            <a:spLocks noChangeShapeType="1"/>
          </p:cNvSpPr>
          <p:nvPr/>
        </p:nvSpPr>
        <p:spPr bwMode="auto">
          <a:xfrm flipV="1">
            <a:off x="5900738" y="1974850"/>
            <a:ext cx="0" cy="9636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97" name="Line 17"/>
          <p:cNvSpPr>
            <a:spLocks noChangeShapeType="1"/>
          </p:cNvSpPr>
          <p:nvPr/>
        </p:nvSpPr>
        <p:spPr bwMode="auto">
          <a:xfrm flipV="1">
            <a:off x="6742113" y="1974850"/>
            <a:ext cx="0" cy="1878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98" name="Rectangle 18"/>
          <p:cNvSpPr>
            <a:spLocks noChangeArrowheads="1"/>
          </p:cNvSpPr>
          <p:nvPr/>
        </p:nvSpPr>
        <p:spPr bwMode="auto">
          <a:xfrm>
            <a:off x="2978150" y="2709863"/>
            <a:ext cx="1460500" cy="525462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7699" name="Oval 19"/>
          <p:cNvSpPr>
            <a:spLocks noChangeArrowheads="1"/>
          </p:cNvSpPr>
          <p:nvPr/>
        </p:nvSpPr>
        <p:spPr bwMode="auto">
          <a:xfrm>
            <a:off x="6630988" y="2498725"/>
            <a:ext cx="147637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accent2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7700" name="Freeform 20"/>
          <p:cNvSpPr>
            <a:spLocks/>
          </p:cNvSpPr>
          <p:nvPr/>
        </p:nvSpPr>
        <p:spPr bwMode="auto">
          <a:xfrm>
            <a:off x="5462588" y="2938463"/>
            <a:ext cx="1279525" cy="914400"/>
          </a:xfrm>
          <a:custGeom>
            <a:avLst/>
            <a:gdLst/>
            <a:ahLst/>
            <a:cxnLst>
              <a:cxn ang="0">
                <a:pos x="0" y="376"/>
              </a:cxn>
              <a:cxn ang="0">
                <a:pos x="284" y="0"/>
              </a:cxn>
              <a:cxn ang="0">
                <a:pos x="276" y="353"/>
              </a:cxn>
              <a:cxn ang="0">
                <a:pos x="806" y="576"/>
              </a:cxn>
              <a:cxn ang="0">
                <a:pos x="0" y="376"/>
              </a:cxn>
            </a:cxnLst>
            <a:rect l="0" t="0" r="r" b="b"/>
            <a:pathLst>
              <a:path w="806" h="576">
                <a:moveTo>
                  <a:pt x="0" y="376"/>
                </a:moveTo>
                <a:lnTo>
                  <a:pt x="284" y="0"/>
                </a:lnTo>
                <a:lnTo>
                  <a:pt x="276" y="353"/>
                </a:lnTo>
                <a:lnTo>
                  <a:pt x="806" y="576"/>
                </a:lnTo>
                <a:lnTo>
                  <a:pt x="0" y="376"/>
                </a:lnTo>
                <a:close/>
              </a:path>
            </a:pathLst>
          </a:custGeom>
          <a:solidFill>
            <a:srgbClr val="FF0000"/>
          </a:solidFill>
          <a:ln w="25400" cap="flat" cmpd="sng">
            <a:solidFill>
              <a:schemeClr val="tx1"/>
            </a:solidFill>
            <a:prstDash val="solid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01" name="AutoShape 21"/>
          <p:cNvSpPr>
            <a:spLocks noChangeArrowheads="1"/>
          </p:cNvSpPr>
          <p:nvPr/>
        </p:nvSpPr>
        <p:spPr bwMode="auto">
          <a:xfrm>
            <a:off x="4022725" y="4279900"/>
            <a:ext cx="1255713" cy="657225"/>
          </a:xfrm>
          <a:prstGeom prst="flowChartDecision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27702" name="Group 22"/>
          <p:cNvGrpSpPr>
            <a:grpSpLocks/>
          </p:cNvGrpSpPr>
          <p:nvPr/>
        </p:nvGrpSpPr>
        <p:grpSpPr bwMode="auto">
          <a:xfrm>
            <a:off x="2046288" y="3686175"/>
            <a:ext cx="384175" cy="390525"/>
            <a:chOff x="1289" y="2322"/>
            <a:chExt cx="242" cy="246"/>
          </a:xfrm>
        </p:grpSpPr>
        <p:sp>
          <p:nvSpPr>
            <p:cNvPr id="327703" name="Oval 23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04" name="Text Box 24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</a:t>
              </a:r>
            </a:p>
          </p:txBody>
        </p:sp>
      </p:grpSp>
      <p:grpSp>
        <p:nvGrpSpPr>
          <p:cNvPr id="327705" name="Group 25"/>
          <p:cNvGrpSpPr>
            <a:grpSpLocks/>
          </p:cNvGrpSpPr>
          <p:nvPr/>
        </p:nvGrpSpPr>
        <p:grpSpPr bwMode="auto">
          <a:xfrm>
            <a:off x="3314700" y="4084638"/>
            <a:ext cx="384175" cy="390525"/>
            <a:chOff x="1289" y="2322"/>
            <a:chExt cx="242" cy="246"/>
          </a:xfrm>
        </p:grpSpPr>
        <p:sp>
          <p:nvSpPr>
            <p:cNvPr id="327706" name="Oval 26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07" name="Text Box 27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3</a:t>
              </a:r>
            </a:p>
          </p:txBody>
        </p:sp>
      </p:grpSp>
      <p:grpSp>
        <p:nvGrpSpPr>
          <p:cNvPr id="327708" name="Group 28"/>
          <p:cNvGrpSpPr>
            <a:grpSpLocks/>
          </p:cNvGrpSpPr>
          <p:nvPr/>
        </p:nvGrpSpPr>
        <p:grpSpPr bwMode="auto">
          <a:xfrm>
            <a:off x="3497263" y="2209800"/>
            <a:ext cx="384175" cy="390525"/>
            <a:chOff x="1289" y="2322"/>
            <a:chExt cx="242" cy="246"/>
          </a:xfrm>
        </p:grpSpPr>
        <p:sp>
          <p:nvSpPr>
            <p:cNvPr id="327709" name="Oval 29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10" name="Text Box 30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2</a:t>
              </a:r>
            </a:p>
          </p:txBody>
        </p:sp>
      </p:grpSp>
      <p:grpSp>
        <p:nvGrpSpPr>
          <p:cNvPr id="327711" name="Group 31"/>
          <p:cNvGrpSpPr>
            <a:grpSpLocks/>
          </p:cNvGrpSpPr>
          <p:nvPr/>
        </p:nvGrpSpPr>
        <p:grpSpPr bwMode="auto">
          <a:xfrm>
            <a:off x="4022725" y="3633788"/>
            <a:ext cx="384175" cy="390525"/>
            <a:chOff x="1289" y="2322"/>
            <a:chExt cx="242" cy="246"/>
          </a:xfrm>
        </p:grpSpPr>
        <p:sp>
          <p:nvSpPr>
            <p:cNvPr id="327712" name="Oval 32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13" name="Text Box 33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4</a:t>
              </a:r>
            </a:p>
          </p:txBody>
        </p:sp>
      </p:grpSp>
      <p:grpSp>
        <p:nvGrpSpPr>
          <p:cNvPr id="327714" name="Group 34"/>
          <p:cNvGrpSpPr>
            <a:grpSpLocks/>
          </p:cNvGrpSpPr>
          <p:nvPr/>
        </p:nvGrpSpPr>
        <p:grpSpPr bwMode="auto">
          <a:xfrm>
            <a:off x="4064000" y="4943475"/>
            <a:ext cx="384175" cy="390525"/>
            <a:chOff x="1289" y="2322"/>
            <a:chExt cx="242" cy="246"/>
          </a:xfrm>
        </p:grpSpPr>
        <p:sp>
          <p:nvSpPr>
            <p:cNvPr id="327715" name="Oval 35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16" name="Text Box 36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5</a:t>
              </a:r>
            </a:p>
          </p:txBody>
        </p:sp>
      </p:grpSp>
      <p:grpSp>
        <p:nvGrpSpPr>
          <p:cNvPr id="327717" name="Group 37"/>
          <p:cNvGrpSpPr>
            <a:grpSpLocks/>
          </p:cNvGrpSpPr>
          <p:nvPr/>
        </p:nvGrpSpPr>
        <p:grpSpPr bwMode="auto">
          <a:xfrm>
            <a:off x="4826000" y="4937125"/>
            <a:ext cx="384175" cy="390525"/>
            <a:chOff x="1289" y="2322"/>
            <a:chExt cx="242" cy="246"/>
          </a:xfrm>
        </p:grpSpPr>
        <p:sp>
          <p:nvSpPr>
            <p:cNvPr id="327718" name="Oval 38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19" name="Text Box 39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8</a:t>
              </a:r>
            </a:p>
          </p:txBody>
        </p:sp>
      </p:grpSp>
      <p:grpSp>
        <p:nvGrpSpPr>
          <p:cNvPr id="327720" name="Group 40"/>
          <p:cNvGrpSpPr>
            <a:grpSpLocks/>
          </p:cNvGrpSpPr>
          <p:nvPr/>
        </p:nvGrpSpPr>
        <p:grpSpPr bwMode="auto">
          <a:xfrm>
            <a:off x="4810125" y="2940050"/>
            <a:ext cx="384175" cy="390525"/>
            <a:chOff x="1289" y="2322"/>
            <a:chExt cx="242" cy="246"/>
          </a:xfrm>
        </p:grpSpPr>
        <p:sp>
          <p:nvSpPr>
            <p:cNvPr id="327721" name="Oval 41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22" name="Text Box 42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7</a:t>
              </a:r>
            </a:p>
          </p:txBody>
        </p:sp>
      </p:grpSp>
      <p:grpSp>
        <p:nvGrpSpPr>
          <p:cNvPr id="327723" name="Group 43"/>
          <p:cNvGrpSpPr>
            <a:grpSpLocks/>
          </p:cNvGrpSpPr>
          <p:nvPr/>
        </p:nvGrpSpPr>
        <p:grpSpPr bwMode="auto">
          <a:xfrm>
            <a:off x="5194300" y="3829050"/>
            <a:ext cx="384175" cy="390525"/>
            <a:chOff x="1289" y="2322"/>
            <a:chExt cx="242" cy="246"/>
          </a:xfrm>
        </p:grpSpPr>
        <p:sp>
          <p:nvSpPr>
            <p:cNvPr id="327724" name="Oval 44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25" name="Text Box 45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9</a:t>
              </a:r>
            </a:p>
          </p:txBody>
        </p:sp>
      </p:grpSp>
      <p:grpSp>
        <p:nvGrpSpPr>
          <p:cNvPr id="327726" name="Group 46"/>
          <p:cNvGrpSpPr>
            <a:grpSpLocks/>
          </p:cNvGrpSpPr>
          <p:nvPr/>
        </p:nvGrpSpPr>
        <p:grpSpPr bwMode="auto">
          <a:xfrm>
            <a:off x="5468938" y="2392363"/>
            <a:ext cx="438150" cy="390525"/>
            <a:chOff x="1259" y="2322"/>
            <a:chExt cx="276" cy="246"/>
          </a:xfrm>
        </p:grpSpPr>
        <p:sp>
          <p:nvSpPr>
            <p:cNvPr id="327727" name="Oval 47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28" name="Text Box 48"/>
            <p:cNvSpPr txBox="1">
              <a:spLocks noChangeArrowheads="1"/>
            </p:cNvSpPr>
            <p:nvPr/>
          </p:nvSpPr>
          <p:spPr bwMode="auto">
            <a:xfrm>
              <a:off x="1259" y="2322"/>
              <a:ext cx="27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10</a:t>
              </a:r>
            </a:p>
          </p:txBody>
        </p:sp>
      </p:grpSp>
      <p:grpSp>
        <p:nvGrpSpPr>
          <p:cNvPr id="327729" name="Group 49"/>
          <p:cNvGrpSpPr>
            <a:grpSpLocks/>
          </p:cNvGrpSpPr>
          <p:nvPr/>
        </p:nvGrpSpPr>
        <p:grpSpPr bwMode="auto">
          <a:xfrm>
            <a:off x="5853113" y="4498975"/>
            <a:ext cx="438150" cy="390525"/>
            <a:chOff x="1259" y="2322"/>
            <a:chExt cx="276" cy="246"/>
          </a:xfrm>
        </p:grpSpPr>
        <p:sp>
          <p:nvSpPr>
            <p:cNvPr id="327730" name="Oval 50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31" name="Text Box 51"/>
            <p:cNvSpPr txBox="1">
              <a:spLocks noChangeArrowheads="1"/>
            </p:cNvSpPr>
            <p:nvPr/>
          </p:nvSpPr>
          <p:spPr bwMode="auto">
            <a:xfrm>
              <a:off x="1259" y="2322"/>
              <a:ext cx="27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11</a:t>
              </a:r>
            </a:p>
          </p:txBody>
        </p:sp>
      </p:grpSp>
      <p:grpSp>
        <p:nvGrpSpPr>
          <p:cNvPr id="327732" name="Group 52"/>
          <p:cNvGrpSpPr>
            <a:grpSpLocks/>
          </p:cNvGrpSpPr>
          <p:nvPr/>
        </p:nvGrpSpPr>
        <p:grpSpPr bwMode="auto">
          <a:xfrm>
            <a:off x="6057900" y="2709863"/>
            <a:ext cx="438150" cy="390525"/>
            <a:chOff x="1259" y="2322"/>
            <a:chExt cx="276" cy="246"/>
          </a:xfrm>
        </p:grpSpPr>
        <p:sp>
          <p:nvSpPr>
            <p:cNvPr id="327733" name="Oval 53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34" name="Text Box 54"/>
            <p:cNvSpPr txBox="1">
              <a:spLocks noChangeArrowheads="1"/>
            </p:cNvSpPr>
            <p:nvPr/>
          </p:nvSpPr>
          <p:spPr bwMode="auto">
            <a:xfrm>
              <a:off x="1259" y="2322"/>
              <a:ext cx="27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12</a:t>
              </a:r>
            </a:p>
          </p:txBody>
        </p:sp>
      </p:grpSp>
      <p:grpSp>
        <p:nvGrpSpPr>
          <p:cNvPr id="327735" name="Group 55"/>
          <p:cNvGrpSpPr>
            <a:grpSpLocks/>
          </p:cNvGrpSpPr>
          <p:nvPr/>
        </p:nvGrpSpPr>
        <p:grpSpPr bwMode="auto">
          <a:xfrm>
            <a:off x="6877050" y="3852863"/>
            <a:ext cx="438150" cy="390525"/>
            <a:chOff x="1259" y="2322"/>
            <a:chExt cx="276" cy="246"/>
          </a:xfrm>
        </p:grpSpPr>
        <p:sp>
          <p:nvSpPr>
            <p:cNvPr id="327736" name="Oval 56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37" name="Text Box 57"/>
            <p:cNvSpPr txBox="1">
              <a:spLocks noChangeArrowheads="1"/>
            </p:cNvSpPr>
            <p:nvPr/>
          </p:nvSpPr>
          <p:spPr bwMode="auto">
            <a:xfrm>
              <a:off x="1259" y="2322"/>
              <a:ext cx="27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13</a:t>
              </a:r>
            </a:p>
          </p:txBody>
        </p:sp>
      </p:grpSp>
      <p:grpSp>
        <p:nvGrpSpPr>
          <p:cNvPr id="327738" name="Group 58"/>
          <p:cNvGrpSpPr>
            <a:grpSpLocks/>
          </p:cNvGrpSpPr>
          <p:nvPr/>
        </p:nvGrpSpPr>
        <p:grpSpPr bwMode="auto">
          <a:xfrm>
            <a:off x="4349750" y="2197100"/>
            <a:ext cx="384175" cy="390525"/>
            <a:chOff x="1289" y="2322"/>
            <a:chExt cx="242" cy="246"/>
          </a:xfrm>
        </p:grpSpPr>
        <p:sp>
          <p:nvSpPr>
            <p:cNvPr id="327739" name="Oval 59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40" name="Text Box 60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6</a:t>
              </a:r>
            </a:p>
          </p:txBody>
        </p:sp>
      </p:grpSp>
      <p:sp>
        <p:nvSpPr>
          <p:cNvPr id="327741" name="Text Box 61"/>
          <p:cNvSpPr txBox="1">
            <a:spLocks noChangeArrowheads="1"/>
          </p:cNvSpPr>
          <p:nvPr/>
        </p:nvSpPr>
        <p:spPr bwMode="auto">
          <a:xfrm>
            <a:off x="2990850" y="5815013"/>
            <a:ext cx="3308350" cy="366712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2)  Construct Adjacency Graph</a:t>
            </a:r>
          </a:p>
        </p:txBody>
      </p:sp>
      <p:sp>
        <p:nvSpPr>
          <p:cNvPr id="327742" name="Line 62"/>
          <p:cNvSpPr>
            <a:spLocks noChangeShapeType="1"/>
          </p:cNvSpPr>
          <p:nvPr/>
        </p:nvSpPr>
        <p:spPr bwMode="auto">
          <a:xfrm>
            <a:off x="2422525" y="3919538"/>
            <a:ext cx="904875" cy="347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43" name="Line 63"/>
          <p:cNvSpPr>
            <a:spLocks noChangeShapeType="1"/>
          </p:cNvSpPr>
          <p:nvPr/>
        </p:nvSpPr>
        <p:spPr bwMode="auto">
          <a:xfrm>
            <a:off x="3876675" y="2401888"/>
            <a:ext cx="476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44" name="Line 64"/>
          <p:cNvSpPr>
            <a:spLocks noChangeShapeType="1"/>
          </p:cNvSpPr>
          <p:nvPr/>
        </p:nvSpPr>
        <p:spPr bwMode="auto">
          <a:xfrm>
            <a:off x="4730750" y="2389188"/>
            <a:ext cx="206375" cy="573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45" name="Line 65"/>
          <p:cNvSpPr>
            <a:spLocks noChangeShapeType="1"/>
          </p:cNvSpPr>
          <p:nvPr/>
        </p:nvSpPr>
        <p:spPr bwMode="auto">
          <a:xfrm flipV="1">
            <a:off x="3681413" y="3925888"/>
            <a:ext cx="366712" cy="255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46" name="Line 66"/>
          <p:cNvSpPr>
            <a:spLocks noChangeShapeType="1"/>
          </p:cNvSpPr>
          <p:nvPr/>
        </p:nvSpPr>
        <p:spPr bwMode="auto">
          <a:xfrm>
            <a:off x="3633788" y="4438650"/>
            <a:ext cx="474662" cy="58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47" name="Line 67"/>
          <p:cNvSpPr>
            <a:spLocks noChangeShapeType="1"/>
          </p:cNvSpPr>
          <p:nvPr/>
        </p:nvSpPr>
        <p:spPr bwMode="auto">
          <a:xfrm>
            <a:off x="4438650" y="5168900"/>
            <a:ext cx="377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48" name="Line 68"/>
          <p:cNvSpPr>
            <a:spLocks noChangeShapeType="1"/>
          </p:cNvSpPr>
          <p:nvPr/>
        </p:nvSpPr>
        <p:spPr bwMode="auto">
          <a:xfrm flipV="1">
            <a:off x="5168900" y="4217988"/>
            <a:ext cx="195263" cy="792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49" name="Line 69"/>
          <p:cNvSpPr>
            <a:spLocks noChangeShapeType="1"/>
          </p:cNvSpPr>
          <p:nvPr/>
        </p:nvSpPr>
        <p:spPr bwMode="auto">
          <a:xfrm>
            <a:off x="5522913" y="4170363"/>
            <a:ext cx="439737" cy="414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50" name="Line 70"/>
          <p:cNvSpPr>
            <a:spLocks noChangeShapeType="1"/>
          </p:cNvSpPr>
          <p:nvPr/>
        </p:nvSpPr>
        <p:spPr bwMode="auto">
          <a:xfrm>
            <a:off x="5888038" y="2609850"/>
            <a:ext cx="304800" cy="133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51" name="Line 71"/>
          <p:cNvSpPr>
            <a:spLocks noChangeShapeType="1"/>
          </p:cNvSpPr>
          <p:nvPr/>
        </p:nvSpPr>
        <p:spPr bwMode="auto">
          <a:xfrm flipV="1">
            <a:off x="6278563" y="4170363"/>
            <a:ext cx="708025" cy="438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52" name="Line 72"/>
          <p:cNvSpPr>
            <a:spLocks noChangeShapeType="1"/>
          </p:cNvSpPr>
          <p:nvPr/>
        </p:nvSpPr>
        <p:spPr bwMode="auto">
          <a:xfrm>
            <a:off x="6424613" y="3048000"/>
            <a:ext cx="635000" cy="80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53" name="Line 73"/>
          <p:cNvSpPr>
            <a:spLocks noChangeShapeType="1"/>
          </p:cNvSpPr>
          <p:nvPr/>
        </p:nvSpPr>
        <p:spPr bwMode="auto">
          <a:xfrm flipV="1">
            <a:off x="4364038" y="2584450"/>
            <a:ext cx="184150" cy="1133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54" name="Line 74"/>
          <p:cNvSpPr>
            <a:spLocks noChangeShapeType="1"/>
          </p:cNvSpPr>
          <p:nvPr/>
        </p:nvSpPr>
        <p:spPr bwMode="auto">
          <a:xfrm>
            <a:off x="5106988" y="3303588"/>
            <a:ext cx="257175" cy="525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55" name="Line 75"/>
          <p:cNvSpPr>
            <a:spLocks noChangeShapeType="1"/>
          </p:cNvSpPr>
          <p:nvPr/>
        </p:nvSpPr>
        <p:spPr bwMode="auto">
          <a:xfrm flipV="1">
            <a:off x="5353050" y="2755900"/>
            <a:ext cx="266700" cy="1073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56" name="Rectangle 7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/>
              <a:t>Decomposição em Células (exata)</a:t>
            </a:r>
          </a:p>
        </p:txBody>
      </p:sp>
    </p:spTree>
    <p:extLst>
      <p:ext uri="{BB962C8B-B14F-4D97-AF65-F5344CB8AC3E}">
        <p14:creationId xmlns:p14="http://schemas.microsoft.com/office/powerpoint/2010/main" val="11512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28706" name="Rectangle 2" descr="Light upward diagonal"/>
          <p:cNvSpPr>
            <a:spLocks noChangeArrowheads="1"/>
          </p:cNvSpPr>
          <p:nvPr/>
        </p:nvSpPr>
        <p:spPr bwMode="auto">
          <a:xfrm>
            <a:off x="2962275" y="1974850"/>
            <a:ext cx="1476375" cy="731838"/>
          </a:xfrm>
          <a:prstGeom prst="rect">
            <a:avLst/>
          </a:prstGeom>
          <a:pattFill prst="ltUpDiag">
            <a:fgClr>
              <a:srgbClr val="C0C0C0"/>
            </a:fgClr>
            <a:bgClr>
              <a:schemeClr val="bg1"/>
            </a:bgClr>
          </a:patt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8707" name="Freeform 3" descr="Light upward diagonal"/>
          <p:cNvSpPr>
            <a:spLocks/>
          </p:cNvSpPr>
          <p:nvPr/>
        </p:nvSpPr>
        <p:spPr bwMode="auto">
          <a:xfrm>
            <a:off x="5888038" y="1974850"/>
            <a:ext cx="841375" cy="187801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530" y="0"/>
              </a:cxn>
              <a:cxn ang="0">
                <a:pos x="530" y="1183"/>
              </a:cxn>
              <a:cxn ang="0">
                <a:pos x="0" y="1014"/>
              </a:cxn>
              <a:cxn ang="0">
                <a:pos x="8" y="0"/>
              </a:cxn>
            </a:cxnLst>
            <a:rect l="0" t="0" r="r" b="b"/>
            <a:pathLst>
              <a:path w="530" h="1183">
                <a:moveTo>
                  <a:pt x="8" y="0"/>
                </a:moveTo>
                <a:lnTo>
                  <a:pt x="530" y="0"/>
                </a:lnTo>
                <a:lnTo>
                  <a:pt x="530" y="1183"/>
                </a:lnTo>
                <a:lnTo>
                  <a:pt x="0" y="1014"/>
                </a:lnTo>
                <a:lnTo>
                  <a:pt x="8" y="0"/>
                </a:lnTo>
                <a:close/>
              </a:path>
            </a:pathLst>
          </a:custGeom>
          <a:pattFill prst="ltUpDiag">
            <a:fgClr>
              <a:srgbClr val="C0C0C0"/>
            </a:fgClr>
            <a:bgClr>
              <a:schemeClr val="bg1"/>
            </a:bgClr>
          </a:pattFill>
          <a:ln w="25400" cap="rnd" cmpd="sng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08" name="Freeform 4" descr="Light upward diagonal"/>
          <p:cNvSpPr>
            <a:spLocks/>
          </p:cNvSpPr>
          <p:nvPr/>
        </p:nvSpPr>
        <p:spPr bwMode="auto">
          <a:xfrm>
            <a:off x="5462588" y="1987550"/>
            <a:ext cx="438150" cy="15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0"/>
              </a:cxn>
              <a:cxn ang="0">
                <a:pos x="276" y="684"/>
              </a:cxn>
              <a:cxn ang="0">
                <a:pos x="276" y="0"/>
              </a:cxn>
              <a:cxn ang="0">
                <a:pos x="0" y="0"/>
              </a:cxn>
            </a:cxnLst>
            <a:rect l="0" t="0" r="r" b="b"/>
            <a:pathLst>
              <a:path w="276" h="960">
                <a:moveTo>
                  <a:pt x="0" y="0"/>
                </a:moveTo>
                <a:lnTo>
                  <a:pt x="0" y="960"/>
                </a:lnTo>
                <a:lnTo>
                  <a:pt x="276" y="684"/>
                </a:lnTo>
                <a:lnTo>
                  <a:pt x="276" y="0"/>
                </a:lnTo>
                <a:lnTo>
                  <a:pt x="0" y="0"/>
                </a:lnTo>
                <a:close/>
              </a:path>
            </a:pathLst>
          </a:custGeom>
          <a:pattFill prst="ltUpDiag">
            <a:fgClr>
              <a:srgbClr val="C0C0C0"/>
            </a:fgClr>
            <a:bgClr>
              <a:schemeClr val="bg1"/>
            </a:bgClr>
          </a:pattFill>
          <a:ln w="25400" cap="rnd" cmpd="sng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09" name="Freeform 5" descr="Light upward diagonal"/>
          <p:cNvSpPr>
            <a:spLocks/>
          </p:cNvSpPr>
          <p:nvPr/>
        </p:nvSpPr>
        <p:spPr bwMode="auto">
          <a:xfrm>
            <a:off x="4413250" y="1987550"/>
            <a:ext cx="231775" cy="2571750"/>
          </a:xfrm>
          <a:custGeom>
            <a:avLst/>
            <a:gdLst/>
            <a:ahLst/>
            <a:cxnLst>
              <a:cxn ang="0">
                <a:pos x="0" y="1520"/>
              </a:cxn>
              <a:cxn ang="0">
                <a:pos x="146" y="1413"/>
              </a:cxn>
              <a:cxn ang="0">
                <a:pos x="146" y="0"/>
              </a:cxn>
              <a:cxn ang="0">
                <a:pos x="8" y="0"/>
              </a:cxn>
              <a:cxn ang="0">
                <a:pos x="0" y="1520"/>
              </a:cxn>
            </a:cxnLst>
            <a:rect l="0" t="0" r="r" b="b"/>
            <a:pathLst>
              <a:path w="146" h="1520">
                <a:moveTo>
                  <a:pt x="0" y="1520"/>
                </a:moveTo>
                <a:lnTo>
                  <a:pt x="146" y="1413"/>
                </a:lnTo>
                <a:lnTo>
                  <a:pt x="146" y="0"/>
                </a:lnTo>
                <a:lnTo>
                  <a:pt x="8" y="0"/>
                </a:lnTo>
                <a:lnTo>
                  <a:pt x="0" y="1520"/>
                </a:lnTo>
                <a:close/>
              </a:path>
            </a:pathLst>
          </a:custGeom>
          <a:pattFill prst="ltUpDiag">
            <a:fgClr>
              <a:srgbClr val="C0C0C0"/>
            </a:fgClr>
            <a:bgClr>
              <a:schemeClr val="bg1"/>
            </a:bgClr>
          </a:pattFill>
          <a:ln w="25400" cap="rnd" cmpd="sng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10" name="Freeform 6" descr="Light upward diagonal"/>
          <p:cNvSpPr>
            <a:spLocks/>
          </p:cNvSpPr>
          <p:nvPr/>
        </p:nvSpPr>
        <p:spPr bwMode="auto">
          <a:xfrm>
            <a:off x="4645025" y="1962150"/>
            <a:ext cx="646113" cy="2646363"/>
          </a:xfrm>
          <a:custGeom>
            <a:avLst/>
            <a:gdLst/>
            <a:ahLst/>
            <a:cxnLst>
              <a:cxn ang="0">
                <a:pos x="0" y="1452"/>
              </a:cxn>
              <a:cxn ang="0">
                <a:pos x="407" y="1667"/>
              </a:cxn>
              <a:cxn ang="0">
                <a:pos x="407" y="0"/>
              </a:cxn>
              <a:cxn ang="0">
                <a:pos x="0" y="0"/>
              </a:cxn>
              <a:cxn ang="0">
                <a:pos x="0" y="1452"/>
              </a:cxn>
            </a:cxnLst>
            <a:rect l="0" t="0" r="r" b="b"/>
            <a:pathLst>
              <a:path w="407" h="1667">
                <a:moveTo>
                  <a:pt x="0" y="1452"/>
                </a:moveTo>
                <a:lnTo>
                  <a:pt x="407" y="1667"/>
                </a:lnTo>
                <a:lnTo>
                  <a:pt x="407" y="0"/>
                </a:lnTo>
                <a:lnTo>
                  <a:pt x="0" y="0"/>
                </a:lnTo>
                <a:lnTo>
                  <a:pt x="0" y="1452"/>
                </a:lnTo>
                <a:close/>
              </a:path>
            </a:pathLst>
          </a:custGeom>
          <a:pattFill prst="ltUpDiag">
            <a:fgClr>
              <a:srgbClr val="C0C0C0"/>
            </a:fgClr>
            <a:bgClr>
              <a:schemeClr val="bg1"/>
            </a:bgClr>
          </a:pattFill>
          <a:ln w="25400" cap="rnd" cmpd="sng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11" name="Rectangle 7" descr="Light upward diagonal"/>
          <p:cNvSpPr>
            <a:spLocks noChangeArrowheads="1"/>
          </p:cNvSpPr>
          <p:nvPr/>
        </p:nvSpPr>
        <p:spPr bwMode="auto">
          <a:xfrm>
            <a:off x="5291138" y="1987550"/>
            <a:ext cx="174625" cy="3584575"/>
          </a:xfrm>
          <a:prstGeom prst="rect">
            <a:avLst/>
          </a:prstGeom>
          <a:pattFill prst="ltUpDiag">
            <a:fgClr>
              <a:srgbClr val="C0C0C0"/>
            </a:fgClr>
            <a:bgClr>
              <a:schemeClr val="bg1"/>
            </a:bgClr>
          </a:pattFill>
          <a:ln w="25400" cap="rnd" algn="ctr">
            <a:solidFill>
              <a:schemeClr val="tx1"/>
            </a:solidFill>
            <a:prstDash val="sysDot"/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8712" name="Rectangle 8" descr="Light upward diagonal"/>
          <p:cNvSpPr>
            <a:spLocks noChangeArrowheads="1"/>
          </p:cNvSpPr>
          <p:nvPr/>
        </p:nvSpPr>
        <p:spPr bwMode="auto">
          <a:xfrm>
            <a:off x="1792288" y="1974850"/>
            <a:ext cx="1187450" cy="3597275"/>
          </a:xfrm>
          <a:prstGeom prst="rect">
            <a:avLst/>
          </a:prstGeom>
          <a:pattFill prst="ltUpDiag">
            <a:fgClr>
              <a:srgbClr val="C0C0C0"/>
            </a:fgClr>
            <a:bgClr>
              <a:schemeClr val="bg1"/>
            </a:bgClr>
          </a:pattFill>
          <a:ln w="25400" cap="rnd" algn="ctr">
            <a:solidFill>
              <a:schemeClr val="tx1"/>
            </a:solidFill>
            <a:prstDash val="sysDot"/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8713" name="Rectangle 9"/>
          <p:cNvSpPr>
            <a:spLocks noChangeArrowheads="1"/>
          </p:cNvSpPr>
          <p:nvPr/>
        </p:nvSpPr>
        <p:spPr bwMode="auto">
          <a:xfrm>
            <a:off x="1792288" y="1974850"/>
            <a:ext cx="5607050" cy="35972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8714" name="Oval 10"/>
          <p:cNvSpPr>
            <a:spLocks noChangeArrowheads="1"/>
          </p:cNvSpPr>
          <p:nvPr/>
        </p:nvSpPr>
        <p:spPr bwMode="auto">
          <a:xfrm>
            <a:off x="2425700" y="4937125"/>
            <a:ext cx="147638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8715" name="Text Box 11"/>
          <p:cNvSpPr txBox="1">
            <a:spLocks noChangeArrowheads="1"/>
          </p:cNvSpPr>
          <p:nvPr/>
        </p:nvSpPr>
        <p:spPr bwMode="auto">
          <a:xfrm>
            <a:off x="6297613" y="2038350"/>
            <a:ext cx="8191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GOAL</a:t>
            </a:r>
          </a:p>
        </p:txBody>
      </p:sp>
      <p:sp>
        <p:nvSpPr>
          <p:cNvPr id="328716" name="Text Box 12"/>
          <p:cNvSpPr txBox="1">
            <a:spLocks noChangeArrowheads="1"/>
          </p:cNvSpPr>
          <p:nvPr/>
        </p:nvSpPr>
        <p:spPr bwMode="auto">
          <a:xfrm>
            <a:off x="2044700" y="5095875"/>
            <a:ext cx="9334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START</a:t>
            </a:r>
          </a:p>
        </p:txBody>
      </p:sp>
      <p:sp>
        <p:nvSpPr>
          <p:cNvPr id="328717" name="Line 13"/>
          <p:cNvSpPr>
            <a:spLocks noChangeShapeType="1"/>
          </p:cNvSpPr>
          <p:nvPr/>
        </p:nvSpPr>
        <p:spPr bwMode="auto">
          <a:xfrm>
            <a:off x="2979738" y="1973263"/>
            <a:ext cx="0" cy="3602037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18" name="Line 14"/>
          <p:cNvSpPr>
            <a:spLocks noChangeShapeType="1"/>
          </p:cNvSpPr>
          <p:nvPr/>
        </p:nvSpPr>
        <p:spPr bwMode="auto">
          <a:xfrm flipV="1">
            <a:off x="3997325" y="3235325"/>
            <a:ext cx="0" cy="2336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19" name="Line 15"/>
          <p:cNvSpPr>
            <a:spLocks noChangeShapeType="1"/>
          </p:cNvSpPr>
          <p:nvPr/>
        </p:nvSpPr>
        <p:spPr bwMode="auto">
          <a:xfrm flipV="1">
            <a:off x="4645025" y="4694238"/>
            <a:ext cx="0" cy="8810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20" name="Line 16"/>
          <p:cNvSpPr>
            <a:spLocks noChangeShapeType="1"/>
          </p:cNvSpPr>
          <p:nvPr/>
        </p:nvSpPr>
        <p:spPr bwMode="auto">
          <a:xfrm flipV="1">
            <a:off x="530383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21" name="Line 17"/>
          <p:cNvSpPr>
            <a:spLocks noChangeShapeType="1"/>
          </p:cNvSpPr>
          <p:nvPr/>
        </p:nvSpPr>
        <p:spPr bwMode="auto">
          <a:xfrm flipV="1">
            <a:off x="4645025" y="1974850"/>
            <a:ext cx="0" cy="230505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22" name="Line 18"/>
          <p:cNvSpPr>
            <a:spLocks noChangeShapeType="1"/>
          </p:cNvSpPr>
          <p:nvPr/>
        </p:nvSpPr>
        <p:spPr bwMode="auto">
          <a:xfrm flipV="1">
            <a:off x="4438650" y="1974850"/>
            <a:ext cx="0" cy="735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23" name="Line 19"/>
          <p:cNvSpPr>
            <a:spLocks noChangeShapeType="1"/>
          </p:cNvSpPr>
          <p:nvPr/>
        </p:nvSpPr>
        <p:spPr bwMode="auto">
          <a:xfrm flipV="1">
            <a:off x="546258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24" name="Line 20"/>
          <p:cNvSpPr>
            <a:spLocks noChangeShapeType="1"/>
          </p:cNvSpPr>
          <p:nvPr/>
        </p:nvSpPr>
        <p:spPr bwMode="auto">
          <a:xfrm>
            <a:off x="6742113" y="3852863"/>
            <a:ext cx="0" cy="17192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25" name="Line 21"/>
          <p:cNvSpPr>
            <a:spLocks noChangeShapeType="1"/>
          </p:cNvSpPr>
          <p:nvPr/>
        </p:nvSpPr>
        <p:spPr bwMode="auto">
          <a:xfrm flipV="1">
            <a:off x="5900738" y="1974850"/>
            <a:ext cx="0" cy="9636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26" name="Line 22"/>
          <p:cNvSpPr>
            <a:spLocks noChangeShapeType="1"/>
          </p:cNvSpPr>
          <p:nvPr/>
        </p:nvSpPr>
        <p:spPr bwMode="auto">
          <a:xfrm flipV="1">
            <a:off x="6742113" y="1974850"/>
            <a:ext cx="0" cy="1878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27" name="Rectangle 23"/>
          <p:cNvSpPr>
            <a:spLocks noChangeArrowheads="1"/>
          </p:cNvSpPr>
          <p:nvPr/>
        </p:nvSpPr>
        <p:spPr bwMode="auto">
          <a:xfrm>
            <a:off x="2978150" y="2709863"/>
            <a:ext cx="1460500" cy="525462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8728" name="Oval 24"/>
          <p:cNvSpPr>
            <a:spLocks noChangeArrowheads="1"/>
          </p:cNvSpPr>
          <p:nvPr/>
        </p:nvSpPr>
        <p:spPr bwMode="auto">
          <a:xfrm>
            <a:off x="6630988" y="2498725"/>
            <a:ext cx="147637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8729" name="Freeform 25"/>
          <p:cNvSpPr>
            <a:spLocks/>
          </p:cNvSpPr>
          <p:nvPr/>
        </p:nvSpPr>
        <p:spPr bwMode="auto">
          <a:xfrm>
            <a:off x="5462588" y="2938463"/>
            <a:ext cx="1279525" cy="914400"/>
          </a:xfrm>
          <a:custGeom>
            <a:avLst/>
            <a:gdLst/>
            <a:ahLst/>
            <a:cxnLst>
              <a:cxn ang="0">
                <a:pos x="0" y="376"/>
              </a:cxn>
              <a:cxn ang="0">
                <a:pos x="284" y="0"/>
              </a:cxn>
              <a:cxn ang="0">
                <a:pos x="276" y="353"/>
              </a:cxn>
              <a:cxn ang="0">
                <a:pos x="806" y="576"/>
              </a:cxn>
              <a:cxn ang="0">
                <a:pos x="0" y="376"/>
              </a:cxn>
            </a:cxnLst>
            <a:rect l="0" t="0" r="r" b="b"/>
            <a:pathLst>
              <a:path w="806" h="576">
                <a:moveTo>
                  <a:pt x="0" y="376"/>
                </a:moveTo>
                <a:lnTo>
                  <a:pt x="284" y="0"/>
                </a:lnTo>
                <a:lnTo>
                  <a:pt x="276" y="353"/>
                </a:lnTo>
                <a:lnTo>
                  <a:pt x="806" y="576"/>
                </a:lnTo>
                <a:lnTo>
                  <a:pt x="0" y="376"/>
                </a:lnTo>
                <a:close/>
              </a:path>
            </a:pathLst>
          </a:custGeom>
          <a:solidFill>
            <a:srgbClr val="FF0000"/>
          </a:solidFill>
          <a:ln w="25400" cap="flat" cmpd="sng">
            <a:solidFill>
              <a:schemeClr val="tx1"/>
            </a:solidFill>
            <a:prstDash val="solid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30" name="AutoShape 26"/>
          <p:cNvSpPr>
            <a:spLocks noChangeArrowheads="1"/>
          </p:cNvSpPr>
          <p:nvPr/>
        </p:nvSpPr>
        <p:spPr bwMode="auto">
          <a:xfrm>
            <a:off x="4022725" y="4279900"/>
            <a:ext cx="1255713" cy="657225"/>
          </a:xfrm>
          <a:prstGeom prst="flowChartDecision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8731" name="Text Box 27"/>
          <p:cNvSpPr txBox="1">
            <a:spLocks noChangeArrowheads="1"/>
          </p:cNvSpPr>
          <p:nvPr/>
        </p:nvSpPr>
        <p:spPr bwMode="auto">
          <a:xfrm>
            <a:off x="2222500" y="5815013"/>
            <a:ext cx="4845050" cy="641350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arenR" startAt="3"/>
            </a:pPr>
            <a:r>
              <a:rPr lang="en-US" b="0" i="1"/>
              <a:t>Construct Channel from shortest cell path</a:t>
            </a:r>
          </a:p>
          <a:p>
            <a:pPr marL="457200" indent="-457200"/>
            <a:r>
              <a:rPr lang="en-US" b="0" i="1"/>
              <a:t>(via Depth-First-Search)</a:t>
            </a:r>
          </a:p>
        </p:txBody>
      </p:sp>
      <p:grpSp>
        <p:nvGrpSpPr>
          <p:cNvPr id="328732" name="Group 28"/>
          <p:cNvGrpSpPr>
            <a:grpSpLocks/>
          </p:cNvGrpSpPr>
          <p:nvPr/>
        </p:nvGrpSpPr>
        <p:grpSpPr bwMode="auto">
          <a:xfrm>
            <a:off x="2046288" y="3686175"/>
            <a:ext cx="384175" cy="390525"/>
            <a:chOff x="1289" y="2322"/>
            <a:chExt cx="242" cy="246"/>
          </a:xfrm>
        </p:grpSpPr>
        <p:sp>
          <p:nvSpPr>
            <p:cNvPr id="328733" name="Oval 29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8734" name="Text Box 30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</a:t>
              </a:r>
            </a:p>
          </p:txBody>
        </p:sp>
      </p:grpSp>
      <p:grpSp>
        <p:nvGrpSpPr>
          <p:cNvPr id="328735" name="Group 31"/>
          <p:cNvGrpSpPr>
            <a:grpSpLocks/>
          </p:cNvGrpSpPr>
          <p:nvPr/>
        </p:nvGrpSpPr>
        <p:grpSpPr bwMode="auto">
          <a:xfrm>
            <a:off x="3497263" y="2209800"/>
            <a:ext cx="384175" cy="390525"/>
            <a:chOff x="1289" y="2322"/>
            <a:chExt cx="242" cy="246"/>
          </a:xfrm>
        </p:grpSpPr>
        <p:sp>
          <p:nvSpPr>
            <p:cNvPr id="328736" name="Oval 32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8737" name="Text Box 33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2</a:t>
              </a:r>
            </a:p>
          </p:txBody>
        </p:sp>
      </p:grpSp>
      <p:grpSp>
        <p:nvGrpSpPr>
          <p:cNvPr id="328738" name="Group 34"/>
          <p:cNvGrpSpPr>
            <a:grpSpLocks/>
          </p:cNvGrpSpPr>
          <p:nvPr/>
        </p:nvGrpSpPr>
        <p:grpSpPr bwMode="auto">
          <a:xfrm>
            <a:off x="4810125" y="2940050"/>
            <a:ext cx="384175" cy="390525"/>
            <a:chOff x="1289" y="2322"/>
            <a:chExt cx="242" cy="246"/>
          </a:xfrm>
        </p:grpSpPr>
        <p:sp>
          <p:nvSpPr>
            <p:cNvPr id="328739" name="Oval 35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8740" name="Text Box 36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7</a:t>
              </a:r>
            </a:p>
          </p:txBody>
        </p:sp>
      </p:grpSp>
      <p:grpSp>
        <p:nvGrpSpPr>
          <p:cNvPr id="328741" name="Group 37"/>
          <p:cNvGrpSpPr>
            <a:grpSpLocks/>
          </p:cNvGrpSpPr>
          <p:nvPr/>
        </p:nvGrpSpPr>
        <p:grpSpPr bwMode="auto">
          <a:xfrm>
            <a:off x="5468938" y="2392363"/>
            <a:ext cx="438150" cy="390525"/>
            <a:chOff x="1259" y="2322"/>
            <a:chExt cx="276" cy="246"/>
          </a:xfrm>
        </p:grpSpPr>
        <p:sp>
          <p:nvSpPr>
            <p:cNvPr id="328742" name="Oval 38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8743" name="Text Box 39"/>
            <p:cNvSpPr txBox="1">
              <a:spLocks noChangeArrowheads="1"/>
            </p:cNvSpPr>
            <p:nvPr/>
          </p:nvSpPr>
          <p:spPr bwMode="auto">
            <a:xfrm>
              <a:off x="1259" y="2322"/>
              <a:ext cx="27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10</a:t>
              </a:r>
            </a:p>
          </p:txBody>
        </p:sp>
      </p:grpSp>
      <p:grpSp>
        <p:nvGrpSpPr>
          <p:cNvPr id="328744" name="Group 40"/>
          <p:cNvGrpSpPr>
            <a:grpSpLocks/>
          </p:cNvGrpSpPr>
          <p:nvPr/>
        </p:nvGrpSpPr>
        <p:grpSpPr bwMode="auto">
          <a:xfrm>
            <a:off x="6057900" y="2709863"/>
            <a:ext cx="438150" cy="390525"/>
            <a:chOff x="1259" y="2322"/>
            <a:chExt cx="276" cy="246"/>
          </a:xfrm>
        </p:grpSpPr>
        <p:sp>
          <p:nvSpPr>
            <p:cNvPr id="328745" name="Oval 41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8746" name="Text Box 42"/>
            <p:cNvSpPr txBox="1">
              <a:spLocks noChangeArrowheads="1"/>
            </p:cNvSpPr>
            <p:nvPr/>
          </p:nvSpPr>
          <p:spPr bwMode="auto">
            <a:xfrm>
              <a:off x="1259" y="2322"/>
              <a:ext cx="27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12</a:t>
              </a:r>
            </a:p>
          </p:txBody>
        </p:sp>
      </p:grpSp>
      <p:grpSp>
        <p:nvGrpSpPr>
          <p:cNvPr id="328747" name="Group 43"/>
          <p:cNvGrpSpPr>
            <a:grpSpLocks/>
          </p:cNvGrpSpPr>
          <p:nvPr/>
        </p:nvGrpSpPr>
        <p:grpSpPr bwMode="auto">
          <a:xfrm>
            <a:off x="4349750" y="2197100"/>
            <a:ext cx="384175" cy="390525"/>
            <a:chOff x="1289" y="2322"/>
            <a:chExt cx="242" cy="246"/>
          </a:xfrm>
        </p:grpSpPr>
        <p:sp>
          <p:nvSpPr>
            <p:cNvPr id="328748" name="Oval 44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8749" name="Text Box 45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6</a:t>
              </a:r>
            </a:p>
          </p:txBody>
        </p:sp>
      </p:grpSp>
      <p:grpSp>
        <p:nvGrpSpPr>
          <p:cNvPr id="328750" name="Group 46"/>
          <p:cNvGrpSpPr>
            <a:grpSpLocks/>
          </p:cNvGrpSpPr>
          <p:nvPr/>
        </p:nvGrpSpPr>
        <p:grpSpPr bwMode="auto">
          <a:xfrm>
            <a:off x="5194300" y="3829050"/>
            <a:ext cx="384175" cy="390525"/>
            <a:chOff x="1289" y="2322"/>
            <a:chExt cx="242" cy="246"/>
          </a:xfrm>
        </p:grpSpPr>
        <p:sp>
          <p:nvSpPr>
            <p:cNvPr id="328751" name="Oval 47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8752" name="Text Box 48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9</a:t>
              </a:r>
            </a:p>
          </p:txBody>
        </p:sp>
      </p:grpSp>
      <p:sp>
        <p:nvSpPr>
          <p:cNvPr id="328753" name="Rectangle 4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/>
              <a:t>Decomposição em Células (exata)</a:t>
            </a:r>
          </a:p>
        </p:txBody>
      </p:sp>
    </p:spTree>
    <p:extLst>
      <p:ext uri="{BB962C8B-B14F-4D97-AF65-F5344CB8AC3E}">
        <p14:creationId xmlns:p14="http://schemas.microsoft.com/office/powerpoint/2010/main" val="2232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29730" name="Rectangle 2" descr="Light upward diagonal"/>
          <p:cNvSpPr>
            <a:spLocks noChangeArrowheads="1"/>
          </p:cNvSpPr>
          <p:nvPr/>
        </p:nvSpPr>
        <p:spPr bwMode="auto">
          <a:xfrm>
            <a:off x="2962275" y="1974850"/>
            <a:ext cx="1476375" cy="731838"/>
          </a:xfrm>
          <a:prstGeom prst="rect">
            <a:avLst/>
          </a:prstGeom>
          <a:pattFill prst="ltUpDiag">
            <a:fgClr>
              <a:srgbClr val="C0C0C0"/>
            </a:fgClr>
            <a:bgClr>
              <a:schemeClr val="bg1"/>
            </a:bgClr>
          </a:patt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31" name="Freeform 3" descr="Light upward diagonal"/>
          <p:cNvSpPr>
            <a:spLocks/>
          </p:cNvSpPr>
          <p:nvPr/>
        </p:nvSpPr>
        <p:spPr bwMode="auto">
          <a:xfrm>
            <a:off x="5888038" y="1974850"/>
            <a:ext cx="841375" cy="187801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530" y="0"/>
              </a:cxn>
              <a:cxn ang="0">
                <a:pos x="530" y="1183"/>
              </a:cxn>
              <a:cxn ang="0">
                <a:pos x="0" y="1014"/>
              </a:cxn>
              <a:cxn ang="0">
                <a:pos x="8" y="0"/>
              </a:cxn>
            </a:cxnLst>
            <a:rect l="0" t="0" r="r" b="b"/>
            <a:pathLst>
              <a:path w="530" h="1183">
                <a:moveTo>
                  <a:pt x="8" y="0"/>
                </a:moveTo>
                <a:lnTo>
                  <a:pt x="530" y="0"/>
                </a:lnTo>
                <a:lnTo>
                  <a:pt x="530" y="1183"/>
                </a:lnTo>
                <a:lnTo>
                  <a:pt x="0" y="1014"/>
                </a:lnTo>
                <a:lnTo>
                  <a:pt x="8" y="0"/>
                </a:lnTo>
                <a:close/>
              </a:path>
            </a:pathLst>
          </a:custGeom>
          <a:pattFill prst="ltUpDiag">
            <a:fgClr>
              <a:srgbClr val="C0C0C0"/>
            </a:fgClr>
            <a:bgClr>
              <a:schemeClr val="bg1"/>
            </a:bgClr>
          </a:pattFill>
          <a:ln w="25400" cap="rnd" cmpd="sng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32" name="Freeform 4" descr="Light upward diagonal"/>
          <p:cNvSpPr>
            <a:spLocks/>
          </p:cNvSpPr>
          <p:nvPr/>
        </p:nvSpPr>
        <p:spPr bwMode="auto">
          <a:xfrm>
            <a:off x="5462588" y="1987550"/>
            <a:ext cx="438150" cy="15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0"/>
              </a:cxn>
              <a:cxn ang="0">
                <a:pos x="276" y="684"/>
              </a:cxn>
              <a:cxn ang="0">
                <a:pos x="276" y="0"/>
              </a:cxn>
              <a:cxn ang="0">
                <a:pos x="0" y="0"/>
              </a:cxn>
            </a:cxnLst>
            <a:rect l="0" t="0" r="r" b="b"/>
            <a:pathLst>
              <a:path w="276" h="960">
                <a:moveTo>
                  <a:pt x="0" y="0"/>
                </a:moveTo>
                <a:lnTo>
                  <a:pt x="0" y="960"/>
                </a:lnTo>
                <a:lnTo>
                  <a:pt x="276" y="684"/>
                </a:lnTo>
                <a:lnTo>
                  <a:pt x="276" y="0"/>
                </a:lnTo>
                <a:lnTo>
                  <a:pt x="0" y="0"/>
                </a:lnTo>
                <a:close/>
              </a:path>
            </a:pathLst>
          </a:custGeom>
          <a:pattFill prst="ltUpDiag">
            <a:fgClr>
              <a:srgbClr val="C0C0C0"/>
            </a:fgClr>
            <a:bgClr>
              <a:schemeClr val="bg1"/>
            </a:bgClr>
          </a:pattFill>
          <a:ln w="25400" cap="rnd" cmpd="sng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33" name="Freeform 5" descr="Light upward diagonal"/>
          <p:cNvSpPr>
            <a:spLocks/>
          </p:cNvSpPr>
          <p:nvPr/>
        </p:nvSpPr>
        <p:spPr bwMode="auto">
          <a:xfrm>
            <a:off x="4413250" y="1987550"/>
            <a:ext cx="231775" cy="2571750"/>
          </a:xfrm>
          <a:custGeom>
            <a:avLst/>
            <a:gdLst/>
            <a:ahLst/>
            <a:cxnLst>
              <a:cxn ang="0">
                <a:pos x="0" y="1520"/>
              </a:cxn>
              <a:cxn ang="0">
                <a:pos x="146" y="1413"/>
              </a:cxn>
              <a:cxn ang="0">
                <a:pos x="146" y="0"/>
              </a:cxn>
              <a:cxn ang="0">
                <a:pos x="8" y="0"/>
              </a:cxn>
              <a:cxn ang="0">
                <a:pos x="0" y="1520"/>
              </a:cxn>
            </a:cxnLst>
            <a:rect l="0" t="0" r="r" b="b"/>
            <a:pathLst>
              <a:path w="146" h="1520">
                <a:moveTo>
                  <a:pt x="0" y="1520"/>
                </a:moveTo>
                <a:lnTo>
                  <a:pt x="146" y="1413"/>
                </a:lnTo>
                <a:lnTo>
                  <a:pt x="146" y="0"/>
                </a:lnTo>
                <a:lnTo>
                  <a:pt x="8" y="0"/>
                </a:lnTo>
                <a:lnTo>
                  <a:pt x="0" y="1520"/>
                </a:lnTo>
                <a:close/>
              </a:path>
            </a:pathLst>
          </a:custGeom>
          <a:pattFill prst="ltUpDiag">
            <a:fgClr>
              <a:srgbClr val="C0C0C0"/>
            </a:fgClr>
            <a:bgClr>
              <a:schemeClr val="bg1"/>
            </a:bgClr>
          </a:pattFill>
          <a:ln w="25400" cap="rnd" cmpd="sng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34" name="Freeform 6" descr="Light upward diagonal"/>
          <p:cNvSpPr>
            <a:spLocks/>
          </p:cNvSpPr>
          <p:nvPr/>
        </p:nvSpPr>
        <p:spPr bwMode="auto">
          <a:xfrm>
            <a:off x="4645025" y="1962150"/>
            <a:ext cx="646113" cy="2646363"/>
          </a:xfrm>
          <a:custGeom>
            <a:avLst/>
            <a:gdLst/>
            <a:ahLst/>
            <a:cxnLst>
              <a:cxn ang="0">
                <a:pos x="0" y="1452"/>
              </a:cxn>
              <a:cxn ang="0">
                <a:pos x="407" y="1667"/>
              </a:cxn>
              <a:cxn ang="0">
                <a:pos x="407" y="0"/>
              </a:cxn>
              <a:cxn ang="0">
                <a:pos x="0" y="0"/>
              </a:cxn>
              <a:cxn ang="0">
                <a:pos x="0" y="1452"/>
              </a:cxn>
            </a:cxnLst>
            <a:rect l="0" t="0" r="r" b="b"/>
            <a:pathLst>
              <a:path w="407" h="1667">
                <a:moveTo>
                  <a:pt x="0" y="1452"/>
                </a:moveTo>
                <a:lnTo>
                  <a:pt x="407" y="1667"/>
                </a:lnTo>
                <a:lnTo>
                  <a:pt x="407" y="0"/>
                </a:lnTo>
                <a:lnTo>
                  <a:pt x="0" y="0"/>
                </a:lnTo>
                <a:lnTo>
                  <a:pt x="0" y="1452"/>
                </a:lnTo>
                <a:close/>
              </a:path>
            </a:pathLst>
          </a:custGeom>
          <a:pattFill prst="ltUpDiag">
            <a:fgClr>
              <a:srgbClr val="C0C0C0"/>
            </a:fgClr>
            <a:bgClr>
              <a:schemeClr val="bg1"/>
            </a:bgClr>
          </a:pattFill>
          <a:ln w="25400" cap="rnd" cmpd="sng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35" name="Rectangle 7" descr="Light upward diagonal"/>
          <p:cNvSpPr>
            <a:spLocks noChangeArrowheads="1"/>
          </p:cNvSpPr>
          <p:nvPr/>
        </p:nvSpPr>
        <p:spPr bwMode="auto">
          <a:xfrm>
            <a:off x="5291138" y="1987550"/>
            <a:ext cx="174625" cy="3584575"/>
          </a:xfrm>
          <a:prstGeom prst="rect">
            <a:avLst/>
          </a:prstGeom>
          <a:pattFill prst="ltUpDiag">
            <a:fgClr>
              <a:srgbClr val="C0C0C0"/>
            </a:fgClr>
            <a:bgClr>
              <a:schemeClr val="bg1"/>
            </a:bgClr>
          </a:pattFill>
          <a:ln w="25400" cap="rnd" algn="ctr">
            <a:solidFill>
              <a:schemeClr val="tx1"/>
            </a:solidFill>
            <a:prstDash val="sysDot"/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36" name="Rectangle 8" descr="Light upward diagonal"/>
          <p:cNvSpPr>
            <a:spLocks noChangeArrowheads="1"/>
          </p:cNvSpPr>
          <p:nvPr/>
        </p:nvSpPr>
        <p:spPr bwMode="auto">
          <a:xfrm>
            <a:off x="1792288" y="1974850"/>
            <a:ext cx="1187450" cy="3597275"/>
          </a:xfrm>
          <a:prstGeom prst="rect">
            <a:avLst/>
          </a:prstGeom>
          <a:pattFill prst="ltUpDiag">
            <a:fgClr>
              <a:srgbClr val="C0C0C0"/>
            </a:fgClr>
            <a:bgClr>
              <a:schemeClr val="bg1"/>
            </a:bgClr>
          </a:pattFill>
          <a:ln w="25400" cap="rnd" algn="ctr">
            <a:solidFill>
              <a:schemeClr val="tx1"/>
            </a:solidFill>
            <a:prstDash val="sysDot"/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37" name="Rectangle 9"/>
          <p:cNvSpPr>
            <a:spLocks noChangeArrowheads="1"/>
          </p:cNvSpPr>
          <p:nvPr/>
        </p:nvSpPr>
        <p:spPr bwMode="auto">
          <a:xfrm>
            <a:off x="1792288" y="1974850"/>
            <a:ext cx="5607050" cy="35972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38" name="Text Box 10"/>
          <p:cNvSpPr txBox="1">
            <a:spLocks noChangeArrowheads="1"/>
          </p:cNvSpPr>
          <p:nvPr/>
        </p:nvSpPr>
        <p:spPr bwMode="auto">
          <a:xfrm>
            <a:off x="6297613" y="2038350"/>
            <a:ext cx="8191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GOAL</a:t>
            </a:r>
          </a:p>
        </p:txBody>
      </p:sp>
      <p:sp>
        <p:nvSpPr>
          <p:cNvPr id="329739" name="Text Box 11"/>
          <p:cNvSpPr txBox="1">
            <a:spLocks noChangeArrowheads="1"/>
          </p:cNvSpPr>
          <p:nvPr/>
        </p:nvSpPr>
        <p:spPr bwMode="auto">
          <a:xfrm>
            <a:off x="2044700" y="5095875"/>
            <a:ext cx="9334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START</a:t>
            </a:r>
          </a:p>
        </p:txBody>
      </p:sp>
      <p:sp>
        <p:nvSpPr>
          <p:cNvPr id="329740" name="Line 12"/>
          <p:cNvSpPr>
            <a:spLocks noChangeShapeType="1"/>
          </p:cNvSpPr>
          <p:nvPr/>
        </p:nvSpPr>
        <p:spPr bwMode="auto">
          <a:xfrm>
            <a:off x="2979738" y="1973263"/>
            <a:ext cx="0" cy="3602037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41" name="Line 13"/>
          <p:cNvSpPr>
            <a:spLocks noChangeShapeType="1"/>
          </p:cNvSpPr>
          <p:nvPr/>
        </p:nvSpPr>
        <p:spPr bwMode="auto">
          <a:xfrm flipV="1">
            <a:off x="3997325" y="3235325"/>
            <a:ext cx="0" cy="2336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42" name="Line 14"/>
          <p:cNvSpPr>
            <a:spLocks noChangeShapeType="1"/>
          </p:cNvSpPr>
          <p:nvPr/>
        </p:nvSpPr>
        <p:spPr bwMode="auto">
          <a:xfrm flipV="1">
            <a:off x="4645025" y="4694238"/>
            <a:ext cx="0" cy="8810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43" name="Line 15"/>
          <p:cNvSpPr>
            <a:spLocks noChangeShapeType="1"/>
          </p:cNvSpPr>
          <p:nvPr/>
        </p:nvSpPr>
        <p:spPr bwMode="auto">
          <a:xfrm flipV="1">
            <a:off x="530383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44" name="Line 16"/>
          <p:cNvSpPr>
            <a:spLocks noChangeShapeType="1"/>
          </p:cNvSpPr>
          <p:nvPr/>
        </p:nvSpPr>
        <p:spPr bwMode="auto">
          <a:xfrm flipV="1">
            <a:off x="4645025" y="1974850"/>
            <a:ext cx="0" cy="230505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45" name="Line 17"/>
          <p:cNvSpPr>
            <a:spLocks noChangeShapeType="1"/>
          </p:cNvSpPr>
          <p:nvPr/>
        </p:nvSpPr>
        <p:spPr bwMode="auto">
          <a:xfrm flipV="1">
            <a:off x="4438650" y="1974850"/>
            <a:ext cx="0" cy="735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46" name="Line 18"/>
          <p:cNvSpPr>
            <a:spLocks noChangeShapeType="1"/>
          </p:cNvSpPr>
          <p:nvPr/>
        </p:nvSpPr>
        <p:spPr bwMode="auto">
          <a:xfrm flipV="1">
            <a:off x="546258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47" name="Line 19"/>
          <p:cNvSpPr>
            <a:spLocks noChangeShapeType="1"/>
          </p:cNvSpPr>
          <p:nvPr/>
        </p:nvSpPr>
        <p:spPr bwMode="auto">
          <a:xfrm>
            <a:off x="6742113" y="3852863"/>
            <a:ext cx="0" cy="17192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48" name="Line 20"/>
          <p:cNvSpPr>
            <a:spLocks noChangeShapeType="1"/>
          </p:cNvSpPr>
          <p:nvPr/>
        </p:nvSpPr>
        <p:spPr bwMode="auto">
          <a:xfrm flipV="1">
            <a:off x="5900738" y="1974850"/>
            <a:ext cx="0" cy="9636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49" name="Line 21"/>
          <p:cNvSpPr>
            <a:spLocks noChangeShapeType="1"/>
          </p:cNvSpPr>
          <p:nvPr/>
        </p:nvSpPr>
        <p:spPr bwMode="auto">
          <a:xfrm flipV="1">
            <a:off x="6742113" y="1974850"/>
            <a:ext cx="0" cy="1878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50" name="Rectangle 22"/>
          <p:cNvSpPr>
            <a:spLocks noChangeArrowheads="1"/>
          </p:cNvSpPr>
          <p:nvPr/>
        </p:nvSpPr>
        <p:spPr bwMode="auto">
          <a:xfrm>
            <a:off x="2978150" y="2709863"/>
            <a:ext cx="1460500" cy="525462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51" name="Freeform 23"/>
          <p:cNvSpPr>
            <a:spLocks/>
          </p:cNvSpPr>
          <p:nvPr/>
        </p:nvSpPr>
        <p:spPr bwMode="auto">
          <a:xfrm>
            <a:off x="5462588" y="2938463"/>
            <a:ext cx="1279525" cy="914400"/>
          </a:xfrm>
          <a:custGeom>
            <a:avLst/>
            <a:gdLst/>
            <a:ahLst/>
            <a:cxnLst>
              <a:cxn ang="0">
                <a:pos x="0" y="376"/>
              </a:cxn>
              <a:cxn ang="0">
                <a:pos x="284" y="0"/>
              </a:cxn>
              <a:cxn ang="0">
                <a:pos x="276" y="353"/>
              </a:cxn>
              <a:cxn ang="0">
                <a:pos x="806" y="576"/>
              </a:cxn>
              <a:cxn ang="0">
                <a:pos x="0" y="376"/>
              </a:cxn>
            </a:cxnLst>
            <a:rect l="0" t="0" r="r" b="b"/>
            <a:pathLst>
              <a:path w="806" h="576">
                <a:moveTo>
                  <a:pt x="0" y="376"/>
                </a:moveTo>
                <a:lnTo>
                  <a:pt x="284" y="0"/>
                </a:lnTo>
                <a:lnTo>
                  <a:pt x="276" y="353"/>
                </a:lnTo>
                <a:lnTo>
                  <a:pt x="806" y="576"/>
                </a:lnTo>
                <a:lnTo>
                  <a:pt x="0" y="376"/>
                </a:lnTo>
                <a:close/>
              </a:path>
            </a:pathLst>
          </a:custGeom>
          <a:solidFill>
            <a:srgbClr val="FF0000"/>
          </a:solidFill>
          <a:ln w="25400" cap="flat" cmpd="sng">
            <a:solidFill>
              <a:schemeClr val="tx1"/>
            </a:solidFill>
            <a:prstDash val="solid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52" name="AutoShape 24"/>
          <p:cNvSpPr>
            <a:spLocks noChangeArrowheads="1"/>
          </p:cNvSpPr>
          <p:nvPr/>
        </p:nvSpPr>
        <p:spPr bwMode="auto">
          <a:xfrm>
            <a:off x="4022725" y="4279900"/>
            <a:ext cx="1255713" cy="657225"/>
          </a:xfrm>
          <a:prstGeom prst="flowChartDecision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53" name="Text Box 25"/>
          <p:cNvSpPr txBox="1">
            <a:spLocks noChangeArrowheads="1"/>
          </p:cNvSpPr>
          <p:nvPr/>
        </p:nvSpPr>
        <p:spPr bwMode="auto">
          <a:xfrm>
            <a:off x="1835150" y="5815013"/>
            <a:ext cx="5619750" cy="366712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4)  Construct Motion Path </a:t>
            </a:r>
            <a:r>
              <a:rPr lang="en-US" i="1"/>
              <a:t>P</a:t>
            </a:r>
            <a:r>
              <a:rPr lang="en-US" b="0" i="1"/>
              <a:t> from channel cell borders</a:t>
            </a:r>
          </a:p>
        </p:txBody>
      </p:sp>
      <p:sp>
        <p:nvSpPr>
          <p:cNvPr id="329754" name="Line 26"/>
          <p:cNvSpPr>
            <a:spLocks noChangeShapeType="1"/>
          </p:cNvSpPr>
          <p:nvPr/>
        </p:nvSpPr>
        <p:spPr bwMode="auto">
          <a:xfrm flipV="1">
            <a:off x="2511425" y="2305050"/>
            <a:ext cx="450850" cy="2693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55" name="Line 27"/>
          <p:cNvSpPr>
            <a:spLocks noChangeShapeType="1"/>
          </p:cNvSpPr>
          <p:nvPr/>
        </p:nvSpPr>
        <p:spPr bwMode="auto">
          <a:xfrm flipV="1">
            <a:off x="2962275" y="2305050"/>
            <a:ext cx="1476375" cy="11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56" name="Line 28"/>
          <p:cNvSpPr>
            <a:spLocks noChangeShapeType="1"/>
          </p:cNvSpPr>
          <p:nvPr/>
        </p:nvSpPr>
        <p:spPr bwMode="auto">
          <a:xfrm>
            <a:off x="4449763" y="2292350"/>
            <a:ext cx="182562" cy="974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57" name="Line 29"/>
          <p:cNvSpPr>
            <a:spLocks noChangeShapeType="1"/>
          </p:cNvSpPr>
          <p:nvPr/>
        </p:nvSpPr>
        <p:spPr bwMode="auto">
          <a:xfrm>
            <a:off x="4632325" y="3243263"/>
            <a:ext cx="646113" cy="133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58" name="Line 30"/>
          <p:cNvSpPr>
            <a:spLocks noChangeShapeType="1"/>
          </p:cNvSpPr>
          <p:nvPr/>
        </p:nvSpPr>
        <p:spPr bwMode="auto">
          <a:xfrm flipV="1">
            <a:off x="5278438" y="2670175"/>
            <a:ext cx="184150" cy="706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59" name="Line 31"/>
          <p:cNvSpPr>
            <a:spLocks noChangeShapeType="1"/>
          </p:cNvSpPr>
          <p:nvPr/>
        </p:nvSpPr>
        <p:spPr bwMode="auto">
          <a:xfrm flipV="1">
            <a:off x="5462588" y="2451100"/>
            <a:ext cx="438150" cy="206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60" name="Line 32"/>
          <p:cNvSpPr>
            <a:spLocks noChangeShapeType="1"/>
          </p:cNvSpPr>
          <p:nvPr/>
        </p:nvSpPr>
        <p:spPr bwMode="auto">
          <a:xfrm>
            <a:off x="5924550" y="2451100"/>
            <a:ext cx="793750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61" name="Oval 33"/>
          <p:cNvSpPr>
            <a:spLocks noChangeArrowheads="1"/>
          </p:cNvSpPr>
          <p:nvPr/>
        </p:nvSpPr>
        <p:spPr bwMode="auto">
          <a:xfrm>
            <a:off x="2425700" y="4937125"/>
            <a:ext cx="147638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62" name="Oval 34"/>
          <p:cNvSpPr>
            <a:spLocks noChangeArrowheads="1"/>
          </p:cNvSpPr>
          <p:nvPr/>
        </p:nvSpPr>
        <p:spPr bwMode="auto">
          <a:xfrm>
            <a:off x="6630988" y="2498725"/>
            <a:ext cx="147637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63" name="Oval 35"/>
          <p:cNvSpPr>
            <a:spLocks noChangeArrowheads="1"/>
          </p:cNvSpPr>
          <p:nvPr/>
        </p:nvSpPr>
        <p:spPr bwMode="auto">
          <a:xfrm>
            <a:off x="2903538" y="224472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64" name="Oval 36"/>
          <p:cNvSpPr>
            <a:spLocks noChangeArrowheads="1"/>
          </p:cNvSpPr>
          <p:nvPr/>
        </p:nvSpPr>
        <p:spPr bwMode="auto">
          <a:xfrm>
            <a:off x="4367213" y="221932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65" name="Oval 37"/>
          <p:cNvSpPr>
            <a:spLocks noChangeArrowheads="1"/>
          </p:cNvSpPr>
          <p:nvPr/>
        </p:nvSpPr>
        <p:spPr bwMode="auto">
          <a:xfrm>
            <a:off x="4573588" y="3192463"/>
            <a:ext cx="147637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66" name="Oval 38"/>
          <p:cNvSpPr>
            <a:spLocks noChangeArrowheads="1"/>
          </p:cNvSpPr>
          <p:nvPr/>
        </p:nvSpPr>
        <p:spPr bwMode="auto">
          <a:xfrm>
            <a:off x="5205413" y="3303588"/>
            <a:ext cx="147637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67" name="Oval 39"/>
          <p:cNvSpPr>
            <a:spLocks noChangeArrowheads="1"/>
          </p:cNvSpPr>
          <p:nvPr/>
        </p:nvSpPr>
        <p:spPr bwMode="auto">
          <a:xfrm>
            <a:off x="5376863" y="2608263"/>
            <a:ext cx="147637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68" name="Oval 40"/>
          <p:cNvSpPr>
            <a:spLocks noChangeArrowheads="1"/>
          </p:cNvSpPr>
          <p:nvPr/>
        </p:nvSpPr>
        <p:spPr bwMode="auto">
          <a:xfrm>
            <a:off x="5827713" y="2363788"/>
            <a:ext cx="147637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69" name="Rectangle 4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/>
              <a:t>Decomposição em Células (exata)</a:t>
            </a:r>
          </a:p>
        </p:txBody>
      </p:sp>
    </p:spTree>
    <p:extLst>
      <p:ext uri="{BB962C8B-B14F-4D97-AF65-F5344CB8AC3E}">
        <p14:creationId xmlns:p14="http://schemas.microsoft.com/office/powerpoint/2010/main" val="251159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30754" name="Rectangle 2"/>
          <p:cNvSpPr>
            <a:spLocks noChangeArrowheads="1"/>
          </p:cNvSpPr>
          <p:nvPr/>
        </p:nvSpPr>
        <p:spPr bwMode="auto">
          <a:xfrm>
            <a:off x="1792288" y="1974850"/>
            <a:ext cx="5607050" cy="35972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55" name="Oval 3"/>
          <p:cNvSpPr>
            <a:spLocks noChangeArrowheads="1"/>
          </p:cNvSpPr>
          <p:nvPr/>
        </p:nvSpPr>
        <p:spPr bwMode="auto">
          <a:xfrm>
            <a:off x="2425700" y="4937125"/>
            <a:ext cx="147638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6297613" y="2038350"/>
            <a:ext cx="8191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GOAL</a:t>
            </a:r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2044700" y="5095875"/>
            <a:ext cx="9334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START</a:t>
            </a:r>
          </a:p>
        </p:txBody>
      </p:sp>
      <p:sp>
        <p:nvSpPr>
          <p:cNvPr id="330758" name="Line 6"/>
          <p:cNvSpPr>
            <a:spLocks noChangeShapeType="1"/>
          </p:cNvSpPr>
          <p:nvPr/>
        </p:nvSpPr>
        <p:spPr bwMode="auto">
          <a:xfrm>
            <a:off x="2979738" y="1973263"/>
            <a:ext cx="0" cy="3602037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59" name="Line 7"/>
          <p:cNvSpPr>
            <a:spLocks noChangeShapeType="1"/>
          </p:cNvSpPr>
          <p:nvPr/>
        </p:nvSpPr>
        <p:spPr bwMode="auto">
          <a:xfrm flipV="1">
            <a:off x="3997325" y="3235325"/>
            <a:ext cx="0" cy="2336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60" name="Line 8"/>
          <p:cNvSpPr>
            <a:spLocks noChangeShapeType="1"/>
          </p:cNvSpPr>
          <p:nvPr/>
        </p:nvSpPr>
        <p:spPr bwMode="auto">
          <a:xfrm flipV="1">
            <a:off x="4645025" y="4694238"/>
            <a:ext cx="0" cy="8810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61" name="Line 9"/>
          <p:cNvSpPr>
            <a:spLocks noChangeShapeType="1"/>
          </p:cNvSpPr>
          <p:nvPr/>
        </p:nvSpPr>
        <p:spPr bwMode="auto">
          <a:xfrm flipV="1">
            <a:off x="530383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62" name="Line 10"/>
          <p:cNvSpPr>
            <a:spLocks noChangeShapeType="1"/>
          </p:cNvSpPr>
          <p:nvPr/>
        </p:nvSpPr>
        <p:spPr bwMode="auto">
          <a:xfrm>
            <a:off x="4438650" y="3235325"/>
            <a:ext cx="0" cy="119062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63" name="Line 11"/>
          <p:cNvSpPr>
            <a:spLocks noChangeShapeType="1"/>
          </p:cNvSpPr>
          <p:nvPr/>
        </p:nvSpPr>
        <p:spPr bwMode="auto">
          <a:xfrm flipV="1">
            <a:off x="4645025" y="1974850"/>
            <a:ext cx="0" cy="230505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64" name="Line 12"/>
          <p:cNvSpPr>
            <a:spLocks noChangeShapeType="1"/>
          </p:cNvSpPr>
          <p:nvPr/>
        </p:nvSpPr>
        <p:spPr bwMode="auto">
          <a:xfrm flipV="1">
            <a:off x="4438650" y="1974850"/>
            <a:ext cx="0" cy="735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65" name="Line 13"/>
          <p:cNvSpPr>
            <a:spLocks noChangeShapeType="1"/>
          </p:cNvSpPr>
          <p:nvPr/>
        </p:nvSpPr>
        <p:spPr bwMode="auto">
          <a:xfrm flipV="1">
            <a:off x="546258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66" name="Line 14"/>
          <p:cNvSpPr>
            <a:spLocks noChangeShapeType="1"/>
          </p:cNvSpPr>
          <p:nvPr/>
        </p:nvSpPr>
        <p:spPr bwMode="auto">
          <a:xfrm>
            <a:off x="6742113" y="3852863"/>
            <a:ext cx="0" cy="17192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67" name="Line 15"/>
          <p:cNvSpPr>
            <a:spLocks noChangeShapeType="1"/>
          </p:cNvSpPr>
          <p:nvPr/>
        </p:nvSpPr>
        <p:spPr bwMode="auto">
          <a:xfrm flipV="1">
            <a:off x="5900738" y="1974850"/>
            <a:ext cx="0" cy="9636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68" name="Line 16"/>
          <p:cNvSpPr>
            <a:spLocks noChangeShapeType="1"/>
          </p:cNvSpPr>
          <p:nvPr/>
        </p:nvSpPr>
        <p:spPr bwMode="auto">
          <a:xfrm flipV="1">
            <a:off x="6742113" y="1974850"/>
            <a:ext cx="0" cy="1878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69" name="Rectangle 17"/>
          <p:cNvSpPr>
            <a:spLocks noChangeArrowheads="1"/>
          </p:cNvSpPr>
          <p:nvPr/>
        </p:nvSpPr>
        <p:spPr bwMode="auto">
          <a:xfrm>
            <a:off x="2978150" y="2709863"/>
            <a:ext cx="1460500" cy="525462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70" name="Oval 18"/>
          <p:cNvSpPr>
            <a:spLocks noChangeArrowheads="1"/>
          </p:cNvSpPr>
          <p:nvPr/>
        </p:nvSpPr>
        <p:spPr bwMode="auto">
          <a:xfrm>
            <a:off x="6580188" y="2498725"/>
            <a:ext cx="147637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71" name="Freeform 19"/>
          <p:cNvSpPr>
            <a:spLocks/>
          </p:cNvSpPr>
          <p:nvPr/>
        </p:nvSpPr>
        <p:spPr bwMode="auto">
          <a:xfrm>
            <a:off x="5462588" y="2938463"/>
            <a:ext cx="1279525" cy="914400"/>
          </a:xfrm>
          <a:custGeom>
            <a:avLst/>
            <a:gdLst/>
            <a:ahLst/>
            <a:cxnLst>
              <a:cxn ang="0">
                <a:pos x="0" y="376"/>
              </a:cxn>
              <a:cxn ang="0">
                <a:pos x="284" y="0"/>
              </a:cxn>
              <a:cxn ang="0">
                <a:pos x="276" y="353"/>
              </a:cxn>
              <a:cxn ang="0">
                <a:pos x="806" y="576"/>
              </a:cxn>
              <a:cxn ang="0">
                <a:pos x="0" y="376"/>
              </a:cxn>
            </a:cxnLst>
            <a:rect l="0" t="0" r="r" b="b"/>
            <a:pathLst>
              <a:path w="806" h="576">
                <a:moveTo>
                  <a:pt x="0" y="376"/>
                </a:moveTo>
                <a:lnTo>
                  <a:pt x="284" y="0"/>
                </a:lnTo>
                <a:lnTo>
                  <a:pt x="276" y="353"/>
                </a:lnTo>
                <a:lnTo>
                  <a:pt x="806" y="576"/>
                </a:lnTo>
                <a:lnTo>
                  <a:pt x="0" y="376"/>
                </a:lnTo>
                <a:close/>
              </a:path>
            </a:pathLst>
          </a:custGeom>
          <a:solidFill>
            <a:srgbClr val="FF0000"/>
          </a:solidFill>
          <a:ln w="25400" cap="flat" cmpd="sng">
            <a:solidFill>
              <a:schemeClr val="tx1"/>
            </a:solidFill>
            <a:prstDash val="solid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72" name="AutoShape 20"/>
          <p:cNvSpPr>
            <a:spLocks noChangeArrowheads="1"/>
          </p:cNvSpPr>
          <p:nvPr/>
        </p:nvSpPr>
        <p:spPr bwMode="auto">
          <a:xfrm>
            <a:off x="4022725" y="4279900"/>
            <a:ext cx="1255713" cy="657225"/>
          </a:xfrm>
          <a:prstGeom prst="flowChartDecision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73" name="Oval 21"/>
          <p:cNvSpPr>
            <a:spLocks noChangeArrowheads="1"/>
          </p:cNvSpPr>
          <p:nvPr/>
        </p:nvSpPr>
        <p:spPr bwMode="auto">
          <a:xfrm>
            <a:off x="2903538" y="4279900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74" name="Oval 22"/>
          <p:cNvSpPr>
            <a:spLocks noChangeArrowheads="1"/>
          </p:cNvSpPr>
          <p:nvPr/>
        </p:nvSpPr>
        <p:spPr bwMode="auto">
          <a:xfrm>
            <a:off x="3922713" y="5021263"/>
            <a:ext cx="147637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75" name="Oval 23"/>
          <p:cNvSpPr>
            <a:spLocks noChangeArrowheads="1"/>
          </p:cNvSpPr>
          <p:nvPr/>
        </p:nvSpPr>
        <p:spPr bwMode="auto">
          <a:xfrm>
            <a:off x="4570413" y="520382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76" name="Oval 24"/>
          <p:cNvSpPr>
            <a:spLocks noChangeArrowheads="1"/>
          </p:cNvSpPr>
          <p:nvPr/>
        </p:nvSpPr>
        <p:spPr bwMode="auto">
          <a:xfrm>
            <a:off x="5229225" y="5056188"/>
            <a:ext cx="147638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77" name="Oval 25"/>
          <p:cNvSpPr>
            <a:spLocks noChangeArrowheads="1"/>
          </p:cNvSpPr>
          <p:nvPr/>
        </p:nvSpPr>
        <p:spPr bwMode="auto">
          <a:xfrm>
            <a:off x="5387975" y="4425950"/>
            <a:ext cx="147638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78" name="Oval 26"/>
          <p:cNvSpPr>
            <a:spLocks noChangeArrowheads="1"/>
          </p:cNvSpPr>
          <p:nvPr/>
        </p:nvSpPr>
        <p:spPr bwMode="auto">
          <a:xfrm>
            <a:off x="5826125" y="2405063"/>
            <a:ext cx="147638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79" name="Oval 27"/>
          <p:cNvSpPr>
            <a:spLocks noChangeArrowheads="1"/>
          </p:cNvSpPr>
          <p:nvPr/>
        </p:nvSpPr>
        <p:spPr bwMode="auto">
          <a:xfrm>
            <a:off x="6667500" y="4546600"/>
            <a:ext cx="147638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80" name="Oval 28"/>
          <p:cNvSpPr>
            <a:spLocks noChangeArrowheads="1"/>
          </p:cNvSpPr>
          <p:nvPr/>
        </p:nvSpPr>
        <p:spPr bwMode="auto">
          <a:xfrm>
            <a:off x="4364038" y="225742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81" name="Oval 29"/>
          <p:cNvSpPr>
            <a:spLocks noChangeArrowheads="1"/>
          </p:cNvSpPr>
          <p:nvPr/>
        </p:nvSpPr>
        <p:spPr bwMode="auto">
          <a:xfrm>
            <a:off x="4364038" y="3778250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82" name="Oval 30"/>
          <p:cNvSpPr>
            <a:spLocks noChangeArrowheads="1"/>
          </p:cNvSpPr>
          <p:nvPr/>
        </p:nvSpPr>
        <p:spPr bwMode="auto">
          <a:xfrm>
            <a:off x="5240338" y="323532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83" name="Oval 31"/>
          <p:cNvSpPr>
            <a:spLocks noChangeArrowheads="1"/>
          </p:cNvSpPr>
          <p:nvPr/>
        </p:nvSpPr>
        <p:spPr bwMode="auto">
          <a:xfrm>
            <a:off x="2905125" y="2257425"/>
            <a:ext cx="147638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84" name="Oval 32"/>
          <p:cNvSpPr>
            <a:spLocks noChangeArrowheads="1"/>
          </p:cNvSpPr>
          <p:nvPr/>
        </p:nvSpPr>
        <p:spPr bwMode="auto">
          <a:xfrm>
            <a:off x="4570413" y="3160713"/>
            <a:ext cx="147637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85" name="Oval 33"/>
          <p:cNvSpPr>
            <a:spLocks noChangeArrowheads="1"/>
          </p:cNvSpPr>
          <p:nvPr/>
        </p:nvSpPr>
        <p:spPr bwMode="auto">
          <a:xfrm>
            <a:off x="5387975" y="2635250"/>
            <a:ext cx="147638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86" name="Oval 34"/>
          <p:cNvSpPr>
            <a:spLocks noChangeArrowheads="1"/>
          </p:cNvSpPr>
          <p:nvPr/>
        </p:nvSpPr>
        <p:spPr bwMode="auto">
          <a:xfrm>
            <a:off x="3922713" y="385127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87" name="Oval 35"/>
          <p:cNvSpPr>
            <a:spLocks noChangeArrowheads="1"/>
          </p:cNvSpPr>
          <p:nvPr/>
        </p:nvSpPr>
        <p:spPr bwMode="auto">
          <a:xfrm>
            <a:off x="6654800" y="2840038"/>
            <a:ext cx="147638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88" name="Rectangle 36"/>
          <p:cNvSpPr>
            <a:spLocks noChangeArrowheads="1"/>
          </p:cNvSpPr>
          <p:nvPr/>
        </p:nvSpPr>
        <p:spPr bwMode="auto">
          <a:xfrm>
            <a:off x="457200" y="277813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pt-BR" sz="3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Decomposição em Células (exata)</a:t>
            </a:r>
            <a:br>
              <a:rPr lang="pt-BR" sz="3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pt-BR" sz="3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 distância euclidiana</a:t>
            </a:r>
            <a:endParaRPr lang="pt-BR" sz="3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414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31778" name="Freeform 2"/>
          <p:cNvSpPr>
            <a:spLocks/>
          </p:cNvSpPr>
          <p:nvPr/>
        </p:nvSpPr>
        <p:spPr bwMode="auto">
          <a:xfrm>
            <a:off x="5486400" y="2487613"/>
            <a:ext cx="1219200" cy="20637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261" y="0"/>
              </a:cxn>
              <a:cxn ang="0">
                <a:pos x="768" y="61"/>
              </a:cxn>
            </a:cxnLst>
            <a:rect l="0" t="0" r="r" b="b"/>
            <a:pathLst>
              <a:path w="768" h="130">
                <a:moveTo>
                  <a:pt x="0" y="130"/>
                </a:moveTo>
                <a:lnTo>
                  <a:pt x="261" y="0"/>
                </a:lnTo>
                <a:lnTo>
                  <a:pt x="768" y="61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79" name="Line 3"/>
          <p:cNvSpPr>
            <a:spLocks noChangeShapeType="1"/>
          </p:cNvSpPr>
          <p:nvPr/>
        </p:nvSpPr>
        <p:spPr bwMode="auto">
          <a:xfrm flipV="1">
            <a:off x="5291138" y="2730500"/>
            <a:ext cx="171450" cy="573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80" name="Line 4"/>
          <p:cNvSpPr>
            <a:spLocks noChangeShapeType="1"/>
          </p:cNvSpPr>
          <p:nvPr/>
        </p:nvSpPr>
        <p:spPr bwMode="auto">
          <a:xfrm>
            <a:off x="4645025" y="3230563"/>
            <a:ext cx="658813" cy="85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81" name="Line 5"/>
          <p:cNvSpPr>
            <a:spLocks noChangeShapeType="1"/>
          </p:cNvSpPr>
          <p:nvPr/>
        </p:nvSpPr>
        <p:spPr bwMode="auto">
          <a:xfrm flipV="1">
            <a:off x="4438650" y="3219450"/>
            <a:ext cx="219075" cy="596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82" name="Line 6"/>
          <p:cNvSpPr>
            <a:spLocks noChangeShapeType="1"/>
          </p:cNvSpPr>
          <p:nvPr/>
        </p:nvSpPr>
        <p:spPr bwMode="auto">
          <a:xfrm flipV="1">
            <a:off x="3986213" y="3827463"/>
            <a:ext cx="452437" cy="1095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83" name="Line 7"/>
          <p:cNvSpPr>
            <a:spLocks noChangeShapeType="1"/>
          </p:cNvSpPr>
          <p:nvPr/>
        </p:nvSpPr>
        <p:spPr bwMode="auto">
          <a:xfrm flipV="1">
            <a:off x="2962275" y="3913188"/>
            <a:ext cx="1036638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84" name="Line 8"/>
          <p:cNvSpPr>
            <a:spLocks noChangeShapeType="1"/>
          </p:cNvSpPr>
          <p:nvPr/>
        </p:nvSpPr>
        <p:spPr bwMode="auto">
          <a:xfrm flipV="1">
            <a:off x="2511425" y="4376738"/>
            <a:ext cx="463550" cy="658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85" name="Rectangle 9"/>
          <p:cNvSpPr>
            <a:spLocks noChangeArrowheads="1"/>
          </p:cNvSpPr>
          <p:nvPr/>
        </p:nvSpPr>
        <p:spPr bwMode="auto">
          <a:xfrm>
            <a:off x="1792288" y="1974850"/>
            <a:ext cx="5607050" cy="35972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786" name="Oval 10"/>
          <p:cNvSpPr>
            <a:spLocks noChangeArrowheads="1"/>
          </p:cNvSpPr>
          <p:nvPr/>
        </p:nvSpPr>
        <p:spPr bwMode="auto">
          <a:xfrm>
            <a:off x="2425700" y="4937125"/>
            <a:ext cx="147638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787" name="Text Box 11"/>
          <p:cNvSpPr txBox="1">
            <a:spLocks noChangeArrowheads="1"/>
          </p:cNvSpPr>
          <p:nvPr/>
        </p:nvSpPr>
        <p:spPr bwMode="auto">
          <a:xfrm>
            <a:off x="6297613" y="2038350"/>
            <a:ext cx="8191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GOAL</a:t>
            </a:r>
          </a:p>
        </p:txBody>
      </p:sp>
      <p:sp>
        <p:nvSpPr>
          <p:cNvPr id="331788" name="Text Box 12"/>
          <p:cNvSpPr txBox="1">
            <a:spLocks noChangeArrowheads="1"/>
          </p:cNvSpPr>
          <p:nvPr/>
        </p:nvSpPr>
        <p:spPr bwMode="auto">
          <a:xfrm>
            <a:off x="2044700" y="5095875"/>
            <a:ext cx="9334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START</a:t>
            </a:r>
          </a:p>
        </p:txBody>
      </p:sp>
      <p:sp>
        <p:nvSpPr>
          <p:cNvPr id="331789" name="Line 13"/>
          <p:cNvSpPr>
            <a:spLocks noChangeShapeType="1"/>
          </p:cNvSpPr>
          <p:nvPr/>
        </p:nvSpPr>
        <p:spPr bwMode="auto">
          <a:xfrm>
            <a:off x="2979738" y="1973263"/>
            <a:ext cx="0" cy="3602037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90" name="Line 14"/>
          <p:cNvSpPr>
            <a:spLocks noChangeShapeType="1"/>
          </p:cNvSpPr>
          <p:nvPr/>
        </p:nvSpPr>
        <p:spPr bwMode="auto">
          <a:xfrm flipV="1">
            <a:off x="3997325" y="3235325"/>
            <a:ext cx="0" cy="2336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91" name="Line 15"/>
          <p:cNvSpPr>
            <a:spLocks noChangeShapeType="1"/>
          </p:cNvSpPr>
          <p:nvPr/>
        </p:nvSpPr>
        <p:spPr bwMode="auto">
          <a:xfrm flipV="1">
            <a:off x="4645025" y="4694238"/>
            <a:ext cx="0" cy="8810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92" name="Line 16"/>
          <p:cNvSpPr>
            <a:spLocks noChangeShapeType="1"/>
          </p:cNvSpPr>
          <p:nvPr/>
        </p:nvSpPr>
        <p:spPr bwMode="auto">
          <a:xfrm flipV="1">
            <a:off x="530383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93" name="Line 17"/>
          <p:cNvSpPr>
            <a:spLocks noChangeShapeType="1"/>
          </p:cNvSpPr>
          <p:nvPr/>
        </p:nvSpPr>
        <p:spPr bwMode="auto">
          <a:xfrm>
            <a:off x="4438650" y="3235325"/>
            <a:ext cx="0" cy="119062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94" name="Line 18"/>
          <p:cNvSpPr>
            <a:spLocks noChangeShapeType="1"/>
          </p:cNvSpPr>
          <p:nvPr/>
        </p:nvSpPr>
        <p:spPr bwMode="auto">
          <a:xfrm flipV="1">
            <a:off x="4645025" y="1974850"/>
            <a:ext cx="0" cy="230505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95" name="Line 19"/>
          <p:cNvSpPr>
            <a:spLocks noChangeShapeType="1"/>
          </p:cNvSpPr>
          <p:nvPr/>
        </p:nvSpPr>
        <p:spPr bwMode="auto">
          <a:xfrm flipV="1">
            <a:off x="4438650" y="1974850"/>
            <a:ext cx="0" cy="735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96" name="Line 20"/>
          <p:cNvSpPr>
            <a:spLocks noChangeShapeType="1"/>
          </p:cNvSpPr>
          <p:nvPr/>
        </p:nvSpPr>
        <p:spPr bwMode="auto">
          <a:xfrm flipV="1">
            <a:off x="546258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97" name="Line 21"/>
          <p:cNvSpPr>
            <a:spLocks noChangeShapeType="1"/>
          </p:cNvSpPr>
          <p:nvPr/>
        </p:nvSpPr>
        <p:spPr bwMode="auto">
          <a:xfrm>
            <a:off x="6742113" y="3852863"/>
            <a:ext cx="0" cy="17192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98" name="Line 22"/>
          <p:cNvSpPr>
            <a:spLocks noChangeShapeType="1"/>
          </p:cNvSpPr>
          <p:nvPr/>
        </p:nvSpPr>
        <p:spPr bwMode="auto">
          <a:xfrm flipV="1">
            <a:off x="5900738" y="1974850"/>
            <a:ext cx="0" cy="9636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99" name="Line 23"/>
          <p:cNvSpPr>
            <a:spLocks noChangeShapeType="1"/>
          </p:cNvSpPr>
          <p:nvPr/>
        </p:nvSpPr>
        <p:spPr bwMode="auto">
          <a:xfrm flipV="1">
            <a:off x="6742113" y="1974850"/>
            <a:ext cx="0" cy="1878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800" name="Rectangle 24"/>
          <p:cNvSpPr>
            <a:spLocks noChangeArrowheads="1"/>
          </p:cNvSpPr>
          <p:nvPr/>
        </p:nvSpPr>
        <p:spPr bwMode="auto">
          <a:xfrm>
            <a:off x="2978150" y="2709863"/>
            <a:ext cx="1460500" cy="525462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01" name="Oval 25"/>
          <p:cNvSpPr>
            <a:spLocks noChangeArrowheads="1"/>
          </p:cNvSpPr>
          <p:nvPr/>
        </p:nvSpPr>
        <p:spPr bwMode="auto">
          <a:xfrm>
            <a:off x="6567488" y="2498725"/>
            <a:ext cx="147637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02" name="Freeform 26"/>
          <p:cNvSpPr>
            <a:spLocks/>
          </p:cNvSpPr>
          <p:nvPr/>
        </p:nvSpPr>
        <p:spPr bwMode="auto">
          <a:xfrm>
            <a:off x="5462588" y="2938463"/>
            <a:ext cx="1279525" cy="914400"/>
          </a:xfrm>
          <a:custGeom>
            <a:avLst/>
            <a:gdLst/>
            <a:ahLst/>
            <a:cxnLst>
              <a:cxn ang="0">
                <a:pos x="0" y="376"/>
              </a:cxn>
              <a:cxn ang="0">
                <a:pos x="284" y="0"/>
              </a:cxn>
              <a:cxn ang="0">
                <a:pos x="276" y="353"/>
              </a:cxn>
              <a:cxn ang="0">
                <a:pos x="806" y="576"/>
              </a:cxn>
              <a:cxn ang="0">
                <a:pos x="0" y="376"/>
              </a:cxn>
            </a:cxnLst>
            <a:rect l="0" t="0" r="r" b="b"/>
            <a:pathLst>
              <a:path w="806" h="576">
                <a:moveTo>
                  <a:pt x="0" y="376"/>
                </a:moveTo>
                <a:lnTo>
                  <a:pt x="284" y="0"/>
                </a:lnTo>
                <a:lnTo>
                  <a:pt x="276" y="353"/>
                </a:lnTo>
                <a:lnTo>
                  <a:pt x="806" y="576"/>
                </a:lnTo>
                <a:lnTo>
                  <a:pt x="0" y="376"/>
                </a:lnTo>
                <a:close/>
              </a:path>
            </a:pathLst>
          </a:custGeom>
          <a:solidFill>
            <a:srgbClr val="FF0000"/>
          </a:solidFill>
          <a:ln w="25400" cap="flat" cmpd="sng">
            <a:solidFill>
              <a:schemeClr val="tx1"/>
            </a:solidFill>
            <a:prstDash val="solid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803" name="AutoShape 27"/>
          <p:cNvSpPr>
            <a:spLocks noChangeArrowheads="1"/>
          </p:cNvSpPr>
          <p:nvPr/>
        </p:nvSpPr>
        <p:spPr bwMode="auto">
          <a:xfrm>
            <a:off x="4022725" y="4279900"/>
            <a:ext cx="1255713" cy="657225"/>
          </a:xfrm>
          <a:prstGeom prst="flowChartDecision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04" name="Oval 28"/>
          <p:cNvSpPr>
            <a:spLocks noChangeArrowheads="1"/>
          </p:cNvSpPr>
          <p:nvPr/>
        </p:nvSpPr>
        <p:spPr bwMode="auto">
          <a:xfrm>
            <a:off x="2903538" y="4279900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05" name="Oval 29"/>
          <p:cNvSpPr>
            <a:spLocks noChangeArrowheads="1"/>
          </p:cNvSpPr>
          <p:nvPr/>
        </p:nvSpPr>
        <p:spPr bwMode="auto">
          <a:xfrm>
            <a:off x="3922713" y="5021263"/>
            <a:ext cx="147637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06" name="Oval 30"/>
          <p:cNvSpPr>
            <a:spLocks noChangeArrowheads="1"/>
          </p:cNvSpPr>
          <p:nvPr/>
        </p:nvSpPr>
        <p:spPr bwMode="auto">
          <a:xfrm>
            <a:off x="4570413" y="520382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07" name="Oval 31"/>
          <p:cNvSpPr>
            <a:spLocks noChangeArrowheads="1"/>
          </p:cNvSpPr>
          <p:nvPr/>
        </p:nvSpPr>
        <p:spPr bwMode="auto">
          <a:xfrm>
            <a:off x="5229225" y="5056188"/>
            <a:ext cx="147638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08" name="Oval 32"/>
          <p:cNvSpPr>
            <a:spLocks noChangeArrowheads="1"/>
          </p:cNvSpPr>
          <p:nvPr/>
        </p:nvSpPr>
        <p:spPr bwMode="auto">
          <a:xfrm>
            <a:off x="5387975" y="4425950"/>
            <a:ext cx="147638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09" name="Oval 33"/>
          <p:cNvSpPr>
            <a:spLocks noChangeArrowheads="1"/>
          </p:cNvSpPr>
          <p:nvPr/>
        </p:nvSpPr>
        <p:spPr bwMode="auto">
          <a:xfrm>
            <a:off x="5826125" y="2405063"/>
            <a:ext cx="147638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10" name="Oval 34"/>
          <p:cNvSpPr>
            <a:spLocks noChangeArrowheads="1"/>
          </p:cNvSpPr>
          <p:nvPr/>
        </p:nvSpPr>
        <p:spPr bwMode="auto">
          <a:xfrm>
            <a:off x="6667500" y="4546600"/>
            <a:ext cx="147638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11" name="Oval 35"/>
          <p:cNvSpPr>
            <a:spLocks noChangeArrowheads="1"/>
          </p:cNvSpPr>
          <p:nvPr/>
        </p:nvSpPr>
        <p:spPr bwMode="auto">
          <a:xfrm>
            <a:off x="4364038" y="225742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12" name="Oval 36"/>
          <p:cNvSpPr>
            <a:spLocks noChangeArrowheads="1"/>
          </p:cNvSpPr>
          <p:nvPr/>
        </p:nvSpPr>
        <p:spPr bwMode="auto">
          <a:xfrm>
            <a:off x="4364038" y="3778250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13" name="Oval 37"/>
          <p:cNvSpPr>
            <a:spLocks noChangeArrowheads="1"/>
          </p:cNvSpPr>
          <p:nvPr/>
        </p:nvSpPr>
        <p:spPr bwMode="auto">
          <a:xfrm>
            <a:off x="5240338" y="323532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14" name="Oval 38"/>
          <p:cNvSpPr>
            <a:spLocks noChangeArrowheads="1"/>
          </p:cNvSpPr>
          <p:nvPr/>
        </p:nvSpPr>
        <p:spPr bwMode="auto">
          <a:xfrm>
            <a:off x="2905125" y="2257425"/>
            <a:ext cx="147638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15" name="Oval 39"/>
          <p:cNvSpPr>
            <a:spLocks noChangeArrowheads="1"/>
          </p:cNvSpPr>
          <p:nvPr/>
        </p:nvSpPr>
        <p:spPr bwMode="auto">
          <a:xfrm>
            <a:off x="4570413" y="3160713"/>
            <a:ext cx="147637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16" name="Oval 40"/>
          <p:cNvSpPr>
            <a:spLocks noChangeArrowheads="1"/>
          </p:cNvSpPr>
          <p:nvPr/>
        </p:nvSpPr>
        <p:spPr bwMode="auto">
          <a:xfrm>
            <a:off x="5387975" y="2635250"/>
            <a:ext cx="147638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17" name="Oval 41"/>
          <p:cNvSpPr>
            <a:spLocks noChangeArrowheads="1"/>
          </p:cNvSpPr>
          <p:nvPr/>
        </p:nvSpPr>
        <p:spPr bwMode="auto">
          <a:xfrm>
            <a:off x="3922713" y="385127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18" name="Oval 42"/>
          <p:cNvSpPr>
            <a:spLocks noChangeArrowheads="1"/>
          </p:cNvSpPr>
          <p:nvPr/>
        </p:nvSpPr>
        <p:spPr bwMode="auto">
          <a:xfrm>
            <a:off x="6667500" y="2840038"/>
            <a:ext cx="147638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19" name="Rectangle 4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 sz="3800" dirty="0"/>
              <a:t>Decomposição em Células (exata)</a:t>
            </a:r>
            <a:br>
              <a:rPr lang="pt-BR" sz="3800" dirty="0"/>
            </a:br>
            <a:r>
              <a:rPr lang="pt-BR" sz="3800" dirty="0"/>
              <a:t>com distância euclidiana</a:t>
            </a:r>
          </a:p>
        </p:txBody>
      </p:sp>
    </p:spTree>
    <p:extLst>
      <p:ext uri="{BB962C8B-B14F-4D97-AF65-F5344CB8AC3E}">
        <p14:creationId xmlns:p14="http://schemas.microsoft.com/office/powerpoint/2010/main" val="90434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Outro Exemplo</a:t>
            </a:r>
          </a:p>
        </p:txBody>
      </p:sp>
      <p:pic>
        <p:nvPicPr>
          <p:cNvPr id="3328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9763" y="1181100"/>
            <a:ext cx="6086475" cy="560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8195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grpSp>
        <p:nvGrpSpPr>
          <p:cNvPr id="333826" name="Group 2"/>
          <p:cNvGrpSpPr>
            <a:grpSpLocks/>
          </p:cNvGrpSpPr>
          <p:nvPr/>
        </p:nvGrpSpPr>
        <p:grpSpPr bwMode="auto">
          <a:xfrm>
            <a:off x="457200" y="1804988"/>
            <a:ext cx="3657600" cy="2767012"/>
            <a:chOff x="288" y="1281"/>
            <a:chExt cx="2304" cy="1743"/>
          </a:xfrm>
        </p:grpSpPr>
        <p:sp>
          <p:nvSpPr>
            <p:cNvPr id="333827" name="Rectangle 3"/>
            <p:cNvSpPr>
              <a:spLocks noChangeArrowheads="1"/>
            </p:cNvSpPr>
            <p:nvPr/>
          </p:nvSpPr>
          <p:spPr bwMode="auto">
            <a:xfrm>
              <a:off x="288" y="1281"/>
              <a:ext cx="2304" cy="1743"/>
            </a:xfrm>
            <a:prstGeom prst="rect">
              <a:avLst/>
            </a:prstGeom>
            <a:pattFill prst="lgGrid">
              <a:fgClr>
                <a:srgbClr val="C0C0C0"/>
              </a:fgClr>
              <a:bgClr>
                <a:schemeClr val="bg1"/>
              </a:bgClr>
            </a:pattFill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3828" name="Rectangle 4"/>
            <p:cNvSpPr>
              <a:spLocks noChangeArrowheads="1"/>
            </p:cNvSpPr>
            <p:nvPr/>
          </p:nvSpPr>
          <p:spPr bwMode="auto">
            <a:xfrm>
              <a:off x="819" y="1695"/>
              <a:ext cx="691" cy="254"/>
            </a:xfrm>
            <a:prstGeom prst="rect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3829" name="Oval 5"/>
            <p:cNvSpPr>
              <a:spLocks noChangeArrowheads="1"/>
            </p:cNvSpPr>
            <p:nvPr/>
          </p:nvSpPr>
          <p:spPr bwMode="auto">
            <a:xfrm>
              <a:off x="1663" y="2371"/>
              <a:ext cx="638" cy="34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33830" name="Group 6"/>
          <p:cNvGrpSpPr>
            <a:grpSpLocks/>
          </p:cNvGrpSpPr>
          <p:nvPr/>
        </p:nvGrpSpPr>
        <p:grpSpPr bwMode="auto">
          <a:xfrm>
            <a:off x="5029200" y="1804988"/>
            <a:ext cx="3657600" cy="2767012"/>
            <a:chOff x="3168" y="1281"/>
            <a:chExt cx="2304" cy="1743"/>
          </a:xfrm>
        </p:grpSpPr>
        <p:sp>
          <p:nvSpPr>
            <p:cNvPr id="333831" name="Rectangle 7"/>
            <p:cNvSpPr>
              <a:spLocks noChangeArrowheads="1"/>
            </p:cNvSpPr>
            <p:nvPr/>
          </p:nvSpPr>
          <p:spPr bwMode="auto">
            <a:xfrm>
              <a:off x="3168" y="1281"/>
              <a:ext cx="2304" cy="1743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3832" name="Line 8"/>
            <p:cNvSpPr>
              <a:spLocks noChangeShapeType="1"/>
            </p:cNvSpPr>
            <p:nvPr/>
          </p:nvSpPr>
          <p:spPr bwMode="auto">
            <a:xfrm>
              <a:off x="3168" y="2736"/>
              <a:ext cx="2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33" name="Line 9"/>
            <p:cNvSpPr>
              <a:spLocks noChangeShapeType="1"/>
            </p:cNvSpPr>
            <p:nvPr/>
          </p:nvSpPr>
          <p:spPr bwMode="auto">
            <a:xfrm>
              <a:off x="3168" y="2448"/>
              <a:ext cx="2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34" name="Line 10"/>
            <p:cNvSpPr>
              <a:spLocks noChangeShapeType="1"/>
            </p:cNvSpPr>
            <p:nvPr/>
          </p:nvSpPr>
          <p:spPr bwMode="auto">
            <a:xfrm>
              <a:off x="3168" y="2160"/>
              <a:ext cx="2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35" name="Line 11"/>
            <p:cNvSpPr>
              <a:spLocks noChangeShapeType="1"/>
            </p:cNvSpPr>
            <p:nvPr/>
          </p:nvSpPr>
          <p:spPr bwMode="auto">
            <a:xfrm>
              <a:off x="3168" y="1872"/>
              <a:ext cx="2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36" name="Line 12"/>
            <p:cNvSpPr>
              <a:spLocks noChangeShapeType="1"/>
            </p:cNvSpPr>
            <p:nvPr/>
          </p:nvSpPr>
          <p:spPr bwMode="auto">
            <a:xfrm>
              <a:off x="3168" y="1584"/>
              <a:ext cx="2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37" name="Line 13"/>
            <p:cNvSpPr>
              <a:spLocks noChangeShapeType="1"/>
            </p:cNvSpPr>
            <p:nvPr/>
          </p:nvSpPr>
          <p:spPr bwMode="auto">
            <a:xfrm>
              <a:off x="3456" y="1296"/>
              <a:ext cx="0" cy="17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38" name="Line 14"/>
            <p:cNvSpPr>
              <a:spLocks noChangeShapeType="1"/>
            </p:cNvSpPr>
            <p:nvPr/>
          </p:nvSpPr>
          <p:spPr bwMode="auto">
            <a:xfrm>
              <a:off x="3744" y="1296"/>
              <a:ext cx="0" cy="17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39" name="Line 15"/>
            <p:cNvSpPr>
              <a:spLocks noChangeShapeType="1"/>
            </p:cNvSpPr>
            <p:nvPr/>
          </p:nvSpPr>
          <p:spPr bwMode="auto">
            <a:xfrm>
              <a:off x="4032" y="1296"/>
              <a:ext cx="0" cy="17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40" name="Line 16"/>
            <p:cNvSpPr>
              <a:spLocks noChangeShapeType="1"/>
            </p:cNvSpPr>
            <p:nvPr/>
          </p:nvSpPr>
          <p:spPr bwMode="auto">
            <a:xfrm>
              <a:off x="4320" y="1296"/>
              <a:ext cx="0" cy="17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41" name="Line 17"/>
            <p:cNvSpPr>
              <a:spLocks noChangeShapeType="1"/>
            </p:cNvSpPr>
            <p:nvPr/>
          </p:nvSpPr>
          <p:spPr bwMode="auto">
            <a:xfrm>
              <a:off x="4608" y="1296"/>
              <a:ext cx="0" cy="17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42" name="Line 18"/>
            <p:cNvSpPr>
              <a:spLocks noChangeShapeType="1"/>
            </p:cNvSpPr>
            <p:nvPr/>
          </p:nvSpPr>
          <p:spPr bwMode="auto">
            <a:xfrm>
              <a:off x="4896" y="1296"/>
              <a:ext cx="0" cy="17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43" name="Line 19"/>
            <p:cNvSpPr>
              <a:spLocks noChangeShapeType="1"/>
            </p:cNvSpPr>
            <p:nvPr/>
          </p:nvSpPr>
          <p:spPr bwMode="auto">
            <a:xfrm>
              <a:off x="5184" y="1296"/>
              <a:ext cx="0" cy="17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44" name="Line 20"/>
            <p:cNvSpPr>
              <a:spLocks noChangeShapeType="1"/>
            </p:cNvSpPr>
            <p:nvPr/>
          </p:nvSpPr>
          <p:spPr bwMode="auto">
            <a:xfrm>
              <a:off x="3456" y="2016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45" name="Line 21"/>
            <p:cNvSpPr>
              <a:spLocks noChangeShapeType="1"/>
            </p:cNvSpPr>
            <p:nvPr/>
          </p:nvSpPr>
          <p:spPr bwMode="auto">
            <a:xfrm>
              <a:off x="3456" y="1728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46" name="Line 22"/>
            <p:cNvSpPr>
              <a:spLocks noChangeShapeType="1"/>
            </p:cNvSpPr>
            <p:nvPr/>
          </p:nvSpPr>
          <p:spPr bwMode="auto">
            <a:xfrm>
              <a:off x="4320" y="259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47" name="Line 23"/>
            <p:cNvSpPr>
              <a:spLocks noChangeShapeType="1"/>
            </p:cNvSpPr>
            <p:nvPr/>
          </p:nvSpPr>
          <p:spPr bwMode="auto">
            <a:xfrm>
              <a:off x="4320" y="2304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48" name="Line 24"/>
            <p:cNvSpPr>
              <a:spLocks noChangeShapeType="1"/>
            </p:cNvSpPr>
            <p:nvPr/>
          </p:nvSpPr>
          <p:spPr bwMode="auto">
            <a:xfrm>
              <a:off x="3600" y="1584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49" name="Line 25"/>
            <p:cNvSpPr>
              <a:spLocks noChangeShapeType="1"/>
            </p:cNvSpPr>
            <p:nvPr/>
          </p:nvSpPr>
          <p:spPr bwMode="auto">
            <a:xfrm>
              <a:off x="3888" y="1584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50" name="Line 26"/>
            <p:cNvSpPr>
              <a:spLocks noChangeShapeType="1"/>
            </p:cNvSpPr>
            <p:nvPr/>
          </p:nvSpPr>
          <p:spPr bwMode="auto">
            <a:xfrm>
              <a:off x="4176" y="1584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51" name="Line 27"/>
            <p:cNvSpPr>
              <a:spLocks noChangeShapeType="1"/>
            </p:cNvSpPr>
            <p:nvPr/>
          </p:nvSpPr>
          <p:spPr bwMode="auto">
            <a:xfrm>
              <a:off x="4464" y="1584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52" name="Line 28"/>
            <p:cNvSpPr>
              <a:spLocks noChangeShapeType="1"/>
            </p:cNvSpPr>
            <p:nvPr/>
          </p:nvSpPr>
          <p:spPr bwMode="auto">
            <a:xfrm>
              <a:off x="4464" y="2160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53" name="Line 29"/>
            <p:cNvSpPr>
              <a:spLocks noChangeShapeType="1"/>
            </p:cNvSpPr>
            <p:nvPr/>
          </p:nvSpPr>
          <p:spPr bwMode="auto">
            <a:xfrm>
              <a:off x="4752" y="2160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54" name="Line 30"/>
            <p:cNvSpPr>
              <a:spLocks noChangeShapeType="1"/>
            </p:cNvSpPr>
            <p:nvPr/>
          </p:nvSpPr>
          <p:spPr bwMode="auto">
            <a:xfrm>
              <a:off x="5040" y="2160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55" name="Line 31"/>
            <p:cNvSpPr>
              <a:spLocks noChangeShapeType="1"/>
            </p:cNvSpPr>
            <p:nvPr/>
          </p:nvSpPr>
          <p:spPr bwMode="auto">
            <a:xfrm flipV="1">
              <a:off x="3672" y="158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56" name="Line 32"/>
            <p:cNvSpPr>
              <a:spLocks noChangeShapeType="1"/>
            </p:cNvSpPr>
            <p:nvPr/>
          </p:nvSpPr>
          <p:spPr bwMode="auto">
            <a:xfrm flipV="1">
              <a:off x="3816" y="158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57" name="Line 33"/>
            <p:cNvSpPr>
              <a:spLocks noChangeShapeType="1"/>
            </p:cNvSpPr>
            <p:nvPr/>
          </p:nvSpPr>
          <p:spPr bwMode="auto">
            <a:xfrm flipV="1">
              <a:off x="3960" y="158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58" name="Line 34"/>
            <p:cNvSpPr>
              <a:spLocks noChangeShapeType="1"/>
            </p:cNvSpPr>
            <p:nvPr/>
          </p:nvSpPr>
          <p:spPr bwMode="auto">
            <a:xfrm flipV="1">
              <a:off x="4104" y="158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59" name="Line 35"/>
            <p:cNvSpPr>
              <a:spLocks noChangeShapeType="1"/>
            </p:cNvSpPr>
            <p:nvPr/>
          </p:nvSpPr>
          <p:spPr bwMode="auto">
            <a:xfrm flipV="1">
              <a:off x="4248" y="158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60" name="Line 36"/>
            <p:cNvSpPr>
              <a:spLocks noChangeShapeType="1"/>
            </p:cNvSpPr>
            <p:nvPr/>
          </p:nvSpPr>
          <p:spPr bwMode="auto">
            <a:xfrm flipV="1">
              <a:off x="4392" y="158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61" name="Line 37"/>
            <p:cNvSpPr>
              <a:spLocks noChangeShapeType="1"/>
            </p:cNvSpPr>
            <p:nvPr/>
          </p:nvSpPr>
          <p:spPr bwMode="auto">
            <a:xfrm flipV="1">
              <a:off x="4536" y="230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62" name="Line 38"/>
            <p:cNvSpPr>
              <a:spLocks noChangeShapeType="1"/>
            </p:cNvSpPr>
            <p:nvPr/>
          </p:nvSpPr>
          <p:spPr bwMode="auto">
            <a:xfrm flipV="1">
              <a:off x="4680" y="230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63" name="Line 39"/>
            <p:cNvSpPr>
              <a:spLocks noChangeShapeType="1"/>
            </p:cNvSpPr>
            <p:nvPr/>
          </p:nvSpPr>
          <p:spPr bwMode="auto">
            <a:xfrm flipV="1">
              <a:off x="4824" y="230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64" name="Line 40"/>
            <p:cNvSpPr>
              <a:spLocks noChangeShapeType="1"/>
            </p:cNvSpPr>
            <p:nvPr/>
          </p:nvSpPr>
          <p:spPr bwMode="auto">
            <a:xfrm flipV="1">
              <a:off x="4968" y="230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65" name="Line 41"/>
            <p:cNvSpPr>
              <a:spLocks noChangeShapeType="1"/>
            </p:cNvSpPr>
            <p:nvPr/>
          </p:nvSpPr>
          <p:spPr bwMode="auto">
            <a:xfrm flipV="1">
              <a:off x="5112" y="230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66" name="Line 42"/>
            <p:cNvSpPr>
              <a:spLocks noChangeShapeType="1"/>
            </p:cNvSpPr>
            <p:nvPr/>
          </p:nvSpPr>
          <p:spPr bwMode="auto">
            <a:xfrm>
              <a:off x="4464" y="2664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67" name="Line 43"/>
            <p:cNvSpPr>
              <a:spLocks noChangeShapeType="1"/>
            </p:cNvSpPr>
            <p:nvPr/>
          </p:nvSpPr>
          <p:spPr bwMode="auto">
            <a:xfrm>
              <a:off x="4464" y="2520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68" name="Line 44"/>
            <p:cNvSpPr>
              <a:spLocks noChangeShapeType="1"/>
            </p:cNvSpPr>
            <p:nvPr/>
          </p:nvSpPr>
          <p:spPr bwMode="auto">
            <a:xfrm>
              <a:off x="4464" y="2376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69" name="Line 45"/>
            <p:cNvSpPr>
              <a:spLocks noChangeShapeType="1"/>
            </p:cNvSpPr>
            <p:nvPr/>
          </p:nvSpPr>
          <p:spPr bwMode="auto">
            <a:xfrm>
              <a:off x="3600" y="1656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70" name="Line 46"/>
            <p:cNvSpPr>
              <a:spLocks noChangeShapeType="1"/>
            </p:cNvSpPr>
            <p:nvPr/>
          </p:nvSpPr>
          <p:spPr bwMode="auto">
            <a:xfrm>
              <a:off x="3600" y="1800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71" name="Line 47"/>
            <p:cNvSpPr>
              <a:spLocks noChangeShapeType="1"/>
            </p:cNvSpPr>
            <p:nvPr/>
          </p:nvSpPr>
          <p:spPr bwMode="auto">
            <a:xfrm>
              <a:off x="3600" y="1944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72" name="Rectangle 48"/>
            <p:cNvSpPr>
              <a:spLocks noChangeArrowheads="1"/>
            </p:cNvSpPr>
            <p:nvPr/>
          </p:nvSpPr>
          <p:spPr bwMode="auto">
            <a:xfrm>
              <a:off x="3699" y="1695"/>
              <a:ext cx="691" cy="254"/>
            </a:xfrm>
            <a:prstGeom prst="rect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3873" name="Oval 49"/>
            <p:cNvSpPr>
              <a:spLocks noChangeArrowheads="1"/>
            </p:cNvSpPr>
            <p:nvPr/>
          </p:nvSpPr>
          <p:spPr bwMode="auto">
            <a:xfrm>
              <a:off x="4543" y="2371"/>
              <a:ext cx="638" cy="34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33874" name="Text Box 50"/>
          <p:cNvSpPr txBox="1">
            <a:spLocks noChangeArrowheads="1"/>
          </p:cNvSpPr>
          <p:nvPr/>
        </p:nvSpPr>
        <p:spPr bwMode="auto">
          <a:xfrm>
            <a:off x="1762125" y="4760913"/>
            <a:ext cx="1047750" cy="366712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Uniform </a:t>
            </a:r>
          </a:p>
        </p:txBody>
      </p:sp>
      <p:sp>
        <p:nvSpPr>
          <p:cNvPr id="333875" name="Text Box 51"/>
          <p:cNvSpPr txBox="1">
            <a:spLocks noChangeArrowheads="1"/>
          </p:cNvSpPr>
          <p:nvPr/>
        </p:nvSpPr>
        <p:spPr bwMode="auto">
          <a:xfrm>
            <a:off x="6286500" y="4760913"/>
            <a:ext cx="1136650" cy="366712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Quadtree</a:t>
            </a:r>
          </a:p>
        </p:txBody>
      </p:sp>
      <p:sp>
        <p:nvSpPr>
          <p:cNvPr id="333876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Decomposição em Grids </a:t>
            </a:r>
          </a:p>
        </p:txBody>
      </p:sp>
    </p:spTree>
    <p:extLst>
      <p:ext uri="{BB962C8B-B14F-4D97-AF65-F5344CB8AC3E}">
        <p14:creationId xmlns:p14="http://schemas.microsoft.com/office/powerpoint/2010/main" val="34199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Sumário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pt-BR" sz="2600" dirty="0" smtClean="0"/>
              <a:t>Um pouco de física...</a:t>
            </a:r>
          </a:p>
          <a:p>
            <a:pPr>
              <a:lnSpc>
                <a:spcPct val="110000"/>
              </a:lnSpc>
            </a:pPr>
            <a:r>
              <a:rPr lang="pt-BR" sz="2600" dirty="0" smtClean="0"/>
              <a:t>Perseguição e Fuga, Padrões</a:t>
            </a:r>
          </a:p>
          <a:p>
            <a:pPr>
              <a:lnSpc>
                <a:spcPct val="110000"/>
              </a:lnSpc>
            </a:pPr>
            <a:r>
              <a:rPr lang="pt-BR" sz="2600" dirty="0" smtClean="0"/>
              <a:t>Algoritmos </a:t>
            </a:r>
            <a:r>
              <a:rPr lang="pt-BR" sz="2600" dirty="0"/>
              <a:t>de </a:t>
            </a:r>
            <a:r>
              <a:rPr lang="pt-BR" sz="2600" dirty="0" err="1" smtClean="0"/>
              <a:t>Steering</a:t>
            </a:r>
            <a:endParaRPr lang="pt-BR" sz="2600" dirty="0" smtClean="0"/>
          </a:p>
          <a:p>
            <a:pPr>
              <a:lnSpc>
                <a:spcPct val="110000"/>
              </a:lnSpc>
            </a:pPr>
            <a:r>
              <a:rPr lang="pt-BR" sz="2600" dirty="0" smtClean="0"/>
              <a:t>Campos potenciais</a:t>
            </a:r>
            <a:endParaRPr lang="pt-BR" sz="2600" dirty="0"/>
          </a:p>
          <a:p>
            <a:pPr>
              <a:lnSpc>
                <a:spcPct val="110000"/>
              </a:lnSpc>
            </a:pPr>
            <a:r>
              <a:rPr lang="pt-BR" sz="2600" dirty="0"/>
              <a:t>Métodos Baseados em Grafos (</a:t>
            </a:r>
            <a:r>
              <a:rPr lang="pt-BR" sz="2600" i="1" dirty="0" err="1"/>
              <a:t>Roadmaps</a:t>
            </a:r>
            <a:r>
              <a:rPr lang="pt-BR" sz="2600" dirty="0"/>
              <a:t>)</a:t>
            </a:r>
          </a:p>
          <a:p>
            <a:pPr>
              <a:lnSpc>
                <a:spcPct val="110000"/>
              </a:lnSpc>
            </a:pPr>
            <a:r>
              <a:rPr lang="pt-BR" sz="2600" dirty="0"/>
              <a:t>Decomposição em células / </a:t>
            </a:r>
            <a:r>
              <a:rPr lang="pt-BR" sz="2600" dirty="0" err="1"/>
              <a:t>Navigation</a:t>
            </a:r>
            <a:r>
              <a:rPr lang="pt-BR" sz="2600" dirty="0"/>
              <a:t> </a:t>
            </a:r>
            <a:r>
              <a:rPr lang="pt-BR" sz="2600" dirty="0" err="1"/>
              <a:t>Meshes</a:t>
            </a:r>
            <a:endParaRPr lang="pt-BR" sz="2600" dirty="0"/>
          </a:p>
          <a:p>
            <a:pPr>
              <a:lnSpc>
                <a:spcPct val="110000"/>
              </a:lnSpc>
            </a:pPr>
            <a:r>
              <a:rPr lang="pt-BR" sz="2600" dirty="0"/>
              <a:t>Busca do menor caminho</a:t>
            </a:r>
          </a:p>
          <a:p>
            <a:pPr lvl="2">
              <a:lnSpc>
                <a:spcPct val="110000"/>
              </a:lnSpc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92100"/>
            <a:ext cx="5305425" cy="685800"/>
          </a:xfrm>
        </p:spPr>
        <p:txBody>
          <a:bodyPr/>
          <a:lstStyle/>
          <a:p>
            <a:r>
              <a:rPr lang="en-US"/>
              <a:t>Grafos e Grids</a:t>
            </a:r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449263" y="2511425"/>
            <a:ext cx="1495425" cy="1495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852" name="Line 4"/>
          <p:cNvSpPr>
            <a:spLocks noChangeShapeType="1"/>
          </p:cNvSpPr>
          <p:nvPr/>
        </p:nvSpPr>
        <p:spPr bwMode="auto">
          <a:xfrm>
            <a:off x="1450975" y="2511425"/>
            <a:ext cx="0" cy="1509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853" name="Line 5"/>
          <p:cNvSpPr>
            <a:spLocks noChangeShapeType="1"/>
          </p:cNvSpPr>
          <p:nvPr/>
        </p:nvSpPr>
        <p:spPr bwMode="auto">
          <a:xfrm>
            <a:off x="957263" y="2511425"/>
            <a:ext cx="0" cy="1509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854" name="Line 6"/>
          <p:cNvSpPr>
            <a:spLocks noChangeShapeType="1"/>
          </p:cNvSpPr>
          <p:nvPr/>
        </p:nvSpPr>
        <p:spPr bwMode="auto">
          <a:xfrm>
            <a:off x="449263" y="2990850"/>
            <a:ext cx="149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855" name="Line 7"/>
          <p:cNvSpPr>
            <a:spLocks noChangeShapeType="1"/>
          </p:cNvSpPr>
          <p:nvPr/>
        </p:nvSpPr>
        <p:spPr bwMode="auto">
          <a:xfrm>
            <a:off x="449263" y="3455988"/>
            <a:ext cx="149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856" name="Text Box 8"/>
          <p:cNvSpPr txBox="1">
            <a:spLocks noChangeArrowheads="1"/>
          </p:cNvSpPr>
          <p:nvPr/>
        </p:nvSpPr>
        <p:spPr bwMode="auto">
          <a:xfrm>
            <a:off x="490538" y="2520950"/>
            <a:ext cx="4048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A</a:t>
            </a:r>
          </a:p>
        </p:txBody>
      </p:sp>
      <p:sp>
        <p:nvSpPr>
          <p:cNvPr id="334857" name="Text Box 9"/>
          <p:cNvSpPr txBox="1">
            <a:spLocks noChangeArrowheads="1"/>
          </p:cNvSpPr>
          <p:nvPr/>
        </p:nvSpPr>
        <p:spPr bwMode="auto">
          <a:xfrm>
            <a:off x="1012825" y="252095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B</a:t>
            </a:r>
          </a:p>
        </p:txBody>
      </p:sp>
      <p:sp>
        <p:nvSpPr>
          <p:cNvPr id="334858" name="Text Box 10"/>
          <p:cNvSpPr txBox="1">
            <a:spLocks noChangeArrowheads="1"/>
          </p:cNvSpPr>
          <p:nvPr/>
        </p:nvSpPr>
        <p:spPr bwMode="auto">
          <a:xfrm>
            <a:off x="1506538" y="252095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C</a:t>
            </a:r>
          </a:p>
        </p:txBody>
      </p:sp>
      <p:sp>
        <p:nvSpPr>
          <p:cNvPr id="334859" name="Text Box 11"/>
          <p:cNvSpPr txBox="1">
            <a:spLocks noChangeArrowheads="1"/>
          </p:cNvSpPr>
          <p:nvPr/>
        </p:nvSpPr>
        <p:spPr bwMode="auto">
          <a:xfrm>
            <a:off x="490538" y="2998788"/>
            <a:ext cx="4048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D</a:t>
            </a:r>
          </a:p>
        </p:txBody>
      </p:sp>
      <p:sp>
        <p:nvSpPr>
          <p:cNvPr id="334860" name="Text Box 12"/>
          <p:cNvSpPr txBox="1">
            <a:spLocks noChangeArrowheads="1"/>
          </p:cNvSpPr>
          <p:nvPr/>
        </p:nvSpPr>
        <p:spPr bwMode="auto">
          <a:xfrm>
            <a:off x="1012825" y="2998788"/>
            <a:ext cx="3698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E</a:t>
            </a:r>
          </a:p>
        </p:txBody>
      </p:sp>
      <p:sp>
        <p:nvSpPr>
          <p:cNvPr id="334861" name="Text Box 13"/>
          <p:cNvSpPr txBox="1">
            <a:spLocks noChangeArrowheads="1"/>
          </p:cNvSpPr>
          <p:nvPr/>
        </p:nvSpPr>
        <p:spPr bwMode="auto">
          <a:xfrm>
            <a:off x="1506538" y="2998788"/>
            <a:ext cx="3540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F</a:t>
            </a:r>
          </a:p>
        </p:txBody>
      </p:sp>
      <p:sp>
        <p:nvSpPr>
          <p:cNvPr id="334862" name="Text Box 14"/>
          <p:cNvSpPr txBox="1">
            <a:spLocks noChangeArrowheads="1"/>
          </p:cNvSpPr>
          <p:nvPr/>
        </p:nvSpPr>
        <p:spPr bwMode="auto">
          <a:xfrm>
            <a:off x="490538" y="3521075"/>
            <a:ext cx="4048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G</a:t>
            </a:r>
          </a:p>
        </p:txBody>
      </p:sp>
      <p:sp>
        <p:nvSpPr>
          <p:cNvPr id="334863" name="Text Box 15"/>
          <p:cNvSpPr txBox="1">
            <a:spLocks noChangeArrowheads="1"/>
          </p:cNvSpPr>
          <p:nvPr/>
        </p:nvSpPr>
        <p:spPr bwMode="auto">
          <a:xfrm>
            <a:off x="1012825" y="3521075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H</a:t>
            </a:r>
          </a:p>
        </p:txBody>
      </p:sp>
      <p:sp>
        <p:nvSpPr>
          <p:cNvPr id="334864" name="Text Box 16"/>
          <p:cNvSpPr txBox="1">
            <a:spLocks noChangeArrowheads="1"/>
          </p:cNvSpPr>
          <p:nvPr/>
        </p:nvSpPr>
        <p:spPr bwMode="auto">
          <a:xfrm>
            <a:off x="1506538" y="3521075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I</a:t>
            </a:r>
          </a:p>
        </p:txBody>
      </p:sp>
      <p:grpSp>
        <p:nvGrpSpPr>
          <p:cNvPr id="334865" name="Group 17"/>
          <p:cNvGrpSpPr>
            <a:grpSpLocks/>
          </p:cNvGrpSpPr>
          <p:nvPr/>
        </p:nvGrpSpPr>
        <p:grpSpPr bwMode="auto">
          <a:xfrm>
            <a:off x="2794000" y="2117725"/>
            <a:ext cx="558800" cy="558800"/>
            <a:chOff x="2090" y="1224"/>
            <a:chExt cx="352" cy="352"/>
          </a:xfrm>
        </p:grpSpPr>
        <p:sp>
          <p:nvSpPr>
            <p:cNvPr id="334866" name="Oval 18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867" name="Text Box 19"/>
            <p:cNvSpPr txBox="1">
              <a:spLocks noChangeArrowheads="1"/>
            </p:cNvSpPr>
            <p:nvPr/>
          </p:nvSpPr>
          <p:spPr bwMode="auto">
            <a:xfrm>
              <a:off x="2139" y="1250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34868" name="Text Box 20"/>
            <p:cNvSpPr txBox="1">
              <a:spLocks noChangeArrowheads="1"/>
            </p:cNvSpPr>
            <p:nvPr/>
          </p:nvSpPr>
          <p:spPr bwMode="auto">
            <a:xfrm>
              <a:off x="2139" y="1250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34869" name="Group 21"/>
          <p:cNvGrpSpPr>
            <a:grpSpLocks/>
          </p:cNvGrpSpPr>
          <p:nvPr/>
        </p:nvGrpSpPr>
        <p:grpSpPr bwMode="auto">
          <a:xfrm>
            <a:off x="3824288" y="2117725"/>
            <a:ext cx="558800" cy="558800"/>
            <a:chOff x="2090" y="1224"/>
            <a:chExt cx="352" cy="352"/>
          </a:xfrm>
        </p:grpSpPr>
        <p:sp>
          <p:nvSpPr>
            <p:cNvPr id="334870" name="Oval 22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871" name="Text Box 23"/>
            <p:cNvSpPr txBox="1">
              <a:spLocks noChangeArrowheads="1"/>
            </p:cNvSpPr>
            <p:nvPr/>
          </p:nvSpPr>
          <p:spPr bwMode="auto">
            <a:xfrm>
              <a:off x="2139" y="1250"/>
              <a:ext cx="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34872" name="Text Box 24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</p:grpSp>
      <p:grpSp>
        <p:nvGrpSpPr>
          <p:cNvPr id="334873" name="Group 25"/>
          <p:cNvGrpSpPr>
            <a:grpSpLocks/>
          </p:cNvGrpSpPr>
          <p:nvPr/>
        </p:nvGrpSpPr>
        <p:grpSpPr bwMode="auto">
          <a:xfrm>
            <a:off x="4852988" y="2117725"/>
            <a:ext cx="558800" cy="558800"/>
            <a:chOff x="2090" y="1224"/>
            <a:chExt cx="352" cy="352"/>
          </a:xfrm>
        </p:grpSpPr>
        <p:sp>
          <p:nvSpPr>
            <p:cNvPr id="334874" name="Oval 26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875" name="Text Box 27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  <p:sp>
          <p:nvSpPr>
            <p:cNvPr id="334876" name="Text Box 28"/>
            <p:cNvSpPr txBox="1">
              <a:spLocks noChangeArrowheads="1"/>
            </p:cNvSpPr>
            <p:nvPr/>
          </p:nvSpPr>
          <p:spPr bwMode="auto">
            <a:xfrm>
              <a:off x="2139" y="1250"/>
              <a:ext cx="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334877" name="Line 29"/>
          <p:cNvSpPr>
            <a:spLocks noChangeShapeType="1"/>
          </p:cNvSpPr>
          <p:nvPr/>
        </p:nvSpPr>
        <p:spPr bwMode="auto">
          <a:xfrm>
            <a:off x="3351213" y="239553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878" name="Line 30"/>
          <p:cNvSpPr>
            <a:spLocks noChangeShapeType="1"/>
          </p:cNvSpPr>
          <p:nvPr/>
        </p:nvSpPr>
        <p:spPr bwMode="auto">
          <a:xfrm>
            <a:off x="4381500" y="239553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34879" name="Group 31"/>
          <p:cNvGrpSpPr>
            <a:grpSpLocks/>
          </p:cNvGrpSpPr>
          <p:nvPr/>
        </p:nvGrpSpPr>
        <p:grpSpPr bwMode="auto">
          <a:xfrm>
            <a:off x="2794000" y="2930525"/>
            <a:ext cx="558800" cy="558800"/>
            <a:chOff x="2090" y="1224"/>
            <a:chExt cx="352" cy="352"/>
          </a:xfrm>
        </p:grpSpPr>
        <p:sp>
          <p:nvSpPr>
            <p:cNvPr id="334880" name="Oval 32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881" name="Text Box 33"/>
            <p:cNvSpPr txBox="1">
              <a:spLocks noChangeArrowheads="1"/>
            </p:cNvSpPr>
            <p:nvPr/>
          </p:nvSpPr>
          <p:spPr bwMode="auto">
            <a:xfrm>
              <a:off x="2139" y="1250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34882" name="Text Box 34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</p:grpSp>
      <p:grpSp>
        <p:nvGrpSpPr>
          <p:cNvPr id="334883" name="Group 35"/>
          <p:cNvGrpSpPr>
            <a:grpSpLocks/>
          </p:cNvGrpSpPr>
          <p:nvPr/>
        </p:nvGrpSpPr>
        <p:grpSpPr bwMode="auto">
          <a:xfrm>
            <a:off x="3824288" y="2930525"/>
            <a:ext cx="558800" cy="558800"/>
            <a:chOff x="2090" y="1224"/>
            <a:chExt cx="352" cy="352"/>
          </a:xfrm>
        </p:grpSpPr>
        <p:sp>
          <p:nvSpPr>
            <p:cNvPr id="334884" name="Oval 36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885" name="Text Box 37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  <p:sp>
          <p:nvSpPr>
            <p:cNvPr id="334886" name="Text Box 38"/>
            <p:cNvSpPr txBox="1">
              <a:spLocks noChangeArrowheads="1"/>
            </p:cNvSpPr>
            <p:nvPr/>
          </p:nvSpPr>
          <p:spPr bwMode="auto">
            <a:xfrm>
              <a:off x="2139" y="1250"/>
              <a:ext cx="23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E</a:t>
              </a:r>
            </a:p>
          </p:txBody>
        </p:sp>
      </p:grpSp>
      <p:grpSp>
        <p:nvGrpSpPr>
          <p:cNvPr id="334887" name="Group 39"/>
          <p:cNvGrpSpPr>
            <a:grpSpLocks/>
          </p:cNvGrpSpPr>
          <p:nvPr/>
        </p:nvGrpSpPr>
        <p:grpSpPr bwMode="auto">
          <a:xfrm>
            <a:off x="4852988" y="2930525"/>
            <a:ext cx="558800" cy="558800"/>
            <a:chOff x="2090" y="1224"/>
            <a:chExt cx="352" cy="352"/>
          </a:xfrm>
        </p:grpSpPr>
        <p:sp>
          <p:nvSpPr>
            <p:cNvPr id="334888" name="Oval 40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889" name="Text Box 41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  <p:sp>
          <p:nvSpPr>
            <p:cNvPr id="334890" name="Text Box 42"/>
            <p:cNvSpPr txBox="1">
              <a:spLocks noChangeArrowheads="1"/>
            </p:cNvSpPr>
            <p:nvPr/>
          </p:nvSpPr>
          <p:spPr bwMode="auto">
            <a:xfrm>
              <a:off x="2139" y="1250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334891" name="Line 43"/>
          <p:cNvSpPr>
            <a:spLocks noChangeShapeType="1"/>
          </p:cNvSpPr>
          <p:nvPr/>
        </p:nvSpPr>
        <p:spPr bwMode="auto">
          <a:xfrm>
            <a:off x="3351213" y="320833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892" name="Line 44"/>
          <p:cNvSpPr>
            <a:spLocks noChangeShapeType="1"/>
          </p:cNvSpPr>
          <p:nvPr/>
        </p:nvSpPr>
        <p:spPr bwMode="auto">
          <a:xfrm>
            <a:off x="4381500" y="320833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34893" name="Group 45"/>
          <p:cNvGrpSpPr>
            <a:grpSpLocks/>
          </p:cNvGrpSpPr>
          <p:nvPr/>
        </p:nvGrpSpPr>
        <p:grpSpPr bwMode="auto">
          <a:xfrm>
            <a:off x="2794000" y="3787775"/>
            <a:ext cx="558800" cy="558800"/>
            <a:chOff x="2090" y="1224"/>
            <a:chExt cx="352" cy="352"/>
          </a:xfrm>
        </p:grpSpPr>
        <p:sp>
          <p:nvSpPr>
            <p:cNvPr id="334894" name="Oval 46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895" name="Text Box 47"/>
            <p:cNvSpPr txBox="1">
              <a:spLocks noChangeArrowheads="1"/>
            </p:cNvSpPr>
            <p:nvPr/>
          </p:nvSpPr>
          <p:spPr bwMode="auto">
            <a:xfrm>
              <a:off x="2139" y="1250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34896" name="Text Box 48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</p:grpSp>
      <p:grpSp>
        <p:nvGrpSpPr>
          <p:cNvPr id="334897" name="Group 49"/>
          <p:cNvGrpSpPr>
            <a:grpSpLocks/>
          </p:cNvGrpSpPr>
          <p:nvPr/>
        </p:nvGrpSpPr>
        <p:grpSpPr bwMode="auto">
          <a:xfrm>
            <a:off x="3824288" y="3787775"/>
            <a:ext cx="558800" cy="558800"/>
            <a:chOff x="2090" y="1224"/>
            <a:chExt cx="352" cy="352"/>
          </a:xfrm>
        </p:grpSpPr>
        <p:sp>
          <p:nvSpPr>
            <p:cNvPr id="334898" name="Oval 50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899" name="Text Box 51"/>
            <p:cNvSpPr txBox="1">
              <a:spLocks noChangeArrowheads="1"/>
            </p:cNvSpPr>
            <p:nvPr/>
          </p:nvSpPr>
          <p:spPr bwMode="auto">
            <a:xfrm>
              <a:off x="2139" y="1250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334900" name="Text Box 52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</p:grpSp>
      <p:grpSp>
        <p:nvGrpSpPr>
          <p:cNvPr id="334901" name="Group 53"/>
          <p:cNvGrpSpPr>
            <a:grpSpLocks/>
          </p:cNvGrpSpPr>
          <p:nvPr/>
        </p:nvGrpSpPr>
        <p:grpSpPr bwMode="auto">
          <a:xfrm>
            <a:off x="4852988" y="3787775"/>
            <a:ext cx="558800" cy="558800"/>
            <a:chOff x="2090" y="1224"/>
            <a:chExt cx="352" cy="352"/>
          </a:xfrm>
        </p:grpSpPr>
        <p:sp>
          <p:nvSpPr>
            <p:cNvPr id="334902" name="Oval 54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903" name="Text Box 55"/>
            <p:cNvSpPr txBox="1">
              <a:spLocks noChangeArrowheads="1"/>
            </p:cNvSpPr>
            <p:nvPr/>
          </p:nvSpPr>
          <p:spPr bwMode="auto">
            <a:xfrm>
              <a:off x="2139" y="1250"/>
              <a:ext cx="228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 I</a:t>
              </a:r>
            </a:p>
          </p:txBody>
        </p:sp>
        <p:sp>
          <p:nvSpPr>
            <p:cNvPr id="334904" name="Text Box 56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</p:grpSp>
      <p:sp>
        <p:nvSpPr>
          <p:cNvPr id="334905" name="Line 57"/>
          <p:cNvSpPr>
            <a:spLocks noChangeShapeType="1"/>
          </p:cNvSpPr>
          <p:nvPr/>
        </p:nvSpPr>
        <p:spPr bwMode="auto">
          <a:xfrm>
            <a:off x="3351213" y="406558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06" name="Line 58"/>
          <p:cNvSpPr>
            <a:spLocks noChangeShapeType="1"/>
          </p:cNvSpPr>
          <p:nvPr/>
        </p:nvSpPr>
        <p:spPr bwMode="auto">
          <a:xfrm>
            <a:off x="4381500" y="406558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07" name="Line 59"/>
          <p:cNvSpPr>
            <a:spLocks noChangeShapeType="1"/>
          </p:cNvSpPr>
          <p:nvPr/>
        </p:nvSpPr>
        <p:spPr bwMode="auto">
          <a:xfrm rot="-5400000">
            <a:off x="2930525" y="28146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08" name="Line 60"/>
          <p:cNvSpPr>
            <a:spLocks noChangeShapeType="1"/>
          </p:cNvSpPr>
          <p:nvPr/>
        </p:nvSpPr>
        <p:spPr bwMode="auto">
          <a:xfrm rot="-5400000">
            <a:off x="3960813" y="28146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09" name="Line 61"/>
          <p:cNvSpPr>
            <a:spLocks noChangeShapeType="1"/>
          </p:cNvSpPr>
          <p:nvPr/>
        </p:nvSpPr>
        <p:spPr bwMode="auto">
          <a:xfrm rot="-5400000">
            <a:off x="4992688" y="28146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10" name="Line 62"/>
          <p:cNvSpPr>
            <a:spLocks noChangeShapeType="1"/>
          </p:cNvSpPr>
          <p:nvPr/>
        </p:nvSpPr>
        <p:spPr bwMode="auto">
          <a:xfrm rot="-5400000">
            <a:off x="2930525" y="36417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11" name="Line 63"/>
          <p:cNvSpPr>
            <a:spLocks noChangeShapeType="1"/>
          </p:cNvSpPr>
          <p:nvPr/>
        </p:nvSpPr>
        <p:spPr bwMode="auto">
          <a:xfrm rot="-5400000">
            <a:off x="3960813" y="36417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12" name="Line 64"/>
          <p:cNvSpPr>
            <a:spLocks noChangeShapeType="1"/>
          </p:cNvSpPr>
          <p:nvPr/>
        </p:nvSpPr>
        <p:spPr bwMode="auto">
          <a:xfrm rot="-5400000">
            <a:off x="4992688" y="36417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34913" name="Group 65"/>
          <p:cNvGrpSpPr>
            <a:grpSpLocks/>
          </p:cNvGrpSpPr>
          <p:nvPr/>
        </p:nvGrpSpPr>
        <p:grpSpPr bwMode="auto">
          <a:xfrm>
            <a:off x="6118225" y="2117725"/>
            <a:ext cx="558800" cy="558800"/>
            <a:chOff x="2090" y="1224"/>
            <a:chExt cx="352" cy="352"/>
          </a:xfrm>
        </p:grpSpPr>
        <p:sp>
          <p:nvSpPr>
            <p:cNvPr id="334914" name="Oval 66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915" name="Text Box 67"/>
            <p:cNvSpPr txBox="1">
              <a:spLocks noChangeArrowheads="1"/>
            </p:cNvSpPr>
            <p:nvPr/>
          </p:nvSpPr>
          <p:spPr bwMode="auto">
            <a:xfrm>
              <a:off x="2139" y="1250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34916" name="Text Box 68"/>
            <p:cNvSpPr txBox="1">
              <a:spLocks noChangeArrowheads="1"/>
            </p:cNvSpPr>
            <p:nvPr/>
          </p:nvSpPr>
          <p:spPr bwMode="auto">
            <a:xfrm>
              <a:off x="2139" y="1250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34917" name="Group 69"/>
          <p:cNvGrpSpPr>
            <a:grpSpLocks/>
          </p:cNvGrpSpPr>
          <p:nvPr/>
        </p:nvGrpSpPr>
        <p:grpSpPr bwMode="auto">
          <a:xfrm>
            <a:off x="7148513" y="2117725"/>
            <a:ext cx="558800" cy="558800"/>
            <a:chOff x="2090" y="1224"/>
            <a:chExt cx="352" cy="352"/>
          </a:xfrm>
        </p:grpSpPr>
        <p:sp>
          <p:nvSpPr>
            <p:cNvPr id="334918" name="Oval 70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919" name="Text Box 71"/>
            <p:cNvSpPr txBox="1">
              <a:spLocks noChangeArrowheads="1"/>
            </p:cNvSpPr>
            <p:nvPr/>
          </p:nvSpPr>
          <p:spPr bwMode="auto">
            <a:xfrm>
              <a:off x="2139" y="1250"/>
              <a:ext cx="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34920" name="Text Box 72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</p:grpSp>
      <p:grpSp>
        <p:nvGrpSpPr>
          <p:cNvPr id="334921" name="Group 73"/>
          <p:cNvGrpSpPr>
            <a:grpSpLocks/>
          </p:cNvGrpSpPr>
          <p:nvPr/>
        </p:nvGrpSpPr>
        <p:grpSpPr bwMode="auto">
          <a:xfrm>
            <a:off x="8177213" y="2117725"/>
            <a:ext cx="558800" cy="558800"/>
            <a:chOff x="2090" y="1224"/>
            <a:chExt cx="352" cy="352"/>
          </a:xfrm>
        </p:grpSpPr>
        <p:sp>
          <p:nvSpPr>
            <p:cNvPr id="334922" name="Oval 74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923" name="Text Box 75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  <p:sp>
          <p:nvSpPr>
            <p:cNvPr id="334924" name="Text Box 76"/>
            <p:cNvSpPr txBox="1">
              <a:spLocks noChangeArrowheads="1"/>
            </p:cNvSpPr>
            <p:nvPr/>
          </p:nvSpPr>
          <p:spPr bwMode="auto">
            <a:xfrm>
              <a:off x="2139" y="1250"/>
              <a:ext cx="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334925" name="Line 77"/>
          <p:cNvSpPr>
            <a:spLocks noChangeShapeType="1"/>
          </p:cNvSpPr>
          <p:nvPr/>
        </p:nvSpPr>
        <p:spPr bwMode="auto">
          <a:xfrm>
            <a:off x="6675438" y="239553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26" name="Line 78"/>
          <p:cNvSpPr>
            <a:spLocks noChangeShapeType="1"/>
          </p:cNvSpPr>
          <p:nvPr/>
        </p:nvSpPr>
        <p:spPr bwMode="auto">
          <a:xfrm>
            <a:off x="7705725" y="239553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34927" name="Group 79"/>
          <p:cNvGrpSpPr>
            <a:grpSpLocks/>
          </p:cNvGrpSpPr>
          <p:nvPr/>
        </p:nvGrpSpPr>
        <p:grpSpPr bwMode="auto">
          <a:xfrm>
            <a:off x="6118225" y="2930525"/>
            <a:ext cx="558800" cy="558800"/>
            <a:chOff x="2090" y="1224"/>
            <a:chExt cx="352" cy="352"/>
          </a:xfrm>
        </p:grpSpPr>
        <p:sp>
          <p:nvSpPr>
            <p:cNvPr id="334928" name="Oval 80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929" name="Text Box 81"/>
            <p:cNvSpPr txBox="1">
              <a:spLocks noChangeArrowheads="1"/>
            </p:cNvSpPr>
            <p:nvPr/>
          </p:nvSpPr>
          <p:spPr bwMode="auto">
            <a:xfrm>
              <a:off x="2139" y="1250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34930" name="Text Box 82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</p:grpSp>
      <p:grpSp>
        <p:nvGrpSpPr>
          <p:cNvPr id="334931" name="Group 83"/>
          <p:cNvGrpSpPr>
            <a:grpSpLocks/>
          </p:cNvGrpSpPr>
          <p:nvPr/>
        </p:nvGrpSpPr>
        <p:grpSpPr bwMode="auto">
          <a:xfrm>
            <a:off x="7148513" y="2930525"/>
            <a:ext cx="558800" cy="558800"/>
            <a:chOff x="2090" y="1224"/>
            <a:chExt cx="352" cy="352"/>
          </a:xfrm>
        </p:grpSpPr>
        <p:sp>
          <p:nvSpPr>
            <p:cNvPr id="334932" name="Oval 84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933" name="Text Box 85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  <p:sp>
          <p:nvSpPr>
            <p:cNvPr id="334934" name="Text Box 86"/>
            <p:cNvSpPr txBox="1">
              <a:spLocks noChangeArrowheads="1"/>
            </p:cNvSpPr>
            <p:nvPr/>
          </p:nvSpPr>
          <p:spPr bwMode="auto">
            <a:xfrm>
              <a:off x="2139" y="1250"/>
              <a:ext cx="23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E</a:t>
              </a:r>
            </a:p>
          </p:txBody>
        </p:sp>
      </p:grpSp>
      <p:grpSp>
        <p:nvGrpSpPr>
          <p:cNvPr id="334935" name="Group 87"/>
          <p:cNvGrpSpPr>
            <a:grpSpLocks/>
          </p:cNvGrpSpPr>
          <p:nvPr/>
        </p:nvGrpSpPr>
        <p:grpSpPr bwMode="auto">
          <a:xfrm>
            <a:off x="8177213" y="2930525"/>
            <a:ext cx="558800" cy="558800"/>
            <a:chOff x="2090" y="1224"/>
            <a:chExt cx="352" cy="352"/>
          </a:xfrm>
        </p:grpSpPr>
        <p:sp>
          <p:nvSpPr>
            <p:cNvPr id="334936" name="Oval 88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937" name="Text Box 89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  <p:sp>
          <p:nvSpPr>
            <p:cNvPr id="334938" name="Text Box 90"/>
            <p:cNvSpPr txBox="1">
              <a:spLocks noChangeArrowheads="1"/>
            </p:cNvSpPr>
            <p:nvPr/>
          </p:nvSpPr>
          <p:spPr bwMode="auto">
            <a:xfrm>
              <a:off x="2139" y="1250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334939" name="Line 91"/>
          <p:cNvSpPr>
            <a:spLocks noChangeShapeType="1"/>
          </p:cNvSpPr>
          <p:nvPr/>
        </p:nvSpPr>
        <p:spPr bwMode="auto">
          <a:xfrm>
            <a:off x="6675438" y="320833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40" name="Line 92"/>
          <p:cNvSpPr>
            <a:spLocks noChangeShapeType="1"/>
          </p:cNvSpPr>
          <p:nvPr/>
        </p:nvSpPr>
        <p:spPr bwMode="auto">
          <a:xfrm>
            <a:off x="7705725" y="320833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34941" name="Group 93"/>
          <p:cNvGrpSpPr>
            <a:grpSpLocks/>
          </p:cNvGrpSpPr>
          <p:nvPr/>
        </p:nvGrpSpPr>
        <p:grpSpPr bwMode="auto">
          <a:xfrm>
            <a:off x="6118225" y="3787775"/>
            <a:ext cx="558800" cy="558800"/>
            <a:chOff x="2090" y="1224"/>
            <a:chExt cx="352" cy="352"/>
          </a:xfrm>
        </p:grpSpPr>
        <p:sp>
          <p:nvSpPr>
            <p:cNvPr id="334942" name="Oval 94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943" name="Text Box 95"/>
            <p:cNvSpPr txBox="1">
              <a:spLocks noChangeArrowheads="1"/>
            </p:cNvSpPr>
            <p:nvPr/>
          </p:nvSpPr>
          <p:spPr bwMode="auto">
            <a:xfrm>
              <a:off x="2139" y="1250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34944" name="Text Box 96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</p:grpSp>
      <p:grpSp>
        <p:nvGrpSpPr>
          <p:cNvPr id="334945" name="Group 97"/>
          <p:cNvGrpSpPr>
            <a:grpSpLocks/>
          </p:cNvGrpSpPr>
          <p:nvPr/>
        </p:nvGrpSpPr>
        <p:grpSpPr bwMode="auto">
          <a:xfrm>
            <a:off x="7148513" y="3787775"/>
            <a:ext cx="558800" cy="558800"/>
            <a:chOff x="2090" y="1224"/>
            <a:chExt cx="352" cy="352"/>
          </a:xfrm>
        </p:grpSpPr>
        <p:sp>
          <p:nvSpPr>
            <p:cNvPr id="334946" name="Oval 98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947" name="Text Box 99"/>
            <p:cNvSpPr txBox="1">
              <a:spLocks noChangeArrowheads="1"/>
            </p:cNvSpPr>
            <p:nvPr/>
          </p:nvSpPr>
          <p:spPr bwMode="auto">
            <a:xfrm>
              <a:off x="2139" y="1250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334948" name="Text Box 100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</p:grpSp>
      <p:grpSp>
        <p:nvGrpSpPr>
          <p:cNvPr id="334949" name="Group 101"/>
          <p:cNvGrpSpPr>
            <a:grpSpLocks/>
          </p:cNvGrpSpPr>
          <p:nvPr/>
        </p:nvGrpSpPr>
        <p:grpSpPr bwMode="auto">
          <a:xfrm>
            <a:off x="8177213" y="3787775"/>
            <a:ext cx="558800" cy="558800"/>
            <a:chOff x="2090" y="1224"/>
            <a:chExt cx="352" cy="352"/>
          </a:xfrm>
        </p:grpSpPr>
        <p:sp>
          <p:nvSpPr>
            <p:cNvPr id="334950" name="Oval 102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951" name="Text Box 103"/>
            <p:cNvSpPr txBox="1">
              <a:spLocks noChangeArrowheads="1"/>
            </p:cNvSpPr>
            <p:nvPr/>
          </p:nvSpPr>
          <p:spPr bwMode="auto">
            <a:xfrm>
              <a:off x="2139" y="1250"/>
              <a:ext cx="228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 I</a:t>
              </a:r>
            </a:p>
          </p:txBody>
        </p:sp>
        <p:sp>
          <p:nvSpPr>
            <p:cNvPr id="334952" name="Text Box 104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</p:grpSp>
      <p:sp>
        <p:nvSpPr>
          <p:cNvPr id="334953" name="Line 105"/>
          <p:cNvSpPr>
            <a:spLocks noChangeShapeType="1"/>
          </p:cNvSpPr>
          <p:nvPr/>
        </p:nvSpPr>
        <p:spPr bwMode="auto">
          <a:xfrm>
            <a:off x="6675438" y="406558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54" name="Line 106"/>
          <p:cNvSpPr>
            <a:spLocks noChangeShapeType="1"/>
          </p:cNvSpPr>
          <p:nvPr/>
        </p:nvSpPr>
        <p:spPr bwMode="auto">
          <a:xfrm>
            <a:off x="7705725" y="406558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55" name="Line 107"/>
          <p:cNvSpPr>
            <a:spLocks noChangeShapeType="1"/>
          </p:cNvSpPr>
          <p:nvPr/>
        </p:nvSpPr>
        <p:spPr bwMode="auto">
          <a:xfrm rot="-5400000">
            <a:off x="6254750" y="28146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56" name="Line 108"/>
          <p:cNvSpPr>
            <a:spLocks noChangeShapeType="1"/>
          </p:cNvSpPr>
          <p:nvPr/>
        </p:nvSpPr>
        <p:spPr bwMode="auto">
          <a:xfrm rot="-5400000">
            <a:off x="7285038" y="28146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57" name="Line 109"/>
          <p:cNvSpPr>
            <a:spLocks noChangeShapeType="1"/>
          </p:cNvSpPr>
          <p:nvPr/>
        </p:nvSpPr>
        <p:spPr bwMode="auto">
          <a:xfrm rot="-5400000">
            <a:off x="8316913" y="28146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58" name="Line 110"/>
          <p:cNvSpPr>
            <a:spLocks noChangeShapeType="1"/>
          </p:cNvSpPr>
          <p:nvPr/>
        </p:nvSpPr>
        <p:spPr bwMode="auto">
          <a:xfrm rot="-5400000">
            <a:off x="6254750" y="36417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59" name="Line 111"/>
          <p:cNvSpPr>
            <a:spLocks noChangeShapeType="1"/>
          </p:cNvSpPr>
          <p:nvPr/>
        </p:nvSpPr>
        <p:spPr bwMode="auto">
          <a:xfrm rot="-5400000">
            <a:off x="7285038" y="36417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60" name="Line 112"/>
          <p:cNvSpPr>
            <a:spLocks noChangeShapeType="1"/>
          </p:cNvSpPr>
          <p:nvPr/>
        </p:nvSpPr>
        <p:spPr bwMode="auto">
          <a:xfrm rot="-5400000">
            <a:off x="8316913" y="36417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61" name="Line 113"/>
          <p:cNvSpPr>
            <a:spLocks noChangeShapeType="1"/>
          </p:cNvSpPr>
          <p:nvPr/>
        </p:nvSpPr>
        <p:spPr bwMode="auto">
          <a:xfrm rot="5400000" flipH="1">
            <a:off x="6703219" y="2480469"/>
            <a:ext cx="436563" cy="625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62" name="Line 114"/>
          <p:cNvSpPr>
            <a:spLocks noChangeShapeType="1"/>
          </p:cNvSpPr>
          <p:nvPr/>
        </p:nvSpPr>
        <p:spPr bwMode="auto">
          <a:xfrm rot="5400000" flipH="1">
            <a:off x="7733506" y="3293270"/>
            <a:ext cx="479425" cy="639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63" name="Line 115"/>
          <p:cNvSpPr>
            <a:spLocks noChangeShapeType="1"/>
          </p:cNvSpPr>
          <p:nvPr/>
        </p:nvSpPr>
        <p:spPr bwMode="auto">
          <a:xfrm rot="5400000" flipH="1">
            <a:off x="6687344" y="3309144"/>
            <a:ext cx="436563" cy="625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64" name="Line 116"/>
          <p:cNvSpPr>
            <a:spLocks noChangeShapeType="1"/>
          </p:cNvSpPr>
          <p:nvPr/>
        </p:nvSpPr>
        <p:spPr bwMode="auto">
          <a:xfrm rot="5400000" flipH="1">
            <a:off x="7760495" y="2466181"/>
            <a:ext cx="436562" cy="625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65" name="Line 117"/>
          <p:cNvSpPr>
            <a:spLocks noChangeShapeType="1"/>
          </p:cNvSpPr>
          <p:nvPr/>
        </p:nvSpPr>
        <p:spPr bwMode="auto">
          <a:xfrm rot="-5400000">
            <a:off x="7733506" y="2480469"/>
            <a:ext cx="436563" cy="625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66" name="Line 118"/>
          <p:cNvSpPr>
            <a:spLocks noChangeShapeType="1"/>
          </p:cNvSpPr>
          <p:nvPr/>
        </p:nvSpPr>
        <p:spPr bwMode="auto">
          <a:xfrm rot="-5400000">
            <a:off x="6731794" y="3337719"/>
            <a:ext cx="436563" cy="625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67" name="Line 119"/>
          <p:cNvSpPr>
            <a:spLocks noChangeShapeType="1"/>
          </p:cNvSpPr>
          <p:nvPr/>
        </p:nvSpPr>
        <p:spPr bwMode="auto">
          <a:xfrm rot="-5400000">
            <a:off x="7731920" y="3352006"/>
            <a:ext cx="436562" cy="625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68" name="Line 120"/>
          <p:cNvSpPr>
            <a:spLocks noChangeShapeType="1"/>
          </p:cNvSpPr>
          <p:nvPr/>
        </p:nvSpPr>
        <p:spPr bwMode="auto">
          <a:xfrm rot="-5400000">
            <a:off x="6703219" y="2496344"/>
            <a:ext cx="436563" cy="625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69" name="Text Box 121"/>
          <p:cNvSpPr txBox="1">
            <a:spLocks noChangeArrowheads="1"/>
          </p:cNvSpPr>
          <p:nvPr/>
        </p:nvSpPr>
        <p:spPr bwMode="auto">
          <a:xfrm>
            <a:off x="777875" y="4478338"/>
            <a:ext cx="742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Grid</a:t>
            </a:r>
          </a:p>
        </p:txBody>
      </p:sp>
      <p:sp>
        <p:nvSpPr>
          <p:cNvPr id="334970" name="Text Box 122"/>
          <p:cNvSpPr txBox="1">
            <a:spLocks noChangeArrowheads="1"/>
          </p:cNvSpPr>
          <p:nvPr/>
        </p:nvSpPr>
        <p:spPr bwMode="auto">
          <a:xfrm>
            <a:off x="2767013" y="4537075"/>
            <a:ext cx="27543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Graph 4 connectivity</a:t>
            </a:r>
          </a:p>
        </p:txBody>
      </p:sp>
      <p:sp>
        <p:nvSpPr>
          <p:cNvPr id="334971" name="Text Box 123"/>
          <p:cNvSpPr txBox="1">
            <a:spLocks noChangeArrowheads="1"/>
          </p:cNvSpPr>
          <p:nvPr/>
        </p:nvSpPr>
        <p:spPr bwMode="auto">
          <a:xfrm>
            <a:off x="6089650" y="4537075"/>
            <a:ext cx="27543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Graph 8 connectivity</a:t>
            </a:r>
          </a:p>
        </p:txBody>
      </p:sp>
    </p:spTree>
    <p:extLst>
      <p:ext uri="{BB962C8B-B14F-4D97-AF65-F5344CB8AC3E}">
        <p14:creationId xmlns:p14="http://schemas.microsoft.com/office/powerpoint/2010/main" val="9833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pic>
        <p:nvPicPr>
          <p:cNvPr id="335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162675" cy="4162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3358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0850" y="2676525"/>
            <a:ext cx="6153150" cy="4181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442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Quadtree</a:t>
            </a:r>
          </a:p>
        </p:txBody>
      </p:sp>
      <p:pic>
        <p:nvPicPr>
          <p:cNvPr id="3368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9275" y="1482725"/>
            <a:ext cx="6210300" cy="4181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8454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grpSp>
        <p:nvGrpSpPr>
          <p:cNvPr id="337922" name="Group 2"/>
          <p:cNvGrpSpPr>
            <a:grpSpLocks/>
          </p:cNvGrpSpPr>
          <p:nvPr/>
        </p:nvGrpSpPr>
        <p:grpSpPr bwMode="auto">
          <a:xfrm>
            <a:off x="2933700" y="2212975"/>
            <a:ext cx="3276600" cy="2438400"/>
            <a:chOff x="528" y="288"/>
            <a:chExt cx="2064" cy="1536"/>
          </a:xfrm>
        </p:grpSpPr>
        <p:sp>
          <p:nvSpPr>
            <p:cNvPr id="337923" name="Rectangle 3"/>
            <p:cNvSpPr>
              <a:spLocks noChangeArrowheads="1"/>
            </p:cNvSpPr>
            <p:nvPr/>
          </p:nvSpPr>
          <p:spPr bwMode="auto">
            <a:xfrm>
              <a:off x="1056" y="384"/>
              <a:ext cx="240" cy="43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7924" name="AutoShape 4"/>
            <p:cNvSpPr>
              <a:spLocks noChangeArrowheads="1"/>
            </p:cNvSpPr>
            <p:nvPr/>
          </p:nvSpPr>
          <p:spPr bwMode="auto">
            <a:xfrm rot="23371946">
              <a:off x="1440" y="1152"/>
              <a:ext cx="528" cy="384"/>
            </a:xfrm>
            <a:prstGeom prst="rtTriangl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7925" name="Rectangle 5"/>
            <p:cNvSpPr>
              <a:spLocks noChangeArrowheads="1"/>
            </p:cNvSpPr>
            <p:nvPr/>
          </p:nvSpPr>
          <p:spPr bwMode="auto">
            <a:xfrm>
              <a:off x="1824" y="528"/>
              <a:ext cx="480" cy="3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7926" name="Text Box 6"/>
            <p:cNvSpPr txBox="1">
              <a:spLocks noChangeArrowheads="1"/>
            </p:cNvSpPr>
            <p:nvPr/>
          </p:nvSpPr>
          <p:spPr bwMode="auto">
            <a:xfrm>
              <a:off x="2304" y="110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pt-BR" b="0"/>
                <a:t>x</a:t>
              </a:r>
              <a:endParaRPr lang="en-US" b="0"/>
            </a:p>
          </p:txBody>
        </p:sp>
        <p:sp>
          <p:nvSpPr>
            <p:cNvPr id="337927" name="Rectangle 7"/>
            <p:cNvSpPr>
              <a:spLocks noChangeArrowheads="1"/>
            </p:cNvSpPr>
            <p:nvPr/>
          </p:nvSpPr>
          <p:spPr bwMode="auto">
            <a:xfrm>
              <a:off x="1920" y="1296"/>
              <a:ext cx="144" cy="3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37928" name="Group 8"/>
            <p:cNvGrpSpPr>
              <a:grpSpLocks/>
            </p:cNvGrpSpPr>
            <p:nvPr/>
          </p:nvGrpSpPr>
          <p:grpSpPr bwMode="auto">
            <a:xfrm>
              <a:off x="528" y="288"/>
              <a:ext cx="2064" cy="1536"/>
              <a:chOff x="528" y="288"/>
              <a:chExt cx="2064" cy="1536"/>
            </a:xfrm>
          </p:grpSpPr>
          <p:sp>
            <p:nvSpPr>
              <p:cNvPr id="337929" name="Rectangle 9"/>
              <p:cNvSpPr>
                <a:spLocks noChangeArrowheads="1"/>
              </p:cNvSpPr>
              <p:nvPr/>
            </p:nvSpPr>
            <p:spPr bwMode="auto">
              <a:xfrm>
                <a:off x="528" y="288"/>
                <a:ext cx="2064" cy="15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337930" name="Group 10"/>
              <p:cNvGrpSpPr>
                <a:grpSpLocks/>
              </p:cNvGrpSpPr>
              <p:nvPr/>
            </p:nvGrpSpPr>
            <p:grpSpPr bwMode="auto">
              <a:xfrm>
                <a:off x="720" y="1344"/>
                <a:ext cx="144" cy="144"/>
                <a:chOff x="720" y="1344"/>
                <a:chExt cx="144" cy="144"/>
              </a:xfrm>
            </p:grpSpPr>
            <p:sp>
              <p:nvSpPr>
                <p:cNvPr id="337931" name="Rectangle 11" descr="Outlined diamond"/>
                <p:cNvSpPr>
                  <a:spLocks noChangeArrowheads="1"/>
                </p:cNvSpPr>
                <p:nvPr/>
              </p:nvSpPr>
              <p:spPr bwMode="auto">
                <a:xfrm>
                  <a:off x="720" y="1344"/>
                  <a:ext cx="14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37932" name="Oval 12"/>
                <p:cNvSpPr>
                  <a:spLocks noChangeArrowheads="1"/>
                </p:cNvSpPr>
                <p:nvPr/>
              </p:nvSpPr>
              <p:spPr bwMode="auto">
                <a:xfrm>
                  <a:off x="779" y="1403"/>
                  <a:ext cx="27" cy="2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</p:grpSp>
      <p:sp>
        <p:nvSpPr>
          <p:cNvPr id="33793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28557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grpSp>
        <p:nvGrpSpPr>
          <p:cNvPr id="338946" name="Group 2"/>
          <p:cNvGrpSpPr>
            <a:grpSpLocks/>
          </p:cNvGrpSpPr>
          <p:nvPr/>
        </p:nvGrpSpPr>
        <p:grpSpPr bwMode="auto">
          <a:xfrm>
            <a:off x="2925763" y="2211388"/>
            <a:ext cx="3290887" cy="2441575"/>
            <a:chOff x="39" y="42"/>
            <a:chExt cx="2073" cy="1538"/>
          </a:xfrm>
        </p:grpSpPr>
        <p:sp>
          <p:nvSpPr>
            <p:cNvPr id="338947" name="Rectangle 3" descr="Outlined diamond"/>
            <p:cNvSpPr>
              <a:spLocks noChangeArrowheads="1"/>
            </p:cNvSpPr>
            <p:nvPr/>
          </p:nvSpPr>
          <p:spPr bwMode="auto">
            <a:xfrm>
              <a:off x="1360" y="983"/>
              <a:ext cx="303" cy="476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48" name="Freeform 4" descr="Outlined diamond"/>
            <p:cNvSpPr>
              <a:spLocks/>
            </p:cNvSpPr>
            <p:nvPr/>
          </p:nvSpPr>
          <p:spPr bwMode="auto">
            <a:xfrm>
              <a:off x="814" y="728"/>
              <a:ext cx="600" cy="730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0" y="326"/>
                </a:cxn>
                <a:cxn ang="0">
                  <a:pos x="0" y="475"/>
                </a:cxn>
                <a:cxn ang="0">
                  <a:pos x="457" y="730"/>
                </a:cxn>
                <a:cxn ang="0">
                  <a:pos x="600" y="730"/>
                </a:cxn>
                <a:cxn ang="0">
                  <a:pos x="600" y="588"/>
                </a:cxn>
                <a:cxn ang="0">
                  <a:pos x="332" y="0"/>
                </a:cxn>
                <a:cxn ang="0">
                  <a:pos x="190" y="0"/>
                </a:cxn>
              </a:cxnLst>
              <a:rect l="0" t="0" r="r" b="b"/>
              <a:pathLst>
                <a:path w="600" h="730">
                  <a:moveTo>
                    <a:pt x="190" y="0"/>
                  </a:moveTo>
                  <a:lnTo>
                    <a:pt x="0" y="326"/>
                  </a:lnTo>
                  <a:lnTo>
                    <a:pt x="0" y="475"/>
                  </a:lnTo>
                  <a:lnTo>
                    <a:pt x="457" y="730"/>
                  </a:lnTo>
                  <a:lnTo>
                    <a:pt x="600" y="730"/>
                  </a:lnTo>
                  <a:lnTo>
                    <a:pt x="600" y="588"/>
                  </a:lnTo>
                  <a:lnTo>
                    <a:pt x="332" y="0"/>
                  </a:lnTo>
                  <a:lnTo>
                    <a:pt x="190" y="0"/>
                  </a:lnTo>
                  <a:close/>
                </a:path>
              </a:pathLst>
            </a:cu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8949" name="Rectangle 5" descr="Outlined diamond"/>
            <p:cNvSpPr>
              <a:spLocks noChangeArrowheads="1"/>
            </p:cNvSpPr>
            <p:nvPr/>
          </p:nvSpPr>
          <p:spPr bwMode="auto">
            <a:xfrm>
              <a:off x="1265" y="211"/>
              <a:ext cx="624" cy="487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0" name="Rectangle 6" descr="Outlined diamond"/>
            <p:cNvSpPr>
              <a:spLocks noChangeArrowheads="1"/>
            </p:cNvSpPr>
            <p:nvPr/>
          </p:nvSpPr>
          <p:spPr bwMode="auto">
            <a:xfrm>
              <a:off x="499" y="63"/>
              <a:ext cx="386" cy="582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1" name="Rectangle 7" descr="Outlined diamond"/>
            <p:cNvSpPr>
              <a:spLocks noChangeArrowheads="1"/>
            </p:cNvSpPr>
            <p:nvPr/>
          </p:nvSpPr>
          <p:spPr bwMode="auto">
            <a:xfrm rot="-10800000">
              <a:off x="42" y="51"/>
              <a:ext cx="77" cy="1503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2" name="Rectangle 8" descr="Outlined diamond"/>
            <p:cNvSpPr>
              <a:spLocks noChangeArrowheads="1"/>
            </p:cNvSpPr>
            <p:nvPr/>
          </p:nvSpPr>
          <p:spPr bwMode="auto">
            <a:xfrm rot="-5400000">
              <a:off x="1040" y="508"/>
              <a:ext cx="77" cy="2067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3" name="Rectangle 9" descr="Outlined diamond"/>
            <p:cNvSpPr>
              <a:spLocks noChangeArrowheads="1"/>
            </p:cNvSpPr>
            <p:nvPr/>
          </p:nvSpPr>
          <p:spPr bwMode="auto">
            <a:xfrm rot="-5400000">
              <a:off x="1040" y="-947"/>
              <a:ext cx="77" cy="2067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4" name="Rectangle 10"/>
            <p:cNvSpPr>
              <a:spLocks noChangeArrowheads="1"/>
            </p:cNvSpPr>
            <p:nvPr/>
          </p:nvSpPr>
          <p:spPr bwMode="auto">
            <a:xfrm>
              <a:off x="39" y="42"/>
              <a:ext cx="2064" cy="1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5" name="Rectangle 11"/>
            <p:cNvSpPr>
              <a:spLocks noChangeArrowheads="1"/>
            </p:cNvSpPr>
            <p:nvPr/>
          </p:nvSpPr>
          <p:spPr bwMode="auto">
            <a:xfrm>
              <a:off x="567" y="138"/>
              <a:ext cx="240" cy="43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6" name="AutoShape 12"/>
            <p:cNvSpPr>
              <a:spLocks noChangeArrowheads="1"/>
            </p:cNvSpPr>
            <p:nvPr/>
          </p:nvSpPr>
          <p:spPr bwMode="auto">
            <a:xfrm rot="23371946">
              <a:off x="951" y="906"/>
              <a:ext cx="528" cy="384"/>
            </a:xfrm>
            <a:prstGeom prst="rtTriangl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7" name="Rectangle 13"/>
            <p:cNvSpPr>
              <a:spLocks noChangeArrowheads="1"/>
            </p:cNvSpPr>
            <p:nvPr/>
          </p:nvSpPr>
          <p:spPr bwMode="auto">
            <a:xfrm>
              <a:off x="1335" y="282"/>
              <a:ext cx="480" cy="3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8" name="Text Box 14"/>
            <p:cNvSpPr txBox="1">
              <a:spLocks noChangeArrowheads="1"/>
            </p:cNvSpPr>
            <p:nvPr/>
          </p:nvSpPr>
          <p:spPr bwMode="auto">
            <a:xfrm>
              <a:off x="1815" y="85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pt-BR" b="0"/>
                <a:t>x</a:t>
              </a:r>
              <a:endParaRPr lang="en-US" b="0"/>
            </a:p>
          </p:txBody>
        </p:sp>
        <p:sp>
          <p:nvSpPr>
            <p:cNvPr id="338959" name="Rectangle 15"/>
            <p:cNvSpPr>
              <a:spLocks noChangeArrowheads="1"/>
            </p:cNvSpPr>
            <p:nvPr/>
          </p:nvSpPr>
          <p:spPr bwMode="auto">
            <a:xfrm>
              <a:off x="1431" y="1050"/>
              <a:ext cx="144" cy="3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60" name="Rectangle 16" descr="Outlined diamond"/>
            <p:cNvSpPr>
              <a:spLocks noChangeArrowheads="1"/>
            </p:cNvSpPr>
            <p:nvPr/>
          </p:nvSpPr>
          <p:spPr bwMode="auto">
            <a:xfrm rot="-10800000">
              <a:off x="2013" y="51"/>
              <a:ext cx="77" cy="1503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38961" name="Group 17"/>
            <p:cNvGrpSpPr>
              <a:grpSpLocks/>
            </p:cNvGrpSpPr>
            <p:nvPr/>
          </p:nvGrpSpPr>
          <p:grpSpPr bwMode="auto">
            <a:xfrm>
              <a:off x="811" y="865"/>
              <a:ext cx="144" cy="144"/>
              <a:chOff x="720" y="1344"/>
              <a:chExt cx="144" cy="144"/>
            </a:xfrm>
          </p:grpSpPr>
          <p:sp>
            <p:nvSpPr>
              <p:cNvPr id="338962" name="Rectangle 18" descr="Outlined diamond"/>
              <p:cNvSpPr>
                <a:spLocks noChangeArrowheads="1"/>
              </p:cNvSpPr>
              <p:nvPr/>
            </p:nvSpPr>
            <p:spPr bwMode="auto">
              <a:xfrm>
                <a:off x="720" y="1344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8963" name="Oval 19"/>
              <p:cNvSpPr>
                <a:spLocks noChangeArrowheads="1"/>
              </p:cNvSpPr>
              <p:nvPr/>
            </p:nvSpPr>
            <p:spPr bwMode="auto">
              <a:xfrm>
                <a:off x="779" y="1403"/>
                <a:ext cx="27" cy="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338964" name="Oval 20"/>
            <p:cNvSpPr>
              <a:spLocks noChangeArrowheads="1"/>
            </p:cNvSpPr>
            <p:nvPr/>
          </p:nvSpPr>
          <p:spPr bwMode="auto">
            <a:xfrm>
              <a:off x="292" y="1157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65" name="Freeform 21"/>
            <p:cNvSpPr>
              <a:spLocks/>
            </p:cNvSpPr>
            <p:nvPr/>
          </p:nvSpPr>
          <p:spPr bwMode="auto">
            <a:xfrm>
              <a:off x="114" y="123"/>
              <a:ext cx="1899" cy="1380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0" y="0"/>
                </a:cxn>
                <a:cxn ang="0">
                  <a:pos x="0" y="1380"/>
                </a:cxn>
                <a:cxn ang="0">
                  <a:pos x="1899" y="1380"/>
                </a:cxn>
                <a:cxn ang="0">
                  <a:pos x="1899" y="0"/>
                </a:cxn>
                <a:cxn ang="0">
                  <a:pos x="771" y="0"/>
                </a:cxn>
              </a:cxnLst>
              <a:rect l="0" t="0" r="r" b="b"/>
              <a:pathLst>
                <a:path w="1899" h="1380">
                  <a:moveTo>
                    <a:pt x="384" y="0"/>
                  </a:moveTo>
                  <a:lnTo>
                    <a:pt x="0" y="0"/>
                  </a:lnTo>
                  <a:lnTo>
                    <a:pt x="0" y="1380"/>
                  </a:lnTo>
                  <a:lnTo>
                    <a:pt x="1899" y="1380"/>
                  </a:lnTo>
                  <a:lnTo>
                    <a:pt x="1899" y="0"/>
                  </a:lnTo>
                  <a:lnTo>
                    <a:pt x="77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3896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29980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grpSp>
        <p:nvGrpSpPr>
          <p:cNvPr id="339970" name="Group 2"/>
          <p:cNvGrpSpPr>
            <a:grpSpLocks/>
          </p:cNvGrpSpPr>
          <p:nvPr/>
        </p:nvGrpSpPr>
        <p:grpSpPr bwMode="auto">
          <a:xfrm>
            <a:off x="2925763" y="2211388"/>
            <a:ext cx="3290887" cy="2441575"/>
            <a:chOff x="16" y="16"/>
            <a:chExt cx="2073" cy="1538"/>
          </a:xfrm>
        </p:grpSpPr>
        <p:sp>
          <p:nvSpPr>
            <p:cNvPr id="339971" name="Rectangle 3" descr="Outlined diamond"/>
            <p:cNvSpPr>
              <a:spLocks noChangeArrowheads="1"/>
            </p:cNvSpPr>
            <p:nvPr/>
          </p:nvSpPr>
          <p:spPr bwMode="auto">
            <a:xfrm>
              <a:off x="1337" y="957"/>
              <a:ext cx="303" cy="476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72" name="Freeform 4" descr="Outlined diamond"/>
            <p:cNvSpPr>
              <a:spLocks/>
            </p:cNvSpPr>
            <p:nvPr/>
          </p:nvSpPr>
          <p:spPr bwMode="auto">
            <a:xfrm>
              <a:off x="791" y="702"/>
              <a:ext cx="600" cy="730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0" y="326"/>
                </a:cxn>
                <a:cxn ang="0">
                  <a:pos x="0" y="475"/>
                </a:cxn>
                <a:cxn ang="0">
                  <a:pos x="457" y="730"/>
                </a:cxn>
                <a:cxn ang="0">
                  <a:pos x="600" y="730"/>
                </a:cxn>
                <a:cxn ang="0">
                  <a:pos x="600" y="588"/>
                </a:cxn>
                <a:cxn ang="0">
                  <a:pos x="332" y="0"/>
                </a:cxn>
                <a:cxn ang="0">
                  <a:pos x="190" y="0"/>
                </a:cxn>
              </a:cxnLst>
              <a:rect l="0" t="0" r="r" b="b"/>
              <a:pathLst>
                <a:path w="600" h="730">
                  <a:moveTo>
                    <a:pt x="190" y="0"/>
                  </a:moveTo>
                  <a:lnTo>
                    <a:pt x="0" y="326"/>
                  </a:lnTo>
                  <a:lnTo>
                    <a:pt x="0" y="475"/>
                  </a:lnTo>
                  <a:lnTo>
                    <a:pt x="457" y="730"/>
                  </a:lnTo>
                  <a:lnTo>
                    <a:pt x="600" y="730"/>
                  </a:lnTo>
                  <a:lnTo>
                    <a:pt x="600" y="588"/>
                  </a:lnTo>
                  <a:lnTo>
                    <a:pt x="332" y="0"/>
                  </a:lnTo>
                  <a:lnTo>
                    <a:pt x="190" y="0"/>
                  </a:lnTo>
                  <a:close/>
                </a:path>
              </a:pathLst>
            </a:cu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73" name="Rectangle 5" descr="Outlined diamond"/>
            <p:cNvSpPr>
              <a:spLocks noChangeArrowheads="1"/>
            </p:cNvSpPr>
            <p:nvPr/>
          </p:nvSpPr>
          <p:spPr bwMode="auto">
            <a:xfrm>
              <a:off x="1242" y="185"/>
              <a:ext cx="624" cy="487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74" name="Rectangle 6" descr="Outlined diamond"/>
            <p:cNvSpPr>
              <a:spLocks noChangeArrowheads="1"/>
            </p:cNvSpPr>
            <p:nvPr/>
          </p:nvSpPr>
          <p:spPr bwMode="auto">
            <a:xfrm>
              <a:off x="476" y="37"/>
              <a:ext cx="386" cy="582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75" name="Rectangle 7" descr="Outlined diamond"/>
            <p:cNvSpPr>
              <a:spLocks noChangeArrowheads="1"/>
            </p:cNvSpPr>
            <p:nvPr/>
          </p:nvSpPr>
          <p:spPr bwMode="auto">
            <a:xfrm rot="-10800000">
              <a:off x="19" y="25"/>
              <a:ext cx="77" cy="1503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76" name="Rectangle 8" descr="Outlined diamond"/>
            <p:cNvSpPr>
              <a:spLocks noChangeArrowheads="1"/>
            </p:cNvSpPr>
            <p:nvPr/>
          </p:nvSpPr>
          <p:spPr bwMode="auto">
            <a:xfrm rot="-5400000">
              <a:off x="1017" y="482"/>
              <a:ext cx="77" cy="2067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77" name="Rectangle 9" descr="Outlined diamond"/>
            <p:cNvSpPr>
              <a:spLocks noChangeArrowheads="1"/>
            </p:cNvSpPr>
            <p:nvPr/>
          </p:nvSpPr>
          <p:spPr bwMode="auto">
            <a:xfrm rot="-5400000">
              <a:off x="1017" y="-973"/>
              <a:ext cx="77" cy="2067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78" name="Rectangle 10"/>
            <p:cNvSpPr>
              <a:spLocks noChangeArrowheads="1"/>
            </p:cNvSpPr>
            <p:nvPr/>
          </p:nvSpPr>
          <p:spPr bwMode="auto">
            <a:xfrm>
              <a:off x="16" y="16"/>
              <a:ext cx="2064" cy="1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79" name="Rectangle 11"/>
            <p:cNvSpPr>
              <a:spLocks noChangeArrowheads="1"/>
            </p:cNvSpPr>
            <p:nvPr/>
          </p:nvSpPr>
          <p:spPr bwMode="auto">
            <a:xfrm>
              <a:off x="544" y="112"/>
              <a:ext cx="240" cy="43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80" name="AutoShape 12"/>
            <p:cNvSpPr>
              <a:spLocks noChangeArrowheads="1"/>
            </p:cNvSpPr>
            <p:nvPr/>
          </p:nvSpPr>
          <p:spPr bwMode="auto">
            <a:xfrm rot="23371946">
              <a:off x="928" y="880"/>
              <a:ext cx="528" cy="384"/>
            </a:xfrm>
            <a:prstGeom prst="rtTriangl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81" name="Rectangle 13"/>
            <p:cNvSpPr>
              <a:spLocks noChangeArrowheads="1"/>
            </p:cNvSpPr>
            <p:nvPr/>
          </p:nvSpPr>
          <p:spPr bwMode="auto">
            <a:xfrm>
              <a:off x="1312" y="256"/>
              <a:ext cx="480" cy="3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82" name="Text Box 14"/>
            <p:cNvSpPr txBox="1">
              <a:spLocks noChangeArrowheads="1"/>
            </p:cNvSpPr>
            <p:nvPr/>
          </p:nvSpPr>
          <p:spPr bwMode="auto">
            <a:xfrm>
              <a:off x="1792" y="83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pt-BR" b="0"/>
                <a:t>x</a:t>
              </a:r>
              <a:endParaRPr lang="en-US" b="0"/>
            </a:p>
          </p:txBody>
        </p:sp>
        <p:sp>
          <p:nvSpPr>
            <p:cNvPr id="339983" name="Rectangle 15"/>
            <p:cNvSpPr>
              <a:spLocks noChangeArrowheads="1"/>
            </p:cNvSpPr>
            <p:nvPr/>
          </p:nvSpPr>
          <p:spPr bwMode="auto">
            <a:xfrm>
              <a:off x="1408" y="1024"/>
              <a:ext cx="144" cy="3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84" name="Rectangle 16" descr="Outlined diamond"/>
            <p:cNvSpPr>
              <a:spLocks noChangeArrowheads="1"/>
            </p:cNvSpPr>
            <p:nvPr/>
          </p:nvSpPr>
          <p:spPr bwMode="auto">
            <a:xfrm rot="-10800000">
              <a:off x="1990" y="25"/>
              <a:ext cx="77" cy="1503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85" name="Oval 17"/>
            <p:cNvSpPr>
              <a:spLocks noChangeArrowheads="1"/>
            </p:cNvSpPr>
            <p:nvPr/>
          </p:nvSpPr>
          <p:spPr bwMode="auto">
            <a:xfrm>
              <a:off x="269" y="1131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86" name="Freeform 18"/>
            <p:cNvSpPr>
              <a:spLocks/>
            </p:cNvSpPr>
            <p:nvPr/>
          </p:nvSpPr>
          <p:spPr bwMode="auto">
            <a:xfrm>
              <a:off x="91" y="97"/>
              <a:ext cx="1899" cy="1380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0" y="0"/>
                </a:cxn>
                <a:cxn ang="0">
                  <a:pos x="0" y="1380"/>
                </a:cxn>
                <a:cxn ang="0">
                  <a:pos x="1899" y="1380"/>
                </a:cxn>
                <a:cxn ang="0">
                  <a:pos x="1899" y="0"/>
                </a:cxn>
                <a:cxn ang="0">
                  <a:pos x="771" y="0"/>
                </a:cxn>
              </a:cxnLst>
              <a:rect l="0" t="0" r="r" b="b"/>
              <a:pathLst>
                <a:path w="1899" h="1380">
                  <a:moveTo>
                    <a:pt x="384" y="0"/>
                  </a:moveTo>
                  <a:lnTo>
                    <a:pt x="0" y="0"/>
                  </a:lnTo>
                  <a:lnTo>
                    <a:pt x="0" y="1380"/>
                  </a:lnTo>
                  <a:lnTo>
                    <a:pt x="1899" y="1380"/>
                  </a:lnTo>
                  <a:lnTo>
                    <a:pt x="1899" y="0"/>
                  </a:lnTo>
                  <a:lnTo>
                    <a:pt x="77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87" name="Line 19"/>
            <p:cNvSpPr>
              <a:spLocks noChangeShapeType="1"/>
            </p:cNvSpPr>
            <p:nvPr/>
          </p:nvSpPr>
          <p:spPr bwMode="auto">
            <a:xfrm>
              <a:off x="472" y="616"/>
              <a:ext cx="0" cy="8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88" name="Line 20"/>
            <p:cNvSpPr>
              <a:spLocks noChangeShapeType="1"/>
            </p:cNvSpPr>
            <p:nvPr/>
          </p:nvSpPr>
          <p:spPr bwMode="auto">
            <a:xfrm>
              <a:off x="790" y="616"/>
              <a:ext cx="0" cy="8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89" name="Line 21"/>
            <p:cNvSpPr>
              <a:spLocks noChangeShapeType="1"/>
            </p:cNvSpPr>
            <p:nvPr/>
          </p:nvSpPr>
          <p:spPr bwMode="auto">
            <a:xfrm>
              <a:off x="862" y="616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90" name="Line 22"/>
            <p:cNvSpPr>
              <a:spLocks noChangeShapeType="1"/>
            </p:cNvSpPr>
            <p:nvPr/>
          </p:nvSpPr>
          <p:spPr bwMode="auto">
            <a:xfrm>
              <a:off x="976" y="94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91" name="Line 23"/>
            <p:cNvSpPr>
              <a:spLocks noChangeShapeType="1"/>
            </p:cNvSpPr>
            <p:nvPr/>
          </p:nvSpPr>
          <p:spPr bwMode="auto">
            <a:xfrm>
              <a:off x="1126" y="94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92" name="Line 24"/>
            <p:cNvSpPr>
              <a:spLocks noChangeShapeType="1"/>
            </p:cNvSpPr>
            <p:nvPr/>
          </p:nvSpPr>
          <p:spPr bwMode="auto">
            <a:xfrm>
              <a:off x="1240" y="94"/>
              <a:ext cx="0" cy="8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93" name="Line 25"/>
            <p:cNvSpPr>
              <a:spLocks noChangeShapeType="1"/>
            </p:cNvSpPr>
            <p:nvPr/>
          </p:nvSpPr>
          <p:spPr bwMode="auto">
            <a:xfrm>
              <a:off x="1240" y="14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94" name="Line 26"/>
            <p:cNvSpPr>
              <a:spLocks noChangeShapeType="1"/>
            </p:cNvSpPr>
            <p:nvPr/>
          </p:nvSpPr>
          <p:spPr bwMode="auto">
            <a:xfrm>
              <a:off x="1639" y="14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95" name="Line 27"/>
            <p:cNvSpPr>
              <a:spLocks noChangeShapeType="1"/>
            </p:cNvSpPr>
            <p:nvPr/>
          </p:nvSpPr>
          <p:spPr bwMode="auto">
            <a:xfrm>
              <a:off x="1336" y="679"/>
              <a:ext cx="0" cy="2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96" name="Line 28"/>
            <p:cNvSpPr>
              <a:spLocks noChangeShapeType="1"/>
            </p:cNvSpPr>
            <p:nvPr/>
          </p:nvSpPr>
          <p:spPr bwMode="auto">
            <a:xfrm>
              <a:off x="1639" y="679"/>
              <a:ext cx="0" cy="2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97" name="Line 29"/>
            <p:cNvSpPr>
              <a:spLocks noChangeShapeType="1"/>
            </p:cNvSpPr>
            <p:nvPr/>
          </p:nvSpPr>
          <p:spPr bwMode="auto">
            <a:xfrm>
              <a:off x="1867" y="100"/>
              <a:ext cx="0" cy="13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98" name="Freeform 30"/>
            <p:cNvSpPr>
              <a:spLocks/>
            </p:cNvSpPr>
            <p:nvPr/>
          </p:nvSpPr>
          <p:spPr bwMode="auto">
            <a:xfrm>
              <a:off x="283" y="958"/>
              <a:ext cx="1602" cy="495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189" y="33"/>
                </a:cxn>
                <a:cxn ang="0">
                  <a:pos x="507" y="381"/>
                </a:cxn>
                <a:cxn ang="0">
                  <a:pos x="954" y="495"/>
                </a:cxn>
                <a:cxn ang="0">
                  <a:pos x="1356" y="495"/>
                </a:cxn>
                <a:cxn ang="0">
                  <a:pos x="1584" y="93"/>
                </a:cxn>
                <a:cxn ang="0">
                  <a:pos x="1602" y="0"/>
                </a:cxn>
              </a:cxnLst>
              <a:rect l="0" t="0" r="r" b="b"/>
              <a:pathLst>
                <a:path w="1602" h="495">
                  <a:moveTo>
                    <a:pt x="0" y="186"/>
                  </a:moveTo>
                  <a:lnTo>
                    <a:pt x="189" y="33"/>
                  </a:lnTo>
                  <a:lnTo>
                    <a:pt x="507" y="381"/>
                  </a:lnTo>
                  <a:lnTo>
                    <a:pt x="954" y="495"/>
                  </a:lnTo>
                  <a:lnTo>
                    <a:pt x="1356" y="495"/>
                  </a:lnTo>
                  <a:lnTo>
                    <a:pt x="1584" y="93"/>
                  </a:lnTo>
                  <a:lnTo>
                    <a:pt x="1602" y="0"/>
                  </a:lnTo>
                </a:path>
              </a:pathLst>
            </a:custGeom>
            <a:noFill/>
            <a:ln w="38100" cmpd="sng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39999" name="Text Box 31"/>
          <p:cNvSpPr txBox="1">
            <a:spLocks noChangeArrowheads="1"/>
          </p:cNvSpPr>
          <p:nvPr/>
        </p:nvSpPr>
        <p:spPr bwMode="auto">
          <a:xfrm>
            <a:off x="676275" y="2938463"/>
            <a:ext cx="16954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b="0"/>
              <a:t>Decomposição</a:t>
            </a:r>
          </a:p>
          <a:p>
            <a:r>
              <a:rPr lang="pt-BR" b="0"/>
              <a:t>em células</a:t>
            </a:r>
          </a:p>
          <a:p>
            <a:r>
              <a:rPr lang="pt-BR" b="0"/>
              <a:t>(exata)</a:t>
            </a:r>
          </a:p>
        </p:txBody>
      </p:sp>
      <p:sp>
        <p:nvSpPr>
          <p:cNvPr id="340000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120306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grpSp>
        <p:nvGrpSpPr>
          <p:cNvPr id="340994" name="Group 2"/>
          <p:cNvGrpSpPr>
            <a:grpSpLocks/>
          </p:cNvGrpSpPr>
          <p:nvPr/>
        </p:nvGrpSpPr>
        <p:grpSpPr bwMode="auto">
          <a:xfrm>
            <a:off x="2925763" y="2211388"/>
            <a:ext cx="3290887" cy="2441575"/>
            <a:chOff x="16" y="16"/>
            <a:chExt cx="2073" cy="1538"/>
          </a:xfrm>
        </p:grpSpPr>
        <p:sp>
          <p:nvSpPr>
            <p:cNvPr id="340995" name="Rectangle 3" descr="Outlined diamond"/>
            <p:cNvSpPr>
              <a:spLocks noChangeArrowheads="1"/>
            </p:cNvSpPr>
            <p:nvPr/>
          </p:nvSpPr>
          <p:spPr bwMode="auto">
            <a:xfrm>
              <a:off x="1337" y="957"/>
              <a:ext cx="303" cy="476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0996" name="Freeform 4" descr="Outlined diamond"/>
            <p:cNvSpPr>
              <a:spLocks/>
            </p:cNvSpPr>
            <p:nvPr/>
          </p:nvSpPr>
          <p:spPr bwMode="auto">
            <a:xfrm>
              <a:off x="791" y="702"/>
              <a:ext cx="600" cy="730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0" y="326"/>
                </a:cxn>
                <a:cxn ang="0">
                  <a:pos x="0" y="475"/>
                </a:cxn>
                <a:cxn ang="0">
                  <a:pos x="457" y="730"/>
                </a:cxn>
                <a:cxn ang="0">
                  <a:pos x="600" y="730"/>
                </a:cxn>
                <a:cxn ang="0">
                  <a:pos x="600" y="588"/>
                </a:cxn>
                <a:cxn ang="0">
                  <a:pos x="332" y="0"/>
                </a:cxn>
                <a:cxn ang="0">
                  <a:pos x="190" y="0"/>
                </a:cxn>
              </a:cxnLst>
              <a:rect l="0" t="0" r="r" b="b"/>
              <a:pathLst>
                <a:path w="600" h="730">
                  <a:moveTo>
                    <a:pt x="190" y="0"/>
                  </a:moveTo>
                  <a:lnTo>
                    <a:pt x="0" y="326"/>
                  </a:lnTo>
                  <a:lnTo>
                    <a:pt x="0" y="475"/>
                  </a:lnTo>
                  <a:lnTo>
                    <a:pt x="457" y="730"/>
                  </a:lnTo>
                  <a:lnTo>
                    <a:pt x="600" y="730"/>
                  </a:lnTo>
                  <a:lnTo>
                    <a:pt x="600" y="588"/>
                  </a:lnTo>
                  <a:lnTo>
                    <a:pt x="332" y="0"/>
                  </a:lnTo>
                  <a:lnTo>
                    <a:pt x="190" y="0"/>
                  </a:lnTo>
                  <a:close/>
                </a:path>
              </a:pathLst>
            </a:cu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0997" name="Rectangle 5" descr="Outlined diamond"/>
            <p:cNvSpPr>
              <a:spLocks noChangeArrowheads="1"/>
            </p:cNvSpPr>
            <p:nvPr/>
          </p:nvSpPr>
          <p:spPr bwMode="auto">
            <a:xfrm>
              <a:off x="1242" y="185"/>
              <a:ext cx="624" cy="487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0998" name="Rectangle 6" descr="Outlined diamond"/>
            <p:cNvSpPr>
              <a:spLocks noChangeArrowheads="1"/>
            </p:cNvSpPr>
            <p:nvPr/>
          </p:nvSpPr>
          <p:spPr bwMode="auto">
            <a:xfrm>
              <a:off x="476" y="37"/>
              <a:ext cx="386" cy="582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0999" name="Rectangle 7" descr="Outlined diamond"/>
            <p:cNvSpPr>
              <a:spLocks noChangeArrowheads="1"/>
            </p:cNvSpPr>
            <p:nvPr/>
          </p:nvSpPr>
          <p:spPr bwMode="auto">
            <a:xfrm rot="-10800000">
              <a:off x="19" y="25"/>
              <a:ext cx="77" cy="1503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1000" name="Rectangle 8" descr="Outlined diamond"/>
            <p:cNvSpPr>
              <a:spLocks noChangeArrowheads="1"/>
            </p:cNvSpPr>
            <p:nvPr/>
          </p:nvSpPr>
          <p:spPr bwMode="auto">
            <a:xfrm rot="-5400000">
              <a:off x="1017" y="482"/>
              <a:ext cx="77" cy="2067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1001" name="Rectangle 9" descr="Outlined diamond"/>
            <p:cNvSpPr>
              <a:spLocks noChangeArrowheads="1"/>
            </p:cNvSpPr>
            <p:nvPr/>
          </p:nvSpPr>
          <p:spPr bwMode="auto">
            <a:xfrm rot="-5400000">
              <a:off x="1017" y="-973"/>
              <a:ext cx="77" cy="2067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1002" name="Rectangle 10"/>
            <p:cNvSpPr>
              <a:spLocks noChangeArrowheads="1"/>
            </p:cNvSpPr>
            <p:nvPr/>
          </p:nvSpPr>
          <p:spPr bwMode="auto">
            <a:xfrm>
              <a:off x="16" y="16"/>
              <a:ext cx="2064" cy="1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1003" name="Rectangle 11"/>
            <p:cNvSpPr>
              <a:spLocks noChangeArrowheads="1"/>
            </p:cNvSpPr>
            <p:nvPr/>
          </p:nvSpPr>
          <p:spPr bwMode="auto">
            <a:xfrm>
              <a:off x="544" y="112"/>
              <a:ext cx="240" cy="43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1004" name="AutoShape 12"/>
            <p:cNvSpPr>
              <a:spLocks noChangeArrowheads="1"/>
            </p:cNvSpPr>
            <p:nvPr/>
          </p:nvSpPr>
          <p:spPr bwMode="auto">
            <a:xfrm rot="23371946">
              <a:off x="928" y="880"/>
              <a:ext cx="528" cy="384"/>
            </a:xfrm>
            <a:prstGeom prst="rtTriangl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1005" name="Rectangle 13"/>
            <p:cNvSpPr>
              <a:spLocks noChangeArrowheads="1"/>
            </p:cNvSpPr>
            <p:nvPr/>
          </p:nvSpPr>
          <p:spPr bwMode="auto">
            <a:xfrm>
              <a:off x="1312" y="256"/>
              <a:ext cx="480" cy="3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1006" name="Rectangle 14"/>
            <p:cNvSpPr>
              <a:spLocks noChangeArrowheads="1"/>
            </p:cNvSpPr>
            <p:nvPr/>
          </p:nvSpPr>
          <p:spPr bwMode="auto">
            <a:xfrm>
              <a:off x="1408" y="1024"/>
              <a:ext cx="144" cy="3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1007" name="Rectangle 15" descr="Outlined diamond"/>
            <p:cNvSpPr>
              <a:spLocks noChangeArrowheads="1"/>
            </p:cNvSpPr>
            <p:nvPr/>
          </p:nvSpPr>
          <p:spPr bwMode="auto">
            <a:xfrm rot="-10800000">
              <a:off x="1990" y="25"/>
              <a:ext cx="77" cy="1503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1008" name="Freeform 16"/>
            <p:cNvSpPr>
              <a:spLocks/>
            </p:cNvSpPr>
            <p:nvPr/>
          </p:nvSpPr>
          <p:spPr bwMode="auto">
            <a:xfrm>
              <a:off x="91" y="97"/>
              <a:ext cx="1899" cy="1380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0" y="0"/>
                </a:cxn>
                <a:cxn ang="0">
                  <a:pos x="0" y="1380"/>
                </a:cxn>
                <a:cxn ang="0">
                  <a:pos x="1899" y="1380"/>
                </a:cxn>
                <a:cxn ang="0">
                  <a:pos x="1899" y="0"/>
                </a:cxn>
                <a:cxn ang="0">
                  <a:pos x="771" y="0"/>
                </a:cxn>
              </a:cxnLst>
              <a:rect l="0" t="0" r="r" b="b"/>
              <a:pathLst>
                <a:path w="1899" h="1380">
                  <a:moveTo>
                    <a:pt x="384" y="0"/>
                  </a:moveTo>
                  <a:lnTo>
                    <a:pt x="0" y="0"/>
                  </a:lnTo>
                  <a:lnTo>
                    <a:pt x="0" y="1380"/>
                  </a:lnTo>
                  <a:lnTo>
                    <a:pt x="1899" y="1380"/>
                  </a:lnTo>
                  <a:lnTo>
                    <a:pt x="1899" y="0"/>
                  </a:lnTo>
                  <a:lnTo>
                    <a:pt x="77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grpSp>
          <p:nvGrpSpPr>
            <p:cNvPr id="341009" name="Group 17"/>
            <p:cNvGrpSpPr>
              <a:grpSpLocks/>
            </p:cNvGrpSpPr>
            <p:nvPr/>
          </p:nvGrpSpPr>
          <p:grpSpPr bwMode="auto">
            <a:xfrm>
              <a:off x="88" y="94"/>
              <a:ext cx="1177" cy="1104"/>
              <a:chOff x="3216" y="1392"/>
              <a:chExt cx="2304" cy="2160"/>
            </a:xfrm>
          </p:grpSpPr>
          <p:grpSp>
            <p:nvGrpSpPr>
              <p:cNvPr id="341010" name="Group 18"/>
              <p:cNvGrpSpPr>
                <a:grpSpLocks/>
              </p:cNvGrpSpPr>
              <p:nvPr/>
            </p:nvGrpSpPr>
            <p:grpSpPr bwMode="auto">
              <a:xfrm>
                <a:off x="3216" y="1392"/>
                <a:ext cx="2304" cy="2160"/>
                <a:chOff x="3216" y="1392"/>
                <a:chExt cx="2304" cy="2064"/>
              </a:xfrm>
            </p:grpSpPr>
            <p:sp>
              <p:nvSpPr>
                <p:cNvPr id="341011" name="Rectangle 19"/>
                <p:cNvSpPr>
                  <a:spLocks noChangeArrowheads="1"/>
                </p:cNvSpPr>
                <p:nvPr/>
              </p:nvSpPr>
              <p:spPr bwMode="auto">
                <a:xfrm>
                  <a:off x="3216" y="1392"/>
                  <a:ext cx="2304" cy="20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41012" name="Line 20"/>
                <p:cNvSpPr>
                  <a:spLocks noChangeShapeType="1"/>
                </p:cNvSpPr>
                <p:nvPr/>
              </p:nvSpPr>
              <p:spPr bwMode="auto">
                <a:xfrm>
                  <a:off x="3504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13" name="Line 21"/>
                <p:cNvSpPr>
                  <a:spLocks noChangeShapeType="1"/>
                </p:cNvSpPr>
                <p:nvPr/>
              </p:nvSpPr>
              <p:spPr bwMode="auto">
                <a:xfrm>
                  <a:off x="3360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14" name="Line 22"/>
                <p:cNvSpPr>
                  <a:spLocks noChangeShapeType="1"/>
                </p:cNvSpPr>
                <p:nvPr/>
              </p:nvSpPr>
              <p:spPr bwMode="auto">
                <a:xfrm>
                  <a:off x="3792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15" name="Line 23"/>
                <p:cNvSpPr>
                  <a:spLocks noChangeShapeType="1"/>
                </p:cNvSpPr>
                <p:nvPr/>
              </p:nvSpPr>
              <p:spPr bwMode="auto">
                <a:xfrm>
                  <a:off x="3648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16" name="Line 24"/>
                <p:cNvSpPr>
                  <a:spLocks noChangeShapeType="1"/>
                </p:cNvSpPr>
                <p:nvPr/>
              </p:nvSpPr>
              <p:spPr bwMode="auto">
                <a:xfrm>
                  <a:off x="4080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17" name="Line 25"/>
                <p:cNvSpPr>
                  <a:spLocks noChangeShapeType="1"/>
                </p:cNvSpPr>
                <p:nvPr/>
              </p:nvSpPr>
              <p:spPr bwMode="auto">
                <a:xfrm>
                  <a:off x="3936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18" name="Line 26"/>
                <p:cNvSpPr>
                  <a:spLocks noChangeShapeType="1"/>
                </p:cNvSpPr>
                <p:nvPr/>
              </p:nvSpPr>
              <p:spPr bwMode="auto">
                <a:xfrm>
                  <a:off x="4368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19" name="Line 27"/>
                <p:cNvSpPr>
                  <a:spLocks noChangeShapeType="1"/>
                </p:cNvSpPr>
                <p:nvPr/>
              </p:nvSpPr>
              <p:spPr bwMode="auto">
                <a:xfrm>
                  <a:off x="4224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20" name="Line 28"/>
                <p:cNvSpPr>
                  <a:spLocks noChangeShapeType="1"/>
                </p:cNvSpPr>
                <p:nvPr/>
              </p:nvSpPr>
              <p:spPr bwMode="auto">
                <a:xfrm>
                  <a:off x="4656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21" name="Line 29"/>
                <p:cNvSpPr>
                  <a:spLocks noChangeShapeType="1"/>
                </p:cNvSpPr>
                <p:nvPr/>
              </p:nvSpPr>
              <p:spPr bwMode="auto">
                <a:xfrm>
                  <a:off x="4512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22" name="Line 30"/>
                <p:cNvSpPr>
                  <a:spLocks noChangeShapeType="1"/>
                </p:cNvSpPr>
                <p:nvPr/>
              </p:nvSpPr>
              <p:spPr bwMode="auto">
                <a:xfrm>
                  <a:off x="4944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23" name="Line 31"/>
                <p:cNvSpPr>
                  <a:spLocks noChangeShapeType="1"/>
                </p:cNvSpPr>
                <p:nvPr/>
              </p:nvSpPr>
              <p:spPr bwMode="auto">
                <a:xfrm>
                  <a:off x="4800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24" name="Line 32"/>
                <p:cNvSpPr>
                  <a:spLocks noChangeShapeType="1"/>
                </p:cNvSpPr>
                <p:nvPr/>
              </p:nvSpPr>
              <p:spPr bwMode="auto">
                <a:xfrm>
                  <a:off x="5232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25" name="Line 33"/>
                <p:cNvSpPr>
                  <a:spLocks noChangeShapeType="1"/>
                </p:cNvSpPr>
                <p:nvPr/>
              </p:nvSpPr>
              <p:spPr bwMode="auto">
                <a:xfrm>
                  <a:off x="5088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26" name="Line 34"/>
                <p:cNvSpPr>
                  <a:spLocks noChangeShapeType="1"/>
                </p:cNvSpPr>
                <p:nvPr/>
              </p:nvSpPr>
              <p:spPr bwMode="auto">
                <a:xfrm>
                  <a:off x="5376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341027" name="Line 35"/>
              <p:cNvSpPr>
                <a:spLocks noChangeShapeType="1"/>
              </p:cNvSpPr>
              <p:nvPr/>
            </p:nvSpPr>
            <p:spPr bwMode="auto">
              <a:xfrm rot="-5400000">
                <a:off x="4248" y="2520"/>
                <a:ext cx="0" cy="20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341028" name="Group 36"/>
              <p:cNvGrpSpPr>
                <a:grpSpLocks/>
              </p:cNvGrpSpPr>
              <p:nvPr/>
            </p:nvGrpSpPr>
            <p:grpSpPr bwMode="auto">
              <a:xfrm>
                <a:off x="3216" y="1536"/>
                <a:ext cx="2304" cy="1872"/>
                <a:chOff x="3216" y="1536"/>
                <a:chExt cx="2064" cy="1872"/>
              </a:xfrm>
            </p:grpSpPr>
            <p:sp>
              <p:nvSpPr>
                <p:cNvPr id="341029" name="Line 37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2376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30" name="Line 38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2088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31" name="Line 39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223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32" name="Line 40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1800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33" name="Line 41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1944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34" name="Line 42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151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35" name="Line 43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1656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36" name="Line 44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1224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37" name="Line 45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1368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38" name="Line 46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936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39" name="Line 47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1080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40" name="Line 48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648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41" name="Line 49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7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42" name="Line 50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504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grpSp>
          <p:nvGrpSpPr>
            <p:cNvPr id="341043" name="Group 51"/>
            <p:cNvGrpSpPr>
              <a:grpSpLocks/>
            </p:cNvGrpSpPr>
            <p:nvPr/>
          </p:nvGrpSpPr>
          <p:grpSpPr bwMode="auto">
            <a:xfrm>
              <a:off x="1338" y="94"/>
              <a:ext cx="644" cy="1392"/>
              <a:chOff x="1610" y="366"/>
              <a:chExt cx="662" cy="1104"/>
            </a:xfrm>
          </p:grpSpPr>
          <p:sp>
            <p:nvSpPr>
              <p:cNvPr id="341044" name="Line 52"/>
              <p:cNvSpPr>
                <a:spLocks noChangeShapeType="1"/>
              </p:cNvSpPr>
              <p:nvPr/>
            </p:nvSpPr>
            <p:spPr bwMode="auto">
              <a:xfrm>
                <a:off x="1683" y="366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45" name="Line 53"/>
              <p:cNvSpPr>
                <a:spLocks noChangeShapeType="1"/>
              </p:cNvSpPr>
              <p:nvPr/>
            </p:nvSpPr>
            <p:spPr bwMode="auto">
              <a:xfrm>
                <a:off x="1610" y="366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46" name="Line 54"/>
              <p:cNvSpPr>
                <a:spLocks noChangeShapeType="1"/>
              </p:cNvSpPr>
              <p:nvPr/>
            </p:nvSpPr>
            <p:spPr bwMode="auto">
              <a:xfrm>
                <a:off x="1830" y="366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47" name="Line 55"/>
              <p:cNvSpPr>
                <a:spLocks noChangeShapeType="1"/>
              </p:cNvSpPr>
              <p:nvPr/>
            </p:nvSpPr>
            <p:spPr bwMode="auto">
              <a:xfrm>
                <a:off x="1757" y="366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48" name="Line 56"/>
              <p:cNvSpPr>
                <a:spLocks noChangeShapeType="1"/>
              </p:cNvSpPr>
              <p:nvPr/>
            </p:nvSpPr>
            <p:spPr bwMode="auto">
              <a:xfrm>
                <a:off x="1977" y="366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49" name="Line 57"/>
              <p:cNvSpPr>
                <a:spLocks noChangeShapeType="1"/>
              </p:cNvSpPr>
              <p:nvPr/>
            </p:nvSpPr>
            <p:spPr bwMode="auto">
              <a:xfrm>
                <a:off x="1904" y="366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50" name="Line 58"/>
              <p:cNvSpPr>
                <a:spLocks noChangeShapeType="1"/>
              </p:cNvSpPr>
              <p:nvPr/>
            </p:nvSpPr>
            <p:spPr bwMode="auto">
              <a:xfrm>
                <a:off x="2125" y="366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51" name="Line 59"/>
              <p:cNvSpPr>
                <a:spLocks noChangeShapeType="1"/>
              </p:cNvSpPr>
              <p:nvPr/>
            </p:nvSpPr>
            <p:spPr bwMode="auto">
              <a:xfrm>
                <a:off x="2051" y="366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52" name="Line 60"/>
              <p:cNvSpPr>
                <a:spLocks noChangeShapeType="1"/>
              </p:cNvSpPr>
              <p:nvPr/>
            </p:nvSpPr>
            <p:spPr bwMode="auto">
              <a:xfrm>
                <a:off x="2272" y="366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53" name="Line 61"/>
              <p:cNvSpPr>
                <a:spLocks noChangeShapeType="1"/>
              </p:cNvSpPr>
              <p:nvPr/>
            </p:nvSpPr>
            <p:spPr bwMode="auto">
              <a:xfrm>
                <a:off x="2198" y="366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341054" name="Group 62"/>
            <p:cNvGrpSpPr>
              <a:grpSpLocks/>
            </p:cNvGrpSpPr>
            <p:nvPr/>
          </p:nvGrpSpPr>
          <p:grpSpPr bwMode="auto">
            <a:xfrm>
              <a:off x="1264" y="168"/>
              <a:ext cx="727" cy="956"/>
              <a:chOff x="1536" y="440"/>
              <a:chExt cx="1177" cy="956"/>
            </a:xfrm>
          </p:grpSpPr>
          <p:sp>
            <p:nvSpPr>
              <p:cNvPr id="341055" name="Line 63"/>
              <p:cNvSpPr>
                <a:spLocks noChangeShapeType="1"/>
              </p:cNvSpPr>
              <p:nvPr/>
            </p:nvSpPr>
            <p:spPr bwMode="auto">
              <a:xfrm rot="-5400000">
                <a:off x="2125" y="807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56" name="Line 64"/>
              <p:cNvSpPr>
                <a:spLocks noChangeShapeType="1"/>
              </p:cNvSpPr>
              <p:nvPr/>
            </p:nvSpPr>
            <p:spPr bwMode="auto">
              <a:xfrm rot="-5400000">
                <a:off x="2125" y="660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57" name="Line 65"/>
              <p:cNvSpPr>
                <a:spLocks noChangeShapeType="1"/>
              </p:cNvSpPr>
              <p:nvPr/>
            </p:nvSpPr>
            <p:spPr bwMode="auto">
              <a:xfrm rot="-5400000">
                <a:off x="2125" y="733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58" name="Line 66"/>
              <p:cNvSpPr>
                <a:spLocks noChangeShapeType="1"/>
              </p:cNvSpPr>
              <p:nvPr/>
            </p:nvSpPr>
            <p:spPr bwMode="auto">
              <a:xfrm rot="-5400000">
                <a:off x="2125" y="513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59" name="Line 67"/>
              <p:cNvSpPr>
                <a:spLocks noChangeShapeType="1"/>
              </p:cNvSpPr>
              <p:nvPr/>
            </p:nvSpPr>
            <p:spPr bwMode="auto">
              <a:xfrm rot="-5400000">
                <a:off x="2125" y="586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60" name="Line 68"/>
              <p:cNvSpPr>
                <a:spLocks noChangeShapeType="1"/>
              </p:cNvSpPr>
              <p:nvPr/>
            </p:nvSpPr>
            <p:spPr bwMode="auto">
              <a:xfrm rot="-5400000">
                <a:off x="2125" y="366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61" name="Line 69"/>
              <p:cNvSpPr>
                <a:spLocks noChangeShapeType="1"/>
              </p:cNvSpPr>
              <p:nvPr/>
            </p:nvSpPr>
            <p:spPr bwMode="auto">
              <a:xfrm rot="-5400000">
                <a:off x="2125" y="439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62" name="Line 70"/>
              <p:cNvSpPr>
                <a:spLocks noChangeShapeType="1"/>
              </p:cNvSpPr>
              <p:nvPr/>
            </p:nvSpPr>
            <p:spPr bwMode="auto">
              <a:xfrm rot="-5400000">
                <a:off x="2125" y="219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63" name="Line 71"/>
              <p:cNvSpPr>
                <a:spLocks noChangeShapeType="1"/>
              </p:cNvSpPr>
              <p:nvPr/>
            </p:nvSpPr>
            <p:spPr bwMode="auto">
              <a:xfrm rot="-5400000">
                <a:off x="2125" y="292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64" name="Line 72"/>
              <p:cNvSpPr>
                <a:spLocks noChangeShapeType="1"/>
              </p:cNvSpPr>
              <p:nvPr/>
            </p:nvSpPr>
            <p:spPr bwMode="auto">
              <a:xfrm rot="-5400000">
                <a:off x="2125" y="72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65" name="Line 73"/>
              <p:cNvSpPr>
                <a:spLocks noChangeShapeType="1"/>
              </p:cNvSpPr>
              <p:nvPr/>
            </p:nvSpPr>
            <p:spPr bwMode="auto">
              <a:xfrm rot="-5400000">
                <a:off x="2125" y="145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66" name="Line 74"/>
              <p:cNvSpPr>
                <a:spLocks noChangeShapeType="1"/>
              </p:cNvSpPr>
              <p:nvPr/>
            </p:nvSpPr>
            <p:spPr bwMode="auto">
              <a:xfrm rot="-5400000">
                <a:off x="2125" y="-75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67" name="Line 75"/>
              <p:cNvSpPr>
                <a:spLocks noChangeShapeType="1"/>
              </p:cNvSpPr>
              <p:nvPr/>
            </p:nvSpPr>
            <p:spPr bwMode="auto">
              <a:xfrm rot="-5400000">
                <a:off x="2125" y="-2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68" name="Line 76"/>
              <p:cNvSpPr>
                <a:spLocks noChangeShapeType="1"/>
              </p:cNvSpPr>
              <p:nvPr/>
            </p:nvSpPr>
            <p:spPr bwMode="auto">
              <a:xfrm rot="-5400000">
                <a:off x="2125" y="-149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41069" name="Line 77"/>
            <p:cNvSpPr>
              <a:spLocks noChangeShapeType="1"/>
            </p:cNvSpPr>
            <p:nvPr/>
          </p:nvSpPr>
          <p:spPr bwMode="auto">
            <a:xfrm>
              <a:off x="235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70" name="Line 78"/>
            <p:cNvSpPr>
              <a:spLocks noChangeShapeType="1"/>
            </p:cNvSpPr>
            <p:nvPr/>
          </p:nvSpPr>
          <p:spPr bwMode="auto">
            <a:xfrm>
              <a:off x="162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71" name="Line 79"/>
            <p:cNvSpPr>
              <a:spLocks noChangeShapeType="1"/>
            </p:cNvSpPr>
            <p:nvPr/>
          </p:nvSpPr>
          <p:spPr bwMode="auto">
            <a:xfrm>
              <a:off x="382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72" name="Line 80"/>
            <p:cNvSpPr>
              <a:spLocks noChangeShapeType="1"/>
            </p:cNvSpPr>
            <p:nvPr/>
          </p:nvSpPr>
          <p:spPr bwMode="auto">
            <a:xfrm>
              <a:off x="309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73" name="Line 81"/>
            <p:cNvSpPr>
              <a:spLocks noChangeShapeType="1"/>
            </p:cNvSpPr>
            <p:nvPr/>
          </p:nvSpPr>
          <p:spPr bwMode="auto">
            <a:xfrm>
              <a:off x="529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74" name="Line 82"/>
            <p:cNvSpPr>
              <a:spLocks noChangeShapeType="1"/>
            </p:cNvSpPr>
            <p:nvPr/>
          </p:nvSpPr>
          <p:spPr bwMode="auto">
            <a:xfrm>
              <a:off x="456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75" name="Line 83"/>
            <p:cNvSpPr>
              <a:spLocks noChangeShapeType="1"/>
            </p:cNvSpPr>
            <p:nvPr/>
          </p:nvSpPr>
          <p:spPr bwMode="auto">
            <a:xfrm>
              <a:off x="677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76" name="Line 84"/>
            <p:cNvSpPr>
              <a:spLocks noChangeShapeType="1"/>
            </p:cNvSpPr>
            <p:nvPr/>
          </p:nvSpPr>
          <p:spPr bwMode="auto">
            <a:xfrm>
              <a:off x="603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77" name="Line 85"/>
            <p:cNvSpPr>
              <a:spLocks noChangeShapeType="1"/>
            </p:cNvSpPr>
            <p:nvPr/>
          </p:nvSpPr>
          <p:spPr bwMode="auto">
            <a:xfrm>
              <a:off x="824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78" name="Line 86"/>
            <p:cNvSpPr>
              <a:spLocks noChangeShapeType="1"/>
            </p:cNvSpPr>
            <p:nvPr/>
          </p:nvSpPr>
          <p:spPr bwMode="auto">
            <a:xfrm>
              <a:off x="750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79" name="Line 87"/>
            <p:cNvSpPr>
              <a:spLocks noChangeShapeType="1"/>
            </p:cNvSpPr>
            <p:nvPr/>
          </p:nvSpPr>
          <p:spPr bwMode="auto">
            <a:xfrm>
              <a:off x="971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80" name="Line 88"/>
            <p:cNvSpPr>
              <a:spLocks noChangeShapeType="1"/>
            </p:cNvSpPr>
            <p:nvPr/>
          </p:nvSpPr>
          <p:spPr bwMode="auto">
            <a:xfrm>
              <a:off x="897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81" name="Line 89"/>
            <p:cNvSpPr>
              <a:spLocks noChangeShapeType="1"/>
            </p:cNvSpPr>
            <p:nvPr/>
          </p:nvSpPr>
          <p:spPr bwMode="auto">
            <a:xfrm>
              <a:off x="1118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82" name="Line 90"/>
            <p:cNvSpPr>
              <a:spLocks noChangeShapeType="1"/>
            </p:cNvSpPr>
            <p:nvPr/>
          </p:nvSpPr>
          <p:spPr bwMode="auto">
            <a:xfrm>
              <a:off x="1044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83" name="Line 91"/>
            <p:cNvSpPr>
              <a:spLocks noChangeShapeType="1"/>
            </p:cNvSpPr>
            <p:nvPr/>
          </p:nvSpPr>
          <p:spPr bwMode="auto">
            <a:xfrm>
              <a:off x="1191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84" name="Line 92"/>
            <p:cNvSpPr>
              <a:spLocks noChangeShapeType="1"/>
            </p:cNvSpPr>
            <p:nvPr/>
          </p:nvSpPr>
          <p:spPr bwMode="auto">
            <a:xfrm rot="-5400000">
              <a:off x="677" y="904"/>
              <a:ext cx="0" cy="1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grpSp>
          <p:nvGrpSpPr>
            <p:cNvPr id="341085" name="Group 93"/>
            <p:cNvGrpSpPr>
              <a:grpSpLocks/>
            </p:cNvGrpSpPr>
            <p:nvPr/>
          </p:nvGrpSpPr>
          <p:grpSpPr bwMode="auto">
            <a:xfrm>
              <a:off x="88" y="1272"/>
              <a:ext cx="1909" cy="147"/>
              <a:chOff x="360" y="1544"/>
              <a:chExt cx="1177" cy="147"/>
            </a:xfrm>
          </p:grpSpPr>
          <p:sp>
            <p:nvSpPr>
              <p:cNvPr id="341086" name="Line 94"/>
              <p:cNvSpPr>
                <a:spLocks noChangeShapeType="1"/>
              </p:cNvSpPr>
              <p:nvPr/>
            </p:nvSpPr>
            <p:spPr bwMode="auto">
              <a:xfrm rot="-5400000">
                <a:off x="949" y="1029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87" name="Line 95"/>
              <p:cNvSpPr>
                <a:spLocks noChangeShapeType="1"/>
              </p:cNvSpPr>
              <p:nvPr/>
            </p:nvSpPr>
            <p:spPr bwMode="auto">
              <a:xfrm rot="-5400000">
                <a:off x="949" y="1102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88" name="Line 96"/>
              <p:cNvSpPr>
                <a:spLocks noChangeShapeType="1"/>
              </p:cNvSpPr>
              <p:nvPr/>
            </p:nvSpPr>
            <p:spPr bwMode="auto">
              <a:xfrm rot="-5400000">
                <a:off x="949" y="955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41089" name="Line 97"/>
            <p:cNvSpPr>
              <a:spLocks noChangeShapeType="1"/>
            </p:cNvSpPr>
            <p:nvPr/>
          </p:nvSpPr>
          <p:spPr bwMode="auto">
            <a:xfrm>
              <a:off x="1264" y="1198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90" name="Line 98"/>
            <p:cNvSpPr>
              <a:spLocks noChangeShapeType="1"/>
            </p:cNvSpPr>
            <p:nvPr/>
          </p:nvSpPr>
          <p:spPr bwMode="auto">
            <a:xfrm flipH="1">
              <a:off x="1261" y="1195"/>
              <a:ext cx="3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91" name="Line 99"/>
            <p:cNvSpPr>
              <a:spLocks noChangeShapeType="1"/>
            </p:cNvSpPr>
            <p:nvPr/>
          </p:nvSpPr>
          <p:spPr bwMode="auto">
            <a:xfrm>
              <a:off x="1264" y="1492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92" name="Freeform 100"/>
            <p:cNvSpPr>
              <a:spLocks/>
            </p:cNvSpPr>
            <p:nvPr/>
          </p:nvSpPr>
          <p:spPr bwMode="auto">
            <a:xfrm>
              <a:off x="271" y="643"/>
              <a:ext cx="888" cy="522"/>
            </a:xfrm>
            <a:custGeom>
              <a:avLst/>
              <a:gdLst/>
              <a:ahLst/>
              <a:cxnLst>
                <a:cxn ang="0">
                  <a:pos x="0" y="522"/>
                </a:cxn>
                <a:cxn ang="0">
                  <a:pos x="441" y="75"/>
                </a:cxn>
                <a:cxn ang="0">
                  <a:pos x="588" y="75"/>
                </a:cxn>
                <a:cxn ang="0">
                  <a:pos x="663" y="0"/>
                </a:cxn>
                <a:cxn ang="0">
                  <a:pos x="885" y="0"/>
                </a:cxn>
              </a:cxnLst>
              <a:rect l="0" t="0" r="r" b="b"/>
              <a:pathLst>
                <a:path w="885" h="522">
                  <a:moveTo>
                    <a:pt x="0" y="522"/>
                  </a:moveTo>
                  <a:lnTo>
                    <a:pt x="441" y="75"/>
                  </a:lnTo>
                  <a:lnTo>
                    <a:pt x="588" y="75"/>
                  </a:lnTo>
                  <a:lnTo>
                    <a:pt x="663" y="0"/>
                  </a:lnTo>
                  <a:lnTo>
                    <a:pt x="885" y="0"/>
                  </a:lnTo>
                </a:path>
              </a:pathLst>
            </a:custGeom>
            <a:noFill/>
            <a:ln w="38100" cmpd="sng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93" name="Freeform 101"/>
            <p:cNvSpPr>
              <a:spLocks/>
            </p:cNvSpPr>
            <p:nvPr/>
          </p:nvSpPr>
          <p:spPr bwMode="auto">
            <a:xfrm>
              <a:off x="1153" y="643"/>
              <a:ext cx="729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2" y="222"/>
                </a:cxn>
                <a:cxn ang="0">
                  <a:pos x="651" y="222"/>
                </a:cxn>
                <a:cxn ang="0">
                  <a:pos x="732" y="303"/>
                </a:cxn>
              </a:cxnLst>
              <a:rect l="0" t="0" r="r" b="b"/>
              <a:pathLst>
                <a:path w="732" h="303">
                  <a:moveTo>
                    <a:pt x="0" y="0"/>
                  </a:moveTo>
                  <a:lnTo>
                    <a:pt x="222" y="222"/>
                  </a:lnTo>
                  <a:lnTo>
                    <a:pt x="651" y="222"/>
                  </a:lnTo>
                  <a:lnTo>
                    <a:pt x="732" y="303"/>
                  </a:lnTo>
                </a:path>
              </a:pathLst>
            </a:custGeom>
            <a:noFill/>
            <a:ln w="38100" cmpd="sng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94" name="Oval 102"/>
            <p:cNvSpPr>
              <a:spLocks noChangeArrowheads="1"/>
            </p:cNvSpPr>
            <p:nvPr/>
          </p:nvSpPr>
          <p:spPr bwMode="auto">
            <a:xfrm>
              <a:off x="269" y="1131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1095" name="Text Box 103"/>
            <p:cNvSpPr txBox="1">
              <a:spLocks noChangeArrowheads="1"/>
            </p:cNvSpPr>
            <p:nvPr/>
          </p:nvSpPr>
          <p:spPr bwMode="auto">
            <a:xfrm>
              <a:off x="1792" y="83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pt-BR" b="0"/>
                <a:t>x</a:t>
              </a:r>
              <a:endParaRPr lang="en-US" b="0"/>
            </a:p>
          </p:txBody>
        </p:sp>
      </p:grpSp>
      <p:sp>
        <p:nvSpPr>
          <p:cNvPr id="341096" name="Text Box 104"/>
          <p:cNvSpPr txBox="1">
            <a:spLocks noChangeArrowheads="1"/>
          </p:cNvSpPr>
          <p:nvPr/>
        </p:nvSpPr>
        <p:spPr bwMode="auto">
          <a:xfrm>
            <a:off x="676275" y="2938463"/>
            <a:ext cx="16954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b="0"/>
              <a:t>Decomposição</a:t>
            </a:r>
          </a:p>
          <a:p>
            <a:r>
              <a:rPr lang="pt-BR" b="0"/>
              <a:t>em grid</a:t>
            </a:r>
          </a:p>
          <a:p>
            <a:r>
              <a:rPr lang="pt-BR" b="0"/>
              <a:t>(aproximada)</a:t>
            </a:r>
          </a:p>
        </p:txBody>
      </p:sp>
      <p:sp>
        <p:nvSpPr>
          <p:cNvPr id="341097" name="Rectangle 10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5770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 Grafo de Visibilidade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Inteligência Artificial para Jogos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6503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Points of Visibility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grafo é construido de forma que as arestas conectem pontos no qual existem um linha direta livre de obstáculos (</a:t>
            </a:r>
            <a:r>
              <a:rPr lang="pt-BR" i="1"/>
              <a:t>line of sight</a:t>
            </a:r>
            <a:r>
              <a:rPr lang="pt-BR"/>
              <a:t>)</a:t>
            </a:r>
          </a:p>
          <a:p>
            <a:r>
              <a:rPr lang="pt-BR"/>
              <a:t>Em geral construídos manualmente</a:t>
            </a:r>
          </a:p>
          <a:p>
            <a:pPr lvl="1"/>
            <a:r>
              <a:rPr lang="pt-BR"/>
              <a:t>Editores de mapas</a:t>
            </a:r>
          </a:p>
          <a:p>
            <a:endParaRPr lang="pt-BR"/>
          </a:p>
        </p:txBody>
      </p:sp>
      <p:pic>
        <p:nvPicPr>
          <p:cNvPr id="37888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3" y="3398838"/>
            <a:ext cx="3375025" cy="285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Exemplo: World of WarCraft</a:t>
            </a:r>
            <a:endParaRPr lang="en-US"/>
          </a:p>
        </p:txBody>
      </p:sp>
      <p:pic>
        <p:nvPicPr>
          <p:cNvPr id="3809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888" y="2063750"/>
            <a:ext cx="38004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09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1363" y="2074863"/>
            <a:ext cx="38004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0934" name="Text Box 6"/>
          <p:cNvSpPr txBox="1">
            <a:spLocks noChangeArrowheads="1"/>
          </p:cNvSpPr>
          <p:nvPr/>
        </p:nvSpPr>
        <p:spPr bwMode="auto">
          <a:xfrm>
            <a:off x="4765675" y="6126163"/>
            <a:ext cx="38639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200"/>
              <a:t>Fonte: </a:t>
            </a:r>
            <a:r>
              <a:rPr lang="en-US" sz="1200"/>
              <a:t>http://www.ai-blog.net/archives/000152.html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Um Pouco de Física...</a:t>
            </a:r>
            <a:endParaRPr lang="pt-BR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Inteligência Artificial para Jogos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1792288" y="1974850"/>
            <a:ext cx="5607050" cy="35972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3182938" y="2973388"/>
            <a:ext cx="852487" cy="525462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3984625" y="4227513"/>
            <a:ext cx="1743075" cy="354012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3109" name="AutoShape 5"/>
          <p:cNvSpPr>
            <a:spLocks noChangeArrowheads="1"/>
          </p:cNvSpPr>
          <p:nvPr/>
        </p:nvSpPr>
        <p:spPr bwMode="auto">
          <a:xfrm>
            <a:off x="4975225" y="2781300"/>
            <a:ext cx="950913" cy="828675"/>
          </a:xfrm>
          <a:prstGeom prst="pentagon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3110" name="Oval 6"/>
          <p:cNvSpPr>
            <a:spLocks noChangeArrowheads="1"/>
          </p:cNvSpPr>
          <p:nvPr/>
        </p:nvSpPr>
        <p:spPr bwMode="auto">
          <a:xfrm>
            <a:off x="2425700" y="4937125"/>
            <a:ext cx="147638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3111" name="Oval 7"/>
          <p:cNvSpPr>
            <a:spLocks noChangeArrowheads="1"/>
          </p:cNvSpPr>
          <p:nvPr/>
        </p:nvSpPr>
        <p:spPr bwMode="auto">
          <a:xfrm>
            <a:off x="6630988" y="249872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3112" name="Text Box 8"/>
          <p:cNvSpPr txBox="1">
            <a:spLocks noChangeArrowheads="1"/>
          </p:cNvSpPr>
          <p:nvPr/>
        </p:nvSpPr>
        <p:spPr bwMode="auto">
          <a:xfrm>
            <a:off x="6297613" y="2038350"/>
            <a:ext cx="8191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GOAL</a:t>
            </a:r>
          </a:p>
        </p:txBody>
      </p:sp>
      <p:sp>
        <p:nvSpPr>
          <p:cNvPr id="303113" name="Text Box 9"/>
          <p:cNvSpPr txBox="1">
            <a:spLocks noChangeArrowheads="1"/>
          </p:cNvSpPr>
          <p:nvPr/>
        </p:nvSpPr>
        <p:spPr bwMode="auto">
          <a:xfrm>
            <a:off x="2044700" y="5095875"/>
            <a:ext cx="9334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START</a:t>
            </a:r>
          </a:p>
        </p:txBody>
      </p:sp>
      <p:sp>
        <p:nvSpPr>
          <p:cNvPr id="303114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281112"/>
          </a:xfrm>
        </p:spPr>
        <p:txBody>
          <a:bodyPr/>
          <a:lstStyle/>
          <a:p>
            <a:r>
              <a:rPr lang="pt-BR" sz="3800"/>
              <a:t>Geração Automática:</a:t>
            </a:r>
            <a:br>
              <a:rPr lang="pt-BR" sz="3800"/>
            </a:br>
            <a:r>
              <a:rPr lang="pt-BR" sz="3800"/>
              <a:t>Grafo de Visibilidade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04130" name="Rectangle 2"/>
          <p:cNvSpPr>
            <a:spLocks noChangeArrowheads="1"/>
          </p:cNvSpPr>
          <p:nvPr/>
        </p:nvSpPr>
        <p:spPr bwMode="auto">
          <a:xfrm>
            <a:off x="1792288" y="1974850"/>
            <a:ext cx="5607050" cy="35972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3182938" y="2973388"/>
            <a:ext cx="852487" cy="525462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3984625" y="4227513"/>
            <a:ext cx="1743075" cy="354012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33" name="AutoShape 5"/>
          <p:cNvSpPr>
            <a:spLocks noChangeArrowheads="1"/>
          </p:cNvSpPr>
          <p:nvPr/>
        </p:nvSpPr>
        <p:spPr bwMode="auto">
          <a:xfrm>
            <a:off x="4975225" y="2781300"/>
            <a:ext cx="950913" cy="828675"/>
          </a:xfrm>
          <a:prstGeom prst="pentagon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34" name="Oval 6"/>
          <p:cNvSpPr>
            <a:spLocks noChangeArrowheads="1"/>
          </p:cNvSpPr>
          <p:nvPr/>
        </p:nvSpPr>
        <p:spPr bwMode="auto">
          <a:xfrm>
            <a:off x="2425700" y="4937125"/>
            <a:ext cx="147638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35" name="Oval 7"/>
          <p:cNvSpPr>
            <a:spLocks noChangeArrowheads="1"/>
          </p:cNvSpPr>
          <p:nvPr/>
        </p:nvSpPr>
        <p:spPr bwMode="auto">
          <a:xfrm>
            <a:off x="6630988" y="249872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36" name="Text Box 8"/>
          <p:cNvSpPr txBox="1">
            <a:spLocks noChangeArrowheads="1"/>
          </p:cNvSpPr>
          <p:nvPr/>
        </p:nvSpPr>
        <p:spPr bwMode="auto">
          <a:xfrm>
            <a:off x="6297613" y="2038350"/>
            <a:ext cx="8191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GOAL</a:t>
            </a:r>
          </a:p>
        </p:txBody>
      </p:sp>
      <p:sp>
        <p:nvSpPr>
          <p:cNvPr id="304137" name="Oval 9"/>
          <p:cNvSpPr>
            <a:spLocks noChangeArrowheads="1"/>
          </p:cNvSpPr>
          <p:nvPr/>
        </p:nvSpPr>
        <p:spPr bwMode="auto">
          <a:xfrm>
            <a:off x="3937000" y="4532313"/>
            <a:ext cx="147638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38" name="Oval 10"/>
          <p:cNvSpPr>
            <a:spLocks noChangeArrowheads="1"/>
          </p:cNvSpPr>
          <p:nvPr/>
        </p:nvSpPr>
        <p:spPr bwMode="auto">
          <a:xfrm>
            <a:off x="5653088" y="4532313"/>
            <a:ext cx="147637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39" name="Oval 11"/>
          <p:cNvSpPr>
            <a:spLocks noChangeArrowheads="1"/>
          </p:cNvSpPr>
          <p:nvPr/>
        </p:nvSpPr>
        <p:spPr bwMode="auto">
          <a:xfrm>
            <a:off x="3937000" y="4152900"/>
            <a:ext cx="147638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40" name="Oval 12"/>
          <p:cNvSpPr>
            <a:spLocks noChangeArrowheads="1"/>
          </p:cNvSpPr>
          <p:nvPr/>
        </p:nvSpPr>
        <p:spPr bwMode="auto">
          <a:xfrm>
            <a:off x="5653088" y="4152900"/>
            <a:ext cx="147637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41" name="Oval 13"/>
          <p:cNvSpPr>
            <a:spLocks noChangeArrowheads="1"/>
          </p:cNvSpPr>
          <p:nvPr/>
        </p:nvSpPr>
        <p:spPr bwMode="auto">
          <a:xfrm>
            <a:off x="3108325" y="3424238"/>
            <a:ext cx="147638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42" name="Oval 14"/>
          <p:cNvSpPr>
            <a:spLocks noChangeArrowheads="1"/>
          </p:cNvSpPr>
          <p:nvPr/>
        </p:nvSpPr>
        <p:spPr bwMode="auto">
          <a:xfrm>
            <a:off x="3108325" y="2898775"/>
            <a:ext cx="147638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43" name="Oval 15"/>
          <p:cNvSpPr>
            <a:spLocks noChangeArrowheads="1"/>
          </p:cNvSpPr>
          <p:nvPr/>
        </p:nvSpPr>
        <p:spPr bwMode="auto">
          <a:xfrm>
            <a:off x="3946525" y="2898775"/>
            <a:ext cx="147638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44" name="Oval 16"/>
          <p:cNvSpPr>
            <a:spLocks noChangeArrowheads="1"/>
          </p:cNvSpPr>
          <p:nvPr/>
        </p:nvSpPr>
        <p:spPr bwMode="auto">
          <a:xfrm>
            <a:off x="5851525" y="3046413"/>
            <a:ext cx="147638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45" name="Oval 17"/>
          <p:cNvSpPr>
            <a:spLocks noChangeArrowheads="1"/>
          </p:cNvSpPr>
          <p:nvPr/>
        </p:nvSpPr>
        <p:spPr bwMode="auto">
          <a:xfrm>
            <a:off x="5653088" y="3498850"/>
            <a:ext cx="147637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46" name="Oval 18"/>
          <p:cNvSpPr>
            <a:spLocks noChangeArrowheads="1"/>
          </p:cNvSpPr>
          <p:nvPr/>
        </p:nvSpPr>
        <p:spPr bwMode="auto">
          <a:xfrm>
            <a:off x="5351463" y="2706688"/>
            <a:ext cx="147637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47" name="Oval 19"/>
          <p:cNvSpPr>
            <a:spLocks noChangeArrowheads="1"/>
          </p:cNvSpPr>
          <p:nvPr/>
        </p:nvSpPr>
        <p:spPr bwMode="auto">
          <a:xfrm>
            <a:off x="4900613" y="3046413"/>
            <a:ext cx="147637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48" name="Oval 20"/>
          <p:cNvSpPr>
            <a:spLocks noChangeArrowheads="1"/>
          </p:cNvSpPr>
          <p:nvPr/>
        </p:nvSpPr>
        <p:spPr bwMode="auto">
          <a:xfrm>
            <a:off x="5086350" y="3511550"/>
            <a:ext cx="147638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49" name="Oval 21"/>
          <p:cNvSpPr>
            <a:spLocks noChangeArrowheads="1"/>
          </p:cNvSpPr>
          <p:nvPr/>
        </p:nvSpPr>
        <p:spPr bwMode="auto">
          <a:xfrm>
            <a:off x="3937000" y="3424238"/>
            <a:ext cx="147638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50" name="Text Box 22"/>
          <p:cNvSpPr txBox="1">
            <a:spLocks noChangeArrowheads="1"/>
          </p:cNvSpPr>
          <p:nvPr/>
        </p:nvSpPr>
        <p:spPr bwMode="auto">
          <a:xfrm>
            <a:off x="2044700" y="5095875"/>
            <a:ext cx="9334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START</a:t>
            </a:r>
          </a:p>
        </p:txBody>
      </p:sp>
      <p:sp>
        <p:nvSpPr>
          <p:cNvPr id="30415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Grafo de Visibilidade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grpSp>
        <p:nvGrpSpPr>
          <p:cNvPr id="305154" name="Group 2"/>
          <p:cNvGrpSpPr>
            <a:grpSpLocks/>
          </p:cNvGrpSpPr>
          <p:nvPr/>
        </p:nvGrpSpPr>
        <p:grpSpPr bwMode="auto">
          <a:xfrm>
            <a:off x="1792288" y="1974850"/>
            <a:ext cx="5607050" cy="3597275"/>
            <a:chOff x="1129" y="1244"/>
            <a:chExt cx="3532" cy="2266"/>
          </a:xfrm>
        </p:grpSpPr>
        <p:sp>
          <p:nvSpPr>
            <p:cNvPr id="305155" name="Line 3"/>
            <p:cNvSpPr>
              <a:spLocks noChangeShapeType="1"/>
            </p:cNvSpPr>
            <p:nvPr/>
          </p:nvSpPr>
          <p:spPr bwMode="auto">
            <a:xfrm flipV="1">
              <a:off x="3608" y="1988"/>
              <a:ext cx="125" cy="8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56" name="Line 4"/>
            <p:cNvSpPr>
              <a:spLocks noChangeShapeType="1"/>
            </p:cNvSpPr>
            <p:nvPr/>
          </p:nvSpPr>
          <p:spPr bwMode="auto">
            <a:xfrm flipV="1">
              <a:off x="3608" y="1988"/>
              <a:ext cx="125" cy="6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57" name="Line 5"/>
            <p:cNvSpPr>
              <a:spLocks noChangeShapeType="1"/>
            </p:cNvSpPr>
            <p:nvPr/>
          </p:nvSpPr>
          <p:spPr bwMode="auto">
            <a:xfrm flipH="1">
              <a:off x="2510" y="1988"/>
              <a:ext cx="624" cy="6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58" name="Line 6"/>
            <p:cNvSpPr>
              <a:spLocks noChangeShapeType="1"/>
            </p:cNvSpPr>
            <p:nvPr/>
          </p:nvSpPr>
          <p:spPr bwMode="auto">
            <a:xfrm>
              <a:off x="2005" y="2204"/>
              <a:ext cx="1603" cy="4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59" name="Line 7"/>
            <p:cNvSpPr>
              <a:spLocks noChangeShapeType="1"/>
            </p:cNvSpPr>
            <p:nvPr/>
          </p:nvSpPr>
          <p:spPr bwMode="auto">
            <a:xfrm>
              <a:off x="2510" y="2204"/>
              <a:ext cx="1098" cy="4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60" name="Line 8"/>
            <p:cNvSpPr>
              <a:spLocks noChangeShapeType="1"/>
            </p:cNvSpPr>
            <p:nvPr/>
          </p:nvSpPr>
          <p:spPr bwMode="auto">
            <a:xfrm>
              <a:off x="2526" y="1873"/>
              <a:ext cx="686" cy="3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61" name="Line 9"/>
            <p:cNvSpPr>
              <a:spLocks noChangeShapeType="1"/>
            </p:cNvSpPr>
            <p:nvPr/>
          </p:nvSpPr>
          <p:spPr bwMode="auto">
            <a:xfrm>
              <a:off x="2005" y="2212"/>
              <a:ext cx="521" cy="4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62" name="Line 10"/>
            <p:cNvSpPr>
              <a:spLocks noChangeShapeType="1"/>
            </p:cNvSpPr>
            <p:nvPr/>
          </p:nvSpPr>
          <p:spPr bwMode="auto">
            <a:xfrm>
              <a:off x="3297" y="2274"/>
              <a:ext cx="311" cy="3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63" name="Line 11"/>
            <p:cNvSpPr>
              <a:spLocks noChangeShapeType="1"/>
            </p:cNvSpPr>
            <p:nvPr/>
          </p:nvSpPr>
          <p:spPr bwMode="auto">
            <a:xfrm flipH="1" flipV="1">
              <a:off x="2005" y="2212"/>
              <a:ext cx="505" cy="6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64" name="Line 12"/>
            <p:cNvSpPr>
              <a:spLocks noChangeShapeType="1"/>
            </p:cNvSpPr>
            <p:nvPr/>
          </p:nvSpPr>
          <p:spPr bwMode="auto">
            <a:xfrm>
              <a:off x="2542" y="2204"/>
              <a:ext cx="755" cy="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65" name="Line 13"/>
            <p:cNvSpPr>
              <a:spLocks noChangeShapeType="1"/>
            </p:cNvSpPr>
            <p:nvPr/>
          </p:nvSpPr>
          <p:spPr bwMode="auto">
            <a:xfrm>
              <a:off x="2526" y="2212"/>
              <a:ext cx="0" cy="4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66" name="Line 14"/>
            <p:cNvSpPr>
              <a:spLocks noChangeShapeType="1"/>
            </p:cNvSpPr>
            <p:nvPr/>
          </p:nvSpPr>
          <p:spPr bwMode="auto">
            <a:xfrm flipV="1">
              <a:off x="3608" y="2274"/>
              <a:ext cx="0" cy="3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67" name="Line 15"/>
            <p:cNvSpPr>
              <a:spLocks noChangeShapeType="1"/>
            </p:cNvSpPr>
            <p:nvPr/>
          </p:nvSpPr>
          <p:spPr bwMode="auto">
            <a:xfrm flipV="1">
              <a:off x="2542" y="2274"/>
              <a:ext cx="1066" cy="3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68" name="Line 16"/>
            <p:cNvSpPr>
              <a:spLocks noChangeShapeType="1"/>
            </p:cNvSpPr>
            <p:nvPr/>
          </p:nvSpPr>
          <p:spPr bwMode="auto">
            <a:xfrm flipV="1">
              <a:off x="2542" y="1988"/>
              <a:ext cx="592" cy="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69" name="Line 17"/>
            <p:cNvSpPr>
              <a:spLocks noChangeShapeType="1"/>
            </p:cNvSpPr>
            <p:nvPr/>
          </p:nvSpPr>
          <p:spPr bwMode="auto">
            <a:xfrm>
              <a:off x="2542" y="1873"/>
              <a:ext cx="592" cy="1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70" name="Line 18"/>
            <p:cNvSpPr>
              <a:spLocks noChangeShapeType="1"/>
            </p:cNvSpPr>
            <p:nvPr/>
          </p:nvSpPr>
          <p:spPr bwMode="auto">
            <a:xfrm flipV="1">
              <a:off x="2542" y="1752"/>
              <a:ext cx="922" cy="1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71" name="Line 19"/>
            <p:cNvSpPr>
              <a:spLocks noChangeShapeType="1"/>
            </p:cNvSpPr>
            <p:nvPr/>
          </p:nvSpPr>
          <p:spPr bwMode="auto">
            <a:xfrm flipV="1">
              <a:off x="3608" y="1667"/>
              <a:ext cx="569" cy="12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72" name="Line 20"/>
            <p:cNvSpPr>
              <a:spLocks noChangeShapeType="1"/>
            </p:cNvSpPr>
            <p:nvPr/>
          </p:nvSpPr>
          <p:spPr bwMode="auto">
            <a:xfrm flipV="1">
              <a:off x="3608" y="1667"/>
              <a:ext cx="569" cy="9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73" name="Line 21"/>
            <p:cNvSpPr>
              <a:spLocks noChangeShapeType="1"/>
            </p:cNvSpPr>
            <p:nvPr/>
          </p:nvSpPr>
          <p:spPr bwMode="auto">
            <a:xfrm flipV="1">
              <a:off x="3608" y="1667"/>
              <a:ext cx="569" cy="5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74" name="Line 22"/>
            <p:cNvSpPr>
              <a:spLocks noChangeShapeType="1"/>
            </p:cNvSpPr>
            <p:nvPr/>
          </p:nvSpPr>
          <p:spPr bwMode="auto">
            <a:xfrm flipV="1">
              <a:off x="3733" y="1667"/>
              <a:ext cx="444" cy="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75" name="Line 23"/>
            <p:cNvSpPr>
              <a:spLocks noChangeShapeType="1"/>
            </p:cNvSpPr>
            <p:nvPr/>
          </p:nvSpPr>
          <p:spPr bwMode="auto">
            <a:xfrm flipV="1">
              <a:off x="3371" y="1667"/>
              <a:ext cx="806" cy="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76" name="Line 24"/>
            <p:cNvSpPr>
              <a:spLocks noChangeShapeType="1"/>
            </p:cNvSpPr>
            <p:nvPr/>
          </p:nvSpPr>
          <p:spPr bwMode="auto">
            <a:xfrm flipV="1">
              <a:off x="1528" y="2663"/>
              <a:ext cx="1014" cy="4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77" name="Line 25"/>
            <p:cNvSpPr>
              <a:spLocks noChangeShapeType="1"/>
            </p:cNvSpPr>
            <p:nvPr/>
          </p:nvSpPr>
          <p:spPr bwMode="auto">
            <a:xfrm flipV="1">
              <a:off x="1528" y="2212"/>
              <a:ext cx="477" cy="8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78" name="Line 26"/>
            <p:cNvSpPr>
              <a:spLocks noChangeShapeType="1"/>
            </p:cNvSpPr>
            <p:nvPr/>
          </p:nvSpPr>
          <p:spPr bwMode="auto">
            <a:xfrm flipV="1">
              <a:off x="1528" y="2886"/>
              <a:ext cx="1014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79" name="Line 27"/>
            <p:cNvSpPr>
              <a:spLocks noChangeShapeType="1"/>
            </p:cNvSpPr>
            <p:nvPr/>
          </p:nvSpPr>
          <p:spPr bwMode="auto">
            <a:xfrm flipV="1">
              <a:off x="1528" y="2886"/>
              <a:ext cx="208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80" name="Line 28"/>
            <p:cNvSpPr>
              <a:spLocks noChangeShapeType="1"/>
            </p:cNvSpPr>
            <p:nvPr/>
          </p:nvSpPr>
          <p:spPr bwMode="auto">
            <a:xfrm flipV="1">
              <a:off x="1528" y="2204"/>
              <a:ext cx="1014" cy="9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81" name="Line 29"/>
            <p:cNvSpPr>
              <a:spLocks noChangeShapeType="1"/>
            </p:cNvSpPr>
            <p:nvPr/>
          </p:nvSpPr>
          <p:spPr bwMode="auto">
            <a:xfrm flipV="1">
              <a:off x="1528" y="1873"/>
              <a:ext cx="477" cy="1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82" name="Line 30"/>
            <p:cNvSpPr>
              <a:spLocks noChangeShapeType="1"/>
            </p:cNvSpPr>
            <p:nvPr/>
          </p:nvSpPr>
          <p:spPr bwMode="auto">
            <a:xfrm flipV="1">
              <a:off x="1528" y="2004"/>
              <a:ext cx="1606" cy="10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83" name="Line 31"/>
            <p:cNvSpPr>
              <a:spLocks noChangeShapeType="1"/>
            </p:cNvSpPr>
            <p:nvPr/>
          </p:nvSpPr>
          <p:spPr bwMode="auto">
            <a:xfrm flipV="1">
              <a:off x="1528" y="2250"/>
              <a:ext cx="1769" cy="8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84" name="Rectangle 32"/>
            <p:cNvSpPr>
              <a:spLocks noChangeArrowheads="1"/>
            </p:cNvSpPr>
            <p:nvPr/>
          </p:nvSpPr>
          <p:spPr bwMode="auto">
            <a:xfrm>
              <a:off x="1129" y="1244"/>
              <a:ext cx="3532" cy="2266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85" name="Rectangle 33"/>
            <p:cNvSpPr>
              <a:spLocks noChangeArrowheads="1"/>
            </p:cNvSpPr>
            <p:nvPr/>
          </p:nvSpPr>
          <p:spPr bwMode="auto">
            <a:xfrm>
              <a:off x="2005" y="1873"/>
              <a:ext cx="537" cy="331"/>
            </a:xfrm>
            <a:prstGeom prst="rect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86" name="Rectangle 34"/>
            <p:cNvSpPr>
              <a:spLocks noChangeArrowheads="1"/>
            </p:cNvSpPr>
            <p:nvPr/>
          </p:nvSpPr>
          <p:spPr bwMode="auto">
            <a:xfrm>
              <a:off x="2510" y="2663"/>
              <a:ext cx="1098" cy="223"/>
            </a:xfrm>
            <a:prstGeom prst="rect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87" name="AutoShape 35"/>
            <p:cNvSpPr>
              <a:spLocks noChangeArrowheads="1"/>
            </p:cNvSpPr>
            <p:nvPr/>
          </p:nvSpPr>
          <p:spPr bwMode="auto">
            <a:xfrm>
              <a:off x="3134" y="1752"/>
              <a:ext cx="599" cy="522"/>
            </a:xfrm>
            <a:prstGeom prst="pentagon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88" name="Oval 36"/>
            <p:cNvSpPr>
              <a:spLocks noChangeArrowheads="1"/>
            </p:cNvSpPr>
            <p:nvPr/>
          </p:nvSpPr>
          <p:spPr bwMode="auto">
            <a:xfrm>
              <a:off x="1481" y="3063"/>
              <a:ext cx="93" cy="93"/>
            </a:xfrm>
            <a:prstGeom prst="ellipse">
              <a:avLst/>
            </a:prstGeom>
            <a:solidFill>
              <a:schemeClr val="accent2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89" name="Oval 37"/>
            <p:cNvSpPr>
              <a:spLocks noChangeArrowheads="1"/>
            </p:cNvSpPr>
            <p:nvPr/>
          </p:nvSpPr>
          <p:spPr bwMode="auto">
            <a:xfrm>
              <a:off x="4130" y="1620"/>
              <a:ext cx="93" cy="93"/>
            </a:xfrm>
            <a:prstGeom prst="ellipse">
              <a:avLst/>
            </a:prstGeom>
            <a:solidFill>
              <a:srgbClr val="008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90" name="Text Box 38"/>
            <p:cNvSpPr txBox="1">
              <a:spLocks noChangeArrowheads="1"/>
            </p:cNvSpPr>
            <p:nvPr/>
          </p:nvSpPr>
          <p:spPr bwMode="auto">
            <a:xfrm>
              <a:off x="3967" y="1389"/>
              <a:ext cx="51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GOAL</a:t>
              </a:r>
            </a:p>
          </p:txBody>
        </p:sp>
        <p:sp>
          <p:nvSpPr>
            <p:cNvPr id="305191" name="Oval 39"/>
            <p:cNvSpPr>
              <a:spLocks noChangeArrowheads="1"/>
            </p:cNvSpPr>
            <p:nvPr/>
          </p:nvSpPr>
          <p:spPr bwMode="auto">
            <a:xfrm>
              <a:off x="2480" y="2855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92" name="Oval 40"/>
            <p:cNvSpPr>
              <a:spLocks noChangeArrowheads="1"/>
            </p:cNvSpPr>
            <p:nvPr/>
          </p:nvSpPr>
          <p:spPr bwMode="auto">
            <a:xfrm>
              <a:off x="3561" y="2855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93" name="Oval 41"/>
            <p:cNvSpPr>
              <a:spLocks noChangeArrowheads="1"/>
            </p:cNvSpPr>
            <p:nvPr/>
          </p:nvSpPr>
          <p:spPr bwMode="auto">
            <a:xfrm>
              <a:off x="2480" y="2616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94" name="Oval 42"/>
            <p:cNvSpPr>
              <a:spLocks noChangeArrowheads="1"/>
            </p:cNvSpPr>
            <p:nvPr/>
          </p:nvSpPr>
          <p:spPr bwMode="auto">
            <a:xfrm>
              <a:off x="1958" y="2157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95" name="Oval 43"/>
            <p:cNvSpPr>
              <a:spLocks noChangeArrowheads="1"/>
            </p:cNvSpPr>
            <p:nvPr/>
          </p:nvSpPr>
          <p:spPr bwMode="auto">
            <a:xfrm>
              <a:off x="1958" y="1826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96" name="Oval 44"/>
            <p:cNvSpPr>
              <a:spLocks noChangeArrowheads="1"/>
            </p:cNvSpPr>
            <p:nvPr/>
          </p:nvSpPr>
          <p:spPr bwMode="auto">
            <a:xfrm>
              <a:off x="3686" y="1919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97" name="Oval 45"/>
            <p:cNvSpPr>
              <a:spLocks noChangeArrowheads="1"/>
            </p:cNvSpPr>
            <p:nvPr/>
          </p:nvSpPr>
          <p:spPr bwMode="auto">
            <a:xfrm>
              <a:off x="3561" y="2204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98" name="Oval 46"/>
            <p:cNvSpPr>
              <a:spLocks noChangeArrowheads="1"/>
            </p:cNvSpPr>
            <p:nvPr/>
          </p:nvSpPr>
          <p:spPr bwMode="auto">
            <a:xfrm>
              <a:off x="3371" y="1705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99" name="Oval 47"/>
            <p:cNvSpPr>
              <a:spLocks noChangeArrowheads="1"/>
            </p:cNvSpPr>
            <p:nvPr/>
          </p:nvSpPr>
          <p:spPr bwMode="auto">
            <a:xfrm>
              <a:off x="3111" y="1919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200" name="Oval 48"/>
            <p:cNvSpPr>
              <a:spLocks noChangeArrowheads="1"/>
            </p:cNvSpPr>
            <p:nvPr/>
          </p:nvSpPr>
          <p:spPr bwMode="auto">
            <a:xfrm>
              <a:off x="3212" y="2212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201" name="Oval 49"/>
            <p:cNvSpPr>
              <a:spLocks noChangeArrowheads="1"/>
            </p:cNvSpPr>
            <p:nvPr/>
          </p:nvSpPr>
          <p:spPr bwMode="auto">
            <a:xfrm>
              <a:off x="2480" y="2157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202" name="Text Box 50"/>
            <p:cNvSpPr txBox="1">
              <a:spLocks noChangeArrowheads="1"/>
            </p:cNvSpPr>
            <p:nvPr/>
          </p:nvSpPr>
          <p:spPr bwMode="auto">
            <a:xfrm>
              <a:off x="1288" y="3210"/>
              <a:ext cx="588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START</a:t>
              </a:r>
            </a:p>
          </p:txBody>
        </p:sp>
        <p:sp>
          <p:nvSpPr>
            <p:cNvPr id="305203" name="Line 51"/>
            <p:cNvSpPr>
              <a:spLocks noChangeShapeType="1"/>
            </p:cNvSpPr>
            <p:nvPr/>
          </p:nvSpPr>
          <p:spPr bwMode="auto">
            <a:xfrm>
              <a:off x="2526" y="1873"/>
              <a:ext cx="1082" cy="7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204" name="Oval 52"/>
            <p:cNvSpPr>
              <a:spLocks noChangeArrowheads="1"/>
            </p:cNvSpPr>
            <p:nvPr/>
          </p:nvSpPr>
          <p:spPr bwMode="auto">
            <a:xfrm>
              <a:off x="3561" y="2616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205" name="Oval 53"/>
            <p:cNvSpPr>
              <a:spLocks noChangeArrowheads="1"/>
            </p:cNvSpPr>
            <p:nvPr/>
          </p:nvSpPr>
          <p:spPr bwMode="auto">
            <a:xfrm>
              <a:off x="2486" y="1826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05206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Grafo de Visibilidade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grpSp>
        <p:nvGrpSpPr>
          <p:cNvPr id="306178" name="Group 2"/>
          <p:cNvGrpSpPr>
            <a:grpSpLocks/>
          </p:cNvGrpSpPr>
          <p:nvPr/>
        </p:nvGrpSpPr>
        <p:grpSpPr bwMode="auto">
          <a:xfrm>
            <a:off x="1792288" y="1974850"/>
            <a:ext cx="5607050" cy="3597275"/>
            <a:chOff x="1129" y="1244"/>
            <a:chExt cx="3532" cy="2266"/>
          </a:xfrm>
        </p:grpSpPr>
        <p:sp>
          <p:nvSpPr>
            <p:cNvPr id="306179" name="Line 3"/>
            <p:cNvSpPr>
              <a:spLocks noChangeShapeType="1"/>
            </p:cNvSpPr>
            <p:nvPr/>
          </p:nvSpPr>
          <p:spPr bwMode="auto">
            <a:xfrm flipV="1">
              <a:off x="3608" y="1988"/>
              <a:ext cx="125" cy="8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80" name="Line 4"/>
            <p:cNvSpPr>
              <a:spLocks noChangeShapeType="1"/>
            </p:cNvSpPr>
            <p:nvPr/>
          </p:nvSpPr>
          <p:spPr bwMode="auto">
            <a:xfrm flipV="1">
              <a:off x="3608" y="1988"/>
              <a:ext cx="125" cy="6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81" name="Line 5"/>
            <p:cNvSpPr>
              <a:spLocks noChangeShapeType="1"/>
            </p:cNvSpPr>
            <p:nvPr/>
          </p:nvSpPr>
          <p:spPr bwMode="auto">
            <a:xfrm flipH="1">
              <a:off x="2510" y="1988"/>
              <a:ext cx="624" cy="6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82" name="Line 6"/>
            <p:cNvSpPr>
              <a:spLocks noChangeShapeType="1"/>
            </p:cNvSpPr>
            <p:nvPr/>
          </p:nvSpPr>
          <p:spPr bwMode="auto">
            <a:xfrm>
              <a:off x="2005" y="2204"/>
              <a:ext cx="1603" cy="4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83" name="Line 7"/>
            <p:cNvSpPr>
              <a:spLocks noChangeShapeType="1"/>
            </p:cNvSpPr>
            <p:nvPr/>
          </p:nvSpPr>
          <p:spPr bwMode="auto">
            <a:xfrm>
              <a:off x="2510" y="2204"/>
              <a:ext cx="1098" cy="4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84" name="Line 8"/>
            <p:cNvSpPr>
              <a:spLocks noChangeShapeType="1"/>
            </p:cNvSpPr>
            <p:nvPr/>
          </p:nvSpPr>
          <p:spPr bwMode="auto">
            <a:xfrm>
              <a:off x="2526" y="1873"/>
              <a:ext cx="686" cy="3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85" name="Line 9"/>
            <p:cNvSpPr>
              <a:spLocks noChangeShapeType="1"/>
            </p:cNvSpPr>
            <p:nvPr/>
          </p:nvSpPr>
          <p:spPr bwMode="auto">
            <a:xfrm>
              <a:off x="2005" y="2212"/>
              <a:ext cx="521" cy="4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86" name="Line 10"/>
            <p:cNvSpPr>
              <a:spLocks noChangeShapeType="1"/>
            </p:cNvSpPr>
            <p:nvPr/>
          </p:nvSpPr>
          <p:spPr bwMode="auto">
            <a:xfrm>
              <a:off x="3297" y="2274"/>
              <a:ext cx="311" cy="3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87" name="Line 11"/>
            <p:cNvSpPr>
              <a:spLocks noChangeShapeType="1"/>
            </p:cNvSpPr>
            <p:nvPr/>
          </p:nvSpPr>
          <p:spPr bwMode="auto">
            <a:xfrm flipH="1" flipV="1">
              <a:off x="2005" y="2212"/>
              <a:ext cx="505" cy="6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88" name="Line 12"/>
            <p:cNvSpPr>
              <a:spLocks noChangeShapeType="1"/>
            </p:cNvSpPr>
            <p:nvPr/>
          </p:nvSpPr>
          <p:spPr bwMode="auto">
            <a:xfrm>
              <a:off x="2542" y="2204"/>
              <a:ext cx="755" cy="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89" name="Line 13"/>
            <p:cNvSpPr>
              <a:spLocks noChangeShapeType="1"/>
            </p:cNvSpPr>
            <p:nvPr/>
          </p:nvSpPr>
          <p:spPr bwMode="auto">
            <a:xfrm>
              <a:off x="2526" y="2212"/>
              <a:ext cx="0" cy="4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90" name="Line 14"/>
            <p:cNvSpPr>
              <a:spLocks noChangeShapeType="1"/>
            </p:cNvSpPr>
            <p:nvPr/>
          </p:nvSpPr>
          <p:spPr bwMode="auto">
            <a:xfrm flipV="1">
              <a:off x="3608" y="2274"/>
              <a:ext cx="0" cy="3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91" name="Line 15"/>
            <p:cNvSpPr>
              <a:spLocks noChangeShapeType="1"/>
            </p:cNvSpPr>
            <p:nvPr/>
          </p:nvSpPr>
          <p:spPr bwMode="auto">
            <a:xfrm flipV="1">
              <a:off x="2542" y="2274"/>
              <a:ext cx="1066" cy="3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92" name="Line 16"/>
            <p:cNvSpPr>
              <a:spLocks noChangeShapeType="1"/>
            </p:cNvSpPr>
            <p:nvPr/>
          </p:nvSpPr>
          <p:spPr bwMode="auto">
            <a:xfrm flipV="1">
              <a:off x="2542" y="1988"/>
              <a:ext cx="592" cy="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93" name="Line 17"/>
            <p:cNvSpPr>
              <a:spLocks noChangeShapeType="1"/>
            </p:cNvSpPr>
            <p:nvPr/>
          </p:nvSpPr>
          <p:spPr bwMode="auto">
            <a:xfrm>
              <a:off x="2542" y="1873"/>
              <a:ext cx="592" cy="1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94" name="Line 18"/>
            <p:cNvSpPr>
              <a:spLocks noChangeShapeType="1"/>
            </p:cNvSpPr>
            <p:nvPr/>
          </p:nvSpPr>
          <p:spPr bwMode="auto">
            <a:xfrm flipV="1">
              <a:off x="2542" y="1752"/>
              <a:ext cx="922" cy="1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95" name="Line 19"/>
            <p:cNvSpPr>
              <a:spLocks noChangeShapeType="1"/>
            </p:cNvSpPr>
            <p:nvPr/>
          </p:nvSpPr>
          <p:spPr bwMode="auto">
            <a:xfrm flipV="1">
              <a:off x="3608" y="1667"/>
              <a:ext cx="569" cy="12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96" name="Line 20"/>
            <p:cNvSpPr>
              <a:spLocks noChangeShapeType="1"/>
            </p:cNvSpPr>
            <p:nvPr/>
          </p:nvSpPr>
          <p:spPr bwMode="auto">
            <a:xfrm flipV="1">
              <a:off x="3608" y="1667"/>
              <a:ext cx="569" cy="9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97" name="Line 21"/>
            <p:cNvSpPr>
              <a:spLocks noChangeShapeType="1"/>
            </p:cNvSpPr>
            <p:nvPr/>
          </p:nvSpPr>
          <p:spPr bwMode="auto">
            <a:xfrm flipV="1">
              <a:off x="3608" y="1667"/>
              <a:ext cx="569" cy="5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98" name="Line 22"/>
            <p:cNvSpPr>
              <a:spLocks noChangeShapeType="1"/>
            </p:cNvSpPr>
            <p:nvPr/>
          </p:nvSpPr>
          <p:spPr bwMode="auto">
            <a:xfrm flipV="1">
              <a:off x="3733" y="1667"/>
              <a:ext cx="444" cy="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99" name="Line 23"/>
            <p:cNvSpPr>
              <a:spLocks noChangeShapeType="1"/>
            </p:cNvSpPr>
            <p:nvPr/>
          </p:nvSpPr>
          <p:spPr bwMode="auto">
            <a:xfrm flipV="1">
              <a:off x="3371" y="1667"/>
              <a:ext cx="806" cy="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00" name="Line 24"/>
            <p:cNvSpPr>
              <a:spLocks noChangeShapeType="1"/>
            </p:cNvSpPr>
            <p:nvPr/>
          </p:nvSpPr>
          <p:spPr bwMode="auto">
            <a:xfrm flipV="1">
              <a:off x="1528" y="2663"/>
              <a:ext cx="1014" cy="4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01" name="Line 25"/>
            <p:cNvSpPr>
              <a:spLocks noChangeShapeType="1"/>
            </p:cNvSpPr>
            <p:nvPr/>
          </p:nvSpPr>
          <p:spPr bwMode="auto">
            <a:xfrm flipV="1">
              <a:off x="1528" y="2212"/>
              <a:ext cx="477" cy="8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02" name="Line 26"/>
            <p:cNvSpPr>
              <a:spLocks noChangeShapeType="1"/>
            </p:cNvSpPr>
            <p:nvPr/>
          </p:nvSpPr>
          <p:spPr bwMode="auto">
            <a:xfrm flipV="1">
              <a:off x="1528" y="2886"/>
              <a:ext cx="1014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03" name="Line 27"/>
            <p:cNvSpPr>
              <a:spLocks noChangeShapeType="1"/>
            </p:cNvSpPr>
            <p:nvPr/>
          </p:nvSpPr>
          <p:spPr bwMode="auto">
            <a:xfrm flipV="1">
              <a:off x="1528" y="2886"/>
              <a:ext cx="208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04" name="Line 28"/>
            <p:cNvSpPr>
              <a:spLocks noChangeShapeType="1"/>
            </p:cNvSpPr>
            <p:nvPr/>
          </p:nvSpPr>
          <p:spPr bwMode="auto">
            <a:xfrm flipV="1">
              <a:off x="1528" y="2204"/>
              <a:ext cx="1014" cy="9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05" name="Line 29"/>
            <p:cNvSpPr>
              <a:spLocks noChangeShapeType="1"/>
            </p:cNvSpPr>
            <p:nvPr/>
          </p:nvSpPr>
          <p:spPr bwMode="auto">
            <a:xfrm flipV="1">
              <a:off x="1528" y="1873"/>
              <a:ext cx="477" cy="1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06" name="Line 30"/>
            <p:cNvSpPr>
              <a:spLocks noChangeShapeType="1"/>
            </p:cNvSpPr>
            <p:nvPr/>
          </p:nvSpPr>
          <p:spPr bwMode="auto">
            <a:xfrm flipV="1">
              <a:off x="1528" y="2004"/>
              <a:ext cx="1606" cy="10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07" name="Line 31"/>
            <p:cNvSpPr>
              <a:spLocks noChangeShapeType="1"/>
            </p:cNvSpPr>
            <p:nvPr/>
          </p:nvSpPr>
          <p:spPr bwMode="auto">
            <a:xfrm flipV="1">
              <a:off x="1528" y="2250"/>
              <a:ext cx="1769" cy="8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08" name="Rectangle 32"/>
            <p:cNvSpPr>
              <a:spLocks noChangeArrowheads="1"/>
            </p:cNvSpPr>
            <p:nvPr/>
          </p:nvSpPr>
          <p:spPr bwMode="auto">
            <a:xfrm>
              <a:off x="1129" y="1244"/>
              <a:ext cx="3532" cy="2266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09" name="Rectangle 33"/>
            <p:cNvSpPr>
              <a:spLocks noChangeArrowheads="1"/>
            </p:cNvSpPr>
            <p:nvPr/>
          </p:nvSpPr>
          <p:spPr bwMode="auto">
            <a:xfrm>
              <a:off x="2005" y="1873"/>
              <a:ext cx="537" cy="33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10" name="Rectangle 34"/>
            <p:cNvSpPr>
              <a:spLocks noChangeArrowheads="1"/>
            </p:cNvSpPr>
            <p:nvPr/>
          </p:nvSpPr>
          <p:spPr bwMode="auto">
            <a:xfrm>
              <a:off x="2510" y="2663"/>
              <a:ext cx="1098" cy="223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11" name="AutoShape 35"/>
            <p:cNvSpPr>
              <a:spLocks noChangeArrowheads="1"/>
            </p:cNvSpPr>
            <p:nvPr/>
          </p:nvSpPr>
          <p:spPr bwMode="auto">
            <a:xfrm>
              <a:off x="3134" y="1752"/>
              <a:ext cx="599" cy="522"/>
            </a:xfrm>
            <a:prstGeom prst="pentagon">
              <a:avLst/>
            </a:prstGeom>
            <a:noFill/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12" name="Oval 36"/>
            <p:cNvSpPr>
              <a:spLocks noChangeArrowheads="1"/>
            </p:cNvSpPr>
            <p:nvPr/>
          </p:nvSpPr>
          <p:spPr bwMode="auto">
            <a:xfrm>
              <a:off x="1481" y="3063"/>
              <a:ext cx="93" cy="93"/>
            </a:xfrm>
            <a:prstGeom prst="ellipse">
              <a:avLst/>
            </a:prstGeom>
            <a:solidFill>
              <a:schemeClr val="accent2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13" name="Oval 37"/>
            <p:cNvSpPr>
              <a:spLocks noChangeArrowheads="1"/>
            </p:cNvSpPr>
            <p:nvPr/>
          </p:nvSpPr>
          <p:spPr bwMode="auto">
            <a:xfrm>
              <a:off x="4130" y="1620"/>
              <a:ext cx="93" cy="93"/>
            </a:xfrm>
            <a:prstGeom prst="ellipse">
              <a:avLst/>
            </a:prstGeom>
            <a:solidFill>
              <a:srgbClr val="008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14" name="Text Box 38"/>
            <p:cNvSpPr txBox="1">
              <a:spLocks noChangeArrowheads="1"/>
            </p:cNvSpPr>
            <p:nvPr/>
          </p:nvSpPr>
          <p:spPr bwMode="auto">
            <a:xfrm>
              <a:off x="3967" y="1389"/>
              <a:ext cx="51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GOAL</a:t>
              </a:r>
            </a:p>
          </p:txBody>
        </p:sp>
        <p:sp>
          <p:nvSpPr>
            <p:cNvPr id="306215" name="Oval 39"/>
            <p:cNvSpPr>
              <a:spLocks noChangeArrowheads="1"/>
            </p:cNvSpPr>
            <p:nvPr/>
          </p:nvSpPr>
          <p:spPr bwMode="auto">
            <a:xfrm>
              <a:off x="2480" y="2855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16" name="Oval 40"/>
            <p:cNvSpPr>
              <a:spLocks noChangeArrowheads="1"/>
            </p:cNvSpPr>
            <p:nvPr/>
          </p:nvSpPr>
          <p:spPr bwMode="auto">
            <a:xfrm>
              <a:off x="3561" y="2855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17" name="Oval 41"/>
            <p:cNvSpPr>
              <a:spLocks noChangeArrowheads="1"/>
            </p:cNvSpPr>
            <p:nvPr/>
          </p:nvSpPr>
          <p:spPr bwMode="auto">
            <a:xfrm>
              <a:off x="2480" y="2616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18" name="Oval 42"/>
            <p:cNvSpPr>
              <a:spLocks noChangeArrowheads="1"/>
            </p:cNvSpPr>
            <p:nvPr/>
          </p:nvSpPr>
          <p:spPr bwMode="auto">
            <a:xfrm>
              <a:off x="1958" y="2157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19" name="Oval 43"/>
            <p:cNvSpPr>
              <a:spLocks noChangeArrowheads="1"/>
            </p:cNvSpPr>
            <p:nvPr/>
          </p:nvSpPr>
          <p:spPr bwMode="auto">
            <a:xfrm>
              <a:off x="1958" y="1826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20" name="Oval 44"/>
            <p:cNvSpPr>
              <a:spLocks noChangeArrowheads="1"/>
            </p:cNvSpPr>
            <p:nvPr/>
          </p:nvSpPr>
          <p:spPr bwMode="auto">
            <a:xfrm>
              <a:off x="3686" y="1919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21" name="Oval 45"/>
            <p:cNvSpPr>
              <a:spLocks noChangeArrowheads="1"/>
            </p:cNvSpPr>
            <p:nvPr/>
          </p:nvSpPr>
          <p:spPr bwMode="auto">
            <a:xfrm>
              <a:off x="3561" y="2204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22" name="Oval 46"/>
            <p:cNvSpPr>
              <a:spLocks noChangeArrowheads="1"/>
            </p:cNvSpPr>
            <p:nvPr/>
          </p:nvSpPr>
          <p:spPr bwMode="auto">
            <a:xfrm>
              <a:off x="3371" y="1705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23" name="Oval 47"/>
            <p:cNvSpPr>
              <a:spLocks noChangeArrowheads="1"/>
            </p:cNvSpPr>
            <p:nvPr/>
          </p:nvSpPr>
          <p:spPr bwMode="auto">
            <a:xfrm>
              <a:off x="3111" y="1919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24" name="Oval 48"/>
            <p:cNvSpPr>
              <a:spLocks noChangeArrowheads="1"/>
            </p:cNvSpPr>
            <p:nvPr/>
          </p:nvSpPr>
          <p:spPr bwMode="auto">
            <a:xfrm>
              <a:off x="3212" y="2212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25" name="Oval 49"/>
            <p:cNvSpPr>
              <a:spLocks noChangeArrowheads="1"/>
            </p:cNvSpPr>
            <p:nvPr/>
          </p:nvSpPr>
          <p:spPr bwMode="auto">
            <a:xfrm>
              <a:off x="2480" y="2157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26" name="Text Box 50"/>
            <p:cNvSpPr txBox="1">
              <a:spLocks noChangeArrowheads="1"/>
            </p:cNvSpPr>
            <p:nvPr/>
          </p:nvSpPr>
          <p:spPr bwMode="auto">
            <a:xfrm>
              <a:off x="1288" y="3210"/>
              <a:ext cx="588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START</a:t>
              </a:r>
            </a:p>
          </p:txBody>
        </p:sp>
        <p:sp>
          <p:nvSpPr>
            <p:cNvPr id="306227" name="Line 51"/>
            <p:cNvSpPr>
              <a:spLocks noChangeShapeType="1"/>
            </p:cNvSpPr>
            <p:nvPr/>
          </p:nvSpPr>
          <p:spPr bwMode="auto">
            <a:xfrm>
              <a:off x="2526" y="1873"/>
              <a:ext cx="1082" cy="7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28" name="Oval 52"/>
            <p:cNvSpPr>
              <a:spLocks noChangeArrowheads="1"/>
            </p:cNvSpPr>
            <p:nvPr/>
          </p:nvSpPr>
          <p:spPr bwMode="auto">
            <a:xfrm>
              <a:off x="3561" y="2616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29" name="Oval 53"/>
            <p:cNvSpPr>
              <a:spLocks noChangeArrowheads="1"/>
            </p:cNvSpPr>
            <p:nvPr/>
          </p:nvSpPr>
          <p:spPr bwMode="auto">
            <a:xfrm>
              <a:off x="2486" y="1826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06230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Grafo de Visibilidade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07202" name="Line 2"/>
          <p:cNvSpPr>
            <a:spLocks noChangeShapeType="1"/>
          </p:cNvSpPr>
          <p:nvPr/>
        </p:nvSpPr>
        <p:spPr bwMode="auto">
          <a:xfrm flipV="1">
            <a:off x="5727700" y="3155950"/>
            <a:ext cx="198438" cy="1425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03" name="Line 3"/>
          <p:cNvSpPr>
            <a:spLocks noChangeShapeType="1"/>
          </p:cNvSpPr>
          <p:nvPr/>
        </p:nvSpPr>
        <p:spPr bwMode="auto">
          <a:xfrm flipV="1">
            <a:off x="5727700" y="3155950"/>
            <a:ext cx="198438" cy="1071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04" name="Line 4"/>
          <p:cNvSpPr>
            <a:spLocks noChangeShapeType="1"/>
          </p:cNvSpPr>
          <p:nvPr/>
        </p:nvSpPr>
        <p:spPr bwMode="auto">
          <a:xfrm flipH="1">
            <a:off x="3984625" y="3155950"/>
            <a:ext cx="990600" cy="1071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05" name="Line 5"/>
          <p:cNvSpPr>
            <a:spLocks noChangeShapeType="1"/>
          </p:cNvSpPr>
          <p:nvPr/>
        </p:nvSpPr>
        <p:spPr bwMode="auto">
          <a:xfrm>
            <a:off x="3182938" y="3498850"/>
            <a:ext cx="2544762" cy="728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06" name="Line 6"/>
          <p:cNvSpPr>
            <a:spLocks noChangeShapeType="1"/>
          </p:cNvSpPr>
          <p:nvPr/>
        </p:nvSpPr>
        <p:spPr bwMode="auto">
          <a:xfrm>
            <a:off x="3984625" y="3498850"/>
            <a:ext cx="1743075" cy="728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07" name="Line 7"/>
          <p:cNvSpPr>
            <a:spLocks noChangeShapeType="1"/>
          </p:cNvSpPr>
          <p:nvPr/>
        </p:nvSpPr>
        <p:spPr bwMode="auto">
          <a:xfrm>
            <a:off x="4010025" y="2973388"/>
            <a:ext cx="1089025" cy="598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3182938" y="3511550"/>
            <a:ext cx="827087" cy="715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09" name="Line 9"/>
          <p:cNvSpPr>
            <a:spLocks noChangeShapeType="1"/>
          </p:cNvSpPr>
          <p:nvPr/>
        </p:nvSpPr>
        <p:spPr bwMode="auto">
          <a:xfrm>
            <a:off x="5233988" y="3609975"/>
            <a:ext cx="493712" cy="617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10" name="Line 10"/>
          <p:cNvSpPr>
            <a:spLocks noChangeShapeType="1"/>
          </p:cNvSpPr>
          <p:nvPr/>
        </p:nvSpPr>
        <p:spPr bwMode="auto">
          <a:xfrm flipH="1" flipV="1">
            <a:off x="3182938" y="3511550"/>
            <a:ext cx="801687" cy="1069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11" name="Line 11"/>
          <p:cNvSpPr>
            <a:spLocks noChangeShapeType="1"/>
          </p:cNvSpPr>
          <p:nvPr/>
        </p:nvSpPr>
        <p:spPr bwMode="auto">
          <a:xfrm>
            <a:off x="4035425" y="3498850"/>
            <a:ext cx="1198563" cy="111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12" name="Line 12"/>
          <p:cNvSpPr>
            <a:spLocks noChangeShapeType="1"/>
          </p:cNvSpPr>
          <p:nvPr/>
        </p:nvSpPr>
        <p:spPr bwMode="auto">
          <a:xfrm>
            <a:off x="4010025" y="3511550"/>
            <a:ext cx="0" cy="715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13" name="Line 13"/>
          <p:cNvSpPr>
            <a:spLocks noChangeShapeType="1"/>
          </p:cNvSpPr>
          <p:nvPr/>
        </p:nvSpPr>
        <p:spPr bwMode="auto">
          <a:xfrm flipV="1">
            <a:off x="5727700" y="3609975"/>
            <a:ext cx="0" cy="617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14" name="Line 14"/>
          <p:cNvSpPr>
            <a:spLocks noChangeShapeType="1"/>
          </p:cNvSpPr>
          <p:nvPr/>
        </p:nvSpPr>
        <p:spPr bwMode="auto">
          <a:xfrm flipV="1">
            <a:off x="4035425" y="3609975"/>
            <a:ext cx="1692275" cy="617538"/>
          </a:xfrm>
          <a:prstGeom prst="line">
            <a:avLst/>
          </a:prstGeom>
          <a:noFill/>
          <a:ln w="63500">
            <a:solidFill>
              <a:srgbClr val="009900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15" name="Line 15"/>
          <p:cNvSpPr>
            <a:spLocks noChangeShapeType="1"/>
          </p:cNvSpPr>
          <p:nvPr/>
        </p:nvSpPr>
        <p:spPr bwMode="auto">
          <a:xfrm flipV="1">
            <a:off x="4035425" y="3155950"/>
            <a:ext cx="93980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16" name="Line 16"/>
          <p:cNvSpPr>
            <a:spLocks noChangeShapeType="1"/>
          </p:cNvSpPr>
          <p:nvPr/>
        </p:nvSpPr>
        <p:spPr bwMode="auto">
          <a:xfrm>
            <a:off x="4035425" y="2973388"/>
            <a:ext cx="939800" cy="182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17" name="Line 17"/>
          <p:cNvSpPr>
            <a:spLocks noChangeShapeType="1"/>
          </p:cNvSpPr>
          <p:nvPr/>
        </p:nvSpPr>
        <p:spPr bwMode="auto">
          <a:xfrm flipV="1">
            <a:off x="4035425" y="2781300"/>
            <a:ext cx="1463675" cy="192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18" name="Line 18"/>
          <p:cNvSpPr>
            <a:spLocks noChangeShapeType="1"/>
          </p:cNvSpPr>
          <p:nvPr/>
        </p:nvSpPr>
        <p:spPr bwMode="auto">
          <a:xfrm flipV="1">
            <a:off x="5727700" y="2646363"/>
            <a:ext cx="903288" cy="1935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19" name="Line 19"/>
          <p:cNvSpPr>
            <a:spLocks noChangeShapeType="1"/>
          </p:cNvSpPr>
          <p:nvPr/>
        </p:nvSpPr>
        <p:spPr bwMode="auto">
          <a:xfrm flipV="1">
            <a:off x="5727700" y="2646363"/>
            <a:ext cx="903288" cy="1581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20" name="Line 20"/>
          <p:cNvSpPr>
            <a:spLocks noChangeShapeType="1"/>
          </p:cNvSpPr>
          <p:nvPr/>
        </p:nvSpPr>
        <p:spPr bwMode="auto">
          <a:xfrm flipV="1">
            <a:off x="5727700" y="2646363"/>
            <a:ext cx="903288" cy="925512"/>
          </a:xfrm>
          <a:prstGeom prst="line">
            <a:avLst/>
          </a:prstGeom>
          <a:noFill/>
          <a:ln w="63500">
            <a:solidFill>
              <a:srgbClr val="009900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21" name="Line 21"/>
          <p:cNvSpPr>
            <a:spLocks noChangeShapeType="1"/>
          </p:cNvSpPr>
          <p:nvPr/>
        </p:nvSpPr>
        <p:spPr bwMode="auto">
          <a:xfrm flipV="1">
            <a:off x="5926138" y="2646363"/>
            <a:ext cx="70485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22" name="Line 22"/>
          <p:cNvSpPr>
            <a:spLocks noChangeShapeType="1"/>
          </p:cNvSpPr>
          <p:nvPr/>
        </p:nvSpPr>
        <p:spPr bwMode="auto">
          <a:xfrm flipV="1">
            <a:off x="5351463" y="2646363"/>
            <a:ext cx="1279525" cy="134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23" name="Line 23"/>
          <p:cNvSpPr>
            <a:spLocks noChangeShapeType="1"/>
          </p:cNvSpPr>
          <p:nvPr/>
        </p:nvSpPr>
        <p:spPr bwMode="auto">
          <a:xfrm flipV="1">
            <a:off x="2425700" y="4227513"/>
            <a:ext cx="1609725" cy="709612"/>
          </a:xfrm>
          <a:prstGeom prst="line">
            <a:avLst/>
          </a:prstGeom>
          <a:noFill/>
          <a:ln w="63500">
            <a:solidFill>
              <a:srgbClr val="009900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24" name="Line 24"/>
          <p:cNvSpPr>
            <a:spLocks noChangeShapeType="1"/>
          </p:cNvSpPr>
          <p:nvPr/>
        </p:nvSpPr>
        <p:spPr bwMode="auto">
          <a:xfrm flipV="1">
            <a:off x="2425700" y="3511550"/>
            <a:ext cx="757238" cy="1425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25" name="Line 25"/>
          <p:cNvSpPr>
            <a:spLocks noChangeShapeType="1"/>
          </p:cNvSpPr>
          <p:nvPr/>
        </p:nvSpPr>
        <p:spPr bwMode="auto">
          <a:xfrm flipV="1">
            <a:off x="2425700" y="4581525"/>
            <a:ext cx="1609725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26" name="Line 26"/>
          <p:cNvSpPr>
            <a:spLocks noChangeShapeType="1"/>
          </p:cNvSpPr>
          <p:nvPr/>
        </p:nvSpPr>
        <p:spPr bwMode="auto">
          <a:xfrm flipV="1">
            <a:off x="2425700" y="4581525"/>
            <a:ext cx="330200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27" name="Line 27"/>
          <p:cNvSpPr>
            <a:spLocks noChangeShapeType="1"/>
          </p:cNvSpPr>
          <p:nvPr/>
        </p:nvSpPr>
        <p:spPr bwMode="auto">
          <a:xfrm flipV="1">
            <a:off x="2425700" y="3498850"/>
            <a:ext cx="1609725" cy="1438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28" name="Line 28"/>
          <p:cNvSpPr>
            <a:spLocks noChangeShapeType="1"/>
          </p:cNvSpPr>
          <p:nvPr/>
        </p:nvSpPr>
        <p:spPr bwMode="auto">
          <a:xfrm flipV="1">
            <a:off x="2425700" y="2973388"/>
            <a:ext cx="757238" cy="1963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29" name="Line 29"/>
          <p:cNvSpPr>
            <a:spLocks noChangeShapeType="1"/>
          </p:cNvSpPr>
          <p:nvPr/>
        </p:nvSpPr>
        <p:spPr bwMode="auto">
          <a:xfrm flipV="1">
            <a:off x="2425700" y="3181350"/>
            <a:ext cx="2549525" cy="1743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30" name="Line 30"/>
          <p:cNvSpPr>
            <a:spLocks noChangeShapeType="1"/>
          </p:cNvSpPr>
          <p:nvPr/>
        </p:nvSpPr>
        <p:spPr bwMode="auto">
          <a:xfrm flipV="1">
            <a:off x="2425700" y="3571875"/>
            <a:ext cx="2808288" cy="1365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31" name="Rectangle 31"/>
          <p:cNvSpPr>
            <a:spLocks noChangeArrowheads="1"/>
          </p:cNvSpPr>
          <p:nvPr/>
        </p:nvSpPr>
        <p:spPr bwMode="auto">
          <a:xfrm>
            <a:off x="1792288" y="1974850"/>
            <a:ext cx="5607050" cy="35972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32" name="Rectangle 32"/>
          <p:cNvSpPr>
            <a:spLocks noChangeArrowheads="1"/>
          </p:cNvSpPr>
          <p:nvPr/>
        </p:nvSpPr>
        <p:spPr bwMode="auto">
          <a:xfrm>
            <a:off x="3182938" y="2973388"/>
            <a:ext cx="852487" cy="5254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33" name="Rectangle 33"/>
          <p:cNvSpPr>
            <a:spLocks noChangeArrowheads="1"/>
          </p:cNvSpPr>
          <p:nvPr/>
        </p:nvSpPr>
        <p:spPr bwMode="auto">
          <a:xfrm>
            <a:off x="3984625" y="4227513"/>
            <a:ext cx="1743075" cy="35401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34" name="AutoShape 34"/>
          <p:cNvSpPr>
            <a:spLocks noChangeArrowheads="1"/>
          </p:cNvSpPr>
          <p:nvPr/>
        </p:nvSpPr>
        <p:spPr bwMode="auto">
          <a:xfrm>
            <a:off x="4975225" y="2781300"/>
            <a:ext cx="950913" cy="828675"/>
          </a:xfrm>
          <a:prstGeom prst="pentagon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35" name="Oval 35"/>
          <p:cNvSpPr>
            <a:spLocks noChangeArrowheads="1"/>
          </p:cNvSpPr>
          <p:nvPr/>
        </p:nvSpPr>
        <p:spPr bwMode="auto">
          <a:xfrm>
            <a:off x="2351088" y="4862513"/>
            <a:ext cx="147637" cy="147637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36" name="Oval 36"/>
          <p:cNvSpPr>
            <a:spLocks noChangeArrowheads="1"/>
          </p:cNvSpPr>
          <p:nvPr/>
        </p:nvSpPr>
        <p:spPr bwMode="auto">
          <a:xfrm>
            <a:off x="6556375" y="2571750"/>
            <a:ext cx="147638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37" name="Text Box 37"/>
          <p:cNvSpPr txBox="1">
            <a:spLocks noChangeArrowheads="1"/>
          </p:cNvSpPr>
          <p:nvPr/>
        </p:nvSpPr>
        <p:spPr bwMode="auto">
          <a:xfrm>
            <a:off x="6297613" y="2205038"/>
            <a:ext cx="819150" cy="366712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GOAL</a:t>
            </a:r>
          </a:p>
        </p:txBody>
      </p:sp>
      <p:sp>
        <p:nvSpPr>
          <p:cNvPr id="307238" name="Oval 38"/>
          <p:cNvSpPr>
            <a:spLocks noChangeArrowheads="1"/>
          </p:cNvSpPr>
          <p:nvPr/>
        </p:nvSpPr>
        <p:spPr bwMode="auto">
          <a:xfrm>
            <a:off x="3937000" y="4532313"/>
            <a:ext cx="147638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39" name="Oval 39"/>
          <p:cNvSpPr>
            <a:spLocks noChangeArrowheads="1"/>
          </p:cNvSpPr>
          <p:nvPr/>
        </p:nvSpPr>
        <p:spPr bwMode="auto">
          <a:xfrm>
            <a:off x="5653088" y="4532313"/>
            <a:ext cx="147637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40" name="Oval 40"/>
          <p:cNvSpPr>
            <a:spLocks noChangeArrowheads="1"/>
          </p:cNvSpPr>
          <p:nvPr/>
        </p:nvSpPr>
        <p:spPr bwMode="auto">
          <a:xfrm>
            <a:off x="3937000" y="4152900"/>
            <a:ext cx="147638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41" name="Oval 41"/>
          <p:cNvSpPr>
            <a:spLocks noChangeArrowheads="1"/>
          </p:cNvSpPr>
          <p:nvPr/>
        </p:nvSpPr>
        <p:spPr bwMode="auto">
          <a:xfrm>
            <a:off x="3108325" y="3424238"/>
            <a:ext cx="147638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42" name="Oval 42"/>
          <p:cNvSpPr>
            <a:spLocks noChangeArrowheads="1"/>
          </p:cNvSpPr>
          <p:nvPr/>
        </p:nvSpPr>
        <p:spPr bwMode="auto">
          <a:xfrm>
            <a:off x="3108325" y="2898775"/>
            <a:ext cx="147638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43" name="Oval 43"/>
          <p:cNvSpPr>
            <a:spLocks noChangeArrowheads="1"/>
          </p:cNvSpPr>
          <p:nvPr/>
        </p:nvSpPr>
        <p:spPr bwMode="auto">
          <a:xfrm>
            <a:off x="5851525" y="3046413"/>
            <a:ext cx="147638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44" name="Oval 44"/>
          <p:cNvSpPr>
            <a:spLocks noChangeArrowheads="1"/>
          </p:cNvSpPr>
          <p:nvPr/>
        </p:nvSpPr>
        <p:spPr bwMode="auto">
          <a:xfrm>
            <a:off x="5653088" y="3498850"/>
            <a:ext cx="147637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45" name="Oval 45"/>
          <p:cNvSpPr>
            <a:spLocks noChangeArrowheads="1"/>
          </p:cNvSpPr>
          <p:nvPr/>
        </p:nvSpPr>
        <p:spPr bwMode="auto">
          <a:xfrm>
            <a:off x="5351463" y="2706688"/>
            <a:ext cx="147637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46" name="Oval 46"/>
          <p:cNvSpPr>
            <a:spLocks noChangeArrowheads="1"/>
          </p:cNvSpPr>
          <p:nvPr/>
        </p:nvSpPr>
        <p:spPr bwMode="auto">
          <a:xfrm>
            <a:off x="4938713" y="3046413"/>
            <a:ext cx="147637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47" name="Oval 47"/>
          <p:cNvSpPr>
            <a:spLocks noChangeArrowheads="1"/>
          </p:cNvSpPr>
          <p:nvPr/>
        </p:nvSpPr>
        <p:spPr bwMode="auto">
          <a:xfrm>
            <a:off x="5099050" y="3511550"/>
            <a:ext cx="147638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48" name="Oval 48"/>
          <p:cNvSpPr>
            <a:spLocks noChangeArrowheads="1"/>
          </p:cNvSpPr>
          <p:nvPr/>
        </p:nvSpPr>
        <p:spPr bwMode="auto">
          <a:xfrm>
            <a:off x="3937000" y="3424238"/>
            <a:ext cx="147638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49" name="Text Box 49"/>
          <p:cNvSpPr txBox="1">
            <a:spLocks noChangeArrowheads="1"/>
          </p:cNvSpPr>
          <p:nvPr/>
        </p:nvSpPr>
        <p:spPr bwMode="auto">
          <a:xfrm>
            <a:off x="2044700" y="5095875"/>
            <a:ext cx="9334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START</a:t>
            </a:r>
          </a:p>
        </p:txBody>
      </p:sp>
      <p:sp>
        <p:nvSpPr>
          <p:cNvPr id="307250" name="Line 50"/>
          <p:cNvSpPr>
            <a:spLocks noChangeShapeType="1"/>
          </p:cNvSpPr>
          <p:nvPr/>
        </p:nvSpPr>
        <p:spPr bwMode="auto">
          <a:xfrm>
            <a:off x="4010025" y="2973388"/>
            <a:ext cx="1717675" cy="1254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51" name="Oval 51"/>
          <p:cNvSpPr>
            <a:spLocks noChangeArrowheads="1"/>
          </p:cNvSpPr>
          <p:nvPr/>
        </p:nvSpPr>
        <p:spPr bwMode="auto">
          <a:xfrm>
            <a:off x="5653088" y="4152900"/>
            <a:ext cx="147637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52" name="Oval 52"/>
          <p:cNvSpPr>
            <a:spLocks noChangeArrowheads="1"/>
          </p:cNvSpPr>
          <p:nvPr/>
        </p:nvSpPr>
        <p:spPr bwMode="auto">
          <a:xfrm>
            <a:off x="3946525" y="2898775"/>
            <a:ext cx="147638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53" name="Line 53"/>
          <p:cNvSpPr>
            <a:spLocks noChangeShapeType="1"/>
          </p:cNvSpPr>
          <p:nvPr/>
        </p:nvSpPr>
        <p:spPr bwMode="auto">
          <a:xfrm flipV="1">
            <a:off x="5216525" y="5245100"/>
            <a:ext cx="501650" cy="0"/>
          </a:xfrm>
          <a:prstGeom prst="line">
            <a:avLst/>
          </a:prstGeom>
          <a:noFill/>
          <a:ln w="76200">
            <a:solidFill>
              <a:srgbClr val="339966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54" name="Text Box 54"/>
          <p:cNvSpPr txBox="1">
            <a:spLocks noChangeArrowheads="1"/>
          </p:cNvSpPr>
          <p:nvPr/>
        </p:nvSpPr>
        <p:spPr bwMode="auto">
          <a:xfrm>
            <a:off x="5738813" y="5027613"/>
            <a:ext cx="654050" cy="366712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Path</a:t>
            </a:r>
          </a:p>
        </p:txBody>
      </p:sp>
      <p:sp>
        <p:nvSpPr>
          <p:cNvPr id="307255" name="Rectangle 5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/>
              <a:t>Grafo de Visibilidade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Grafo de Visibilidade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Outro exemplo</a:t>
            </a:r>
          </a:p>
        </p:txBody>
      </p:sp>
      <p:pic>
        <p:nvPicPr>
          <p:cNvPr id="3082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1163" y="2106613"/>
            <a:ext cx="6076950" cy="412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Grafo de Visibilidade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Vantagens</a:t>
            </a:r>
          </a:p>
          <a:p>
            <a:pPr lvl="1"/>
            <a:r>
              <a:rPr lang="pt-BR"/>
              <a:t>Algoritmo simples</a:t>
            </a:r>
          </a:p>
          <a:p>
            <a:pPr lvl="1"/>
            <a:r>
              <a:rPr lang="pt-BR"/>
              <a:t>Completo</a:t>
            </a:r>
          </a:p>
          <a:p>
            <a:pPr lvl="1"/>
            <a:r>
              <a:rPr lang="pt-BR"/>
              <a:t>Ótimo (em termos de distância)</a:t>
            </a:r>
          </a:p>
          <a:p>
            <a:r>
              <a:rPr lang="pt-BR"/>
              <a:t>Desvantagens</a:t>
            </a:r>
          </a:p>
          <a:p>
            <a:pPr lvl="1"/>
            <a:r>
              <a:rPr lang="pt-BR"/>
              <a:t>Grande número de arestas, para a busca que pode aumentar muito a cada novo obstáculo</a:t>
            </a:r>
          </a:p>
          <a:p>
            <a:pPr lvl="1"/>
            <a:r>
              <a:rPr lang="pt-BR"/>
              <a:t>Caminho gerado passa muito próximo dos obstáculos </a:t>
            </a:r>
          </a:p>
          <a:p>
            <a:pPr lvl="2"/>
            <a:r>
              <a:rPr lang="pt-BR"/>
              <a:t>Solução: aumentar obstáculos.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Diagrama de </a:t>
            </a:r>
            <a:r>
              <a:rPr lang="pt-BR" dirty="0" err="1" smtClean="0"/>
              <a:t>Voronoi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Inteligência Artificial para Jogos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4991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Diagrama de Voronoi</a:t>
            </a:r>
            <a:endParaRPr lang="en-US"/>
          </a:p>
        </p:txBody>
      </p:sp>
      <p:pic>
        <p:nvPicPr>
          <p:cNvPr id="310275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4688" y="3924300"/>
            <a:ext cx="3105150" cy="230346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</p:pic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Decomposição do espaço que leva em conta a distância um ponto qualquer (</a:t>
            </a:r>
            <a:r>
              <a:rPr lang="pt-BR" dirty="0" err="1"/>
              <a:t>x,y</a:t>
            </a:r>
            <a:r>
              <a:rPr lang="pt-BR" dirty="0"/>
              <a:t>) a um conjunto discreto de pontos </a:t>
            </a:r>
            <a:r>
              <a:rPr lang="pt-BR" i="1" dirty="0"/>
              <a:t>S</a:t>
            </a:r>
          </a:p>
          <a:p>
            <a:pPr lvl="1"/>
            <a:r>
              <a:rPr lang="pt-BR" dirty="0"/>
              <a:t>Células de </a:t>
            </a:r>
            <a:r>
              <a:rPr lang="pt-BR" dirty="0" err="1"/>
              <a:t>Voronoi</a:t>
            </a:r>
            <a:endParaRPr lang="pt-BR" dirty="0"/>
          </a:p>
          <a:p>
            <a:endParaRPr lang="pt-BR" dirty="0"/>
          </a:p>
          <a:p>
            <a:r>
              <a:rPr lang="pt-BR" dirty="0"/>
              <a:t>As bordas das células será</a:t>
            </a:r>
            <a:br>
              <a:rPr lang="pt-BR" dirty="0"/>
            </a:br>
            <a:r>
              <a:rPr lang="pt-BR" dirty="0"/>
              <a:t>o conjunto de pontos mais</a:t>
            </a:r>
            <a:br>
              <a:rPr lang="pt-BR" dirty="0"/>
            </a:br>
            <a:r>
              <a:rPr lang="pt-BR" dirty="0"/>
              <a:t>distante de </a:t>
            </a:r>
            <a:r>
              <a:rPr lang="pt-BR" i="1" dirty="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Diagrama de Voronoi Generalizado</a:t>
            </a:r>
            <a:endParaRPr lang="en-US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63" y="1295400"/>
            <a:ext cx="4076700" cy="5029200"/>
          </a:xfrm>
        </p:spPr>
        <p:txBody>
          <a:bodyPr/>
          <a:lstStyle/>
          <a:p>
            <a:r>
              <a:rPr lang="pt-BR" sz="2600"/>
              <a:t>Conjunto de retas e parábolas contendo os pontos equidistantes a 2 ou mais obstáculos</a:t>
            </a:r>
          </a:p>
          <a:p>
            <a:endParaRPr lang="pt-BR" sz="2600"/>
          </a:p>
          <a:p>
            <a:r>
              <a:rPr lang="pt-BR" sz="2600"/>
              <a:t>Caminho com a </a:t>
            </a:r>
            <a:br>
              <a:rPr lang="pt-BR" sz="2600"/>
            </a:br>
            <a:r>
              <a:rPr lang="pt-BR" sz="2600"/>
              <a:t>maior distância </a:t>
            </a:r>
            <a:br>
              <a:rPr lang="pt-BR" sz="2600"/>
            </a:br>
            <a:r>
              <a:rPr lang="pt-BR" sz="2600"/>
              <a:t>entre os obstáculos</a:t>
            </a:r>
          </a:p>
          <a:p>
            <a:endParaRPr lang="pt-BR" sz="2600"/>
          </a:p>
        </p:txBody>
      </p:sp>
      <p:pic>
        <p:nvPicPr>
          <p:cNvPr id="311300" name="Picture 4" descr="Voronoi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4325" y="1560513"/>
            <a:ext cx="5019675" cy="3763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Movimentação</a:t>
            </a:r>
            <a:endParaRPr lang="en-US" dirty="0" smtClean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95399"/>
            <a:ext cx="8368145" cy="5119255"/>
          </a:xfrm>
        </p:spPr>
        <p:txBody>
          <a:bodyPr/>
          <a:lstStyle/>
          <a:p>
            <a:pPr eaLnBrk="1" hangingPunct="1"/>
            <a:r>
              <a:rPr lang="pt-BR" dirty="0" smtClean="0"/>
              <a:t>Movimentação</a:t>
            </a:r>
          </a:p>
          <a:p>
            <a:pPr lvl="1" eaLnBrk="1" hangingPunct="1"/>
            <a:r>
              <a:rPr lang="pt-BR" dirty="0" smtClean="0"/>
              <a:t>Em qualquer direção (</a:t>
            </a:r>
            <a:r>
              <a:rPr lang="pt-BR" dirty="0" err="1" smtClean="0"/>
              <a:t>Holonômico</a:t>
            </a:r>
            <a:r>
              <a:rPr lang="pt-BR" dirty="0" smtClean="0"/>
              <a:t>, partícula)</a:t>
            </a:r>
          </a:p>
          <a:p>
            <a:pPr lvl="1" eaLnBrk="1" hangingPunct="1"/>
            <a:r>
              <a:rPr lang="pt-BR" dirty="0" smtClean="0"/>
              <a:t>De acordo com a orientação (</a:t>
            </a:r>
            <a:r>
              <a:rPr lang="pt-BR" dirty="0" err="1" smtClean="0"/>
              <a:t>Não-Holonômico</a:t>
            </a:r>
            <a:r>
              <a:rPr lang="pt-BR" dirty="0" smtClean="0"/>
              <a:t>, corpo rígido)</a:t>
            </a:r>
          </a:p>
          <a:p>
            <a:pPr lvl="1">
              <a:buNone/>
            </a:pPr>
            <a:endParaRPr lang="pt-BR" dirty="0" smtClean="0"/>
          </a:p>
          <a:p>
            <a:pPr eaLnBrk="1" hangingPunct="1"/>
            <a:r>
              <a:rPr lang="pt-BR" dirty="0" smtClean="0"/>
              <a:t>Velocidades</a:t>
            </a:r>
          </a:p>
          <a:p>
            <a:pPr lvl="1" eaLnBrk="1" hangingPunct="1"/>
            <a:r>
              <a:rPr lang="pt-BR" dirty="0" err="1" smtClean="0"/>
              <a:t>Holonômico</a:t>
            </a:r>
            <a:r>
              <a:rPr lang="pt-BR" dirty="0" smtClean="0"/>
              <a:t>: </a:t>
            </a:r>
          </a:p>
          <a:p>
            <a:pPr lvl="2" eaLnBrk="1" hangingPunct="1"/>
            <a:r>
              <a:rPr lang="pt-BR" dirty="0" smtClean="0"/>
              <a:t>v = </a:t>
            </a:r>
            <a:r>
              <a:rPr lang="pt-BR" dirty="0" err="1" smtClean="0"/>
              <a:t>vx</a:t>
            </a:r>
            <a:r>
              <a:rPr lang="pt-BR" dirty="0" smtClean="0"/>
              <a:t> + </a:t>
            </a:r>
            <a:r>
              <a:rPr lang="pt-BR" dirty="0" err="1" smtClean="0"/>
              <a:t>vy</a:t>
            </a:r>
            <a:endParaRPr lang="pt-BR" dirty="0" smtClean="0"/>
          </a:p>
          <a:p>
            <a:pPr lvl="1" eaLnBrk="1" hangingPunct="1"/>
            <a:r>
              <a:rPr lang="pt-BR" dirty="0" smtClean="0"/>
              <a:t>Não </a:t>
            </a:r>
            <a:r>
              <a:rPr lang="pt-BR" dirty="0" err="1" smtClean="0"/>
              <a:t>Holonômico</a:t>
            </a:r>
            <a:endParaRPr lang="pt-BR" dirty="0" smtClean="0"/>
          </a:p>
          <a:p>
            <a:pPr lvl="2" eaLnBrk="1" hangingPunct="1"/>
            <a:r>
              <a:rPr lang="pt-BR" dirty="0" smtClean="0"/>
              <a:t>Velocidade Linear (v)</a:t>
            </a:r>
          </a:p>
          <a:p>
            <a:pPr lvl="2" eaLnBrk="1" hangingPunct="1"/>
            <a:r>
              <a:rPr lang="pt-BR" dirty="0" smtClean="0"/>
              <a:t>Velocidade Angular (</a:t>
            </a:r>
            <a:r>
              <a:rPr lang="pt-BR" dirty="0" smtClean="0">
                <a:sym typeface="Symbol" pitchFamily="18" charset="2"/>
              </a:rPr>
              <a:t>)</a:t>
            </a:r>
          </a:p>
          <a:p>
            <a:pPr lvl="1" eaLnBrk="1" hangingPunct="1"/>
            <a:endParaRPr lang="en-US" dirty="0" smtClean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634038" y="4848225"/>
            <a:ext cx="1235075" cy="1023938"/>
            <a:chOff x="3737" y="2763"/>
            <a:chExt cx="778" cy="645"/>
          </a:xfrm>
        </p:grpSpPr>
        <p:sp>
          <p:nvSpPr>
            <p:cNvPr id="12304" name="AutoShape 10"/>
            <p:cNvSpPr>
              <a:spLocks noChangeArrowheads="1"/>
            </p:cNvSpPr>
            <p:nvPr/>
          </p:nvSpPr>
          <p:spPr bwMode="auto">
            <a:xfrm rot="18593176" flipH="1">
              <a:off x="4227" y="3120"/>
              <a:ext cx="240" cy="336"/>
            </a:xfrm>
            <a:prstGeom prst="pentag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11"/>
            <p:cNvSpPr>
              <a:spLocks noChangeShapeType="1"/>
            </p:cNvSpPr>
            <p:nvPr/>
          </p:nvSpPr>
          <p:spPr bwMode="auto">
            <a:xfrm flipH="1" flipV="1">
              <a:off x="4097" y="3072"/>
              <a:ext cx="285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Arc 13"/>
            <p:cNvSpPr>
              <a:spLocks/>
            </p:cNvSpPr>
            <p:nvPr/>
          </p:nvSpPr>
          <p:spPr bwMode="auto">
            <a:xfrm flipH="1">
              <a:off x="3904" y="2855"/>
              <a:ext cx="231" cy="285"/>
            </a:xfrm>
            <a:custGeom>
              <a:avLst/>
              <a:gdLst>
                <a:gd name="T0" fmla="*/ 0 w 21600"/>
                <a:gd name="T1" fmla="*/ 0 h 21600"/>
                <a:gd name="T2" fmla="*/ 231 w 21600"/>
                <a:gd name="T3" fmla="*/ 285 h 21600"/>
                <a:gd name="T4" fmla="*/ 0 w 21600"/>
                <a:gd name="T5" fmla="*/ 28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Text Box 14"/>
            <p:cNvSpPr txBox="1">
              <a:spLocks noChangeArrowheads="1"/>
            </p:cNvSpPr>
            <p:nvPr/>
          </p:nvSpPr>
          <p:spPr bwMode="auto">
            <a:xfrm>
              <a:off x="3737" y="2763"/>
              <a:ext cx="2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0">
                  <a:sym typeface="Symbol" pitchFamily="18" charset="2"/>
                </a:rPr>
                <a:t></a:t>
              </a:r>
            </a:p>
          </p:txBody>
        </p:sp>
        <p:sp>
          <p:nvSpPr>
            <p:cNvPr id="12308" name="Text Box 15"/>
            <p:cNvSpPr txBox="1">
              <a:spLocks noChangeArrowheads="1"/>
            </p:cNvSpPr>
            <p:nvPr/>
          </p:nvSpPr>
          <p:spPr bwMode="auto">
            <a:xfrm>
              <a:off x="4217" y="291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0">
                  <a:sym typeface="Symbol" pitchFamily="18" charset="2"/>
                </a:rPr>
                <a:t>v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365750" y="3368675"/>
            <a:ext cx="1568450" cy="1098550"/>
            <a:chOff x="3920" y="2001"/>
            <a:chExt cx="988" cy="692"/>
          </a:xfrm>
        </p:grpSpPr>
        <p:sp>
          <p:nvSpPr>
            <p:cNvPr id="12296" name="Text Box 16"/>
            <p:cNvSpPr txBox="1">
              <a:spLocks noChangeArrowheads="1"/>
            </p:cNvSpPr>
            <p:nvPr/>
          </p:nvSpPr>
          <p:spPr bwMode="auto">
            <a:xfrm>
              <a:off x="4478" y="2001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0">
                  <a:sym typeface="Symbol" pitchFamily="18" charset="2"/>
                </a:rPr>
                <a:t>vx</a:t>
              </a:r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161" y="2201"/>
              <a:ext cx="550" cy="315"/>
              <a:chOff x="4440" y="2219"/>
              <a:chExt cx="550" cy="315"/>
            </a:xfrm>
          </p:grpSpPr>
          <p:sp>
            <p:nvSpPr>
              <p:cNvPr id="12300" name="Oval 4"/>
              <p:cNvSpPr>
                <a:spLocks noChangeArrowheads="1"/>
              </p:cNvSpPr>
              <p:nvPr/>
            </p:nvSpPr>
            <p:spPr bwMode="auto">
              <a:xfrm>
                <a:off x="4440" y="2219"/>
                <a:ext cx="139" cy="13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1" name="Line 5"/>
              <p:cNvSpPr>
                <a:spLocks noChangeShapeType="1"/>
              </p:cNvSpPr>
              <p:nvPr/>
            </p:nvSpPr>
            <p:spPr bwMode="auto">
              <a:xfrm>
                <a:off x="4510" y="2289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2" name="Line 6"/>
              <p:cNvSpPr>
                <a:spLocks noChangeShapeType="1"/>
              </p:cNvSpPr>
              <p:nvPr/>
            </p:nvSpPr>
            <p:spPr bwMode="auto">
              <a:xfrm rot="5400000" flipV="1">
                <a:off x="4393" y="241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3" name="Line 7"/>
              <p:cNvSpPr>
                <a:spLocks noChangeShapeType="1"/>
              </p:cNvSpPr>
              <p:nvPr/>
            </p:nvSpPr>
            <p:spPr bwMode="auto">
              <a:xfrm>
                <a:off x="4509" y="2289"/>
                <a:ext cx="443" cy="23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98" name="Text Box 17"/>
            <p:cNvSpPr txBox="1">
              <a:spLocks noChangeArrowheads="1"/>
            </p:cNvSpPr>
            <p:nvPr/>
          </p:nvSpPr>
          <p:spPr bwMode="auto">
            <a:xfrm>
              <a:off x="3920" y="2347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0">
                  <a:sym typeface="Symbol" pitchFamily="18" charset="2"/>
                </a:rPr>
                <a:t>vy</a:t>
              </a:r>
            </a:p>
          </p:txBody>
        </p:sp>
        <p:sp>
          <p:nvSpPr>
            <p:cNvPr id="12299" name="Text Box 18"/>
            <p:cNvSpPr txBox="1">
              <a:spLocks noChangeArrowheads="1"/>
            </p:cNvSpPr>
            <p:nvPr/>
          </p:nvSpPr>
          <p:spPr bwMode="auto">
            <a:xfrm>
              <a:off x="4720" y="246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0">
                  <a:sym typeface="Symbol" pitchFamily="18" charset="2"/>
                </a:rPr>
                <a:t>v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Diagrama de Voronoi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  <p:pic>
        <p:nvPicPr>
          <p:cNvPr id="3123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058988"/>
            <a:ext cx="6096000" cy="4133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Diagrama de Voronoi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Vantagens</a:t>
            </a:r>
          </a:p>
          <a:p>
            <a:pPr lvl="1"/>
            <a:r>
              <a:rPr lang="pt-BR"/>
              <a:t>Completo</a:t>
            </a:r>
          </a:p>
          <a:p>
            <a:pPr lvl="1"/>
            <a:r>
              <a:rPr lang="pt-BR"/>
              <a:t>Mais seguro em termos de colisão</a:t>
            </a:r>
          </a:p>
          <a:p>
            <a:pPr lvl="1"/>
            <a:r>
              <a:rPr lang="pt-BR"/>
              <a:t>“Executabilidade”</a:t>
            </a:r>
          </a:p>
          <a:p>
            <a:r>
              <a:rPr lang="pt-BR"/>
              <a:t>Desvantagens</a:t>
            </a:r>
          </a:p>
          <a:p>
            <a:pPr lvl="1"/>
            <a:r>
              <a:rPr lang="pt-BR"/>
              <a:t>Pode ser problemático se outras tarefas como localização dependerem de sensores de curta distância</a:t>
            </a:r>
          </a:p>
          <a:p>
            <a:pPr lvl="1"/>
            <a:r>
              <a:rPr lang="pt-BR"/>
              <a:t>Gerar o grafo de forma automática a partir do diagrama pode não ser trivial</a:t>
            </a:r>
            <a:endParaRPr lang="en-US"/>
          </a:p>
          <a:p>
            <a:pPr lvl="1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4. </a:t>
            </a:r>
            <a:r>
              <a:rPr lang="pt-BR" dirty="0" err="1" smtClean="0"/>
              <a:t>Navigation</a:t>
            </a:r>
            <a:r>
              <a:rPr lang="pt-BR" dirty="0" smtClean="0"/>
              <a:t> </a:t>
            </a:r>
            <a:r>
              <a:rPr lang="pt-BR" dirty="0" err="1" smtClean="0"/>
              <a:t>Meshes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Inteligência Artificial para Jogos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6716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Navigation</a:t>
            </a:r>
            <a:r>
              <a:rPr lang="pt-BR" dirty="0" smtClean="0"/>
              <a:t> </a:t>
            </a:r>
            <a:r>
              <a:rPr lang="pt-BR" dirty="0" err="1" smtClean="0"/>
              <a:t>Meshes</a:t>
            </a:r>
            <a:endParaRPr lang="pt-BR" i="1" dirty="0"/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062210"/>
          </a:xfrm>
        </p:spPr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jogos</a:t>
            </a:r>
            <a:r>
              <a:rPr lang="en-US" dirty="0" smtClean="0"/>
              <a:t> é </a:t>
            </a:r>
            <a:r>
              <a:rPr lang="en-US" dirty="0" err="1" smtClean="0"/>
              <a:t>comumente</a:t>
            </a:r>
            <a:r>
              <a:rPr lang="en-US" dirty="0" smtClean="0"/>
              <a:t> </a:t>
            </a:r>
            <a:r>
              <a:rPr lang="en-US" dirty="0" err="1" smtClean="0"/>
              <a:t>chamado</a:t>
            </a:r>
            <a:r>
              <a:rPr lang="en-US" dirty="0" smtClean="0"/>
              <a:t> de</a:t>
            </a:r>
            <a:r>
              <a:rPr lang="en-US" b="1" dirty="0" smtClean="0"/>
              <a:t> </a:t>
            </a:r>
            <a:r>
              <a:rPr lang="en-US" b="1" dirty="0" err="1" smtClean="0"/>
              <a:t>NavMeshes</a:t>
            </a:r>
            <a:endParaRPr lang="en-US" b="1" dirty="0"/>
          </a:p>
          <a:p>
            <a:endParaRPr lang="pt-BR" dirty="0"/>
          </a:p>
        </p:txBody>
      </p:sp>
      <p:pic>
        <p:nvPicPr>
          <p:cNvPr id="491522" name="Picture 2" descr="http://i252.photobucket.com/albums/hh9/PaulTozour/Stormwind-NavMe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047" y="2712578"/>
            <a:ext cx="3800475" cy="2847976"/>
          </a:xfrm>
          <a:prstGeom prst="rect">
            <a:avLst/>
          </a:prstGeom>
          <a:noFill/>
        </p:spPr>
      </p:pic>
      <p:pic>
        <p:nvPicPr>
          <p:cNvPr id="491524" name="Picture 4" descr="Photobuck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8776" y="2672776"/>
            <a:ext cx="3506310" cy="28024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80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NavMesh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Centros</a:t>
            </a:r>
            <a:r>
              <a:rPr lang="en-US" dirty="0" smtClean="0"/>
              <a:t> dos </a:t>
            </a:r>
            <a:r>
              <a:rPr lang="en-US" dirty="0" err="1" smtClean="0"/>
              <a:t>triângulos</a:t>
            </a:r>
            <a:r>
              <a:rPr lang="en-US" dirty="0" smtClean="0"/>
              <a:t> que </a:t>
            </a:r>
            <a:r>
              <a:rPr lang="en-US" dirty="0" err="1" smtClean="0"/>
              <a:t>formam</a:t>
            </a:r>
            <a:r>
              <a:rPr lang="en-US" dirty="0" smtClean="0"/>
              <a:t> o </a:t>
            </a:r>
            <a:r>
              <a:rPr lang="en-US" dirty="0" err="1" smtClean="0"/>
              <a:t>chão</a:t>
            </a:r>
            <a:endParaRPr lang="en-US" dirty="0"/>
          </a:p>
          <a:p>
            <a:r>
              <a:rPr lang="en-US" dirty="0" smtClean="0"/>
              <a:t>Semi-manual, mas é o </a:t>
            </a:r>
            <a:r>
              <a:rPr lang="en-US" dirty="0" err="1" smtClean="0"/>
              <a:t>mais</a:t>
            </a:r>
            <a:r>
              <a:rPr lang="en-US" dirty="0" smtClean="0"/>
              <a:t> popular</a:t>
            </a:r>
          </a:p>
          <a:p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 da </a:t>
            </a:r>
            <a:br>
              <a:rPr lang="en-US" dirty="0" smtClean="0"/>
            </a:br>
            <a:r>
              <a:rPr lang="en-US" dirty="0" err="1" smtClean="0"/>
              <a:t>geometria</a:t>
            </a:r>
            <a:r>
              <a:rPr lang="en-US" dirty="0" smtClean="0"/>
              <a:t> do </a:t>
            </a:r>
            <a:r>
              <a:rPr lang="en-US" dirty="0" err="1" smtClean="0"/>
              <a:t>cenário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Anotada</a:t>
            </a:r>
            <a:r>
              <a:rPr lang="en-US" dirty="0" smtClean="0"/>
              <a:t>” para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é “</a:t>
            </a:r>
            <a:r>
              <a:rPr lang="en-US" dirty="0" err="1" smtClean="0"/>
              <a:t>passável</a:t>
            </a:r>
            <a:r>
              <a:rPr lang="en-US" dirty="0" smtClean="0"/>
              <a:t>” etc.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do </a:t>
            </a:r>
            <a:r>
              <a:rPr lang="en-US" dirty="0" err="1" smtClean="0"/>
              <a:t>grafo</a:t>
            </a:r>
            <a:r>
              <a:rPr lang="en-US" dirty="0" smtClean="0"/>
              <a:t> </a:t>
            </a:r>
            <a:r>
              <a:rPr lang="en-US" dirty="0" err="1" smtClean="0"/>
              <a:t>mantém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um </a:t>
            </a:r>
            <a:r>
              <a:rPr lang="en-US" dirty="0" err="1" smtClean="0"/>
              <a:t>ponteiro</a:t>
            </a:r>
            <a:r>
              <a:rPr lang="en-US" dirty="0" smtClean="0"/>
              <a:t> para o </a:t>
            </a:r>
            <a:r>
              <a:rPr lang="en-US" dirty="0" err="1" smtClean="0"/>
              <a:t>triângulo</a:t>
            </a:r>
            <a:endParaRPr lang="en-US" dirty="0" smtClean="0"/>
          </a:p>
          <a:p>
            <a:pPr lvl="1"/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para </a:t>
            </a:r>
            <a:br>
              <a:rPr lang="en-US" dirty="0" smtClean="0"/>
            </a:br>
            <a:r>
              <a:rPr lang="en-US" i="1" dirty="0" smtClean="0"/>
              <a:t>path smoothing</a:t>
            </a:r>
          </a:p>
          <a:p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Inteligência Artificial para Jogos</a:t>
            </a:r>
            <a:endParaRPr lang="en-US" altLang="en-US"/>
          </a:p>
        </p:txBody>
      </p:sp>
      <p:pic>
        <p:nvPicPr>
          <p:cNvPr id="391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64" y="2438400"/>
            <a:ext cx="3311236" cy="395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0710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Evitando problema de </a:t>
            </a:r>
            <a:r>
              <a:rPr lang="pt-BR" dirty="0" err="1" smtClean="0"/>
              <a:t>Zig-Zag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Inteligência Artificial para Jogos</a:t>
            </a:r>
            <a:endParaRPr lang="en-US" altLang="en-US"/>
          </a:p>
        </p:txBody>
      </p:sp>
      <p:pic>
        <p:nvPicPr>
          <p:cNvPr id="393218" name="Picture 2" descr="Photobuck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86" y="2130425"/>
            <a:ext cx="3540168" cy="282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3220" name="Picture 4" descr="Photobuck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211" y="2130426"/>
            <a:ext cx="3540167" cy="282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934731" y="5084619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Grafo simples: </a:t>
            </a:r>
            <a:r>
              <a:rPr lang="pt-BR" dirty="0" err="1" smtClean="0"/>
              <a:t>zig-zag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906539" y="5084619"/>
            <a:ext cx="236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NavMesh</a:t>
            </a:r>
            <a:r>
              <a:rPr lang="pt-BR" dirty="0" smtClean="0"/>
              <a:t>: linha reta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80721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NavMesh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Há 2 abordagens para como definir nós, dada a malha: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Inteligência Artificial para Jogos</a:t>
            </a:r>
            <a:endParaRPr lang="en-US" altLang="en-US"/>
          </a:p>
        </p:txBody>
      </p:sp>
      <p:pic>
        <p:nvPicPr>
          <p:cNvPr id="392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719" y="2925475"/>
            <a:ext cx="31337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2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57" y="2553133"/>
            <a:ext cx="29908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613120" y="5537307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Nós nos centros </a:t>
            </a:r>
          </a:p>
          <a:p>
            <a:r>
              <a:rPr lang="pt-BR" dirty="0" smtClean="0"/>
              <a:t>do triângulo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774094" y="5496358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Nós nos centros </a:t>
            </a:r>
          </a:p>
          <a:p>
            <a:r>
              <a:rPr lang="pt-BR" dirty="0" smtClean="0"/>
              <a:t>das arestas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615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6" name="BgMy8OQYzws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4437" y="1582016"/>
            <a:ext cx="4572000" cy="2571750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Inteligência Artificial para Jogos</a:t>
            </a:r>
            <a:endParaRPr lang="en-US" altLang="en-US"/>
          </a:p>
        </p:txBody>
      </p:sp>
      <p:sp>
        <p:nvSpPr>
          <p:cNvPr id="7" name="CaixaDeTexto 6"/>
          <p:cNvSpPr txBox="1"/>
          <p:nvPr/>
        </p:nvSpPr>
        <p:spPr>
          <a:xfrm>
            <a:off x="3137238" y="4336473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NavMesh</a:t>
            </a:r>
            <a:r>
              <a:rPr lang="pt-BR" dirty="0" smtClean="0"/>
              <a:t> com nós nos </a:t>
            </a:r>
            <a:br>
              <a:rPr lang="pt-BR" dirty="0" smtClean="0"/>
            </a:br>
            <a:r>
              <a:rPr lang="pt-BR" dirty="0" smtClean="0"/>
              <a:t>meios das arestas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978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Movimentação</a:t>
            </a:r>
            <a:endParaRPr lang="en-US" dirty="0" smtClean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Cálculo da nova posição</a:t>
            </a:r>
          </a:p>
          <a:p>
            <a:pPr lvl="1" eaLnBrk="1" hangingPunct="1"/>
            <a:r>
              <a:rPr lang="pt-BR" dirty="0" smtClean="0"/>
              <a:t>Nova posição é computada baseada na posição atual e nas velocidades</a:t>
            </a:r>
          </a:p>
          <a:p>
            <a:pPr lvl="2" eaLnBrk="1" hangingPunct="1"/>
            <a:r>
              <a:rPr lang="pt-BR" dirty="0" err="1" smtClean="0"/>
              <a:t>Holonômico</a:t>
            </a:r>
            <a:endParaRPr lang="pt-BR" dirty="0" smtClean="0"/>
          </a:p>
          <a:p>
            <a:pPr lvl="2" eaLnBrk="1" hangingPunct="1"/>
            <a:endParaRPr lang="pt-BR" dirty="0" smtClean="0"/>
          </a:p>
          <a:p>
            <a:pPr lvl="2" eaLnBrk="1" hangingPunct="1"/>
            <a:endParaRPr lang="pt-BR" dirty="0" smtClean="0"/>
          </a:p>
          <a:p>
            <a:pPr lvl="2" eaLnBrk="1" hangingPunct="1"/>
            <a:r>
              <a:rPr lang="pt-BR" dirty="0" smtClean="0"/>
              <a:t>Não </a:t>
            </a:r>
            <a:r>
              <a:rPr lang="pt-BR" dirty="0" err="1" smtClean="0"/>
              <a:t>Holonômico</a:t>
            </a:r>
            <a:endParaRPr lang="pt-BR" dirty="0" smtClean="0"/>
          </a:p>
          <a:p>
            <a:pPr lvl="2" eaLnBrk="1" hangingPunct="1"/>
            <a:endParaRPr lang="pt-BR" dirty="0" smtClean="0"/>
          </a:p>
          <a:p>
            <a:pPr lvl="2" eaLnBrk="1" hangingPunct="1"/>
            <a:endParaRPr lang="pt-BR" dirty="0" smtClean="0"/>
          </a:p>
          <a:p>
            <a:pPr lvl="1" eaLnBrk="1" hangingPunct="1"/>
            <a:endParaRPr lang="pt-BR" dirty="0" smtClean="0"/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</a:t>
            </a:r>
            <a:r>
              <a:rPr lang="en-US" i="1" dirty="0" smtClean="0">
                <a:sym typeface="Symbol" pitchFamily="18" charset="2"/>
              </a:rPr>
              <a:t>t</a:t>
            </a:r>
            <a:r>
              <a:rPr lang="en-US" dirty="0" smtClean="0">
                <a:sym typeface="Symbol" pitchFamily="18" charset="2"/>
              </a:rPr>
              <a:t>: tempo </a:t>
            </a:r>
            <a:r>
              <a:rPr lang="en-US" dirty="0" err="1" smtClean="0">
                <a:sym typeface="Symbol" pitchFamily="18" charset="2"/>
              </a:rPr>
              <a:t>passado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desde</a:t>
            </a:r>
            <a:r>
              <a:rPr lang="en-US" dirty="0" smtClean="0">
                <a:sym typeface="Symbol" pitchFamily="18" charset="2"/>
              </a:rPr>
              <a:t> a </a:t>
            </a:r>
            <a:r>
              <a:rPr lang="en-US" b="1" dirty="0" err="1" smtClean="0">
                <a:sym typeface="Symbol" pitchFamily="18" charset="2"/>
              </a:rPr>
              <a:t>última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b="1" dirty="0" err="1" smtClean="0">
                <a:sym typeface="Symbol" pitchFamily="18" charset="2"/>
              </a:rPr>
              <a:t>atualização</a:t>
            </a:r>
            <a:endParaRPr lang="en-US" b="1" dirty="0" smtClean="0">
              <a:sym typeface="Symbol" pitchFamily="18" charset="2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432175" y="2741613"/>
          <a:ext cx="151447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54" name="Equation" r:id="rId3" imgW="812520" imgH="457200" progId="Equation.3">
                  <p:embed/>
                </p:oleObj>
              </mc:Choice>
              <mc:Fallback>
                <p:oleObj name="Equation" r:id="rId3" imgW="8125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2741613"/>
                        <a:ext cx="1514475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3867150" y="3910013"/>
          <a:ext cx="213042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55" name="Equation" r:id="rId5" imgW="1143000" imgH="634680" progId="Equation.3">
                  <p:embed/>
                </p:oleObj>
              </mc:Choice>
              <mc:Fallback>
                <p:oleObj name="Equation" r:id="rId5" imgW="1143000" imgH="634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0" y="3910013"/>
                        <a:ext cx="2130425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6658</TotalTime>
  <Words>2448</Words>
  <Application>Microsoft Office PowerPoint</Application>
  <PresentationFormat>Apresentação na tela (4:3)</PresentationFormat>
  <Paragraphs>637</Paragraphs>
  <Slides>87</Slides>
  <Notes>0</Notes>
  <HiddenSlides>0</HiddenSlides>
  <MMClips>2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87</vt:i4>
      </vt:variant>
    </vt:vector>
  </HeadingPairs>
  <TitlesOfParts>
    <vt:vector size="89" baseType="lpstr">
      <vt:lpstr>Edge</vt:lpstr>
      <vt:lpstr>Equation</vt:lpstr>
      <vt:lpstr>Movimentação</vt:lpstr>
      <vt:lpstr>Características</vt:lpstr>
      <vt:lpstr>Características</vt:lpstr>
      <vt:lpstr>Características</vt:lpstr>
      <vt:lpstr>Pathfiding é um problema resolvido...</vt:lpstr>
      <vt:lpstr>Sumário</vt:lpstr>
      <vt:lpstr>Um Pouco de Física...</vt:lpstr>
      <vt:lpstr>Movimentação</vt:lpstr>
      <vt:lpstr>Movimentação</vt:lpstr>
      <vt:lpstr>Loop do Jogo</vt:lpstr>
      <vt:lpstr>Loop do Jogo</vt:lpstr>
      <vt:lpstr>Integração Numérica –Euler</vt:lpstr>
      <vt:lpstr>Simulação</vt:lpstr>
      <vt:lpstr>Cinemática x Dinâmica</vt:lpstr>
      <vt:lpstr>Dinâmica</vt:lpstr>
      <vt:lpstr>Dinâmica</vt:lpstr>
      <vt:lpstr>Dinâmica</vt:lpstr>
      <vt:lpstr>Perseguição e Fuga, Padrões</vt:lpstr>
      <vt:lpstr>Perseguição e Fuga</vt:lpstr>
      <vt:lpstr>Perseguição Básica</vt:lpstr>
      <vt:lpstr>Line-of-Sight Chasing</vt:lpstr>
      <vt:lpstr>Line-of-Sight Chasing Ambientes Discretos</vt:lpstr>
      <vt:lpstr>Line-of-Sight Chasing Ambientes Contínuos</vt:lpstr>
      <vt:lpstr>Line-of-Sight Chasing Ambientes Contínuos</vt:lpstr>
      <vt:lpstr>Interceptação</vt:lpstr>
      <vt:lpstr>Interceptação</vt:lpstr>
      <vt:lpstr>Padrão de Movimentos (Patterns)</vt:lpstr>
      <vt:lpstr>Galaga - 1981</vt:lpstr>
      <vt:lpstr>Algoritmo Básico</vt:lpstr>
      <vt:lpstr>Waypoint Patterns</vt:lpstr>
      <vt:lpstr>Waypoint Patterns</vt:lpstr>
      <vt:lpstr>Steering –  Desvio de Obstáculos</vt:lpstr>
      <vt:lpstr>Desvio de Obstáculos (Steering)</vt:lpstr>
      <vt:lpstr>Bug Algorithm</vt:lpstr>
      <vt:lpstr>Bug Algorithm</vt:lpstr>
      <vt:lpstr>Bug1 - example</vt:lpstr>
      <vt:lpstr>Bug2 - example</vt:lpstr>
      <vt:lpstr>Bug3 - example</vt:lpstr>
      <vt:lpstr>Campos de Potencial</vt:lpstr>
      <vt:lpstr>Campos de Potencial</vt:lpstr>
      <vt:lpstr>Gradiente de uma Função</vt:lpstr>
      <vt:lpstr>Exemplo de Campos Potenciais</vt:lpstr>
      <vt:lpstr>De forma mais simples: Somatório </vt:lpstr>
      <vt:lpstr>Somatório de Funções Potenciais</vt:lpstr>
      <vt:lpstr>Características do Exemplo</vt:lpstr>
      <vt:lpstr>Principal Problema: Mínimos Locais</vt:lpstr>
      <vt:lpstr>Fim da Aula de Movimentação 1</vt:lpstr>
      <vt:lpstr>Representação do Mundo para Pathfinding</vt:lpstr>
      <vt:lpstr>Representação do Mundo</vt:lpstr>
      <vt:lpstr>1. Baseada em Tiles</vt:lpstr>
      <vt:lpstr>Decomposição em Células</vt:lpstr>
      <vt:lpstr>Decomposição em Células (exata)</vt:lpstr>
      <vt:lpstr>Decomposição em Células (exata)</vt:lpstr>
      <vt:lpstr>Decomposição em Células (exata)</vt:lpstr>
      <vt:lpstr>Decomposição em Células (exata)</vt:lpstr>
      <vt:lpstr>Apresentação do PowerPoint</vt:lpstr>
      <vt:lpstr>Decomposição em Células (exata) com distância euclidiana</vt:lpstr>
      <vt:lpstr>Outro Exemplo</vt:lpstr>
      <vt:lpstr>Decomposição em Grids </vt:lpstr>
      <vt:lpstr>Grafos e Grids</vt:lpstr>
      <vt:lpstr>Apresentação do PowerPoint</vt:lpstr>
      <vt:lpstr>Quadtree</vt:lpstr>
      <vt:lpstr>Exemplo</vt:lpstr>
      <vt:lpstr>Exemplo</vt:lpstr>
      <vt:lpstr>Exemplo</vt:lpstr>
      <vt:lpstr>Exemplo</vt:lpstr>
      <vt:lpstr>2. Grafo de Visibilidade</vt:lpstr>
      <vt:lpstr>Points of Visibility</vt:lpstr>
      <vt:lpstr>Exemplo: World of WarCraft</vt:lpstr>
      <vt:lpstr>Geração Automática: Grafo de Visibilidade</vt:lpstr>
      <vt:lpstr>Grafo de Visibilidade</vt:lpstr>
      <vt:lpstr>Grafo de Visibilidade</vt:lpstr>
      <vt:lpstr>Grafo de Visibilidade</vt:lpstr>
      <vt:lpstr>Grafo de Visibilidade</vt:lpstr>
      <vt:lpstr>Grafo de Visibilidade</vt:lpstr>
      <vt:lpstr>Grafo de Visibilidade</vt:lpstr>
      <vt:lpstr>3. Diagrama de Voronoi</vt:lpstr>
      <vt:lpstr>Diagrama de Voronoi</vt:lpstr>
      <vt:lpstr>Diagrama de Voronoi Generalizado</vt:lpstr>
      <vt:lpstr>Diagrama de Voronoi</vt:lpstr>
      <vt:lpstr>Diagrama de Voronoi</vt:lpstr>
      <vt:lpstr>4. Navigation Meshes</vt:lpstr>
      <vt:lpstr>Navigation Meshes</vt:lpstr>
      <vt:lpstr>NavMesh</vt:lpstr>
      <vt:lpstr>Evitando problema de Zig-Zag</vt:lpstr>
      <vt:lpstr>NavMesh</vt:lpstr>
      <vt:lpstr>Exemplo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para Jogos</dc:title>
  <dc:creator>Luiz Chaimowicz</dc:creator>
  <cp:lastModifiedBy>Flavio Coutinho</cp:lastModifiedBy>
  <cp:revision>124</cp:revision>
  <dcterms:created xsi:type="dcterms:W3CDTF">2005-06-10T16:58:27Z</dcterms:created>
  <dcterms:modified xsi:type="dcterms:W3CDTF">2015-10-20T11:00:31Z</dcterms:modified>
</cp:coreProperties>
</file>