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62" r:id="rId2"/>
    <p:sldId id="256" r:id="rId3"/>
    <p:sldId id="257" r:id="rId4"/>
    <p:sldId id="258" r:id="rId5"/>
    <p:sldId id="261" r:id="rId6"/>
    <p:sldId id="263" r:id="rId7"/>
    <p:sldId id="259" r:id="rId8"/>
    <p:sldId id="260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F2D6-6111-48F8-83EA-3B6633BB6B92}" type="datetimeFigureOut">
              <a:rPr lang="en-ZA" smtClean="0"/>
              <a:t>2024/10/09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F93EED2-F7ED-478E-B90A-808BA552A204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F2D6-6111-48F8-83EA-3B6633BB6B92}" type="datetimeFigureOut">
              <a:rPr lang="en-ZA" smtClean="0"/>
              <a:t>2024/10/09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EED2-F7ED-478E-B90A-808BA552A20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1964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F2D6-6111-48F8-83EA-3B6633BB6B92}" type="datetimeFigureOut">
              <a:rPr lang="en-ZA" smtClean="0"/>
              <a:t>2024/10/09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EED2-F7ED-478E-B90A-808BA552A20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20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F2D6-6111-48F8-83EA-3B6633BB6B92}" type="datetimeFigureOut">
              <a:rPr lang="en-ZA" smtClean="0"/>
              <a:t>2024/10/09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EED2-F7ED-478E-B90A-808BA552A204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1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F2D6-6111-48F8-83EA-3B6633BB6B92}" type="datetimeFigureOut">
              <a:rPr lang="en-ZA" smtClean="0"/>
              <a:t>2024/10/09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EED2-F7ED-478E-B90A-808BA552A20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2130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F2D6-6111-48F8-83EA-3B6633BB6B92}" type="datetimeFigureOut">
              <a:rPr lang="en-ZA" smtClean="0"/>
              <a:t>2024/10/09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EED2-F7ED-478E-B90A-808BA552A204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8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F2D6-6111-48F8-83EA-3B6633BB6B92}" type="datetimeFigureOut">
              <a:rPr lang="en-ZA" smtClean="0"/>
              <a:t>2024/10/09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EED2-F7ED-478E-B90A-808BA552A20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023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F2D6-6111-48F8-83EA-3B6633BB6B92}" type="datetimeFigureOut">
              <a:rPr lang="en-ZA" smtClean="0"/>
              <a:t>2024/10/09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EED2-F7ED-478E-B90A-808BA552A204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3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F2D6-6111-48F8-83EA-3B6633BB6B92}" type="datetimeFigureOut">
              <a:rPr lang="en-ZA" smtClean="0"/>
              <a:t>2024/10/09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EED2-F7ED-478E-B90A-808BA552A20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942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F2D6-6111-48F8-83EA-3B6633BB6B92}" type="datetimeFigureOut">
              <a:rPr lang="en-ZA" smtClean="0"/>
              <a:t>2024/10/09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EED2-F7ED-478E-B90A-808BA552A20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1413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F2D6-6111-48F8-83EA-3B6633BB6B92}" type="datetimeFigureOut">
              <a:rPr lang="en-ZA" smtClean="0"/>
              <a:t>2024/10/09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EED2-F7ED-478E-B90A-808BA552A20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49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2B0F2D6-6111-48F8-83EA-3B6633BB6B92}" type="datetimeFigureOut">
              <a:rPr lang="en-ZA" smtClean="0"/>
              <a:t>2024/10/09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EED2-F7ED-478E-B90A-808BA552A204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1629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8CFB-39EA-4483-A4B9-FD978D2D5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1162" y="430801"/>
            <a:ext cx="4848090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 dirty="0">
                <a:solidFill>
                  <a:schemeClr val="accent1"/>
                </a:solidFill>
                <a:latin typeface="Arial Black" panose="020B0A04020102020204" pitchFamily="34" charset="0"/>
              </a:rPr>
              <a:t>DATA CLEANING IN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89A94-913F-4775-9725-7523337AB27A}"/>
              </a:ext>
            </a:extLst>
          </p:cNvPr>
          <p:cNvSpPr txBox="1"/>
          <p:nvPr/>
        </p:nvSpPr>
        <p:spPr>
          <a:xfrm>
            <a:off x="5088636" y="3955646"/>
            <a:ext cx="3765692" cy="871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BY PRAISWORTH LINDOKUHLE JONAS</a:t>
            </a:r>
          </a:p>
        </p:txBody>
      </p:sp>
      <p:pic>
        <p:nvPicPr>
          <p:cNvPr id="29" name="Graphic 22" descr="Database">
            <a:extLst>
              <a:ext uri="{FF2B5EF4-FFF2-40B4-BE49-F238E27FC236}">
                <a16:creationId xmlns:a16="http://schemas.microsoft.com/office/drawing/2014/main" id="{DA1E764F-8509-48FE-CD69-D9C7DBF46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852" y="625475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0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ADCFF-E7DB-4099-BCFA-211352C9C34B}"/>
              </a:ext>
            </a:extLst>
          </p:cNvPr>
          <p:cNvSpPr txBox="1"/>
          <p:nvPr/>
        </p:nvSpPr>
        <p:spPr>
          <a:xfrm>
            <a:off x="1188720" y="1051560"/>
            <a:ext cx="987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3.10</a:t>
            </a:r>
            <a:r>
              <a:rPr lang="en-US" dirty="0"/>
              <a:t>. Final Verification: The process concludes by selecting all records from the </a:t>
            </a:r>
            <a:r>
              <a:rPr lang="en-US" dirty="0" err="1"/>
              <a:t>sales_with_NaNs</a:t>
            </a:r>
            <a:r>
              <a:rPr lang="en-US" dirty="0"/>
              <a:t> table to verify that all updates and changes have been applied correctly. This structured approach ensures data consistency and integrity within the </a:t>
            </a:r>
            <a:r>
              <a:rPr lang="en-US" dirty="0" err="1"/>
              <a:t>sales_with_NaNs</a:t>
            </a:r>
            <a:r>
              <a:rPr lang="en-US" dirty="0"/>
              <a:t> table.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E2718-0650-400E-9C4D-B44AD912F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91" r="517" b="5296"/>
          <a:stretch/>
        </p:blipFill>
        <p:spPr>
          <a:xfrm>
            <a:off x="1188720" y="2526209"/>
            <a:ext cx="9464040" cy="37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2C699-D757-47E4-8F6E-0F371FA97CFF}"/>
              </a:ext>
            </a:extLst>
          </p:cNvPr>
          <p:cNvSpPr txBox="1"/>
          <p:nvPr/>
        </p:nvSpPr>
        <p:spPr>
          <a:xfrm>
            <a:off x="2526030" y="590549"/>
            <a:ext cx="5654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 Black" panose="020B0A04020102020204" pitchFamily="34" charset="0"/>
              </a:rPr>
              <a:t>CONCLUSION </a:t>
            </a:r>
            <a:endParaRPr lang="en-ZA" sz="3200" u="sng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8E8F4-B3C2-4281-8F35-C961D6DDA8CC}"/>
              </a:ext>
            </a:extLst>
          </p:cNvPr>
          <p:cNvSpPr txBox="1"/>
          <p:nvPr/>
        </p:nvSpPr>
        <p:spPr>
          <a:xfrm>
            <a:off x="1154430" y="1478280"/>
            <a:ext cx="9357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conclusion, this SQL project's data cleaning procedure has shown to be a crucial step in guaranteeing the accuracy and dependability of our dataset. By finding and eliminating duplicates, working with NULLS and blank values, and standardizing data, I have improved the quality of our data—a critical component for precise analysis and well-informed decision-making. The methods used, which include filtering, and normalization using SQL queries, have given me the skills I need to keep my database organized and effective.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152336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E916A-7479-4F62-B20A-BDB919951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66544" y="0"/>
            <a:ext cx="277213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3D4429-C914-48A9-AC3D-9442B2F47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4064" y="0"/>
            <a:ext cx="2839464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C817770-FDE8-4B22-938C-9281AACE38DD}"/>
              </a:ext>
            </a:extLst>
          </p:cNvPr>
          <p:cNvGrpSpPr/>
          <p:nvPr/>
        </p:nvGrpSpPr>
        <p:grpSpPr>
          <a:xfrm>
            <a:off x="96411" y="1948971"/>
            <a:ext cx="5500967" cy="4242217"/>
            <a:chOff x="478807" y="1933731"/>
            <a:chExt cx="6002742" cy="4242217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97782F97-D711-4138-95E9-88022A49D86E}"/>
                </a:ext>
              </a:extLst>
            </p:cNvPr>
            <p:cNvSpPr/>
            <p:nvPr/>
          </p:nvSpPr>
          <p:spPr>
            <a:xfrm>
              <a:off x="629587" y="1933731"/>
              <a:ext cx="5851962" cy="4242217"/>
            </a:xfrm>
            <a:prstGeom prst="rightArrow">
              <a:avLst>
                <a:gd name="adj1" fmla="val 50000"/>
                <a:gd name="adj2" fmla="val 34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B1BF5A-2E3B-4700-84EC-D48D2B6B56B0}"/>
                </a:ext>
              </a:extLst>
            </p:cNvPr>
            <p:cNvSpPr txBox="1"/>
            <p:nvPr/>
          </p:nvSpPr>
          <p:spPr>
            <a:xfrm>
              <a:off x="478807" y="3413760"/>
              <a:ext cx="57812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Amasis MT Pro Medium" panose="02040604050005020304" pitchFamily="18" charset="0"/>
                </a:rPr>
                <a:t>DATA CLEANING IN SQL</a:t>
              </a:r>
              <a:endParaRPr lang="en-ZA" sz="4000" b="1" dirty="0">
                <a:latin typeface="Amasis MT Pro Medium" panose="020406040500050203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18F081C-5FDE-46CD-810D-87B48C49F443}"/>
              </a:ext>
            </a:extLst>
          </p:cNvPr>
          <p:cNvSpPr txBox="1"/>
          <p:nvPr/>
        </p:nvSpPr>
        <p:spPr>
          <a:xfrm>
            <a:off x="-347197" y="299448"/>
            <a:ext cx="6199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Bauhaus 93" panose="04030905020B02020C02" pitchFamily="82" charset="0"/>
              </a:rPr>
              <a:t>WELCOME</a:t>
            </a:r>
            <a:endParaRPr lang="en-ZA" sz="7200" b="1" dirty="0">
              <a:latin typeface="Bauhaus 93" panose="04030905020B02020C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8D977-6A17-4EA1-ACFA-8F919CAC3432}"/>
              </a:ext>
            </a:extLst>
          </p:cNvPr>
          <p:cNvSpPr txBox="1"/>
          <p:nvPr/>
        </p:nvSpPr>
        <p:spPr>
          <a:xfrm>
            <a:off x="6299856" y="299448"/>
            <a:ext cx="20878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ZA" sz="8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A95762-3709-4988-8E01-25DB1A26C59B}"/>
              </a:ext>
            </a:extLst>
          </p:cNvPr>
          <p:cNvSpPr txBox="1"/>
          <p:nvPr/>
        </p:nvSpPr>
        <p:spPr>
          <a:xfrm>
            <a:off x="9293230" y="299448"/>
            <a:ext cx="20878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ZA" sz="8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30C5CB-A227-466D-843C-63A20E7F83B8}"/>
              </a:ext>
            </a:extLst>
          </p:cNvPr>
          <p:cNvSpPr txBox="1"/>
          <p:nvPr/>
        </p:nvSpPr>
        <p:spPr>
          <a:xfrm>
            <a:off x="6096000" y="2118360"/>
            <a:ext cx="2291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INTRODUCTION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This project focuses on cleaning and preparing data using SQL to improve quality of the data and ensuring accuracy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23C45A-4BCD-4682-9FE3-DE489798A3B9}"/>
              </a:ext>
            </a:extLst>
          </p:cNvPr>
          <p:cNvSpPr txBox="1"/>
          <p:nvPr/>
        </p:nvSpPr>
        <p:spPr>
          <a:xfrm>
            <a:off x="9089374" y="2057280"/>
            <a:ext cx="2291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OBJECTIVE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The primary objective of the project is to apply SQL data cleaning techniques to ensure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Ready for analysis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6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80189D2-4AB1-4C20-94AE-6A2B6465A009}"/>
              </a:ext>
            </a:extLst>
          </p:cNvPr>
          <p:cNvSpPr txBox="1"/>
          <p:nvPr/>
        </p:nvSpPr>
        <p:spPr>
          <a:xfrm>
            <a:off x="3487014" y="450159"/>
            <a:ext cx="4472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Amasis MT Pro Medium" panose="02040604050005020304" pitchFamily="18" charset="0"/>
              </a:rPr>
              <a:t>STEPS FOLLOWED</a:t>
            </a:r>
            <a:endParaRPr lang="en-ZA" sz="4000" b="1" u="sng" dirty="0">
              <a:latin typeface="Amasis MT Pro Medium" panose="020406040500050203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2E46F8-B8AD-4E5C-9B9F-2AF06D2A3373}"/>
              </a:ext>
            </a:extLst>
          </p:cNvPr>
          <p:cNvGrpSpPr/>
          <p:nvPr/>
        </p:nvGrpSpPr>
        <p:grpSpPr>
          <a:xfrm>
            <a:off x="1079292" y="2502108"/>
            <a:ext cx="10355744" cy="3905732"/>
            <a:chOff x="1079292" y="2502108"/>
            <a:chExt cx="10355744" cy="390573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B58873-CFD6-4F96-A4FF-1034B768FEAC}"/>
                </a:ext>
              </a:extLst>
            </p:cNvPr>
            <p:cNvGrpSpPr/>
            <p:nvPr/>
          </p:nvGrpSpPr>
          <p:grpSpPr>
            <a:xfrm>
              <a:off x="1079292" y="2502108"/>
              <a:ext cx="9473783" cy="3413877"/>
              <a:chOff x="1090522" y="2577059"/>
              <a:chExt cx="7240265" cy="3413877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57E35EB5-0708-433A-9BF7-708BD00C9A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524" y="2700727"/>
                <a:ext cx="0" cy="3237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>
                <a:outerShdw blurRad="1016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CE7C979-863D-437F-AA2C-A4663F60F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6420" y="2700727"/>
                <a:ext cx="0" cy="3237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>
                <a:outerShdw blurRad="1016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67AC1ED-8AD3-40C8-BCFB-A465ADDB43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7482" y="2700727"/>
                <a:ext cx="0" cy="3237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>
                <a:outerShdw blurRad="1016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06FAF571-9632-4115-8016-E792AF5756C7}"/>
                  </a:ext>
                </a:extLst>
              </p:cNvPr>
              <p:cNvSpPr/>
              <p:nvPr/>
            </p:nvSpPr>
            <p:spPr>
              <a:xfrm>
                <a:off x="1090522" y="2577059"/>
                <a:ext cx="2863117" cy="851941"/>
              </a:xfrm>
              <a:prstGeom prst="homePlat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7" name="Arrow: Pentagon 6">
                <a:extLst>
                  <a:ext uri="{FF2B5EF4-FFF2-40B4-BE49-F238E27FC236}">
                    <a16:creationId xmlns:a16="http://schemas.microsoft.com/office/drawing/2014/main" id="{6CA5682A-74B0-4AD9-9137-3F65690262A0}"/>
                  </a:ext>
                </a:extLst>
              </p:cNvPr>
              <p:cNvSpPr/>
              <p:nvPr/>
            </p:nvSpPr>
            <p:spPr>
              <a:xfrm>
                <a:off x="3536420" y="3683833"/>
                <a:ext cx="2635769" cy="851941"/>
              </a:xfrm>
              <a:prstGeom prst="homePlate">
                <a:avLst>
                  <a:gd name="adj" fmla="val 53519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8" name="Arrow: Pentagon 7">
                <a:extLst>
                  <a:ext uri="{FF2B5EF4-FFF2-40B4-BE49-F238E27FC236}">
                    <a16:creationId xmlns:a16="http://schemas.microsoft.com/office/drawing/2014/main" id="{54390280-99AF-4F88-8104-B80C58421546}"/>
                  </a:ext>
                </a:extLst>
              </p:cNvPr>
              <p:cNvSpPr/>
              <p:nvPr/>
            </p:nvSpPr>
            <p:spPr>
              <a:xfrm>
                <a:off x="5731240" y="2577059"/>
                <a:ext cx="2490866" cy="851941"/>
              </a:xfrm>
              <a:prstGeom prst="homePlate">
                <a:avLst/>
              </a:prstGeom>
              <a:solidFill>
                <a:srgbClr val="002060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79418D-C055-44BC-8F4B-B204CAFCD977}"/>
                  </a:ext>
                </a:extLst>
              </p:cNvPr>
              <p:cNvSpPr txBox="1"/>
              <p:nvPr/>
            </p:nvSpPr>
            <p:spPr>
              <a:xfrm>
                <a:off x="1462796" y="2710641"/>
                <a:ext cx="19549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Arial Black" panose="020B0A04020102020204" pitchFamily="34" charset="0"/>
                  </a:rPr>
                  <a:t>STEP 1</a:t>
                </a:r>
                <a:endParaRPr lang="en-ZA" sz="32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03591E-88A9-4B0F-8D80-DB79D4F77AE4}"/>
                  </a:ext>
                </a:extLst>
              </p:cNvPr>
              <p:cNvSpPr txBox="1"/>
              <p:nvPr/>
            </p:nvSpPr>
            <p:spPr>
              <a:xfrm>
                <a:off x="3772526" y="3838026"/>
                <a:ext cx="19549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Arial Black" panose="020B0A04020102020204" pitchFamily="34" charset="0"/>
                  </a:rPr>
                  <a:t>STEP 2</a:t>
                </a:r>
                <a:endParaRPr lang="en-ZA" sz="32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0933E0-DC0D-4837-957B-CCA61448D0B1}"/>
                  </a:ext>
                </a:extLst>
              </p:cNvPr>
              <p:cNvSpPr txBox="1"/>
              <p:nvPr/>
            </p:nvSpPr>
            <p:spPr>
              <a:xfrm>
                <a:off x="5963589" y="2710641"/>
                <a:ext cx="19549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Arial Black" panose="020B0A04020102020204" pitchFamily="34" charset="0"/>
                  </a:rPr>
                  <a:t>STEP 3</a:t>
                </a:r>
                <a:endParaRPr lang="en-ZA" sz="32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5A07F-DA18-4555-843D-51BE26F1723F}"/>
                  </a:ext>
                </a:extLst>
              </p:cNvPr>
              <p:cNvSpPr txBox="1"/>
              <p:nvPr/>
            </p:nvSpPr>
            <p:spPr>
              <a:xfrm>
                <a:off x="1194825" y="3683833"/>
                <a:ext cx="21023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 Black" panose="020B0A04020102020204" pitchFamily="34" charset="0"/>
                  </a:rPr>
                  <a:t>REMOVE DUPLICATES</a:t>
                </a:r>
                <a:endParaRPr lang="en-ZA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08E559-76B0-46B7-8859-8D5FC7E99712}"/>
                  </a:ext>
                </a:extLst>
              </p:cNvPr>
              <p:cNvSpPr txBox="1"/>
              <p:nvPr/>
            </p:nvSpPr>
            <p:spPr>
              <a:xfrm>
                <a:off x="3698815" y="4790607"/>
                <a:ext cx="21023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 Black" panose="020B0A04020102020204" pitchFamily="34" charset="0"/>
                  </a:rPr>
                  <a:t>WORKING WITH NULLS AND BLANK VALUES</a:t>
                </a:r>
                <a:endParaRPr lang="en-ZA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B163DE-D4D5-48CF-AA21-AC9F2B6C7833}"/>
                  </a:ext>
                </a:extLst>
              </p:cNvPr>
              <p:cNvSpPr txBox="1"/>
              <p:nvPr/>
            </p:nvSpPr>
            <p:spPr>
              <a:xfrm>
                <a:off x="6228412" y="3647422"/>
                <a:ext cx="21023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 Black" panose="020B0A04020102020204" pitchFamily="34" charset="0"/>
                  </a:rPr>
                  <a:t>STANDARDISING DATA</a:t>
                </a:r>
                <a:endParaRPr lang="en-ZA" dirty="0">
                  <a:latin typeface="Arial Black" panose="020B0A04020102020204" pitchFamily="34" charset="0"/>
                </a:endParaRPr>
              </a:p>
            </p:txBody>
          </p:sp>
        </p:grpSp>
        <p:pic>
          <p:nvPicPr>
            <p:cNvPr id="19" name="Picture 18" descr="A blue and grey icon with a clipboard and a stack of files&#10;&#10;Description automatically generated">
              <a:extLst>
                <a:ext uri="{FF2B5EF4-FFF2-40B4-BE49-F238E27FC236}">
                  <a16:creationId xmlns:a16="http://schemas.microsoft.com/office/drawing/2014/main" id="{082AF61F-FDB4-436D-9481-BA3F19CED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8861" y1="62782" x2="58861" y2="62782"/>
                          <a14:foregroundMark x1="61814" y1="74812" x2="61814" y2="74812"/>
                          <a14:foregroundMark x1="62447" y1="87218" x2="62447" y2="872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186" y="4078628"/>
              <a:ext cx="4514850" cy="1805377"/>
            </a:xfrm>
            <a:prstGeom prst="rect">
              <a:avLst/>
            </a:prstGeom>
          </p:spPr>
        </p:pic>
        <p:pic>
          <p:nvPicPr>
            <p:cNvPr id="21" name="Picture 20" descr="A close-up of a computer&#10;&#10;Description automatically generated">
              <a:extLst>
                <a:ext uri="{FF2B5EF4-FFF2-40B4-BE49-F238E27FC236}">
                  <a16:creationId xmlns:a16="http://schemas.microsoft.com/office/drawing/2014/main" id="{35C11791-E434-4FB1-813B-A9FF29B6B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4872" y1="37953" x2="34872" y2="379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2499" y="4347849"/>
              <a:ext cx="1905321" cy="2059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579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8CE6F4-E89E-4202-A832-2C0D708A90B5}"/>
              </a:ext>
            </a:extLst>
          </p:cNvPr>
          <p:cNvSpPr txBox="1"/>
          <p:nvPr/>
        </p:nvSpPr>
        <p:spPr>
          <a:xfrm>
            <a:off x="2248526" y="389744"/>
            <a:ext cx="662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1. REMOVING DUPLICATES</a:t>
            </a:r>
            <a:endParaRPr lang="en-ZA" sz="32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43EFF-5A58-460E-9DAC-7E11971AE507}"/>
              </a:ext>
            </a:extLst>
          </p:cNvPr>
          <p:cNvSpPr txBox="1"/>
          <p:nvPr/>
        </p:nvSpPr>
        <p:spPr>
          <a:xfrm>
            <a:off x="1158240" y="4867818"/>
            <a:ext cx="57759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 includes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Identifying Duplicates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Selecting duplicates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Creating a new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Inserting data to the new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Removing Duplicates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Verification </a:t>
            </a:r>
            <a:endParaRPr lang="en-ZA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A6AED-6D14-4C73-B0C4-35FFACF86DBC}"/>
              </a:ext>
            </a:extLst>
          </p:cNvPr>
          <p:cNvSpPr txBox="1"/>
          <p:nvPr/>
        </p:nvSpPr>
        <p:spPr>
          <a:xfrm>
            <a:off x="3451860" y="1288129"/>
            <a:ext cx="478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sz="1400" dirty="0"/>
              <a:t> *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sz="1400" dirty="0"/>
              <a:t> Sales_with_NaNs_v13</a:t>
            </a:r>
            <a:endParaRPr lang="en-ZA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BBB74-3DFB-4AB3-93BB-A536DDD68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51" b="5887"/>
          <a:stretch/>
        </p:blipFill>
        <p:spPr>
          <a:xfrm>
            <a:off x="1158240" y="1682297"/>
            <a:ext cx="8237220" cy="309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6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E0D65-8BE0-487A-823B-C2451AA5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3772896"/>
            <a:ext cx="9525000" cy="29238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F3CB26-249A-4AC3-B135-1FA8926B770B}"/>
              </a:ext>
            </a:extLst>
          </p:cNvPr>
          <p:cNvSpPr txBox="1"/>
          <p:nvPr/>
        </p:nvSpPr>
        <p:spPr>
          <a:xfrm>
            <a:off x="1460204" y="1095240"/>
            <a:ext cx="8019076" cy="264687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cs typeface="Arial" panose="020B0604020202020204" pitchFamily="34" charset="0"/>
              </a:rPr>
              <a:t>The query uses a Common Table Expression (CTE) named </a:t>
            </a:r>
            <a:r>
              <a:rPr lang="en-US" sz="1400" dirty="0" err="1">
                <a:cs typeface="Arial" panose="020B0604020202020204" pitchFamily="34" charset="0"/>
              </a:rPr>
              <a:t>Duplicate_cte</a:t>
            </a:r>
            <a:r>
              <a:rPr lang="en-US" sz="1400" dirty="0">
                <a:cs typeface="Arial" panose="020B0604020202020204" pitchFamily="34" charset="0"/>
              </a:rPr>
              <a:t> to identify duplicate records in the Sales_with_NaNs_v13 table. It employs the ROW_NUMBER() function with a PARTITION BY clause based on several fields: </a:t>
            </a:r>
            <a:r>
              <a:rPr lang="en-US" sz="1400" dirty="0" err="1">
                <a:cs typeface="Arial" panose="020B0604020202020204" pitchFamily="34" charset="0"/>
              </a:rPr>
              <a:t>client_segment</a:t>
            </a:r>
            <a:r>
              <a:rPr lang="en-US" sz="1400" dirty="0">
                <a:cs typeface="Arial" panose="020B0604020202020204" pitchFamily="34" charset="0"/>
              </a:rPr>
              <a:t>, </a:t>
            </a:r>
            <a:r>
              <a:rPr lang="en-US" sz="1400" dirty="0" err="1">
                <a:cs typeface="Arial" panose="020B0604020202020204" pitchFamily="34" charset="0"/>
              </a:rPr>
              <a:t>sales_prior</a:t>
            </a:r>
            <a:r>
              <a:rPr lang="en-US" sz="1400" dirty="0">
                <a:cs typeface="Arial" panose="020B0604020202020204" pitchFamily="34" charset="0"/>
              </a:rPr>
              <a:t>, </a:t>
            </a:r>
            <a:r>
              <a:rPr lang="en-US" sz="1400" dirty="0" err="1">
                <a:cs typeface="Arial" panose="020B0604020202020204" pitchFamily="34" charset="0"/>
              </a:rPr>
              <a:t>sales_following</a:t>
            </a:r>
            <a:r>
              <a:rPr lang="en-US" sz="1400" dirty="0">
                <a:cs typeface="Arial" panose="020B0604020202020204" pitchFamily="34" charset="0"/>
              </a:rPr>
              <a:t>, client satisfaction prior to, client satisfaction following, and </a:t>
            </a:r>
            <a:r>
              <a:rPr lang="en-US" sz="1400" dirty="0" err="1">
                <a:cs typeface="Arial" panose="020B0604020202020204" pitchFamily="34" charset="0"/>
              </a:rPr>
              <a:t>acquisition_made</a:t>
            </a:r>
            <a:r>
              <a:rPr lang="en-US" sz="1400" dirty="0">
                <a:cs typeface="Arial" panose="020B0604020202020204" pitchFamily="34" charset="0"/>
              </a:rPr>
              <a:t>. Each group of duplicates is assigned a distinct row number starting from 1.After assigning row numbers, the query filters the results to select only those records where </a:t>
            </a:r>
            <a:r>
              <a:rPr lang="en-US" sz="1400" dirty="0" err="1">
                <a:cs typeface="Arial" panose="020B0604020202020204" pitchFamily="34" charset="0"/>
              </a:rPr>
              <a:t>Row_Num</a:t>
            </a:r>
            <a:r>
              <a:rPr lang="en-US" sz="1400" dirty="0">
                <a:cs typeface="Arial" panose="020B0604020202020204" pitchFamily="34" charset="0"/>
              </a:rPr>
              <a:t> is greater than 1, indicating they are duplicates. This method effectively isolates identical copies for further analysis or removal.</a:t>
            </a:r>
          </a:p>
          <a:p>
            <a:endParaRPr lang="en-US" sz="1400" dirty="0"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cs typeface="Arial" panose="020B0604020202020204" pitchFamily="34" charset="0"/>
              </a:rPr>
              <a:t>A new table called </a:t>
            </a:r>
            <a:r>
              <a:rPr lang="en-US" sz="1400" dirty="0" err="1">
                <a:cs typeface="Arial" panose="020B0604020202020204" pitchFamily="34" charset="0"/>
              </a:rPr>
              <a:t>sales_with_NaNs</a:t>
            </a:r>
            <a:r>
              <a:rPr lang="en-US" sz="1400" dirty="0">
                <a:cs typeface="Arial" panose="020B0604020202020204" pitchFamily="34" charset="0"/>
              </a:rPr>
              <a:t> is created to store records, including a </a:t>
            </a:r>
            <a:r>
              <a:rPr lang="en-US" sz="1400" dirty="0" err="1">
                <a:cs typeface="Arial" panose="020B0604020202020204" pitchFamily="34" charset="0"/>
              </a:rPr>
              <a:t>Row_Num</a:t>
            </a:r>
            <a:r>
              <a:rPr lang="en-US" sz="1400" dirty="0">
                <a:cs typeface="Arial" panose="020B0604020202020204" pitchFamily="34" charset="0"/>
              </a:rPr>
              <a:t> column to track duplicates.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49B11-DA55-4649-9C4D-5C52DF650550}"/>
              </a:ext>
            </a:extLst>
          </p:cNvPr>
          <p:cNvSpPr txBox="1"/>
          <p:nvPr/>
        </p:nvSpPr>
        <p:spPr>
          <a:xfrm>
            <a:off x="314370" y="55993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9BD18-C75C-4F66-82B9-2422AE0ACC21}"/>
              </a:ext>
            </a:extLst>
          </p:cNvPr>
          <p:cNvSpPr txBox="1"/>
          <p:nvPr/>
        </p:nvSpPr>
        <p:spPr>
          <a:xfrm>
            <a:off x="3517604" y="264035"/>
            <a:ext cx="515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1.1. </a:t>
            </a:r>
            <a:r>
              <a:rPr lang="en-US" u="sng" dirty="0">
                <a:latin typeface="Arial Black" panose="020B0A04020102020204" pitchFamily="34" charset="0"/>
              </a:rPr>
              <a:t>Identifying &amp; Selecting Duplicates,    Creating A New table</a:t>
            </a:r>
            <a:endParaRPr lang="en-ZA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0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F3FBB0-F386-4B49-B9D1-A1FF970FC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60" y="3815661"/>
            <a:ext cx="9985739" cy="2859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767FB-4C0D-4BFA-BE6C-49A5F8E237D1}"/>
              </a:ext>
            </a:extLst>
          </p:cNvPr>
          <p:cNvSpPr txBox="1"/>
          <p:nvPr/>
        </p:nvSpPr>
        <p:spPr>
          <a:xfrm>
            <a:off x="1131839" y="1397675"/>
            <a:ext cx="10153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The query inserts records into this table while reassigning row numbers using the ROW_NUMBER() method to maintain duplicate tracking.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To eliminate duplicates, the query purges entries where </a:t>
            </a:r>
            <a:r>
              <a:rPr lang="en-US" sz="1400" dirty="0" err="1"/>
              <a:t>Row_Num</a:t>
            </a:r>
            <a:r>
              <a:rPr lang="en-US" sz="1400" dirty="0"/>
              <a:t> is greater than 1, effectively removing all duplicate records and leaving only unique entries in the table.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Finally, the query checks for any remaining duplicates by selecting records with </a:t>
            </a:r>
            <a:r>
              <a:rPr lang="en-US" sz="1400" dirty="0" err="1"/>
              <a:t>Row_Num</a:t>
            </a:r>
            <a:r>
              <a:rPr lang="en-US" sz="1400" dirty="0"/>
              <a:t> greater than 1. If the deletion was successful, this check should return an empty result 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r>
              <a:rPr lang="en-US" sz="1400" dirty="0"/>
              <a:t>This structured approach ensures that duplicates are systematically identified, stored, and removed, thereby maintaining the integrity of the dataset.</a:t>
            </a:r>
            <a:endParaRPr lang="en-Z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AF49C-6CF7-4A90-AA4C-C4FDE16199C2}"/>
              </a:ext>
            </a:extLst>
          </p:cNvPr>
          <p:cNvSpPr txBox="1"/>
          <p:nvPr/>
        </p:nvSpPr>
        <p:spPr>
          <a:xfrm>
            <a:off x="2895600" y="364683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1.2</a:t>
            </a:r>
            <a:r>
              <a:rPr lang="en-US" u="sng" dirty="0"/>
              <a:t>. </a:t>
            </a:r>
            <a:r>
              <a:rPr lang="en-US" u="sng" dirty="0">
                <a:latin typeface="Arial Black" panose="020B0A04020102020204" pitchFamily="34" charset="0"/>
              </a:rPr>
              <a:t>Inserting data to the new table, Removing Duplicates, Final verification.</a:t>
            </a:r>
            <a:endParaRPr lang="en-ZA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4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AA08C0-D5AF-43E7-BB72-51DBFA268C38}"/>
              </a:ext>
            </a:extLst>
          </p:cNvPr>
          <p:cNvSpPr txBox="1"/>
          <p:nvPr/>
        </p:nvSpPr>
        <p:spPr>
          <a:xfrm>
            <a:off x="2817650" y="365354"/>
            <a:ext cx="7149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 Black" panose="020B0A04020102020204" pitchFamily="34" charset="0"/>
              </a:rPr>
              <a:t>2. WORKING WITH NULLS AND BLANK VALUES</a:t>
            </a:r>
            <a:endParaRPr lang="en-ZA" sz="3200" u="sng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7CD8A-BFD4-49FC-8951-2DA3CC8E9E87}"/>
              </a:ext>
            </a:extLst>
          </p:cNvPr>
          <p:cNvSpPr txBox="1"/>
          <p:nvPr/>
        </p:nvSpPr>
        <p:spPr>
          <a:xfrm>
            <a:off x="997330" y="1399547"/>
            <a:ext cx="103736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2.1. Identify Records with NULL </a:t>
            </a:r>
            <a:r>
              <a:rPr lang="en-US" sz="1400" dirty="0" err="1"/>
              <a:t>ValuesThe</a:t>
            </a:r>
            <a:r>
              <a:rPr lang="en-US" sz="1400" dirty="0"/>
              <a:t> first step is to retrieve all records from the </a:t>
            </a:r>
            <a:r>
              <a:rPr lang="en-US" sz="1400" dirty="0" err="1"/>
              <a:t>sales_with_NaNs</a:t>
            </a:r>
            <a:r>
              <a:rPr lang="en-US" sz="1400" dirty="0"/>
              <a:t> table where the      	</a:t>
            </a:r>
            <a:r>
              <a:rPr lang="en-US" sz="1400" dirty="0" err="1"/>
              <a:t>sales_before</a:t>
            </a:r>
            <a:r>
              <a:rPr lang="en-US" sz="1400" dirty="0"/>
              <a:t> field is NULL. This helps in understanding the extent of the data quality issue.</a:t>
            </a:r>
          </a:p>
          <a:p>
            <a:r>
              <a:rPr lang="en-US" sz="1400" dirty="0"/>
              <a:t>2.2. Delete Records with NULL Values, The query removes entries where values are = NULL .This step ensures that the dataset 	is cleaned of incomplete records.</a:t>
            </a:r>
          </a:p>
          <a:p>
            <a:r>
              <a:rPr lang="en-US" sz="1400" dirty="0"/>
              <a:t>2.3. Update Customer Segment, After cleaning the data, the next step is to update the </a:t>
            </a:r>
            <a:r>
              <a:rPr lang="en-US" sz="1400" dirty="0" err="1"/>
              <a:t>customer_segment</a:t>
            </a:r>
            <a:r>
              <a:rPr lang="en-US" sz="1400" dirty="0"/>
              <a:t> field. Records where 	</a:t>
            </a:r>
            <a:r>
              <a:rPr lang="en-US" sz="1400" dirty="0" err="1"/>
              <a:t>customer_segment</a:t>
            </a:r>
            <a:r>
              <a:rPr lang="en-US" sz="1400" dirty="0"/>
              <a:t> is either NULL or consists of only blank space are set to 'Not Segmented'. This ensures that all records 	have a valid customer segment designation.</a:t>
            </a:r>
          </a:p>
          <a:p>
            <a:pPr marL="342900" indent="-342900">
              <a:buAutoNum type="arabicPeriod"/>
            </a:pP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F667C-C0F8-47E6-AFB5-47D1FCC67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88" r="-118" b="5193"/>
          <a:stretch/>
        </p:blipFill>
        <p:spPr>
          <a:xfrm>
            <a:off x="983426" y="3052916"/>
            <a:ext cx="9680502" cy="2373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F9317E-AF71-46EC-B803-068C63642C76}"/>
              </a:ext>
            </a:extLst>
          </p:cNvPr>
          <p:cNvSpPr txBox="1"/>
          <p:nvPr/>
        </p:nvSpPr>
        <p:spPr>
          <a:xfrm>
            <a:off x="997330" y="5577953"/>
            <a:ext cx="10205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SELECT  </a:t>
            </a:r>
            <a:r>
              <a:rPr lang="en-US" sz="1400" dirty="0"/>
              <a:t>*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1400" dirty="0" err="1"/>
              <a:t>sales_with_NaNs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Finally, the process concludes with a verification step to ensure that the updates and deletions were successful. This is done by selecting all records from the </a:t>
            </a:r>
            <a:r>
              <a:rPr lang="en-US" sz="1400" dirty="0" err="1"/>
              <a:t>sales_with_NaNs</a:t>
            </a:r>
            <a:r>
              <a:rPr lang="en-US" sz="1400" dirty="0"/>
              <a:t> table to review the current state of the data.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282333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C99168-209B-4DC6-84C7-5DF21651E8C3}"/>
              </a:ext>
            </a:extLst>
          </p:cNvPr>
          <p:cNvSpPr txBox="1"/>
          <p:nvPr/>
        </p:nvSpPr>
        <p:spPr>
          <a:xfrm>
            <a:off x="3327816" y="599607"/>
            <a:ext cx="4661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 Black" panose="020B0A04020102020204" pitchFamily="34" charset="0"/>
              </a:rPr>
              <a:t>3. STANDARDIZING DATA</a:t>
            </a:r>
            <a:endParaRPr lang="en-ZA" sz="3200" u="sng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8A351-9D1C-4795-917B-54765BA2239B}"/>
              </a:ext>
            </a:extLst>
          </p:cNvPr>
          <p:cNvSpPr txBox="1"/>
          <p:nvPr/>
        </p:nvSpPr>
        <p:spPr>
          <a:xfrm>
            <a:off x="1104283" y="3621105"/>
            <a:ext cx="953729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3.1. </a:t>
            </a:r>
            <a:r>
              <a:rPr lang="en-US" sz="1400" dirty="0"/>
              <a:t>Retrieve All Records: The process begins by selecting all records from the </a:t>
            </a:r>
            <a:r>
              <a:rPr lang="en-US" sz="1400" dirty="0" err="1"/>
              <a:t>sales_with_NaNs</a:t>
            </a:r>
            <a:r>
              <a:rPr lang="en-US" sz="1400" dirty="0"/>
              <a:t> table to review the      current data.</a:t>
            </a:r>
          </a:p>
          <a:p>
            <a:endParaRPr lang="en-US" sz="1400" dirty="0"/>
          </a:p>
          <a:p>
            <a:r>
              <a:rPr lang="en-US" sz="1400" b="1" dirty="0"/>
              <a:t>3.2. </a:t>
            </a:r>
            <a:r>
              <a:rPr lang="en-US" sz="1400" dirty="0"/>
              <a:t>Rename a Column: The column named Group is renamed to Cluster to avoid conflicts with SQL reserved keywords.</a:t>
            </a:r>
          </a:p>
          <a:p>
            <a:endParaRPr lang="en-US" sz="1400" dirty="0"/>
          </a:p>
          <a:p>
            <a:r>
              <a:rPr lang="en-US" sz="1400" b="1" dirty="0"/>
              <a:t>3.3. </a:t>
            </a:r>
            <a:r>
              <a:rPr lang="en-US" sz="1400" dirty="0"/>
              <a:t>Verify the Renamed Column: After renaming, the new column is checked to confirm the change.</a:t>
            </a:r>
          </a:p>
          <a:p>
            <a:endParaRPr lang="en-US" sz="1400" dirty="0"/>
          </a:p>
          <a:p>
            <a:r>
              <a:rPr lang="en-US" sz="1400" b="1" dirty="0"/>
              <a:t>3.4. </a:t>
            </a:r>
            <a:r>
              <a:rPr lang="en-US" sz="1400" dirty="0"/>
              <a:t>Trim Whitespace from the Cluster Column: The Cluster column is retrieved alongside its trimmed version to identify any leading or trailing whitespace.</a:t>
            </a:r>
          </a:p>
          <a:p>
            <a:endParaRPr lang="en-US" sz="1400" dirty="0"/>
          </a:p>
          <a:p>
            <a:r>
              <a:rPr lang="en-US" sz="1400" b="1" dirty="0"/>
              <a:t>3.5.</a:t>
            </a:r>
            <a:r>
              <a:rPr lang="en-US" sz="1400" dirty="0"/>
              <a:t>Update the Cluster Column: The Cluster column is updated to remove any whitespace, ensuring all entries are clean and standardized.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B613F-F21C-4E0C-88ED-04BEBFBF0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70" r="654" b="5193"/>
          <a:stretch/>
        </p:blipFill>
        <p:spPr>
          <a:xfrm>
            <a:off x="1391876" y="1191822"/>
            <a:ext cx="8962106" cy="22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0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86A9B6-BE3D-461B-882A-A00F3257A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55" r="1442" b="6436"/>
          <a:stretch/>
        </p:blipFill>
        <p:spPr>
          <a:xfrm>
            <a:off x="1278255" y="533400"/>
            <a:ext cx="5290185" cy="320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F2C960-925E-4AA8-8D8E-0D436F9E6C51}"/>
              </a:ext>
            </a:extLst>
          </p:cNvPr>
          <p:cNvSpPr txBox="1"/>
          <p:nvPr/>
        </p:nvSpPr>
        <p:spPr>
          <a:xfrm>
            <a:off x="6579870" y="533400"/>
            <a:ext cx="43338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3.6</a:t>
            </a:r>
            <a:r>
              <a:rPr lang="en-US" sz="1400" dirty="0"/>
              <a:t>. Verify Customer Segment Data: The </a:t>
            </a:r>
            <a:r>
              <a:rPr lang="en-US" sz="1400" dirty="0" err="1"/>
              <a:t>customer_segment</a:t>
            </a:r>
            <a:r>
              <a:rPr lang="en-US" sz="1400" dirty="0"/>
              <a:t> column is checked, retrieving it with its trimmed version to identify whitespace issues</a:t>
            </a:r>
          </a:p>
          <a:p>
            <a:endParaRPr lang="en-US" sz="1400" dirty="0"/>
          </a:p>
          <a:p>
            <a:r>
              <a:rPr lang="en-US" sz="1400" b="1" dirty="0"/>
              <a:t>3.7. </a:t>
            </a:r>
            <a:r>
              <a:rPr lang="en-US" sz="1400" dirty="0"/>
              <a:t>Update the Customer Segment Column: Similar to the Cluster column, the </a:t>
            </a:r>
            <a:r>
              <a:rPr lang="en-US" sz="1400" dirty="0" err="1"/>
              <a:t>customer_segment</a:t>
            </a:r>
            <a:r>
              <a:rPr lang="en-US" sz="1400" dirty="0"/>
              <a:t> column is updated to remove leading or trailing whitespace.</a:t>
            </a:r>
          </a:p>
          <a:p>
            <a:endParaRPr lang="en-US" sz="1400" dirty="0"/>
          </a:p>
          <a:p>
            <a:r>
              <a:rPr lang="en-US" sz="1400" b="1" dirty="0"/>
              <a:t>3.8. </a:t>
            </a:r>
            <a:r>
              <a:rPr lang="en-US" sz="1400" dirty="0"/>
              <a:t>Round Numerical Values: The numerical fields are selected and rounded to two decimal places for better precision in reporting.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AD6CF-F4B0-4868-965A-6BA6A167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60" y="4117737"/>
            <a:ext cx="5620790" cy="2554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6C41F-6593-4703-A4CA-6F142D3BF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399" y="3264566"/>
            <a:ext cx="2030081" cy="338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F8BADA-3212-49AB-8E0A-08A6FE41EAE5}"/>
              </a:ext>
            </a:extLst>
          </p:cNvPr>
          <p:cNvSpPr txBox="1"/>
          <p:nvPr/>
        </p:nvSpPr>
        <p:spPr>
          <a:xfrm>
            <a:off x="1278255" y="4117737"/>
            <a:ext cx="3629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3.9. Update Numerical Values: The numerical fields in the table are updated to ensure they are rounded to two decimal places.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E4B2CA-2D0E-4069-9DB0-3175061F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893266" y="5702003"/>
            <a:ext cx="2030081" cy="3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72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255</TotalTime>
  <Words>955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Amasis MT Pro Medium</vt:lpstr>
      <vt:lpstr>Arial</vt:lpstr>
      <vt:lpstr>Arial Black</vt:lpstr>
      <vt:lpstr>Bauhaus 93</vt:lpstr>
      <vt:lpstr>MS Shell Dlg 2</vt:lpstr>
      <vt:lpstr>Wingdings</vt:lpstr>
      <vt:lpstr>Wingdings 3</vt:lpstr>
      <vt:lpstr>Madison</vt:lpstr>
      <vt:lpstr>DATA CLEANING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IN SQL</dc:title>
  <dc:creator>Lindokuhle Jonas</dc:creator>
  <cp:lastModifiedBy>Lindokuhle Jonas</cp:lastModifiedBy>
  <cp:revision>11</cp:revision>
  <dcterms:created xsi:type="dcterms:W3CDTF">2024-10-06T17:24:57Z</dcterms:created>
  <dcterms:modified xsi:type="dcterms:W3CDTF">2024-10-09T17:48:10Z</dcterms:modified>
</cp:coreProperties>
</file>