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9" autoAdjust="0"/>
    <p:restoredTop sz="94660"/>
  </p:normalViewPr>
  <p:slideViewPr>
    <p:cSldViewPr snapToGrid="0">
      <p:cViewPr varScale="1">
        <p:scale>
          <a:sx n="107" d="100"/>
          <a:sy n="107" d="100"/>
        </p:scale>
        <p:origin x="13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D0C13F-8965-4DC5-8F81-73AD54E2E59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711B5C6-9A84-4317-825D-760FEF7EA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DB96724-B345-43CB-9905-CA1718F72E07}"/>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B40062EA-2AEE-4FAC-8A39-2676510A5C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CC6BEB-7BF6-4C94-B0C7-FC407DADB31A}"/>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421034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22174C-20C1-4D2A-8475-81049549044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7B93505-E5CE-4627-8A08-E90729E10CF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3346E53-1EE2-4323-9359-1BA4C9E85D5C}"/>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1E115F58-1F17-4BEB-B302-4366512DF3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6E4EE12-17AE-468A-8465-A891C98EAC06}"/>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366130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D686BE3-BB23-4D1E-ACD0-D83316E45A5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C6BA41F-713E-4917-BC7F-2B3E907B2F4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E0713F8-6070-4289-9701-1675EC60B0A0}"/>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1D29CF0B-EA37-495E-991B-C42DD6DFF8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D08999C-759F-4F03-A231-CA3064FCCA5F}"/>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145648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B67525-F71B-4F3D-A7B8-7C696A8D107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57403A5-1CA0-470C-860D-F5A838DF7E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4E16575-5C3F-4941-BFF8-8D85A6E17649}"/>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882479E2-E95D-4AC7-A775-B83B0D53AF0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46F462-67FC-4A00-931F-D055F65FB46E}"/>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370173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F9AAF-D192-4A9A-8EA1-347CD8370A0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E388386-2E20-4106-B1FE-34AA720E1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92D1E74-4688-49A8-A502-1D8C46AE730C}"/>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E30D4170-3845-4168-9AD6-E48FED31FB1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8419EC7-475F-43DD-BD0A-A75D68C1DCA1}"/>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45514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4AC904-D4D3-4D6C-860C-918FA1A468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1BD1EE-BA82-4C2F-9209-9D1F053883D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E7624A-4421-4BB2-95E5-B87740982C9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CB0E8BB-3D8A-4EA6-B32A-212C6CCCD693}"/>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6" name="바닥글 개체 틀 5">
            <a:extLst>
              <a:ext uri="{FF2B5EF4-FFF2-40B4-BE49-F238E27FC236}">
                <a16:creationId xmlns:a16="http://schemas.microsoft.com/office/drawing/2014/main" id="{D9818163-BDD8-4393-A907-E728C294D94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685AE6F-D681-4DCF-8B78-EDEEE847E775}"/>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223278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C25C14-9CCC-43CB-9F1C-F872E4EEB89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73A7A86-662F-4D18-BC13-C6DCD92F7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C484AE-47B7-42A8-85AF-2765D0D3F2F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D8EE4C0-F5C9-4DD5-BBAE-E2A2B071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7223BC6-0390-43C6-9D6C-02D3AC3FB20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4B2E053-9AE0-4251-AED7-EB909BD9C2E5}"/>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8" name="바닥글 개체 틀 7">
            <a:extLst>
              <a:ext uri="{FF2B5EF4-FFF2-40B4-BE49-F238E27FC236}">
                <a16:creationId xmlns:a16="http://schemas.microsoft.com/office/drawing/2014/main" id="{77031BED-F995-4C93-92C5-ECDDF3A7D4A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0B62CF6-E445-4FEC-BF0B-1AB63FCE7874}"/>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317131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C468C9-3156-4BFA-A37E-4A1E45BA74C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1258B34-B417-44DD-BB33-A423AB2FA9AE}"/>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4" name="바닥글 개체 틀 3">
            <a:extLst>
              <a:ext uri="{FF2B5EF4-FFF2-40B4-BE49-F238E27FC236}">
                <a16:creationId xmlns:a16="http://schemas.microsoft.com/office/drawing/2014/main" id="{6BDE7C83-0260-4EB6-B211-2B371553738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59CB52F-F00F-4F80-A86E-3D4207512A7B}"/>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119909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53CF646-5624-4EC6-8AAF-730F2F8CDDEC}"/>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3" name="바닥글 개체 틀 2">
            <a:extLst>
              <a:ext uri="{FF2B5EF4-FFF2-40B4-BE49-F238E27FC236}">
                <a16:creationId xmlns:a16="http://schemas.microsoft.com/office/drawing/2014/main" id="{1294C28A-AAF2-4A53-BA22-3A884EAC5EF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90AA027-28D4-46FB-AD92-3873C5D6F082}"/>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142782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59A3A5-48E3-4F51-ADE1-AA19304D608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9C091D5-30B8-4DDC-AB05-62DB713E9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C4264D8-3F77-4439-AA22-4AC7E1271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9983CC1-82BA-4EA9-A988-08E706E49B5B}"/>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6" name="바닥글 개체 틀 5">
            <a:extLst>
              <a:ext uri="{FF2B5EF4-FFF2-40B4-BE49-F238E27FC236}">
                <a16:creationId xmlns:a16="http://schemas.microsoft.com/office/drawing/2014/main" id="{32D9FB0E-2B63-4263-BC78-E030BEFDA75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0F87362-4A19-478D-88BE-50FD8B9708F9}"/>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412938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DA5D6A-C082-4511-8206-4E019315148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2AEC882-8473-41C6-82E4-785ECED7F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6865FD7-6F99-4D5A-A4AC-38ED1456D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4358137-E0B1-42FC-8407-5BA28F8D95C7}"/>
              </a:ext>
            </a:extLst>
          </p:cNvPr>
          <p:cNvSpPr>
            <a:spLocks noGrp="1"/>
          </p:cNvSpPr>
          <p:nvPr>
            <p:ph type="dt" sz="half" idx="10"/>
          </p:nvPr>
        </p:nvSpPr>
        <p:spPr/>
        <p:txBody>
          <a:bodyPr/>
          <a:lstStyle/>
          <a:p>
            <a:fld id="{56489CCC-9849-49C0-A901-A6366D39D7BF}" type="datetimeFigureOut">
              <a:rPr lang="ko-KR" altLang="en-US" smtClean="0"/>
              <a:t>2022-01-12</a:t>
            </a:fld>
            <a:endParaRPr lang="ko-KR" altLang="en-US"/>
          </a:p>
        </p:txBody>
      </p:sp>
      <p:sp>
        <p:nvSpPr>
          <p:cNvPr id="6" name="바닥글 개체 틀 5">
            <a:extLst>
              <a:ext uri="{FF2B5EF4-FFF2-40B4-BE49-F238E27FC236}">
                <a16:creationId xmlns:a16="http://schemas.microsoft.com/office/drawing/2014/main" id="{B9D3D0DC-546A-4D9C-A20C-422E9A5477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09DCA3F-2D40-4AD4-85DC-CC6ACABB6258}"/>
              </a:ext>
            </a:extLst>
          </p:cNvPr>
          <p:cNvSpPr>
            <a:spLocks noGrp="1"/>
          </p:cNvSpPr>
          <p:nvPr>
            <p:ph type="sldNum" sz="quarter" idx="12"/>
          </p:nvPr>
        </p:nvSpPr>
        <p:spPr/>
        <p:txBody>
          <a:body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344280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E591B76-DD73-47E8-AA6D-8BD3224CC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19189C6-A7F7-4764-93BE-B2A4E24B9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7273B46-D045-4D69-88DC-B4CC5CD9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89CCC-9849-49C0-A901-A6366D39D7BF}" type="datetimeFigureOut">
              <a:rPr lang="ko-KR" altLang="en-US" smtClean="0"/>
              <a:t>2022-01-12</a:t>
            </a:fld>
            <a:endParaRPr lang="ko-KR" altLang="en-US"/>
          </a:p>
        </p:txBody>
      </p:sp>
      <p:sp>
        <p:nvSpPr>
          <p:cNvPr id="5" name="바닥글 개체 틀 4">
            <a:extLst>
              <a:ext uri="{FF2B5EF4-FFF2-40B4-BE49-F238E27FC236}">
                <a16:creationId xmlns:a16="http://schemas.microsoft.com/office/drawing/2014/main" id="{E021FDC5-7BF0-419E-8BE5-1E0A629D3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38BAACD-F01F-4415-9B2C-96FD9734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96C99-E484-4921-B2F8-C08F7BCDF083}" type="slidenum">
              <a:rPr lang="ko-KR" altLang="en-US" smtClean="0"/>
              <a:t>‹#›</a:t>
            </a:fld>
            <a:endParaRPr lang="ko-KR" altLang="en-US"/>
          </a:p>
        </p:txBody>
      </p:sp>
    </p:spTree>
    <p:extLst>
      <p:ext uri="{BB962C8B-B14F-4D97-AF65-F5344CB8AC3E}">
        <p14:creationId xmlns:p14="http://schemas.microsoft.com/office/powerpoint/2010/main" val="108878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hyperlink" Target="https://blogabdulhalim.blogspot.com/2019/10/tampilan-dan-bagian-worksheet-microsoft-excel.html"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hyperlink" Target="http://blog.ncce.org/2017/12/05/first-look-google-data-stud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사각형: 둥근 모서리 37">
            <a:extLst>
              <a:ext uri="{FF2B5EF4-FFF2-40B4-BE49-F238E27FC236}">
                <a16:creationId xmlns:a16="http://schemas.microsoft.com/office/drawing/2014/main" id="{94295C8A-2001-4CD3-89C8-1C2DD6DC41E4}"/>
              </a:ext>
            </a:extLst>
          </p:cNvPr>
          <p:cNvSpPr/>
          <p:nvPr/>
        </p:nvSpPr>
        <p:spPr>
          <a:xfrm>
            <a:off x="5123889" y="1594593"/>
            <a:ext cx="1443318" cy="1135759"/>
          </a:xfrm>
          <a:prstGeom prst="roundRect">
            <a:avLst>
              <a:gd name="adj" fmla="val 103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6CB011FB-EE7B-4C9F-A915-2BD887C27981}"/>
              </a:ext>
            </a:extLst>
          </p:cNvPr>
          <p:cNvSpPr txBox="1"/>
          <p:nvPr/>
        </p:nvSpPr>
        <p:spPr>
          <a:xfrm>
            <a:off x="152400" y="206188"/>
            <a:ext cx="1664623"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Introduction</a:t>
            </a:r>
            <a:endParaRPr lang="ko-KR" altLang="en-US" sz="1500" b="1"/>
          </a:p>
        </p:txBody>
      </p:sp>
      <p:sp>
        <p:nvSpPr>
          <p:cNvPr id="5" name="TextBox 4">
            <a:extLst>
              <a:ext uri="{FF2B5EF4-FFF2-40B4-BE49-F238E27FC236}">
                <a16:creationId xmlns:a16="http://schemas.microsoft.com/office/drawing/2014/main" id="{828BA50B-B154-428F-BA80-6DAA6B95C93E}"/>
              </a:ext>
            </a:extLst>
          </p:cNvPr>
          <p:cNvSpPr txBox="1"/>
          <p:nvPr/>
        </p:nvSpPr>
        <p:spPr>
          <a:xfrm>
            <a:off x="995083" y="1201272"/>
            <a:ext cx="1434239" cy="292388"/>
          </a:xfrm>
          <a:prstGeom prst="rect">
            <a:avLst/>
          </a:prstGeom>
          <a:noFill/>
        </p:spPr>
        <p:txBody>
          <a:bodyPr wrap="none" rtlCol="0">
            <a:spAutoFit/>
          </a:bodyPr>
          <a:lstStyle/>
          <a:p>
            <a:pPr marL="285750" indent="-285750">
              <a:buFont typeface="Arial" panose="020B0604020202020204" pitchFamily="34" charset="0"/>
              <a:buChar char="•"/>
            </a:pPr>
            <a:r>
              <a:rPr lang="en-US" altLang="ko-KR" sz="1300" u="sng"/>
              <a:t>Process Map</a:t>
            </a:r>
          </a:p>
        </p:txBody>
      </p:sp>
      <p:sp>
        <p:nvSpPr>
          <p:cNvPr id="6" name="원통형 5">
            <a:extLst>
              <a:ext uri="{FF2B5EF4-FFF2-40B4-BE49-F238E27FC236}">
                <a16:creationId xmlns:a16="http://schemas.microsoft.com/office/drawing/2014/main" id="{7B228320-1DEA-420A-82E5-1687A851BE95}"/>
              </a:ext>
            </a:extLst>
          </p:cNvPr>
          <p:cNvSpPr/>
          <p:nvPr/>
        </p:nvSpPr>
        <p:spPr>
          <a:xfrm>
            <a:off x="3954131" y="1811545"/>
            <a:ext cx="833717" cy="986117"/>
          </a:xfrm>
          <a:prstGeom prst="ca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solidFill>
                  <a:schemeClr val="tx1"/>
                </a:solidFill>
              </a:rPr>
              <a:t>Amazon</a:t>
            </a:r>
          </a:p>
          <a:p>
            <a:pPr algn="ctr"/>
            <a:r>
              <a:rPr lang="en-US" altLang="ko-KR" sz="1200">
                <a:solidFill>
                  <a:schemeClr val="tx1"/>
                </a:solidFill>
              </a:rPr>
              <a:t>Server</a:t>
            </a:r>
          </a:p>
          <a:p>
            <a:pPr algn="ctr"/>
            <a:r>
              <a:rPr lang="en-US" altLang="ko-KR" sz="1200">
                <a:solidFill>
                  <a:schemeClr val="tx1"/>
                </a:solidFill>
              </a:rPr>
              <a:t>DB</a:t>
            </a:r>
            <a:endParaRPr lang="ko-KR" altLang="en-US" sz="1200">
              <a:solidFill>
                <a:schemeClr val="tx1"/>
              </a:solidFill>
            </a:endParaRPr>
          </a:p>
        </p:txBody>
      </p:sp>
      <p:pic>
        <p:nvPicPr>
          <p:cNvPr id="8" name="그림 7">
            <a:extLst>
              <a:ext uri="{FF2B5EF4-FFF2-40B4-BE49-F238E27FC236}">
                <a16:creationId xmlns:a16="http://schemas.microsoft.com/office/drawing/2014/main" id="{BFEF92E9-9292-4B96-B8E6-05D03FE5336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427688" y="2079526"/>
            <a:ext cx="450157" cy="450157"/>
          </a:xfrm>
          <a:prstGeom prst="rect">
            <a:avLst/>
          </a:prstGeom>
        </p:spPr>
      </p:pic>
      <p:sp>
        <p:nvSpPr>
          <p:cNvPr id="10" name="TextBox 9">
            <a:extLst>
              <a:ext uri="{FF2B5EF4-FFF2-40B4-BE49-F238E27FC236}">
                <a16:creationId xmlns:a16="http://schemas.microsoft.com/office/drawing/2014/main" id="{C0E89D47-2075-4F94-8A89-6E33F503A52D}"/>
              </a:ext>
            </a:extLst>
          </p:cNvPr>
          <p:cNvSpPr txBox="1"/>
          <p:nvPr/>
        </p:nvSpPr>
        <p:spPr>
          <a:xfrm>
            <a:off x="2382829" y="1598043"/>
            <a:ext cx="1066318" cy="292388"/>
          </a:xfrm>
          <a:prstGeom prst="rect">
            <a:avLst/>
          </a:prstGeom>
          <a:noFill/>
        </p:spPr>
        <p:txBody>
          <a:bodyPr wrap="none" rtlCol="0">
            <a:spAutoFit/>
          </a:bodyPr>
          <a:lstStyle/>
          <a:p>
            <a:pPr algn="ctr"/>
            <a:r>
              <a:rPr lang="en-US" altLang="ko-KR" sz="1300"/>
              <a:t>Commit PO</a:t>
            </a:r>
          </a:p>
        </p:txBody>
      </p:sp>
      <p:sp>
        <p:nvSpPr>
          <p:cNvPr id="11" name="TextBox 10">
            <a:extLst>
              <a:ext uri="{FF2B5EF4-FFF2-40B4-BE49-F238E27FC236}">
                <a16:creationId xmlns:a16="http://schemas.microsoft.com/office/drawing/2014/main" id="{C646C142-06A6-4014-9301-BB3D5630D2F1}"/>
              </a:ext>
            </a:extLst>
          </p:cNvPr>
          <p:cNvSpPr txBox="1"/>
          <p:nvPr/>
        </p:nvSpPr>
        <p:spPr>
          <a:xfrm>
            <a:off x="2382829" y="2730354"/>
            <a:ext cx="1066318" cy="292388"/>
          </a:xfrm>
          <a:prstGeom prst="rect">
            <a:avLst/>
          </a:prstGeom>
          <a:noFill/>
        </p:spPr>
        <p:txBody>
          <a:bodyPr wrap="square" rtlCol="0">
            <a:spAutoFit/>
          </a:bodyPr>
          <a:lstStyle/>
          <a:p>
            <a:pPr algn="ctr"/>
            <a:r>
              <a:rPr lang="en-US" altLang="ko-KR" sz="1300"/>
              <a:t>Buyer PO</a:t>
            </a:r>
          </a:p>
        </p:txBody>
      </p:sp>
      <p:cxnSp>
        <p:nvCxnSpPr>
          <p:cNvPr id="13" name="연결선: 꺾임 12">
            <a:extLst>
              <a:ext uri="{FF2B5EF4-FFF2-40B4-BE49-F238E27FC236}">
                <a16:creationId xmlns:a16="http://schemas.microsoft.com/office/drawing/2014/main" id="{C5D05835-3FA0-4A3E-868B-61236019D51A}"/>
              </a:ext>
            </a:extLst>
          </p:cNvPr>
          <p:cNvCxnSpPr>
            <a:stCxn id="8" idx="3"/>
            <a:endCxn id="10" idx="1"/>
          </p:cNvCxnSpPr>
          <p:nvPr/>
        </p:nvCxnSpPr>
        <p:spPr>
          <a:xfrm flipV="1">
            <a:off x="1877845" y="1744237"/>
            <a:ext cx="504984" cy="5603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연결선: 꺾임 13">
            <a:extLst>
              <a:ext uri="{FF2B5EF4-FFF2-40B4-BE49-F238E27FC236}">
                <a16:creationId xmlns:a16="http://schemas.microsoft.com/office/drawing/2014/main" id="{A68D882E-0131-40C3-83FC-3A1A7A87E296}"/>
              </a:ext>
            </a:extLst>
          </p:cNvPr>
          <p:cNvCxnSpPr>
            <a:cxnSpLocks/>
            <a:stCxn id="8" idx="3"/>
            <a:endCxn id="11" idx="1"/>
          </p:cNvCxnSpPr>
          <p:nvPr/>
        </p:nvCxnSpPr>
        <p:spPr>
          <a:xfrm>
            <a:off x="1877845" y="2304605"/>
            <a:ext cx="504984" cy="5719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3E126565-7E8F-474C-8848-5697026AAB26}"/>
              </a:ext>
            </a:extLst>
          </p:cNvPr>
          <p:cNvCxnSpPr>
            <a:cxnSpLocks/>
            <a:stCxn id="10" idx="3"/>
            <a:endCxn id="6" idx="2"/>
          </p:cNvCxnSpPr>
          <p:nvPr/>
        </p:nvCxnSpPr>
        <p:spPr>
          <a:xfrm>
            <a:off x="3449147" y="1744237"/>
            <a:ext cx="504984" cy="5603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연결선: 꺾임 25">
            <a:extLst>
              <a:ext uri="{FF2B5EF4-FFF2-40B4-BE49-F238E27FC236}">
                <a16:creationId xmlns:a16="http://schemas.microsoft.com/office/drawing/2014/main" id="{864AF686-8DCD-48FF-9988-AF09E04E7646}"/>
              </a:ext>
            </a:extLst>
          </p:cNvPr>
          <p:cNvCxnSpPr>
            <a:cxnSpLocks/>
            <a:stCxn id="11" idx="3"/>
            <a:endCxn id="6" idx="2"/>
          </p:cNvCxnSpPr>
          <p:nvPr/>
        </p:nvCxnSpPr>
        <p:spPr>
          <a:xfrm flipV="1">
            <a:off x="3449147" y="2304604"/>
            <a:ext cx="504984" cy="571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그림 31">
            <a:extLst>
              <a:ext uri="{FF2B5EF4-FFF2-40B4-BE49-F238E27FC236}">
                <a16:creationId xmlns:a16="http://schemas.microsoft.com/office/drawing/2014/main" id="{C2C5F78F-0E66-4F50-824C-A515B4F1A62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293117" y="1958901"/>
            <a:ext cx="1104862" cy="691403"/>
          </a:xfrm>
          <a:prstGeom prst="rect">
            <a:avLst/>
          </a:prstGeom>
        </p:spPr>
      </p:pic>
      <p:cxnSp>
        <p:nvCxnSpPr>
          <p:cNvPr id="35" name="직선 화살표 연결선 34">
            <a:extLst>
              <a:ext uri="{FF2B5EF4-FFF2-40B4-BE49-F238E27FC236}">
                <a16:creationId xmlns:a16="http://schemas.microsoft.com/office/drawing/2014/main" id="{765E65ED-2617-4BBF-8D49-C6747ED75391}"/>
              </a:ext>
            </a:extLst>
          </p:cNvPr>
          <p:cNvCxnSpPr>
            <a:stCxn id="6" idx="4"/>
            <a:endCxn id="32" idx="1"/>
          </p:cNvCxnSpPr>
          <p:nvPr/>
        </p:nvCxnSpPr>
        <p:spPr>
          <a:xfrm flipV="1">
            <a:off x="4787848" y="2304603"/>
            <a:ext cx="5052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B2753F8-6D01-459B-AC77-2EACA645B487}"/>
              </a:ext>
            </a:extLst>
          </p:cNvPr>
          <p:cNvSpPr txBox="1"/>
          <p:nvPr/>
        </p:nvSpPr>
        <p:spPr>
          <a:xfrm>
            <a:off x="5324988" y="1598043"/>
            <a:ext cx="1041119" cy="292388"/>
          </a:xfrm>
          <a:prstGeom prst="rect">
            <a:avLst/>
          </a:prstGeom>
          <a:noFill/>
        </p:spPr>
        <p:txBody>
          <a:bodyPr wrap="none" rtlCol="0">
            <a:spAutoFit/>
          </a:bodyPr>
          <a:lstStyle/>
          <a:p>
            <a:pPr algn="ctr"/>
            <a:r>
              <a:rPr lang="en-US" altLang="ko-KR" sz="1300" b="1"/>
              <a:t>Dashboard</a:t>
            </a:r>
          </a:p>
        </p:txBody>
      </p:sp>
      <p:sp>
        <p:nvSpPr>
          <p:cNvPr id="40" name="TextBox 39">
            <a:extLst>
              <a:ext uri="{FF2B5EF4-FFF2-40B4-BE49-F238E27FC236}">
                <a16:creationId xmlns:a16="http://schemas.microsoft.com/office/drawing/2014/main" id="{2C6E1D0F-0BD3-40C7-B98E-AAB15773CD28}"/>
              </a:ext>
            </a:extLst>
          </p:cNvPr>
          <p:cNvSpPr txBox="1"/>
          <p:nvPr/>
        </p:nvSpPr>
        <p:spPr>
          <a:xfrm>
            <a:off x="995083" y="3482863"/>
            <a:ext cx="907621" cy="292388"/>
          </a:xfrm>
          <a:prstGeom prst="rect">
            <a:avLst/>
          </a:prstGeom>
          <a:noFill/>
        </p:spPr>
        <p:txBody>
          <a:bodyPr wrap="none" rtlCol="0">
            <a:spAutoFit/>
          </a:bodyPr>
          <a:lstStyle/>
          <a:p>
            <a:pPr marL="285750" indent="-285750">
              <a:buFont typeface="Arial" panose="020B0604020202020204" pitchFamily="34" charset="0"/>
              <a:buChar char="•"/>
            </a:pPr>
            <a:r>
              <a:rPr lang="en-US" altLang="ko-KR" sz="1300" u="sng"/>
              <a:t>Menu</a:t>
            </a:r>
          </a:p>
        </p:txBody>
      </p:sp>
      <p:sp>
        <p:nvSpPr>
          <p:cNvPr id="42" name="TextBox 41">
            <a:extLst>
              <a:ext uri="{FF2B5EF4-FFF2-40B4-BE49-F238E27FC236}">
                <a16:creationId xmlns:a16="http://schemas.microsoft.com/office/drawing/2014/main" id="{978E9837-535E-45C4-A0B4-E280E6F026B7}"/>
              </a:ext>
            </a:extLst>
          </p:cNvPr>
          <p:cNvSpPr txBox="1"/>
          <p:nvPr/>
        </p:nvSpPr>
        <p:spPr>
          <a:xfrm>
            <a:off x="1317812" y="3894116"/>
            <a:ext cx="1907189" cy="1092607"/>
          </a:xfrm>
          <a:prstGeom prst="rect">
            <a:avLst/>
          </a:prstGeom>
          <a:noFill/>
        </p:spPr>
        <p:txBody>
          <a:bodyPr wrap="none" rtlCol="0">
            <a:spAutoFit/>
          </a:bodyPr>
          <a:lstStyle/>
          <a:p>
            <a:pPr marL="342900" indent="-342900">
              <a:buFont typeface="+mj-ea"/>
              <a:buAutoNum type="circleNumDbPlain"/>
            </a:pPr>
            <a:r>
              <a:rPr lang="en-US" altLang="ko-KR" sz="1300"/>
              <a:t>“</a:t>
            </a:r>
            <a:r>
              <a:rPr lang="en-US" altLang="ko-KR" sz="1300" b="1">
                <a:solidFill>
                  <a:srgbClr val="0070C0"/>
                </a:solidFill>
              </a:rPr>
              <a:t>Design Cover</a:t>
            </a:r>
            <a:r>
              <a:rPr lang="en-US" altLang="ko-KR" sz="1300"/>
              <a:t>”</a:t>
            </a:r>
            <a:br>
              <a:rPr lang="en-US" altLang="ko-KR" sz="1300"/>
            </a:br>
            <a:endParaRPr lang="en-US" altLang="ko-KR" sz="1300"/>
          </a:p>
          <a:p>
            <a:pPr marL="342900" indent="-342900">
              <a:buFont typeface="+mj-ea"/>
              <a:buAutoNum type="circleNumDbPlain"/>
            </a:pPr>
            <a:r>
              <a:rPr lang="en-US" altLang="ko-KR" sz="1300"/>
              <a:t>“</a:t>
            </a:r>
            <a:r>
              <a:rPr lang="en-US" altLang="ko-KR" sz="1300" b="1">
                <a:solidFill>
                  <a:srgbClr val="0070C0"/>
                </a:solidFill>
              </a:rPr>
              <a:t>PO Upload</a:t>
            </a:r>
            <a:r>
              <a:rPr lang="en-US" altLang="ko-KR" sz="1300"/>
              <a:t>”</a:t>
            </a:r>
          </a:p>
          <a:p>
            <a:pPr marL="342900" indent="-342900">
              <a:buFont typeface="+mj-ea"/>
              <a:buAutoNum type="circleNumDbPlain"/>
            </a:pPr>
            <a:endParaRPr lang="en-US" altLang="ko-KR" sz="1300"/>
          </a:p>
          <a:p>
            <a:pPr marL="342900" indent="-342900">
              <a:buFont typeface="+mj-ea"/>
              <a:buAutoNum type="circleNumDbPlain"/>
            </a:pPr>
            <a:r>
              <a:rPr lang="en-US" altLang="ko-KR" sz="1300"/>
              <a:t>“</a:t>
            </a:r>
            <a:r>
              <a:rPr lang="en-US" altLang="ko-KR" sz="1300" b="1">
                <a:solidFill>
                  <a:srgbClr val="0070C0"/>
                </a:solidFill>
              </a:rPr>
              <a:t>PO Upload Tool</a:t>
            </a:r>
            <a:r>
              <a:rPr lang="en-US" altLang="ko-KR" sz="1300"/>
              <a:t>”</a:t>
            </a:r>
          </a:p>
        </p:txBody>
      </p:sp>
      <p:grpSp>
        <p:nvGrpSpPr>
          <p:cNvPr id="43" name="Popover" descr="&lt;SmartSettings&gt;&lt;SmartResize enabled=&quot;True&quot; minWidth=&quot;15&quot; minHeight=&quot;25&quot; /&gt;&lt;/SmartSettings&gt;">
            <a:extLst>
              <a:ext uri="{FF2B5EF4-FFF2-40B4-BE49-F238E27FC236}">
                <a16:creationId xmlns:a16="http://schemas.microsoft.com/office/drawing/2014/main" id="{0167F207-45AE-4A2E-A193-AE240BF24851}"/>
              </a:ext>
            </a:extLst>
          </p:cNvPr>
          <p:cNvGrpSpPr/>
          <p:nvPr>
            <p:custDataLst>
              <p:tags r:id="rId1"/>
            </p:custDataLst>
          </p:nvPr>
        </p:nvGrpSpPr>
        <p:grpSpPr>
          <a:xfrm>
            <a:off x="3886764" y="3383126"/>
            <a:ext cx="6306107" cy="2694812"/>
            <a:chOff x="2467261" y="1801905"/>
            <a:chExt cx="6306107" cy="898160"/>
          </a:xfrm>
          <a:solidFill>
            <a:srgbClr val="FFFFFF"/>
          </a:solidFill>
        </p:grpSpPr>
        <p:sp>
          <p:nvSpPr>
            <p:cNvPr id="44" name="Box"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3961AE46-1B96-4E96-BEF3-151E9FCDBF69}"/>
                </a:ext>
              </a:extLst>
            </p:cNvPr>
            <p:cNvSpPr/>
            <p:nvPr>
              <p:custDataLst>
                <p:tags r:id="rId2"/>
              </p:custDataLst>
            </p:nvPr>
          </p:nvSpPr>
          <p:spPr>
            <a:xfrm>
              <a:off x="2606595" y="1801905"/>
              <a:ext cx="6166773" cy="898160"/>
            </a:xfrm>
            <a:prstGeom prst="roundRect">
              <a:avLst>
                <a:gd name="adj" fmla="val 3078"/>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spcAft>
                  <a:spcPts val="300"/>
                </a:spcAft>
              </a:pPr>
              <a:r>
                <a:rPr lang="en-US" altLang="ko-KR" sz="900" b="1" noProof="1">
                  <a:solidFill>
                    <a:srgbClr val="5F5F5F"/>
                  </a:solidFill>
                  <a:latin typeface="Segoe UI" panose="020B0502040204020203" pitchFamily="34" charset="0"/>
                  <a:cs typeface="Segoe UI" panose="020B0502040204020203" pitchFamily="34" charset="0"/>
                </a:rPr>
                <a:t>Description</a:t>
              </a:r>
            </a:p>
            <a:p>
              <a:pPr>
                <a:spcAft>
                  <a:spcPts val="300"/>
                </a:spcAft>
              </a:pPr>
              <a:r>
                <a:rPr lang="en-US" altLang="ko-KR" sz="900" noProof="1">
                  <a:solidFill>
                    <a:schemeClr val="tx1"/>
                  </a:solidFill>
                  <a:latin typeface="Segoe UI" panose="020B0502040204020203" pitchFamily="34" charset="0"/>
                  <a:cs typeface="Segoe UI" panose="020B0502040204020203" pitchFamily="34" charset="0"/>
                </a:rPr>
                <a:t>The subject with Red highlight are mandatory data to insert.</a:t>
              </a:r>
            </a:p>
            <a:p>
              <a:pPr>
                <a:spcAft>
                  <a:spcPts val="300"/>
                </a:spcAft>
              </a:pPr>
              <a:endParaRPr lang="en-US" altLang="ko-KR" sz="900" noProof="1">
                <a:solidFill>
                  <a:schemeClr val="tx1"/>
                </a:solidFill>
                <a:latin typeface="Segoe UI" panose="020B0502040204020203" pitchFamily="34" charset="0"/>
                <a:cs typeface="Segoe UI" panose="020B0502040204020203" pitchFamily="34" charset="0"/>
              </a:endParaRP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Indent no.</a:t>
              </a:r>
              <a:r>
                <a:rPr lang="en-US" altLang="ko-KR" sz="900" noProof="1">
                  <a:solidFill>
                    <a:schemeClr val="tx1"/>
                  </a:solidFill>
                  <a:latin typeface="Segoe UI" panose="020B0502040204020203" pitchFamily="34" charset="0"/>
                  <a:cs typeface="Segoe UI" panose="020B0502040204020203" pitchFamily="34" charset="0"/>
                </a:rPr>
                <a:t> : It is not allow to update to Duplicated</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Brand name</a:t>
              </a:r>
              <a:r>
                <a:rPr lang="en-US" altLang="ko-KR" sz="900" noProof="1">
                  <a:solidFill>
                    <a:schemeClr val="tx1"/>
                  </a:solidFill>
                  <a:latin typeface="Segoe UI" panose="020B0502040204020203" pitchFamily="34" charset="0"/>
                  <a:cs typeface="Segoe UI" panose="020B0502040204020203" pitchFamily="34" charset="0"/>
                </a:rPr>
                <a:t> : If there is new buyer come up, please request to update to “antoniolee@daehan.co.kr”</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Design No.</a:t>
              </a:r>
              <a:r>
                <a:rPr lang="en-US" altLang="ko-KR" sz="900" noProof="1">
                  <a:solidFill>
                    <a:schemeClr val="tx1"/>
                  </a:solidFill>
                  <a:latin typeface="Segoe UI" panose="020B0502040204020203" pitchFamily="34" charset="0"/>
                  <a:cs typeface="Segoe UI" panose="020B0502040204020203" pitchFamily="34" charset="0"/>
                </a:rPr>
                <a:t> : Parent Style no.</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Season name</a:t>
              </a:r>
              <a:r>
                <a:rPr lang="en-US" altLang="ko-KR" sz="900" noProof="1">
                  <a:solidFill>
                    <a:schemeClr val="tx1"/>
                  </a:solidFill>
                  <a:latin typeface="Segoe UI" panose="020B0502040204020203" pitchFamily="34" charset="0"/>
                  <a:cs typeface="Segoe UI" panose="020B0502040204020203" pitchFamily="34" charset="0"/>
                </a:rPr>
                <a:t> : If there is new, please add from </a:t>
              </a:r>
              <a:r>
                <a:rPr lang="en-US" altLang="ko-KR" sz="900" u="sng" noProof="1">
                  <a:solidFill>
                    <a:srgbClr val="C00000"/>
                  </a:solidFill>
                  <a:latin typeface="Segoe UI" panose="020B0502040204020203" pitchFamily="34" charset="0"/>
                  <a:cs typeface="Segoe UI" panose="020B0502040204020203" pitchFamily="34" charset="0"/>
                </a:rPr>
                <a:t>basic Information</a:t>
              </a:r>
              <a:r>
                <a:rPr lang="en-US" altLang="ko-KR" sz="900" noProof="1">
                  <a:solidFill>
                    <a:schemeClr val="tx1"/>
                  </a:solidFill>
                  <a:latin typeface="Segoe UI" panose="020B0502040204020203" pitchFamily="34" charset="0"/>
                  <a:cs typeface="Segoe UI" panose="020B0502040204020203" pitchFamily="34" charset="0"/>
                </a:rPr>
                <a:t> menu</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Season year</a:t>
              </a:r>
              <a:r>
                <a:rPr lang="en-US" altLang="ko-KR" sz="900" noProof="1">
                  <a:solidFill>
                    <a:schemeClr val="tx1"/>
                  </a:solidFill>
                  <a:latin typeface="Segoe UI" panose="020B0502040204020203" pitchFamily="34" charset="0"/>
                  <a:cs typeface="Segoe UI" panose="020B0502040204020203" pitchFamily="34" charset="0"/>
                </a:rPr>
                <a:t> : If there is new, please add from </a:t>
              </a:r>
              <a:r>
                <a:rPr lang="en-US" altLang="ko-KR" sz="900" u="sng" noProof="1">
                  <a:solidFill>
                    <a:srgbClr val="C00000"/>
                  </a:solidFill>
                  <a:latin typeface="Segoe UI" panose="020B0502040204020203" pitchFamily="34" charset="0"/>
                  <a:cs typeface="Segoe UI" panose="020B0502040204020203" pitchFamily="34" charset="0"/>
                </a:rPr>
                <a:t>basic Information</a:t>
              </a:r>
              <a:r>
                <a:rPr lang="en-US" altLang="ko-KR" sz="900" noProof="1">
                  <a:solidFill>
                    <a:schemeClr val="tx1"/>
                  </a:solidFill>
                  <a:latin typeface="Segoe UI" panose="020B0502040204020203" pitchFamily="34" charset="0"/>
                  <a:cs typeface="Segoe UI" panose="020B0502040204020203" pitchFamily="34" charset="0"/>
                </a:rPr>
                <a:t> menu</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Gender</a:t>
              </a:r>
              <a:r>
                <a:rPr lang="en-US" altLang="ko-KR" sz="900" noProof="1">
                  <a:solidFill>
                    <a:schemeClr val="tx1"/>
                  </a:solidFill>
                  <a:latin typeface="Segoe UI" panose="020B0502040204020203" pitchFamily="34" charset="0"/>
                  <a:cs typeface="Segoe UI" panose="020B0502040204020203" pitchFamily="34" charset="0"/>
                </a:rPr>
                <a:t> : select to item</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Fabric Type</a:t>
              </a:r>
              <a:r>
                <a:rPr lang="en-US" altLang="ko-KR" sz="900" noProof="1">
                  <a:solidFill>
                    <a:schemeClr val="tx1"/>
                  </a:solidFill>
                  <a:latin typeface="Segoe UI" panose="020B0502040204020203" pitchFamily="34" charset="0"/>
                  <a:cs typeface="Segoe UI" panose="020B0502040204020203" pitchFamily="34" charset="0"/>
                </a:rPr>
                <a:t> : select to item</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Garment Type</a:t>
              </a:r>
              <a:r>
                <a:rPr lang="en-US" altLang="ko-KR" sz="900" noProof="1">
                  <a:solidFill>
                    <a:schemeClr val="tx1"/>
                  </a:solidFill>
                  <a:latin typeface="Segoe UI" panose="020B0502040204020203" pitchFamily="34" charset="0"/>
                  <a:cs typeface="Segoe UI" panose="020B0502040204020203" pitchFamily="34" charset="0"/>
                </a:rPr>
                <a:t> : select to item</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Order Type</a:t>
              </a:r>
              <a:r>
                <a:rPr lang="en-US" altLang="ko-KR" sz="900" noProof="1">
                  <a:solidFill>
                    <a:schemeClr val="tx1"/>
                  </a:solidFill>
                  <a:latin typeface="Segoe UI" panose="020B0502040204020203" pitchFamily="34" charset="0"/>
                  <a:cs typeface="Segoe UI" panose="020B0502040204020203" pitchFamily="34" charset="0"/>
                </a:rPr>
                <a:t> : If there is new, please add from </a:t>
              </a:r>
              <a:r>
                <a:rPr lang="en-US" altLang="ko-KR" sz="900" u="sng" noProof="1">
                  <a:solidFill>
                    <a:srgbClr val="C00000"/>
                  </a:solidFill>
                  <a:latin typeface="Segoe UI" panose="020B0502040204020203" pitchFamily="34" charset="0"/>
                  <a:cs typeface="Segoe UI" panose="020B0502040204020203" pitchFamily="34" charset="0"/>
                </a:rPr>
                <a:t>basic Information</a:t>
              </a:r>
              <a:r>
                <a:rPr lang="en-US" altLang="ko-KR" sz="900" noProof="1">
                  <a:solidFill>
                    <a:schemeClr val="tx1"/>
                  </a:solidFill>
                  <a:latin typeface="Segoe UI" panose="020B0502040204020203" pitchFamily="34" charset="0"/>
                  <a:cs typeface="Segoe UI" panose="020B0502040204020203" pitchFamily="34" charset="0"/>
                </a:rPr>
                <a:t> menu</a:t>
              </a:r>
            </a:p>
            <a:p>
              <a:pPr marL="228600" indent="-228600">
                <a:spcAft>
                  <a:spcPts val="300"/>
                </a:spcAft>
                <a:buFontTx/>
                <a:buAutoNum type="arabicPeriod"/>
              </a:pPr>
              <a:r>
                <a:rPr lang="en-US" altLang="ko-KR" sz="900" b="1" noProof="1">
                  <a:solidFill>
                    <a:schemeClr val="tx1"/>
                  </a:solidFill>
                  <a:latin typeface="Segoe UI" panose="020B0502040204020203" pitchFamily="34" charset="0"/>
                  <a:cs typeface="Segoe UI" panose="020B0502040204020203" pitchFamily="34" charset="0"/>
                </a:rPr>
                <a:t>Order Option</a:t>
              </a:r>
              <a:r>
                <a:rPr lang="en-US" altLang="ko-KR" sz="900" noProof="1">
                  <a:solidFill>
                    <a:schemeClr val="tx1"/>
                  </a:solidFill>
                  <a:latin typeface="Segoe UI" panose="020B0502040204020203" pitchFamily="34" charset="0"/>
                  <a:cs typeface="Segoe UI" panose="020B0502040204020203" pitchFamily="34" charset="0"/>
                </a:rPr>
                <a:t> : If there is new, please add from </a:t>
              </a:r>
              <a:r>
                <a:rPr lang="en-US" altLang="ko-KR" sz="900" u="sng" noProof="1">
                  <a:solidFill>
                    <a:srgbClr val="C00000"/>
                  </a:solidFill>
                  <a:latin typeface="Segoe UI" panose="020B0502040204020203" pitchFamily="34" charset="0"/>
                  <a:cs typeface="Segoe UI" panose="020B0502040204020203" pitchFamily="34" charset="0"/>
                </a:rPr>
                <a:t>basic Information</a:t>
              </a:r>
              <a:r>
                <a:rPr lang="en-US" altLang="ko-KR" sz="900" noProof="1">
                  <a:solidFill>
                    <a:schemeClr val="tx1"/>
                  </a:solidFill>
                  <a:latin typeface="Segoe UI" panose="020B0502040204020203" pitchFamily="34" charset="0"/>
                  <a:cs typeface="Segoe UI" panose="020B0502040204020203" pitchFamily="34" charset="0"/>
                </a:rPr>
                <a:t> menu</a:t>
              </a:r>
            </a:p>
            <a:p>
              <a:pPr marL="228600" indent="-228600">
                <a:spcAft>
                  <a:spcPts val="300"/>
                </a:spcAft>
                <a:buAutoNum type="arabicPeriod"/>
              </a:pPr>
              <a:r>
                <a:rPr lang="en-US" altLang="ko-KR" sz="900" b="1" noProof="1">
                  <a:solidFill>
                    <a:schemeClr val="tx1"/>
                  </a:solidFill>
                  <a:latin typeface="Segoe UI" panose="020B0502040204020203" pitchFamily="34" charset="0"/>
                  <a:cs typeface="Segoe UI" panose="020B0502040204020203" pitchFamily="34" charset="0"/>
                </a:rPr>
                <a:t>Manufacturer name</a:t>
              </a:r>
              <a:r>
                <a:rPr lang="en-US" altLang="ko-KR" sz="900" noProof="1">
                  <a:solidFill>
                    <a:schemeClr val="tx1"/>
                  </a:solidFill>
                  <a:latin typeface="Segoe UI" panose="020B0502040204020203" pitchFamily="34" charset="0"/>
                  <a:cs typeface="Segoe UI" panose="020B0502040204020203" pitchFamily="34" charset="0"/>
                </a:rPr>
                <a:t> : If there is new buyer come up, please request to update to “antoniolee@daehan.co.kr”</a:t>
              </a:r>
            </a:p>
          </p:txBody>
        </p:sp>
        <p:sp>
          <p:nvSpPr>
            <p:cNvPr id="45" name="Arrow" descr="&lt;SmartSettings&gt;&lt;SmartResize anchorLeft=&quot;Absolute&quot; anchorTop=&quot;None&quot; anchorRight=&quot;None&quot; anchorBottom=&quot;None&quot; /&gt;&lt;/SmartSettings&gt;">
              <a:extLst>
                <a:ext uri="{FF2B5EF4-FFF2-40B4-BE49-F238E27FC236}">
                  <a16:creationId xmlns:a16="http://schemas.microsoft.com/office/drawing/2014/main" id="{6AEEE4D2-A735-488F-A845-7FDD89FA2A00}"/>
                </a:ext>
              </a:extLst>
            </p:cNvPr>
            <p:cNvSpPr/>
            <p:nvPr>
              <p:custDataLst>
                <p:tags r:id="rId3"/>
              </p:custDataLst>
            </p:nvPr>
          </p:nvSpPr>
          <p:spPr>
            <a:xfrm rot="16200000">
              <a:off x="2503779" y="2181322"/>
              <a:ext cx="66297" cy="139333"/>
            </a:xfrm>
            <a:prstGeom prst="triangl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cxnSp>
          <p:nvCxnSpPr>
            <p:cNvPr id="46" name="Gap" descr="&lt;SmartSettings&gt;&lt;SmartResize anchorLeft=&quot;Absolute&quot; anchorTop=&quot;None&quot; anchorRight=&quot;None&quot; anchorBottom=&quot;None&quot; /&gt;&lt;/SmartSettings&gt;">
              <a:extLst>
                <a:ext uri="{FF2B5EF4-FFF2-40B4-BE49-F238E27FC236}">
                  <a16:creationId xmlns:a16="http://schemas.microsoft.com/office/drawing/2014/main" id="{ECBFC026-3D94-4044-801E-674BFBA5DB39}"/>
                </a:ext>
              </a:extLst>
            </p:cNvPr>
            <p:cNvCxnSpPr>
              <a:cxnSpLocks/>
            </p:cNvCxnSpPr>
            <p:nvPr>
              <p:custDataLst>
                <p:tags r:id="rId4"/>
              </p:custDataLst>
            </p:nvPr>
          </p:nvCxnSpPr>
          <p:spPr>
            <a:xfrm>
              <a:off x="2606597" y="2225960"/>
              <a:ext cx="0" cy="47994"/>
            </a:xfrm>
            <a:prstGeom prst="line">
              <a:avLst/>
            </a:prstGeom>
            <a:grpFill/>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47" name="연결선: 구부러짐 46">
            <a:extLst>
              <a:ext uri="{FF2B5EF4-FFF2-40B4-BE49-F238E27FC236}">
                <a16:creationId xmlns:a16="http://schemas.microsoft.com/office/drawing/2014/main" id="{005BDBDB-DAD7-4347-8137-76A37A1B581C}"/>
              </a:ext>
            </a:extLst>
          </p:cNvPr>
          <p:cNvCxnSpPr>
            <a:cxnSpLocks/>
            <a:stCxn id="45" idx="0"/>
          </p:cNvCxnSpPr>
          <p:nvPr/>
        </p:nvCxnSpPr>
        <p:spPr>
          <a:xfrm rot="10800000">
            <a:off x="2978743" y="4059141"/>
            <a:ext cx="908022" cy="671403"/>
          </a:xfrm>
          <a:prstGeom prst="curved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23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D21-3296-45F0-B320-F5320E9A49C5}"/>
              </a:ext>
            </a:extLst>
          </p:cNvPr>
          <p:cNvSpPr txBox="1"/>
          <p:nvPr/>
        </p:nvSpPr>
        <p:spPr>
          <a:xfrm>
            <a:off x="152400" y="206188"/>
            <a:ext cx="4659802"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How to update the Basic Information update</a:t>
            </a:r>
            <a:endParaRPr lang="ko-KR" altLang="en-US" sz="1500" b="1"/>
          </a:p>
        </p:txBody>
      </p:sp>
      <p:sp>
        <p:nvSpPr>
          <p:cNvPr id="3" name="TextBox 2">
            <a:extLst>
              <a:ext uri="{FF2B5EF4-FFF2-40B4-BE49-F238E27FC236}">
                <a16:creationId xmlns:a16="http://schemas.microsoft.com/office/drawing/2014/main" id="{D6019BFF-3154-4C0C-A9A0-2A3626A7E6A5}"/>
              </a:ext>
            </a:extLst>
          </p:cNvPr>
          <p:cNvSpPr txBox="1"/>
          <p:nvPr/>
        </p:nvSpPr>
        <p:spPr>
          <a:xfrm>
            <a:off x="615114" y="1105202"/>
            <a:ext cx="11240097" cy="430887"/>
          </a:xfrm>
          <a:prstGeom prst="rect">
            <a:avLst/>
          </a:prstGeom>
          <a:noFill/>
        </p:spPr>
        <p:txBody>
          <a:bodyPr wrap="square" rtlCol="0">
            <a:spAutoFit/>
          </a:bodyPr>
          <a:lstStyle/>
          <a:p>
            <a:r>
              <a:rPr lang="en-US" altLang="ko-KR" sz="1100"/>
              <a:t>Click to the button as the screen shot below so window popup will be show.</a:t>
            </a:r>
          </a:p>
          <a:p>
            <a:r>
              <a:rPr lang="en-US" altLang="ko-KR" sz="1100"/>
              <a:t>Please click the item that you needed then you can find out what items was updated into the server. Now New item type in the bottom of inpubox to save.</a:t>
            </a:r>
          </a:p>
        </p:txBody>
      </p:sp>
      <p:pic>
        <p:nvPicPr>
          <p:cNvPr id="5" name="그림 4">
            <a:extLst>
              <a:ext uri="{FF2B5EF4-FFF2-40B4-BE49-F238E27FC236}">
                <a16:creationId xmlns:a16="http://schemas.microsoft.com/office/drawing/2014/main" id="{E9BDE15C-1FF7-41FE-9F41-92055DE5164B}"/>
              </a:ext>
            </a:extLst>
          </p:cNvPr>
          <p:cNvPicPr>
            <a:picLocks noChangeAspect="1"/>
          </p:cNvPicPr>
          <p:nvPr/>
        </p:nvPicPr>
        <p:blipFill>
          <a:blip r:embed="rId2"/>
          <a:stretch>
            <a:fillRect/>
          </a:stretch>
        </p:blipFill>
        <p:spPr>
          <a:xfrm>
            <a:off x="677867" y="1650273"/>
            <a:ext cx="5960377" cy="2657908"/>
          </a:xfrm>
          <a:prstGeom prst="rect">
            <a:avLst/>
          </a:prstGeom>
        </p:spPr>
      </p:pic>
      <p:pic>
        <p:nvPicPr>
          <p:cNvPr id="6" name="그림 5">
            <a:extLst>
              <a:ext uri="{FF2B5EF4-FFF2-40B4-BE49-F238E27FC236}">
                <a16:creationId xmlns:a16="http://schemas.microsoft.com/office/drawing/2014/main" id="{06419E10-AC34-4D07-B7C5-A530493BF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023369">
            <a:off x="546769" y="3223570"/>
            <a:ext cx="448391" cy="555574"/>
          </a:xfrm>
          <a:prstGeom prst="rect">
            <a:avLst/>
          </a:prstGeom>
        </p:spPr>
      </p:pic>
    </p:spTree>
    <p:extLst>
      <p:ext uri="{BB962C8B-B14F-4D97-AF65-F5344CB8AC3E}">
        <p14:creationId xmlns:p14="http://schemas.microsoft.com/office/powerpoint/2010/main" val="187187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515BF-C1B7-4AB6-87CA-5A2AC163B3BE}"/>
              </a:ext>
            </a:extLst>
          </p:cNvPr>
          <p:cNvSpPr txBox="1"/>
          <p:nvPr/>
        </p:nvSpPr>
        <p:spPr>
          <a:xfrm>
            <a:off x="152400" y="206188"/>
            <a:ext cx="3001719"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How to setup ODBC server</a:t>
            </a:r>
            <a:endParaRPr lang="ko-KR" altLang="en-US" sz="1500" b="1"/>
          </a:p>
        </p:txBody>
      </p:sp>
      <p:sp>
        <p:nvSpPr>
          <p:cNvPr id="3" name="TextBox 2">
            <a:extLst>
              <a:ext uri="{FF2B5EF4-FFF2-40B4-BE49-F238E27FC236}">
                <a16:creationId xmlns:a16="http://schemas.microsoft.com/office/drawing/2014/main" id="{F42D2947-B9F9-4405-B92C-00C9E99FD35A}"/>
              </a:ext>
            </a:extLst>
          </p:cNvPr>
          <p:cNvSpPr txBox="1"/>
          <p:nvPr/>
        </p:nvSpPr>
        <p:spPr>
          <a:xfrm>
            <a:off x="615114" y="1105202"/>
            <a:ext cx="11240097" cy="1615827"/>
          </a:xfrm>
          <a:prstGeom prst="rect">
            <a:avLst/>
          </a:prstGeom>
          <a:noFill/>
        </p:spPr>
        <p:txBody>
          <a:bodyPr wrap="square" rtlCol="0">
            <a:spAutoFit/>
          </a:bodyPr>
          <a:lstStyle/>
          <a:p>
            <a:r>
              <a:rPr lang="en-US" altLang="ko-KR" sz="1100"/>
              <a:t>Please prepare the file the list below.</a:t>
            </a:r>
          </a:p>
          <a:p>
            <a:endParaRPr lang="en-US" altLang="ko-KR" sz="1100"/>
          </a:p>
          <a:p>
            <a:pPr marL="228600" indent="-228600">
              <a:buAutoNum type="arabicPeriod"/>
            </a:pPr>
            <a:r>
              <a:rPr lang="en-US" altLang="ko-KR" sz="1100"/>
              <a:t>mysql-connector-odbc-8.0.26-win32</a:t>
            </a:r>
          </a:p>
          <a:p>
            <a:pPr marL="228600" indent="-228600">
              <a:buAutoNum type="arabicPeriod"/>
            </a:pPr>
            <a:r>
              <a:rPr lang="en-US" altLang="ko-KR" sz="1100"/>
              <a:t>mysql-connector-odbc-8.0.26-winx64</a:t>
            </a:r>
          </a:p>
          <a:p>
            <a:pPr marL="228600" indent="-228600">
              <a:buAutoNum type="arabicPeriod"/>
            </a:pPr>
            <a:r>
              <a:rPr lang="en-US" altLang="ko-KR" sz="1100"/>
              <a:t>VC_redist.x64</a:t>
            </a:r>
          </a:p>
          <a:p>
            <a:pPr marL="228600" indent="-228600">
              <a:buAutoNum type="arabicPeriod"/>
            </a:pPr>
            <a:endParaRPr lang="en-US" altLang="ko-KR" sz="1100"/>
          </a:p>
          <a:p>
            <a:r>
              <a:rPr lang="en-US" altLang="ko-KR" sz="1100"/>
              <a:t>Install the file 2 and 3 into your PC. Open to ODBC setup file</a:t>
            </a:r>
          </a:p>
          <a:p>
            <a:endParaRPr lang="en-US" altLang="ko-KR" sz="1100"/>
          </a:p>
          <a:p>
            <a:r>
              <a:rPr lang="en-US" altLang="ko-KR" sz="1100"/>
              <a:t>Click to “Add” button and choose to “MySQL ODBC 8.0 Unicode Driver</a:t>
            </a:r>
          </a:p>
        </p:txBody>
      </p:sp>
      <p:pic>
        <p:nvPicPr>
          <p:cNvPr id="5" name="그림 4">
            <a:extLst>
              <a:ext uri="{FF2B5EF4-FFF2-40B4-BE49-F238E27FC236}">
                <a16:creationId xmlns:a16="http://schemas.microsoft.com/office/drawing/2014/main" id="{AAE79192-87CD-46E3-8193-51E8365C63D8}"/>
              </a:ext>
            </a:extLst>
          </p:cNvPr>
          <p:cNvPicPr>
            <a:picLocks noChangeAspect="1"/>
          </p:cNvPicPr>
          <p:nvPr/>
        </p:nvPicPr>
        <p:blipFill>
          <a:blip r:embed="rId2"/>
          <a:stretch>
            <a:fillRect/>
          </a:stretch>
        </p:blipFill>
        <p:spPr>
          <a:xfrm>
            <a:off x="4837490" y="766620"/>
            <a:ext cx="1894957" cy="1615855"/>
          </a:xfrm>
          <a:prstGeom prst="rect">
            <a:avLst/>
          </a:prstGeom>
        </p:spPr>
      </p:pic>
      <p:pic>
        <p:nvPicPr>
          <p:cNvPr id="7" name="그림 6">
            <a:extLst>
              <a:ext uri="{FF2B5EF4-FFF2-40B4-BE49-F238E27FC236}">
                <a16:creationId xmlns:a16="http://schemas.microsoft.com/office/drawing/2014/main" id="{87B6DAB7-6F39-4833-AE37-A333852BD3E5}"/>
              </a:ext>
            </a:extLst>
          </p:cNvPr>
          <p:cNvPicPr>
            <a:picLocks noChangeAspect="1"/>
          </p:cNvPicPr>
          <p:nvPr/>
        </p:nvPicPr>
        <p:blipFill>
          <a:blip r:embed="rId3"/>
          <a:stretch>
            <a:fillRect/>
          </a:stretch>
        </p:blipFill>
        <p:spPr>
          <a:xfrm>
            <a:off x="699637" y="2748237"/>
            <a:ext cx="6032810" cy="3454578"/>
          </a:xfrm>
          <a:prstGeom prst="rect">
            <a:avLst/>
          </a:prstGeom>
        </p:spPr>
      </p:pic>
    </p:spTree>
    <p:extLst>
      <p:ext uri="{BB962C8B-B14F-4D97-AF65-F5344CB8AC3E}">
        <p14:creationId xmlns:p14="http://schemas.microsoft.com/office/powerpoint/2010/main" val="166052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9535C0B5-D980-46C7-ADFD-590D8AD127DA}"/>
              </a:ext>
            </a:extLst>
          </p:cNvPr>
          <p:cNvPicPr>
            <a:picLocks noChangeAspect="1"/>
          </p:cNvPicPr>
          <p:nvPr/>
        </p:nvPicPr>
        <p:blipFill>
          <a:blip r:embed="rId2"/>
          <a:stretch>
            <a:fillRect/>
          </a:stretch>
        </p:blipFill>
        <p:spPr>
          <a:xfrm>
            <a:off x="615114" y="1878347"/>
            <a:ext cx="6782149" cy="3664138"/>
          </a:xfrm>
          <a:prstGeom prst="rect">
            <a:avLst/>
          </a:prstGeom>
        </p:spPr>
      </p:pic>
      <p:sp>
        <p:nvSpPr>
          <p:cNvPr id="10" name="TextBox 9">
            <a:extLst>
              <a:ext uri="{FF2B5EF4-FFF2-40B4-BE49-F238E27FC236}">
                <a16:creationId xmlns:a16="http://schemas.microsoft.com/office/drawing/2014/main" id="{4525F565-6880-498E-A017-2CAF38165B5B}"/>
              </a:ext>
            </a:extLst>
          </p:cNvPr>
          <p:cNvSpPr txBox="1"/>
          <p:nvPr/>
        </p:nvSpPr>
        <p:spPr>
          <a:xfrm>
            <a:off x="615114" y="262520"/>
            <a:ext cx="11240097" cy="1615827"/>
          </a:xfrm>
          <a:prstGeom prst="rect">
            <a:avLst/>
          </a:prstGeom>
          <a:noFill/>
        </p:spPr>
        <p:txBody>
          <a:bodyPr wrap="square" rtlCol="0">
            <a:spAutoFit/>
          </a:bodyPr>
          <a:lstStyle/>
          <a:p>
            <a:r>
              <a:rPr lang="en-US" altLang="ko-KR" sz="1100"/>
              <a:t>Please update as following</a:t>
            </a:r>
          </a:p>
          <a:p>
            <a:endParaRPr lang="en-US" altLang="ko-KR" sz="1100"/>
          </a:p>
          <a:p>
            <a:pPr marL="228600" indent="-228600">
              <a:buAutoNum type="arabicPeriod"/>
            </a:pPr>
            <a:r>
              <a:rPr lang="en-US" altLang="ko-KR" sz="1100"/>
              <a:t>Data Source Name : </a:t>
            </a:r>
            <a:r>
              <a:rPr lang="en-US" altLang="ko-KR" sz="1100" b="1">
                <a:solidFill>
                  <a:srgbClr val="C00000"/>
                </a:solidFill>
              </a:rPr>
              <a:t>Daehan Server DB</a:t>
            </a:r>
          </a:p>
          <a:p>
            <a:pPr marL="228600" indent="-228600">
              <a:buAutoNum type="arabicPeriod"/>
            </a:pPr>
            <a:endParaRPr lang="en-US" altLang="ko-KR" sz="1100"/>
          </a:p>
          <a:p>
            <a:pPr marL="228600" indent="-228600">
              <a:buAutoNum type="arabicPeriod"/>
            </a:pPr>
            <a:r>
              <a:rPr lang="en-US" altLang="ko-KR" sz="1100"/>
              <a:t>The Host name : </a:t>
            </a:r>
            <a:r>
              <a:rPr lang="en-US" altLang="ko-KR" sz="1100" b="1">
                <a:solidFill>
                  <a:srgbClr val="C00000"/>
                </a:solidFill>
              </a:rPr>
              <a:t>dhg-server-db.cgdaye5xgb9y.ap-northeast-2.rds.amazonaws.com</a:t>
            </a:r>
          </a:p>
          <a:p>
            <a:pPr marL="228600" indent="-228600">
              <a:buAutoNum type="arabicPeriod"/>
            </a:pPr>
            <a:r>
              <a:rPr lang="en-US" altLang="ko-KR" sz="1100"/>
              <a:t>Port : </a:t>
            </a:r>
            <a:r>
              <a:rPr lang="en-US" altLang="ko-KR" sz="1100" b="1">
                <a:solidFill>
                  <a:srgbClr val="C00000"/>
                </a:solidFill>
              </a:rPr>
              <a:t>3306</a:t>
            </a:r>
          </a:p>
          <a:p>
            <a:pPr marL="228600" indent="-228600">
              <a:buAutoNum type="arabicPeriod"/>
            </a:pPr>
            <a:endParaRPr lang="en-US" altLang="ko-KR" sz="1100"/>
          </a:p>
          <a:p>
            <a:pPr marL="228600" indent="-228600">
              <a:buAutoNum type="arabicPeriod"/>
            </a:pPr>
            <a:r>
              <a:rPr lang="en-US" altLang="ko-KR" sz="1100"/>
              <a:t>User : </a:t>
            </a:r>
            <a:r>
              <a:rPr lang="en-US" altLang="ko-KR" sz="1100" b="1">
                <a:solidFill>
                  <a:srgbClr val="C00000"/>
                </a:solidFill>
              </a:rPr>
              <a:t>admin</a:t>
            </a:r>
          </a:p>
          <a:p>
            <a:pPr marL="228600" indent="-228600">
              <a:buAutoNum type="arabicPeriod"/>
            </a:pPr>
            <a:r>
              <a:rPr lang="en-US" altLang="ko-KR" sz="1100"/>
              <a:t>Password : </a:t>
            </a:r>
            <a:r>
              <a:rPr lang="en-US" altLang="ko-KR" sz="1100" b="1">
                <a:solidFill>
                  <a:srgbClr val="C00000"/>
                </a:solidFill>
              </a:rPr>
              <a:t>daehan12!!</a:t>
            </a:r>
          </a:p>
        </p:txBody>
      </p:sp>
    </p:spTree>
    <p:extLst>
      <p:ext uri="{BB962C8B-B14F-4D97-AF65-F5344CB8AC3E}">
        <p14:creationId xmlns:p14="http://schemas.microsoft.com/office/powerpoint/2010/main" val="3628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F3FB3CF-2EED-40A7-9C20-98C7A0FD3AC8}"/>
              </a:ext>
            </a:extLst>
          </p:cNvPr>
          <p:cNvPicPr>
            <a:picLocks noChangeAspect="1"/>
          </p:cNvPicPr>
          <p:nvPr/>
        </p:nvPicPr>
        <p:blipFill>
          <a:blip r:embed="rId2"/>
          <a:stretch>
            <a:fillRect/>
          </a:stretch>
        </p:blipFill>
        <p:spPr>
          <a:xfrm>
            <a:off x="710552" y="1344456"/>
            <a:ext cx="11240097" cy="2519332"/>
          </a:xfrm>
          <a:prstGeom prst="rect">
            <a:avLst/>
          </a:prstGeom>
        </p:spPr>
      </p:pic>
      <p:sp>
        <p:nvSpPr>
          <p:cNvPr id="4" name="TextBox 3">
            <a:extLst>
              <a:ext uri="{FF2B5EF4-FFF2-40B4-BE49-F238E27FC236}">
                <a16:creationId xmlns:a16="http://schemas.microsoft.com/office/drawing/2014/main" id="{39B5CADC-3082-4B58-97D4-BC8AC32551E4}"/>
              </a:ext>
            </a:extLst>
          </p:cNvPr>
          <p:cNvSpPr txBox="1"/>
          <p:nvPr/>
        </p:nvSpPr>
        <p:spPr>
          <a:xfrm>
            <a:off x="152400" y="206188"/>
            <a:ext cx="1664623"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Functions</a:t>
            </a:r>
            <a:endParaRPr lang="ko-KR" altLang="en-US" sz="1500" b="1"/>
          </a:p>
        </p:txBody>
      </p:sp>
      <p:grpSp>
        <p:nvGrpSpPr>
          <p:cNvPr id="46" name="그룹 45">
            <a:extLst>
              <a:ext uri="{FF2B5EF4-FFF2-40B4-BE49-F238E27FC236}">
                <a16:creationId xmlns:a16="http://schemas.microsoft.com/office/drawing/2014/main" id="{ABFD2829-DD2D-4221-B16F-41BEDADDBBE1}"/>
              </a:ext>
            </a:extLst>
          </p:cNvPr>
          <p:cNvGrpSpPr/>
          <p:nvPr/>
        </p:nvGrpSpPr>
        <p:grpSpPr>
          <a:xfrm>
            <a:off x="1589233" y="1107559"/>
            <a:ext cx="330074" cy="317459"/>
            <a:chOff x="206351" y="1875150"/>
            <a:chExt cx="398654" cy="374898"/>
          </a:xfrm>
          <a:effectLst>
            <a:outerShdw blurRad="50800" dist="38100" dir="2700000" algn="tl" rotWithShape="0">
              <a:prstClr val="black">
                <a:alpha val="20000"/>
              </a:prstClr>
            </a:outerShdw>
          </a:effectLst>
        </p:grpSpPr>
        <p:sp>
          <p:nvSpPr>
            <p:cNvPr id="47" name="모서리가 둥근 직사각형 27">
              <a:extLst>
                <a:ext uri="{FF2B5EF4-FFF2-40B4-BE49-F238E27FC236}">
                  <a16:creationId xmlns:a16="http://schemas.microsoft.com/office/drawing/2014/main" id="{5C8BE89C-2E85-42C9-9448-52448D432EA8}"/>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3</a:t>
              </a:r>
              <a:endParaRPr lang="ko-KR" altLang="en-US" sz="1200" dirty="0">
                <a:solidFill>
                  <a:prstClr val="white"/>
                </a:solidFill>
                <a:latin typeface="Montserrat SemiBold" panose="00000700000000000000" pitchFamily="2" charset="0"/>
              </a:endParaRPr>
            </a:p>
          </p:txBody>
        </p:sp>
        <p:sp>
          <p:nvSpPr>
            <p:cNvPr id="48" name="직각 삼각형 47">
              <a:extLst>
                <a:ext uri="{FF2B5EF4-FFF2-40B4-BE49-F238E27FC236}">
                  <a16:creationId xmlns:a16="http://schemas.microsoft.com/office/drawing/2014/main" id="{27BCF456-D54B-4CC7-BDB3-93829A348330}"/>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49" name="그룹 48">
            <a:extLst>
              <a:ext uri="{FF2B5EF4-FFF2-40B4-BE49-F238E27FC236}">
                <a16:creationId xmlns:a16="http://schemas.microsoft.com/office/drawing/2014/main" id="{781B6726-4669-44D9-A03F-D60D4F6C011C}"/>
              </a:ext>
            </a:extLst>
          </p:cNvPr>
          <p:cNvGrpSpPr/>
          <p:nvPr/>
        </p:nvGrpSpPr>
        <p:grpSpPr>
          <a:xfrm>
            <a:off x="2013804" y="1107559"/>
            <a:ext cx="330074" cy="317459"/>
            <a:chOff x="206351" y="1875150"/>
            <a:chExt cx="398654" cy="374898"/>
          </a:xfrm>
          <a:effectLst>
            <a:outerShdw blurRad="50800" dist="38100" dir="2700000" algn="tl" rotWithShape="0">
              <a:prstClr val="black">
                <a:alpha val="20000"/>
              </a:prstClr>
            </a:outerShdw>
          </a:effectLst>
        </p:grpSpPr>
        <p:sp>
          <p:nvSpPr>
            <p:cNvPr id="50" name="모서리가 둥근 직사각형 27">
              <a:extLst>
                <a:ext uri="{FF2B5EF4-FFF2-40B4-BE49-F238E27FC236}">
                  <a16:creationId xmlns:a16="http://schemas.microsoft.com/office/drawing/2014/main" id="{2E048D57-1575-4E6E-87C5-69A621C37386}"/>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4</a:t>
              </a:r>
              <a:endParaRPr lang="ko-KR" altLang="en-US" sz="1200" dirty="0">
                <a:solidFill>
                  <a:prstClr val="white"/>
                </a:solidFill>
                <a:latin typeface="Montserrat SemiBold" panose="00000700000000000000" pitchFamily="2" charset="0"/>
              </a:endParaRPr>
            </a:p>
          </p:txBody>
        </p:sp>
        <p:sp>
          <p:nvSpPr>
            <p:cNvPr id="51" name="직각 삼각형 50">
              <a:extLst>
                <a:ext uri="{FF2B5EF4-FFF2-40B4-BE49-F238E27FC236}">
                  <a16:creationId xmlns:a16="http://schemas.microsoft.com/office/drawing/2014/main" id="{F4652FFD-AB1C-4537-95B7-D52AD28F699C}"/>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52" name="그룹 51">
            <a:extLst>
              <a:ext uri="{FF2B5EF4-FFF2-40B4-BE49-F238E27FC236}">
                <a16:creationId xmlns:a16="http://schemas.microsoft.com/office/drawing/2014/main" id="{2EF8C906-D4A3-4DEC-BE00-22ECA122BE3B}"/>
              </a:ext>
            </a:extLst>
          </p:cNvPr>
          <p:cNvGrpSpPr/>
          <p:nvPr/>
        </p:nvGrpSpPr>
        <p:grpSpPr>
          <a:xfrm>
            <a:off x="2438373" y="1132669"/>
            <a:ext cx="330074" cy="317459"/>
            <a:chOff x="206351" y="1875150"/>
            <a:chExt cx="398654" cy="374898"/>
          </a:xfrm>
          <a:effectLst>
            <a:outerShdw blurRad="50800" dist="38100" dir="2700000" algn="tl" rotWithShape="0">
              <a:prstClr val="black">
                <a:alpha val="20000"/>
              </a:prstClr>
            </a:outerShdw>
          </a:effectLst>
        </p:grpSpPr>
        <p:sp>
          <p:nvSpPr>
            <p:cNvPr id="53" name="모서리가 둥근 직사각형 27">
              <a:extLst>
                <a:ext uri="{FF2B5EF4-FFF2-40B4-BE49-F238E27FC236}">
                  <a16:creationId xmlns:a16="http://schemas.microsoft.com/office/drawing/2014/main" id="{245FD41E-5C96-4011-97F5-3A2D72752887}"/>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5</a:t>
              </a:r>
              <a:endParaRPr lang="ko-KR" altLang="en-US" sz="1200" dirty="0">
                <a:solidFill>
                  <a:prstClr val="white"/>
                </a:solidFill>
                <a:latin typeface="Montserrat SemiBold" panose="00000700000000000000" pitchFamily="2" charset="0"/>
              </a:endParaRPr>
            </a:p>
          </p:txBody>
        </p:sp>
        <p:sp>
          <p:nvSpPr>
            <p:cNvPr id="54" name="직각 삼각형 53">
              <a:extLst>
                <a:ext uri="{FF2B5EF4-FFF2-40B4-BE49-F238E27FC236}">
                  <a16:creationId xmlns:a16="http://schemas.microsoft.com/office/drawing/2014/main" id="{1B2BA89E-800A-4BDF-A24C-626B2047417C}"/>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55" name="그룹 54">
            <a:extLst>
              <a:ext uri="{FF2B5EF4-FFF2-40B4-BE49-F238E27FC236}">
                <a16:creationId xmlns:a16="http://schemas.microsoft.com/office/drawing/2014/main" id="{88A64D73-8E00-48A1-B97E-4B974C6DA381}"/>
              </a:ext>
            </a:extLst>
          </p:cNvPr>
          <p:cNvGrpSpPr/>
          <p:nvPr/>
        </p:nvGrpSpPr>
        <p:grpSpPr>
          <a:xfrm>
            <a:off x="2367834" y="1662896"/>
            <a:ext cx="330074" cy="317459"/>
            <a:chOff x="206351" y="1875150"/>
            <a:chExt cx="398654" cy="374898"/>
          </a:xfrm>
          <a:effectLst>
            <a:outerShdw blurRad="50800" dist="38100" dir="2700000" algn="tl" rotWithShape="0">
              <a:prstClr val="black">
                <a:alpha val="20000"/>
              </a:prstClr>
            </a:outerShdw>
          </a:effectLst>
        </p:grpSpPr>
        <p:sp>
          <p:nvSpPr>
            <p:cNvPr id="56" name="모서리가 둥근 직사각형 27">
              <a:extLst>
                <a:ext uri="{FF2B5EF4-FFF2-40B4-BE49-F238E27FC236}">
                  <a16:creationId xmlns:a16="http://schemas.microsoft.com/office/drawing/2014/main" id="{60F0BC1F-6261-4B54-A96F-73FB78C1FB0C}"/>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6</a:t>
              </a:r>
              <a:endParaRPr lang="ko-KR" altLang="en-US" sz="1200" dirty="0">
                <a:solidFill>
                  <a:prstClr val="white"/>
                </a:solidFill>
                <a:latin typeface="Montserrat SemiBold" panose="00000700000000000000" pitchFamily="2" charset="0"/>
              </a:endParaRPr>
            </a:p>
          </p:txBody>
        </p:sp>
        <p:sp>
          <p:nvSpPr>
            <p:cNvPr id="57" name="직각 삼각형 56">
              <a:extLst>
                <a:ext uri="{FF2B5EF4-FFF2-40B4-BE49-F238E27FC236}">
                  <a16:creationId xmlns:a16="http://schemas.microsoft.com/office/drawing/2014/main" id="{C8A56429-602C-4C4A-8E30-9B79F7EA79D5}"/>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58" name="그룹 57">
            <a:extLst>
              <a:ext uri="{FF2B5EF4-FFF2-40B4-BE49-F238E27FC236}">
                <a16:creationId xmlns:a16="http://schemas.microsoft.com/office/drawing/2014/main" id="{175590FE-BED4-4F40-BF26-1E17203055AC}"/>
              </a:ext>
            </a:extLst>
          </p:cNvPr>
          <p:cNvGrpSpPr/>
          <p:nvPr/>
        </p:nvGrpSpPr>
        <p:grpSpPr>
          <a:xfrm>
            <a:off x="1589232" y="2021077"/>
            <a:ext cx="330074" cy="317459"/>
            <a:chOff x="206351" y="1875150"/>
            <a:chExt cx="398654" cy="374898"/>
          </a:xfrm>
          <a:effectLst>
            <a:outerShdw blurRad="50800" dist="38100" dir="2700000" algn="tl" rotWithShape="0">
              <a:prstClr val="black">
                <a:alpha val="20000"/>
              </a:prstClr>
            </a:outerShdw>
          </a:effectLst>
        </p:grpSpPr>
        <p:sp>
          <p:nvSpPr>
            <p:cNvPr id="59" name="모서리가 둥근 직사각형 27">
              <a:extLst>
                <a:ext uri="{FF2B5EF4-FFF2-40B4-BE49-F238E27FC236}">
                  <a16:creationId xmlns:a16="http://schemas.microsoft.com/office/drawing/2014/main" id="{D89C6757-4C0B-4EFF-ADAB-4C7540E0AECF}"/>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7</a:t>
              </a:r>
              <a:endParaRPr lang="ko-KR" altLang="en-US" sz="1200" dirty="0">
                <a:solidFill>
                  <a:prstClr val="white"/>
                </a:solidFill>
                <a:latin typeface="Montserrat SemiBold" panose="00000700000000000000" pitchFamily="2" charset="0"/>
              </a:endParaRPr>
            </a:p>
          </p:txBody>
        </p:sp>
        <p:sp>
          <p:nvSpPr>
            <p:cNvPr id="60" name="직각 삼각형 59">
              <a:extLst>
                <a:ext uri="{FF2B5EF4-FFF2-40B4-BE49-F238E27FC236}">
                  <a16:creationId xmlns:a16="http://schemas.microsoft.com/office/drawing/2014/main" id="{65BBDB80-762D-458A-8999-E92D5FCDFF97}"/>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61" name="그룹 60">
            <a:extLst>
              <a:ext uri="{FF2B5EF4-FFF2-40B4-BE49-F238E27FC236}">
                <a16:creationId xmlns:a16="http://schemas.microsoft.com/office/drawing/2014/main" id="{9C2020B3-3BE4-4AF8-9652-B449C1CB681A}"/>
              </a:ext>
            </a:extLst>
          </p:cNvPr>
          <p:cNvGrpSpPr/>
          <p:nvPr/>
        </p:nvGrpSpPr>
        <p:grpSpPr>
          <a:xfrm>
            <a:off x="375706" y="1083837"/>
            <a:ext cx="330074" cy="317459"/>
            <a:chOff x="206351" y="1875150"/>
            <a:chExt cx="398654" cy="374898"/>
          </a:xfrm>
          <a:effectLst>
            <a:outerShdw blurRad="50800" dist="38100" dir="2700000" algn="tl" rotWithShape="0">
              <a:prstClr val="black">
                <a:alpha val="20000"/>
              </a:prstClr>
            </a:outerShdw>
          </a:effectLst>
        </p:grpSpPr>
        <p:sp>
          <p:nvSpPr>
            <p:cNvPr id="62" name="모서리가 둥근 직사각형 27">
              <a:extLst>
                <a:ext uri="{FF2B5EF4-FFF2-40B4-BE49-F238E27FC236}">
                  <a16:creationId xmlns:a16="http://schemas.microsoft.com/office/drawing/2014/main" id="{1F869F97-FCC7-4BBA-B613-18C8E7F9BAD0}"/>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1</a:t>
              </a:r>
              <a:endParaRPr lang="ko-KR" altLang="en-US" sz="1200" dirty="0">
                <a:solidFill>
                  <a:prstClr val="white"/>
                </a:solidFill>
                <a:latin typeface="Montserrat SemiBold" panose="00000700000000000000" pitchFamily="2" charset="0"/>
              </a:endParaRPr>
            </a:p>
          </p:txBody>
        </p:sp>
        <p:sp>
          <p:nvSpPr>
            <p:cNvPr id="63" name="직각 삼각형 62">
              <a:extLst>
                <a:ext uri="{FF2B5EF4-FFF2-40B4-BE49-F238E27FC236}">
                  <a16:creationId xmlns:a16="http://schemas.microsoft.com/office/drawing/2014/main" id="{266A4492-0B68-4442-9454-604C8D4FBDB2}"/>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64" name="그룹 63">
            <a:extLst>
              <a:ext uri="{FF2B5EF4-FFF2-40B4-BE49-F238E27FC236}">
                <a16:creationId xmlns:a16="http://schemas.microsoft.com/office/drawing/2014/main" id="{4BD97AFA-55F1-42CB-AA35-8538B02ED351}"/>
              </a:ext>
            </a:extLst>
          </p:cNvPr>
          <p:cNvGrpSpPr/>
          <p:nvPr/>
        </p:nvGrpSpPr>
        <p:grpSpPr>
          <a:xfrm>
            <a:off x="1254386" y="1266288"/>
            <a:ext cx="330074" cy="317459"/>
            <a:chOff x="206351" y="1875150"/>
            <a:chExt cx="398654" cy="374898"/>
          </a:xfrm>
          <a:effectLst>
            <a:outerShdw blurRad="50800" dist="38100" dir="2700000" algn="tl" rotWithShape="0">
              <a:prstClr val="black">
                <a:alpha val="20000"/>
              </a:prstClr>
            </a:outerShdw>
          </a:effectLst>
        </p:grpSpPr>
        <p:sp>
          <p:nvSpPr>
            <p:cNvPr id="65" name="모서리가 둥근 직사각형 27">
              <a:extLst>
                <a:ext uri="{FF2B5EF4-FFF2-40B4-BE49-F238E27FC236}">
                  <a16:creationId xmlns:a16="http://schemas.microsoft.com/office/drawing/2014/main" id="{78691A7B-98BB-4847-B497-EE18CD4352AD}"/>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2</a:t>
              </a:r>
              <a:endParaRPr lang="ko-KR" altLang="en-US" sz="1200" dirty="0">
                <a:solidFill>
                  <a:prstClr val="white"/>
                </a:solidFill>
                <a:latin typeface="Montserrat SemiBold" panose="00000700000000000000" pitchFamily="2" charset="0"/>
              </a:endParaRPr>
            </a:p>
          </p:txBody>
        </p:sp>
        <p:sp>
          <p:nvSpPr>
            <p:cNvPr id="66" name="직각 삼각형 65">
              <a:extLst>
                <a:ext uri="{FF2B5EF4-FFF2-40B4-BE49-F238E27FC236}">
                  <a16:creationId xmlns:a16="http://schemas.microsoft.com/office/drawing/2014/main" id="{DE9A9D44-9D0B-4D1A-A9B8-5F81E8EE599C}"/>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grpSp>
        <p:nvGrpSpPr>
          <p:cNvPr id="67" name="그룹 66">
            <a:extLst>
              <a:ext uri="{FF2B5EF4-FFF2-40B4-BE49-F238E27FC236}">
                <a16:creationId xmlns:a16="http://schemas.microsoft.com/office/drawing/2014/main" id="{009354FD-95AF-418A-8B86-BE53C787F827}"/>
              </a:ext>
            </a:extLst>
          </p:cNvPr>
          <p:cNvGrpSpPr/>
          <p:nvPr/>
        </p:nvGrpSpPr>
        <p:grpSpPr>
          <a:xfrm>
            <a:off x="5930963" y="1242566"/>
            <a:ext cx="330074" cy="317459"/>
            <a:chOff x="206351" y="1875150"/>
            <a:chExt cx="398654" cy="374898"/>
          </a:xfrm>
          <a:effectLst>
            <a:outerShdw blurRad="50800" dist="38100" dir="2700000" algn="tl" rotWithShape="0">
              <a:prstClr val="black">
                <a:alpha val="20000"/>
              </a:prstClr>
            </a:outerShdw>
          </a:effectLst>
        </p:grpSpPr>
        <p:sp>
          <p:nvSpPr>
            <p:cNvPr id="68" name="모서리가 둥근 직사각형 27">
              <a:extLst>
                <a:ext uri="{FF2B5EF4-FFF2-40B4-BE49-F238E27FC236}">
                  <a16:creationId xmlns:a16="http://schemas.microsoft.com/office/drawing/2014/main" id="{954056EF-AA1E-4D8A-A693-C1C159237B4A}"/>
                </a:ext>
              </a:extLst>
            </p:cNvPr>
            <p:cNvSpPr/>
            <p:nvPr/>
          </p:nvSpPr>
          <p:spPr>
            <a:xfrm>
              <a:off x="206351" y="1875150"/>
              <a:ext cx="398653" cy="374898"/>
            </a:xfrm>
            <a:prstGeom prst="roundRect">
              <a:avLst>
                <a:gd name="adj" fmla="val 33182"/>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ko-KR" sz="1200">
                  <a:solidFill>
                    <a:prstClr val="white"/>
                  </a:solidFill>
                  <a:latin typeface="Montserrat SemiBold" panose="00000700000000000000" pitchFamily="2" charset="0"/>
                </a:rPr>
                <a:t>8</a:t>
              </a:r>
              <a:endParaRPr lang="ko-KR" altLang="en-US" sz="1200" dirty="0">
                <a:solidFill>
                  <a:prstClr val="white"/>
                </a:solidFill>
                <a:latin typeface="Montserrat SemiBold" panose="00000700000000000000" pitchFamily="2" charset="0"/>
              </a:endParaRPr>
            </a:p>
          </p:txBody>
        </p:sp>
        <p:sp>
          <p:nvSpPr>
            <p:cNvPr id="69" name="직각 삼각형 68">
              <a:extLst>
                <a:ext uri="{FF2B5EF4-FFF2-40B4-BE49-F238E27FC236}">
                  <a16:creationId xmlns:a16="http://schemas.microsoft.com/office/drawing/2014/main" id="{D17D215E-8DB5-4420-9828-AD434DB8EFA9}"/>
                </a:ext>
              </a:extLst>
            </p:cNvPr>
            <p:cNvSpPr/>
            <p:nvPr/>
          </p:nvSpPr>
          <p:spPr>
            <a:xfrm rot="16200000">
              <a:off x="335459" y="1980499"/>
              <a:ext cx="254570" cy="284522"/>
            </a:xfrm>
            <a:prstGeom prst="rtTriangle">
              <a:avLst/>
            </a:prstGeom>
            <a:solidFill>
              <a:srgbClr val="5D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solidFill>
                  <a:prstClr val="white"/>
                </a:solidFill>
              </a:endParaRPr>
            </a:p>
          </p:txBody>
        </p:sp>
      </p:grpSp>
      <p:sp>
        <p:nvSpPr>
          <p:cNvPr id="70" name="TextBox 69">
            <a:extLst>
              <a:ext uri="{FF2B5EF4-FFF2-40B4-BE49-F238E27FC236}">
                <a16:creationId xmlns:a16="http://schemas.microsoft.com/office/drawing/2014/main" id="{F113E09E-79FD-4486-9631-ED40AC3348B5}"/>
              </a:ext>
            </a:extLst>
          </p:cNvPr>
          <p:cNvSpPr txBox="1"/>
          <p:nvPr/>
        </p:nvSpPr>
        <p:spPr>
          <a:xfrm>
            <a:off x="705779" y="4022518"/>
            <a:ext cx="11240097" cy="2123658"/>
          </a:xfrm>
          <a:prstGeom prst="rect">
            <a:avLst/>
          </a:prstGeom>
          <a:noFill/>
        </p:spPr>
        <p:txBody>
          <a:bodyPr wrap="square" rtlCol="0">
            <a:spAutoFit/>
          </a:bodyPr>
          <a:lstStyle/>
          <a:p>
            <a:pPr marL="228600" indent="-228600">
              <a:buAutoNum type="arabicPeriod"/>
            </a:pPr>
            <a:r>
              <a:rPr lang="en-US" altLang="ko-KR" sz="1100"/>
              <a:t>Company (Vendor) name : Select to your company name</a:t>
            </a:r>
          </a:p>
          <a:p>
            <a:pPr marL="228600" indent="-228600">
              <a:buAutoNum type="arabicPeriod"/>
            </a:pPr>
            <a:r>
              <a:rPr lang="en-US" altLang="ko-KR" sz="1100"/>
              <a:t>Close the Menu or Function screen</a:t>
            </a:r>
          </a:p>
          <a:p>
            <a:pPr marL="228600" indent="-228600">
              <a:buAutoNum type="arabicPeriod"/>
            </a:pPr>
            <a:r>
              <a:rPr lang="en-US" altLang="ko-KR" sz="1100"/>
              <a:t>Search data based on selected options</a:t>
            </a:r>
          </a:p>
          <a:p>
            <a:pPr marL="228600" indent="-228600">
              <a:buAutoNum type="arabicPeriod"/>
            </a:pPr>
            <a:r>
              <a:rPr lang="en-US" altLang="ko-KR" sz="1100"/>
              <a:t>Delete the tables</a:t>
            </a:r>
          </a:p>
          <a:p>
            <a:pPr marL="228600" indent="-228600">
              <a:buAutoNum type="arabicPeriod"/>
            </a:pPr>
            <a:r>
              <a:rPr lang="en-US" altLang="ko-KR" sz="1100"/>
              <a:t>Save datas (new / revise / delete items)</a:t>
            </a:r>
          </a:p>
          <a:p>
            <a:pPr marL="228600" indent="-228600">
              <a:buAutoNum type="arabicPeriod"/>
            </a:pPr>
            <a:r>
              <a:rPr lang="en-US" altLang="ko-KR" sz="1100"/>
              <a:t>Global Search : you can find the data that you know any of word. For example, if you want to find “Old Navy” then you can type here as “Old”. Then the result should be shown data included “Old” for all.</a:t>
            </a:r>
          </a:p>
          <a:p>
            <a:pPr marL="228600" indent="-228600">
              <a:buAutoNum type="arabicPeriod"/>
            </a:pPr>
            <a:endParaRPr lang="en-US" altLang="ko-KR" sz="1100"/>
          </a:p>
          <a:p>
            <a:pPr marL="228600" indent="-228600">
              <a:buAutoNum type="arabicPeriod"/>
            </a:pPr>
            <a:r>
              <a:rPr lang="en-US" altLang="ko-KR" sz="1100"/>
              <a:t>Options : Team / Season year select to find out if you are not find out data by Global search function. Please delete input data from Global search if you want</a:t>
            </a:r>
            <a:r>
              <a:rPr lang="ko-KR" altLang="en-US" sz="1100"/>
              <a:t> </a:t>
            </a:r>
            <a:r>
              <a:rPr lang="en-US" altLang="ko-KR" sz="1100"/>
              <a:t>to</a:t>
            </a:r>
            <a:r>
              <a:rPr lang="ko-KR" altLang="en-US" sz="1100"/>
              <a:t> </a:t>
            </a:r>
            <a:r>
              <a:rPr lang="en-US" altLang="ko-KR" sz="1100"/>
              <a:t>use</a:t>
            </a:r>
            <a:r>
              <a:rPr lang="ko-KR" altLang="en-US" sz="1100"/>
              <a:t> </a:t>
            </a:r>
            <a:r>
              <a:rPr lang="en-US" altLang="ko-KR" sz="1100"/>
              <a:t>this</a:t>
            </a:r>
            <a:r>
              <a:rPr lang="ko-KR" altLang="en-US" sz="1100"/>
              <a:t> </a:t>
            </a:r>
            <a:r>
              <a:rPr lang="en-US" altLang="ko-KR" sz="1100"/>
              <a:t>function result</a:t>
            </a:r>
          </a:p>
          <a:p>
            <a:pPr marL="228600" indent="-228600">
              <a:buAutoNum type="arabicPeriod"/>
            </a:pPr>
            <a:endParaRPr lang="en-US" altLang="ko-KR" sz="1100"/>
          </a:p>
          <a:p>
            <a:pPr marL="228600" indent="-228600">
              <a:buAutoNum type="arabicPeriod"/>
            </a:pPr>
            <a:r>
              <a:rPr lang="en-US" altLang="ko-KR" sz="1100"/>
              <a:t>Red Highlight data mandatory to update.</a:t>
            </a:r>
            <a:endParaRPr lang="ko-KR" altLang="en-US" sz="1100"/>
          </a:p>
        </p:txBody>
      </p:sp>
    </p:spTree>
    <p:extLst>
      <p:ext uri="{BB962C8B-B14F-4D97-AF65-F5344CB8AC3E}">
        <p14:creationId xmlns:p14="http://schemas.microsoft.com/office/powerpoint/2010/main" val="336226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CDB35-CC6E-4C22-AB47-2BFD1733C368}"/>
              </a:ext>
            </a:extLst>
          </p:cNvPr>
          <p:cNvSpPr txBox="1"/>
          <p:nvPr/>
        </p:nvSpPr>
        <p:spPr>
          <a:xfrm>
            <a:off x="152400" y="206188"/>
            <a:ext cx="4586833"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How to USE with the sample [Design Cover]</a:t>
            </a:r>
            <a:endParaRPr lang="ko-KR" altLang="en-US" sz="1500" b="1"/>
          </a:p>
        </p:txBody>
      </p:sp>
      <p:pic>
        <p:nvPicPr>
          <p:cNvPr id="4" name="그림 3">
            <a:extLst>
              <a:ext uri="{FF2B5EF4-FFF2-40B4-BE49-F238E27FC236}">
                <a16:creationId xmlns:a16="http://schemas.microsoft.com/office/drawing/2014/main" id="{07F38F2C-9D16-4FA0-A6AA-6A3CFE86CF22}"/>
              </a:ext>
            </a:extLst>
          </p:cNvPr>
          <p:cNvPicPr>
            <a:picLocks noChangeAspect="1"/>
          </p:cNvPicPr>
          <p:nvPr/>
        </p:nvPicPr>
        <p:blipFill>
          <a:blip r:embed="rId2"/>
          <a:stretch>
            <a:fillRect/>
          </a:stretch>
        </p:blipFill>
        <p:spPr>
          <a:xfrm>
            <a:off x="615112" y="4298145"/>
            <a:ext cx="11240097" cy="2353667"/>
          </a:xfrm>
          <a:prstGeom prst="rect">
            <a:avLst/>
          </a:prstGeom>
        </p:spPr>
      </p:pic>
      <p:pic>
        <p:nvPicPr>
          <p:cNvPr id="7" name="그림 6">
            <a:extLst>
              <a:ext uri="{FF2B5EF4-FFF2-40B4-BE49-F238E27FC236}">
                <a16:creationId xmlns:a16="http://schemas.microsoft.com/office/drawing/2014/main" id="{185748EA-009F-453D-8ECD-478A29DD8FFB}"/>
              </a:ext>
            </a:extLst>
          </p:cNvPr>
          <p:cNvPicPr>
            <a:picLocks noChangeAspect="1"/>
          </p:cNvPicPr>
          <p:nvPr/>
        </p:nvPicPr>
        <p:blipFill>
          <a:blip r:embed="rId3"/>
          <a:stretch>
            <a:fillRect/>
          </a:stretch>
        </p:blipFill>
        <p:spPr>
          <a:xfrm>
            <a:off x="615112" y="1414427"/>
            <a:ext cx="11240097" cy="2327156"/>
          </a:xfrm>
          <a:prstGeom prst="rect">
            <a:avLst/>
          </a:prstGeom>
        </p:spPr>
      </p:pic>
      <p:sp>
        <p:nvSpPr>
          <p:cNvPr id="8" name="TextBox 7">
            <a:extLst>
              <a:ext uri="{FF2B5EF4-FFF2-40B4-BE49-F238E27FC236}">
                <a16:creationId xmlns:a16="http://schemas.microsoft.com/office/drawing/2014/main" id="{D8A7A239-9BD6-4BB0-A15A-A6635BE7BD82}"/>
              </a:ext>
            </a:extLst>
          </p:cNvPr>
          <p:cNvSpPr txBox="1"/>
          <p:nvPr/>
        </p:nvSpPr>
        <p:spPr>
          <a:xfrm>
            <a:off x="615114" y="1114169"/>
            <a:ext cx="11240097" cy="261610"/>
          </a:xfrm>
          <a:prstGeom prst="rect">
            <a:avLst/>
          </a:prstGeom>
          <a:noFill/>
        </p:spPr>
        <p:txBody>
          <a:bodyPr wrap="square" rtlCol="0">
            <a:spAutoFit/>
          </a:bodyPr>
          <a:lstStyle/>
          <a:p>
            <a:r>
              <a:rPr lang="en-US" altLang="ko-KR" sz="1100"/>
              <a:t>Select or type in the new Design Cover as following screen shot and click to “Save” Button.</a:t>
            </a:r>
            <a:endParaRPr lang="ko-KR" altLang="en-US" sz="1100"/>
          </a:p>
        </p:txBody>
      </p:sp>
      <p:sp>
        <p:nvSpPr>
          <p:cNvPr id="9" name="TextBox 8">
            <a:extLst>
              <a:ext uri="{FF2B5EF4-FFF2-40B4-BE49-F238E27FC236}">
                <a16:creationId xmlns:a16="http://schemas.microsoft.com/office/drawing/2014/main" id="{3DC3E6AC-8051-4E81-AEFC-EF6A83AD82F0}"/>
              </a:ext>
            </a:extLst>
          </p:cNvPr>
          <p:cNvSpPr txBox="1"/>
          <p:nvPr/>
        </p:nvSpPr>
        <p:spPr>
          <a:xfrm>
            <a:off x="615112" y="3997887"/>
            <a:ext cx="11240097" cy="261610"/>
          </a:xfrm>
          <a:prstGeom prst="rect">
            <a:avLst/>
          </a:prstGeom>
          <a:noFill/>
        </p:spPr>
        <p:txBody>
          <a:bodyPr wrap="square" rtlCol="0">
            <a:spAutoFit/>
          </a:bodyPr>
          <a:lstStyle/>
          <a:p>
            <a:r>
              <a:rPr lang="en-US" altLang="ko-KR" sz="1100"/>
              <a:t>After saved data if you want</a:t>
            </a:r>
            <a:r>
              <a:rPr lang="ko-KR" altLang="en-US" sz="1100"/>
              <a:t> </a:t>
            </a:r>
            <a:r>
              <a:rPr lang="en-US" altLang="ko-KR" sz="1100"/>
              <a:t>to</a:t>
            </a:r>
            <a:r>
              <a:rPr lang="ko-KR" altLang="en-US" sz="1100"/>
              <a:t> </a:t>
            </a:r>
            <a:r>
              <a:rPr lang="en-US" altLang="ko-KR" sz="1100"/>
              <a:t>revise</a:t>
            </a:r>
            <a:r>
              <a:rPr lang="ko-KR" altLang="en-US" sz="1100"/>
              <a:t> </a:t>
            </a:r>
            <a:r>
              <a:rPr lang="en-US" altLang="ko-KR" sz="1100"/>
              <a:t>or</a:t>
            </a:r>
            <a:r>
              <a:rPr lang="ko-KR" altLang="en-US" sz="1100"/>
              <a:t> </a:t>
            </a:r>
            <a:r>
              <a:rPr lang="en-US" altLang="ko-KR" sz="1100"/>
              <a:t>Delete then please select to Item as the screen shot below.</a:t>
            </a:r>
            <a:endParaRPr lang="ko-KR" altLang="en-US" sz="1100"/>
          </a:p>
        </p:txBody>
      </p:sp>
    </p:spTree>
    <p:extLst>
      <p:ext uri="{BB962C8B-B14F-4D97-AF65-F5344CB8AC3E}">
        <p14:creationId xmlns:p14="http://schemas.microsoft.com/office/powerpoint/2010/main" val="115978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BBAF68-A84F-44C3-BDC3-294E428D412E}"/>
              </a:ext>
            </a:extLst>
          </p:cNvPr>
          <p:cNvSpPr txBox="1"/>
          <p:nvPr/>
        </p:nvSpPr>
        <p:spPr>
          <a:xfrm>
            <a:off x="152400" y="206188"/>
            <a:ext cx="6051913"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How to USE with the sample [PO  Upload] : GAP and Target</a:t>
            </a:r>
            <a:endParaRPr lang="ko-KR" altLang="en-US" sz="1500" b="1"/>
          </a:p>
        </p:txBody>
      </p:sp>
      <p:sp>
        <p:nvSpPr>
          <p:cNvPr id="3" name="TextBox 2">
            <a:extLst>
              <a:ext uri="{FF2B5EF4-FFF2-40B4-BE49-F238E27FC236}">
                <a16:creationId xmlns:a16="http://schemas.microsoft.com/office/drawing/2014/main" id="{55ABDFD5-98AA-4D14-9B27-1A200930B7CD}"/>
              </a:ext>
            </a:extLst>
          </p:cNvPr>
          <p:cNvSpPr txBox="1"/>
          <p:nvPr/>
        </p:nvSpPr>
        <p:spPr>
          <a:xfrm>
            <a:off x="615114" y="1114169"/>
            <a:ext cx="11240097" cy="261610"/>
          </a:xfrm>
          <a:prstGeom prst="rect">
            <a:avLst/>
          </a:prstGeom>
          <a:noFill/>
        </p:spPr>
        <p:txBody>
          <a:bodyPr wrap="square" rtlCol="0">
            <a:spAutoFit/>
          </a:bodyPr>
          <a:lstStyle/>
          <a:p>
            <a:r>
              <a:rPr lang="en-US" altLang="ko-KR" sz="1100"/>
              <a:t>Download the file from your email : “Gap Order Recap” and open the file</a:t>
            </a:r>
            <a:endParaRPr lang="ko-KR" altLang="en-US" sz="1100"/>
          </a:p>
        </p:txBody>
      </p:sp>
      <p:pic>
        <p:nvPicPr>
          <p:cNvPr id="5" name="그림 4">
            <a:extLst>
              <a:ext uri="{FF2B5EF4-FFF2-40B4-BE49-F238E27FC236}">
                <a16:creationId xmlns:a16="http://schemas.microsoft.com/office/drawing/2014/main" id="{0DCF267B-F22A-4E1F-AC2E-1C59D1EE5915}"/>
              </a:ext>
            </a:extLst>
          </p:cNvPr>
          <p:cNvPicPr>
            <a:picLocks noChangeAspect="1"/>
          </p:cNvPicPr>
          <p:nvPr/>
        </p:nvPicPr>
        <p:blipFill>
          <a:blip r:embed="rId2"/>
          <a:stretch>
            <a:fillRect/>
          </a:stretch>
        </p:blipFill>
        <p:spPr>
          <a:xfrm>
            <a:off x="615114" y="1375779"/>
            <a:ext cx="6153466" cy="1212912"/>
          </a:xfrm>
          <a:prstGeom prst="rect">
            <a:avLst/>
          </a:prstGeom>
        </p:spPr>
      </p:pic>
      <p:pic>
        <p:nvPicPr>
          <p:cNvPr id="7" name="그림 6">
            <a:extLst>
              <a:ext uri="{FF2B5EF4-FFF2-40B4-BE49-F238E27FC236}">
                <a16:creationId xmlns:a16="http://schemas.microsoft.com/office/drawing/2014/main" id="{022E4C8C-F125-42BE-A8D1-DC7EA9696C84}"/>
              </a:ext>
            </a:extLst>
          </p:cNvPr>
          <p:cNvPicPr>
            <a:picLocks noChangeAspect="1"/>
          </p:cNvPicPr>
          <p:nvPr/>
        </p:nvPicPr>
        <p:blipFill>
          <a:blip r:embed="rId3"/>
          <a:stretch>
            <a:fillRect/>
          </a:stretch>
        </p:blipFill>
        <p:spPr>
          <a:xfrm>
            <a:off x="670016" y="2985074"/>
            <a:ext cx="6153466" cy="2091891"/>
          </a:xfrm>
          <a:prstGeom prst="rect">
            <a:avLst/>
          </a:prstGeom>
        </p:spPr>
      </p:pic>
      <p:sp>
        <p:nvSpPr>
          <p:cNvPr id="8" name="TextBox 7">
            <a:extLst>
              <a:ext uri="{FF2B5EF4-FFF2-40B4-BE49-F238E27FC236}">
                <a16:creationId xmlns:a16="http://schemas.microsoft.com/office/drawing/2014/main" id="{F9BF289D-9D75-45D1-9B62-BF8E5CFB4BE3}"/>
              </a:ext>
            </a:extLst>
          </p:cNvPr>
          <p:cNvSpPr txBox="1"/>
          <p:nvPr/>
        </p:nvSpPr>
        <p:spPr>
          <a:xfrm>
            <a:off x="615113" y="2723464"/>
            <a:ext cx="11240097" cy="261610"/>
          </a:xfrm>
          <a:prstGeom prst="rect">
            <a:avLst/>
          </a:prstGeom>
          <a:noFill/>
        </p:spPr>
        <p:txBody>
          <a:bodyPr wrap="square" rtlCol="0">
            <a:spAutoFit/>
          </a:bodyPr>
          <a:lstStyle/>
          <a:p>
            <a:r>
              <a:rPr lang="en-US" altLang="ko-KR" sz="1100"/>
              <a:t>Click to button red circle below and the window popup will be shown. Please select to “(Original PO) Gap - InforNexus” and then click to “Excute” button</a:t>
            </a:r>
            <a:endParaRPr lang="ko-KR" altLang="en-US" sz="1100"/>
          </a:p>
        </p:txBody>
      </p:sp>
      <p:pic>
        <p:nvPicPr>
          <p:cNvPr id="9" name="그림 8">
            <a:extLst>
              <a:ext uri="{FF2B5EF4-FFF2-40B4-BE49-F238E27FC236}">
                <a16:creationId xmlns:a16="http://schemas.microsoft.com/office/drawing/2014/main" id="{06419E10-AC34-4D07-B7C5-A530493BF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23369">
            <a:off x="2707263" y="2868825"/>
            <a:ext cx="448391" cy="555574"/>
          </a:xfrm>
          <a:prstGeom prst="rect">
            <a:avLst/>
          </a:prstGeom>
        </p:spPr>
      </p:pic>
    </p:spTree>
    <p:extLst>
      <p:ext uri="{BB962C8B-B14F-4D97-AF65-F5344CB8AC3E}">
        <p14:creationId xmlns:p14="http://schemas.microsoft.com/office/powerpoint/2010/main" val="301277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D9A07-4DA9-486F-9DCC-529438A29AB9}"/>
              </a:ext>
            </a:extLst>
          </p:cNvPr>
          <p:cNvSpPr txBox="1"/>
          <p:nvPr/>
        </p:nvSpPr>
        <p:spPr>
          <a:xfrm>
            <a:off x="615114" y="262520"/>
            <a:ext cx="11240097" cy="261610"/>
          </a:xfrm>
          <a:prstGeom prst="rect">
            <a:avLst/>
          </a:prstGeom>
          <a:noFill/>
        </p:spPr>
        <p:txBody>
          <a:bodyPr wrap="square" rtlCol="0">
            <a:spAutoFit/>
          </a:bodyPr>
          <a:lstStyle/>
          <a:p>
            <a:r>
              <a:rPr lang="en-US" altLang="ko-KR" sz="1100"/>
              <a:t>2</a:t>
            </a:r>
            <a:r>
              <a:rPr lang="en-US" altLang="ko-KR" sz="1100" baseline="30000"/>
              <a:t>nd</a:t>
            </a:r>
            <a:r>
              <a:rPr lang="en-US" altLang="ko-KR" sz="1100"/>
              <a:t> window pop up will be show as the following screen shot. Please select to “Gap Order Recap” file that you just download and opened. Double click the file name.</a:t>
            </a:r>
            <a:endParaRPr lang="ko-KR" altLang="en-US" sz="1100"/>
          </a:p>
        </p:txBody>
      </p:sp>
      <p:pic>
        <p:nvPicPr>
          <p:cNvPr id="4" name="그림 3">
            <a:extLst>
              <a:ext uri="{FF2B5EF4-FFF2-40B4-BE49-F238E27FC236}">
                <a16:creationId xmlns:a16="http://schemas.microsoft.com/office/drawing/2014/main" id="{61631924-A9E6-4BCC-B1A6-29DE305B52ED}"/>
              </a:ext>
            </a:extLst>
          </p:cNvPr>
          <p:cNvPicPr>
            <a:picLocks noChangeAspect="1"/>
          </p:cNvPicPr>
          <p:nvPr/>
        </p:nvPicPr>
        <p:blipFill>
          <a:blip r:embed="rId2"/>
          <a:stretch>
            <a:fillRect/>
          </a:stretch>
        </p:blipFill>
        <p:spPr>
          <a:xfrm>
            <a:off x="615114" y="524130"/>
            <a:ext cx="7596557" cy="3092167"/>
          </a:xfrm>
          <a:prstGeom prst="rect">
            <a:avLst/>
          </a:prstGeom>
        </p:spPr>
      </p:pic>
      <p:pic>
        <p:nvPicPr>
          <p:cNvPr id="6" name="그림 5">
            <a:extLst>
              <a:ext uri="{FF2B5EF4-FFF2-40B4-BE49-F238E27FC236}">
                <a16:creationId xmlns:a16="http://schemas.microsoft.com/office/drawing/2014/main" id="{D8EAF97A-71B6-469B-9EDF-0C758BC4DFEF}"/>
              </a:ext>
            </a:extLst>
          </p:cNvPr>
          <p:cNvPicPr>
            <a:picLocks noChangeAspect="1"/>
          </p:cNvPicPr>
          <p:nvPr/>
        </p:nvPicPr>
        <p:blipFill>
          <a:blip r:embed="rId3"/>
          <a:stretch>
            <a:fillRect/>
          </a:stretch>
        </p:blipFill>
        <p:spPr>
          <a:xfrm>
            <a:off x="615113" y="4285490"/>
            <a:ext cx="4216862" cy="2026767"/>
          </a:xfrm>
          <a:prstGeom prst="rect">
            <a:avLst/>
          </a:prstGeom>
        </p:spPr>
      </p:pic>
      <p:sp>
        <p:nvSpPr>
          <p:cNvPr id="7" name="TextBox 6">
            <a:extLst>
              <a:ext uri="{FF2B5EF4-FFF2-40B4-BE49-F238E27FC236}">
                <a16:creationId xmlns:a16="http://schemas.microsoft.com/office/drawing/2014/main" id="{BCDF1438-BA63-489A-AB22-E230DD2B9BF0}"/>
              </a:ext>
            </a:extLst>
          </p:cNvPr>
          <p:cNvSpPr txBox="1"/>
          <p:nvPr/>
        </p:nvSpPr>
        <p:spPr>
          <a:xfrm>
            <a:off x="615113" y="3854603"/>
            <a:ext cx="11240097" cy="430887"/>
          </a:xfrm>
          <a:prstGeom prst="rect">
            <a:avLst/>
          </a:prstGeom>
          <a:noFill/>
        </p:spPr>
        <p:txBody>
          <a:bodyPr wrap="square" rtlCol="0">
            <a:spAutoFit/>
          </a:bodyPr>
          <a:lstStyle/>
          <a:p>
            <a:r>
              <a:rPr lang="en-US" altLang="ko-KR" sz="1100"/>
              <a:t>3rd window pop up will be show as the following screen shot.</a:t>
            </a:r>
          </a:p>
          <a:p>
            <a:r>
              <a:rPr lang="en-US" altLang="ko-KR" sz="1100"/>
              <a:t>The following is for match up the style (child Style no.) with Design Cover name (parent Style no.)</a:t>
            </a:r>
          </a:p>
        </p:txBody>
      </p:sp>
    </p:spTree>
    <p:extLst>
      <p:ext uri="{BB962C8B-B14F-4D97-AF65-F5344CB8AC3E}">
        <p14:creationId xmlns:p14="http://schemas.microsoft.com/office/powerpoint/2010/main" val="159682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27D79-2E11-49D9-9033-35FC65761B0F}"/>
              </a:ext>
            </a:extLst>
          </p:cNvPr>
          <p:cNvSpPr txBox="1"/>
          <p:nvPr/>
        </p:nvSpPr>
        <p:spPr>
          <a:xfrm>
            <a:off x="615114" y="262520"/>
            <a:ext cx="11240097" cy="769441"/>
          </a:xfrm>
          <a:prstGeom prst="rect">
            <a:avLst/>
          </a:prstGeom>
          <a:noFill/>
        </p:spPr>
        <p:txBody>
          <a:bodyPr wrap="square" rtlCol="0">
            <a:spAutoFit/>
          </a:bodyPr>
          <a:lstStyle/>
          <a:p>
            <a:r>
              <a:rPr lang="en-US" altLang="ko-KR" sz="1100"/>
              <a:t>Double click the style no. then the another pop-up scress will be shown. Please search (LOAD) and select to correct Design cover file.</a:t>
            </a:r>
          </a:p>
          <a:p>
            <a:r>
              <a:rPr lang="en-US" altLang="ko-KR" sz="1100"/>
              <a:t>If you select the correct Design cover file name and double click then the data automatically update into the Server.</a:t>
            </a:r>
          </a:p>
          <a:p>
            <a:endParaRPr lang="en-US" altLang="ko-KR" sz="1100"/>
          </a:p>
          <a:p>
            <a:r>
              <a:rPr lang="en-US" altLang="ko-KR" sz="1100"/>
              <a:t>Otherwise after you must the create the design cover file do it again.</a:t>
            </a:r>
          </a:p>
        </p:txBody>
      </p:sp>
      <p:pic>
        <p:nvPicPr>
          <p:cNvPr id="4" name="그림 3">
            <a:extLst>
              <a:ext uri="{FF2B5EF4-FFF2-40B4-BE49-F238E27FC236}">
                <a16:creationId xmlns:a16="http://schemas.microsoft.com/office/drawing/2014/main" id="{BDBE022B-E228-4030-913C-AF9E977B2542}"/>
              </a:ext>
            </a:extLst>
          </p:cNvPr>
          <p:cNvPicPr>
            <a:picLocks noChangeAspect="1"/>
          </p:cNvPicPr>
          <p:nvPr/>
        </p:nvPicPr>
        <p:blipFill>
          <a:blip r:embed="rId2"/>
          <a:stretch>
            <a:fillRect/>
          </a:stretch>
        </p:blipFill>
        <p:spPr>
          <a:xfrm>
            <a:off x="615114" y="1031961"/>
            <a:ext cx="7017111" cy="2933851"/>
          </a:xfrm>
          <a:prstGeom prst="rect">
            <a:avLst/>
          </a:prstGeom>
        </p:spPr>
      </p:pic>
      <p:sp>
        <p:nvSpPr>
          <p:cNvPr id="5" name="TextBox 4">
            <a:extLst>
              <a:ext uri="{FF2B5EF4-FFF2-40B4-BE49-F238E27FC236}">
                <a16:creationId xmlns:a16="http://schemas.microsoft.com/office/drawing/2014/main" id="{1C104F0B-CFC5-4E7C-8C53-7EDC4C5B2347}"/>
              </a:ext>
            </a:extLst>
          </p:cNvPr>
          <p:cNvSpPr txBox="1"/>
          <p:nvPr/>
        </p:nvSpPr>
        <p:spPr>
          <a:xfrm>
            <a:off x="615113" y="4153203"/>
            <a:ext cx="11240097" cy="430887"/>
          </a:xfrm>
          <a:prstGeom prst="rect">
            <a:avLst/>
          </a:prstGeom>
          <a:noFill/>
        </p:spPr>
        <p:txBody>
          <a:bodyPr wrap="square" rtlCol="0">
            <a:spAutoFit/>
          </a:bodyPr>
          <a:lstStyle/>
          <a:p>
            <a:r>
              <a:rPr lang="en-US" altLang="ko-KR" sz="1100"/>
              <a:t>For Target the same process but according to buyer and Infornexus contacted rule, the unit price doesn’t show.</a:t>
            </a:r>
          </a:p>
          <a:p>
            <a:r>
              <a:rPr lang="en-US" altLang="ko-KR" sz="1100"/>
              <a:t>After update the files from InforNexus file the user must correction to update the unit price as well.</a:t>
            </a:r>
          </a:p>
        </p:txBody>
      </p:sp>
    </p:spTree>
    <p:extLst>
      <p:ext uri="{BB962C8B-B14F-4D97-AF65-F5344CB8AC3E}">
        <p14:creationId xmlns:p14="http://schemas.microsoft.com/office/powerpoint/2010/main" val="376784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19C3-6175-4893-819D-61576314B6E3}"/>
              </a:ext>
            </a:extLst>
          </p:cNvPr>
          <p:cNvSpPr txBox="1"/>
          <p:nvPr/>
        </p:nvSpPr>
        <p:spPr>
          <a:xfrm>
            <a:off x="152400" y="206188"/>
            <a:ext cx="3561681"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How to Revise/Delete the PO file</a:t>
            </a:r>
            <a:endParaRPr lang="ko-KR" altLang="en-US" sz="1500" b="1"/>
          </a:p>
        </p:txBody>
      </p:sp>
      <p:pic>
        <p:nvPicPr>
          <p:cNvPr id="4" name="그림 3">
            <a:extLst>
              <a:ext uri="{FF2B5EF4-FFF2-40B4-BE49-F238E27FC236}">
                <a16:creationId xmlns:a16="http://schemas.microsoft.com/office/drawing/2014/main" id="{2B56EC98-C1B9-4A32-8083-7A5B6FDFC5AF}"/>
              </a:ext>
            </a:extLst>
          </p:cNvPr>
          <p:cNvPicPr>
            <a:picLocks noChangeAspect="1"/>
          </p:cNvPicPr>
          <p:nvPr/>
        </p:nvPicPr>
        <p:blipFill>
          <a:blip r:embed="rId2"/>
          <a:stretch>
            <a:fillRect/>
          </a:stretch>
        </p:blipFill>
        <p:spPr>
          <a:xfrm>
            <a:off x="615114" y="1366812"/>
            <a:ext cx="8973011" cy="3283119"/>
          </a:xfrm>
          <a:prstGeom prst="rect">
            <a:avLst/>
          </a:prstGeom>
        </p:spPr>
      </p:pic>
      <p:sp>
        <p:nvSpPr>
          <p:cNvPr id="5" name="TextBox 4">
            <a:extLst>
              <a:ext uri="{FF2B5EF4-FFF2-40B4-BE49-F238E27FC236}">
                <a16:creationId xmlns:a16="http://schemas.microsoft.com/office/drawing/2014/main" id="{D40053C0-A183-47A9-9E73-153292F79703}"/>
              </a:ext>
            </a:extLst>
          </p:cNvPr>
          <p:cNvSpPr txBox="1"/>
          <p:nvPr/>
        </p:nvSpPr>
        <p:spPr>
          <a:xfrm>
            <a:off x="615114" y="1105202"/>
            <a:ext cx="11240097" cy="261610"/>
          </a:xfrm>
          <a:prstGeom prst="rect">
            <a:avLst/>
          </a:prstGeom>
          <a:noFill/>
        </p:spPr>
        <p:txBody>
          <a:bodyPr wrap="square" rtlCol="0">
            <a:spAutoFit/>
          </a:bodyPr>
          <a:lstStyle/>
          <a:p>
            <a:r>
              <a:rPr lang="en-US" altLang="ko-KR" sz="1100"/>
              <a:t>Please click to button below and select the design cover file name. and then the search button to shown the data successfully.</a:t>
            </a:r>
          </a:p>
        </p:txBody>
      </p:sp>
      <p:pic>
        <p:nvPicPr>
          <p:cNvPr id="6" name="그림 5">
            <a:extLst>
              <a:ext uri="{FF2B5EF4-FFF2-40B4-BE49-F238E27FC236}">
                <a16:creationId xmlns:a16="http://schemas.microsoft.com/office/drawing/2014/main" id="{06419E10-AC34-4D07-B7C5-A530493BF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023369">
            <a:off x="1614271" y="2618527"/>
            <a:ext cx="448391" cy="555574"/>
          </a:xfrm>
          <a:prstGeom prst="rect">
            <a:avLst/>
          </a:prstGeom>
        </p:spPr>
      </p:pic>
    </p:spTree>
    <p:extLst>
      <p:ext uri="{BB962C8B-B14F-4D97-AF65-F5344CB8AC3E}">
        <p14:creationId xmlns:p14="http://schemas.microsoft.com/office/powerpoint/2010/main" val="400894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BD86C-5D24-4AEE-8784-629583D001D9}"/>
              </a:ext>
            </a:extLst>
          </p:cNvPr>
          <p:cNvSpPr txBox="1"/>
          <p:nvPr/>
        </p:nvSpPr>
        <p:spPr>
          <a:xfrm>
            <a:off x="152400" y="206188"/>
            <a:ext cx="3753913" cy="784830"/>
          </a:xfrm>
          <a:prstGeom prst="rect">
            <a:avLst/>
          </a:prstGeom>
          <a:noFill/>
        </p:spPr>
        <p:txBody>
          <a:bodyPr wrap="none" rtlCol="0">
            <a:spAutoFit/>
          </a:bodyPr>
          <a:lstStyle/>
          <a:p>
            <a:r>
              <a:rPr lang="en-US" altLang="ko-KR" sz="1500" b="1"/>
              <a:t>[Legacy System]</a:t>
            </a:r>
          </a:p>
          <a:p>
            <a:endParaRPr lang="en-US" altLang="ko-KR" sz="1500" b="1"/>
          </a:p>
          <a:p>
            <a:r>
              <a:rPr lang="en-US" altLang="ko-KR" sz="1500" b="1"/>
              <a:t>     Manual update by Order Recap file</a:t>
            </a:r>
            <a:endParaRPr lang="ko-KR" altLang="en-US" sz="1500" b="1"/>
          </a:p>
        </p:txBody>
      </p:sp>
      <p:sp>
        <p:nvSpPr>
          <p:cNvPr id="3" name="TextBox 2">
            <a:extLst>
              <a:ext uri="{FF2B5EF4-FFF2-40B4-BE49-F238E27FC236}">
                <a16:creationId xmlns:a16="http://schemas.microsoft.com/office/drawing/2014/main" id="{C80947A1-32CB-412F-95AB-3E8C621BEF7D}"/>
              </a:ext>
            </a:extLst>
          </p:cNvPr>
          <p:cNvSpPr txBox="1"/>
          <p:nvPr/>
        </p:nvSpPr>
        <p:spPr>
          <a:xfrm>
            <a:off x="615114" y="1105202"/>
            <a:ext cx="11240097" cy="769441"/>
          </a:xfrm>
          <a:prstGeom prst="rect">
            <a:avLst/>
          </a:prstGeom>
          <a:noFill/>
        </p:spPr>
        <p:txBody>
          <a:bodyPr wrap="square" rtlCol="0">
            <a:spAutoFit/>
          </a:bodyPr>
          <a:lstStyle/>
          <a:p>
            <a:r>
              <a:rPr lang="en-US" altLang="ko-KR" sz="1100"/>
              <a:t>Normally the sales team make the Order Recap as follow. And If you look at the size part, you can see that it is written from left to right in a general form. Color part, written from top to bottom.</a:t>
            </a:r>
          </a:p>
          <a:p>
            <a:endParaRPr lang="en-US" altLang="ko-KR" sz="1100"/>
          </a:p>
          <a:p>
            <a:r>
              <a:rPr lang="en-US" altLang="ko-KR" sz="1100"/>
              <a:t>To update into Server, we must the transformation the data from Order recap to System required form.</a:t>
            </a:r>
          </a:p>
        </p:txBody>
      </p:sp>
      <p:pic>
        <p:nvPicPr>
          <p:cNvPr id="5" name="그림 4">
            <a:extLst>
              <a:ext uri="{FF2B5EF4-FFF2-40B4-BE49-F238E27FC236}">
                <a16:creationId xmlns:a16="http://schemas.microsoft.com/office/drawing/2014/main" id="{5B393FC7-18C9-4986-8644-29CDB8B7BE4E}"/>
              </a:ext>
            </a:extLst>
          </p:cNvPr>
          <p:cNvPicPr>
            <a:picLocks noChangeAspect="1"/>
          </p:cNvPicPr>
          <p:nvPr/>
        </p:nvPicPr>
        <p:blipFill>
          <a:blip r:embed="rId2"/>
          <a:stretch>
            <a:fillRect/>
          </a:stretch>
        </p:blipFill>
        <p:spPr>
          <a:xfrm>
            <a:off x="615114" y="1874643"/>
            <a:ext cx="10097019" cy="2038455"/>
          </a:xfrm>
          <a:prstGeom prst="rect">
            <a:avLst/>
          </a:prstGeom>
        </p:spPr>
      </p:pic>
      <p:sp>
        <p:nvSpPr>
          <p:cNvPr id="6" name="TextBox 5">
            <a:extLst>
              <a:ext uri="{FF2B5EF4-FFF2-40B4-BE49-F238E27FC236}">
                <a16:creationId xmlns:a16="http://schemas.microsoft.com/office/drawing/2014/main" id="{5C130869-C55C-441A-9AA9-640EC8B0DF29}"/>
              </a:ext>
            </a:extLst>
          </p:cNvPr>
          <p:cNvSpPr txBox="1"/>
          <p:nvPr/>
        </p:nvSpPr>
        <p:spPr>
          <a:xfrm>
            <a:off x="615113" y="4054590"/>
            <a:ext cx="11240097" cy="600164"/>
          </a:xfrm>
          <a:prstGeom prst="rect">
            <a:avLst/>
          </a:prstGeom>
          <a:noFill/>
        </p:spPr>
        <p:txBody>
          <a:bodyPr wrap="square" rtlCol="0">
            <a:spAutoFit/>
          </a:bodyPr>
          <a:lstStyle/>
          <a:p>
            <a:r>
              <a:rPr lang="en-US" altLang="ko-KR" sz="1100"/>
              <a:t>Please copy data from Order Recap to “PO Upload tool” with correctly.</a:t>
            </a:r>
          </a:p>
          <a:p>
            <a:r>
              <a:rPr lang="en-US" altLang="ko-KR" sz="1100"/>
              <a:t>Once you finished please click the button as following screen shot. Then system automatically check and calculating whether it update correct or not.</a:t>
            </a:r>
          </a:p>
          <a:p>
            <a:endParaRPr lang="en-US" altLang="ko-KR" sz="1100"/>
          </a:p>
        </p:txBody>
      </p:sp>
      <p:pic>
        <p:nvPicPr>
          <p:cNvPr id="8" name="그림 7">
            <a:extLst>
              <a:ext uri="{FF2B5EF4-FFF2-40B4-BE49-F238E27FC236}">
                <a16:creationId xmlns:a16="http://schemas.microsoft.com/office/drawing/2014/main" id="{5837790F-3B42-4516-B669-9FE96AA4C974}"/>
              </a:ext>
            </a:extLst>
          </p:cNvPr>
          <p:cNvPicPr>
            <a:picLocks noChangeAspect="1"/>
          </p:cNvPicPr>
          <p:nvPr/>
        </p:nvPicPr>
        <p:blipFill>
          <a:blip r:embed="rId3"/>
          <a:stretch>
            <a:fillRect/>
          </a:stretch>
        </p:blipFill>
        <p:spPr>
          <a:xfrm>
            <a:off x="615113" y="4908778"/>
            <a:ext cx="10852708" cy="1358970"/>
          </a:xfrm>
          <a:prstGeom prst="rect">
            <a:avLst/>
          </a:prstGeom>
        </p:spPr>
      </p:pic>
      <p:pic>
        <p:nvPicPr>
          <p:cNvPr id="9" name="그림 8">
            <a:extLst>
              <a:ext uri="{FF2B5EF4-FFF2-40B4-BE49-F238E27FC236}">
                <a16:creationId xmlns:a16="http://schemas.microsoft.com/office/drawing/2014/main" id="{06419E10-AC34-4D07-B7C5-A530493BF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23369">
            <a:off x="1918369" y="4778307"/>
            <a:ext cx="448391" cy="555574"/>
          </a:xfrm>
          <a:prstGeom prst="rect">
            <a:avLst/>
          </a:prstGeom>
        </p:spPr>
      </p:pic>
    </p:spTree>
    <p:extLst>
      <p:ext uri="{BB962C8B-B14F-4D97-AF65-F5344CB8AC3E}">
        <p14:creationId xmlns:p14="http://schemas.microsoft.com/office/powerpoint/2010/main" val="89591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B8436-039C-4D71-945B-F7640E655ADA}"/>
              </a:ext>
            </a:extLst>
          </p:cNvPr>
          <p:cNvSpPr txBox="1"/>
          <p:nvPr/>
        </p:nvSpPr>
        <p:spPr>
          <a:xfrm>
            <a:off x="615114" y="262520"/>
            <a:ext cx="11240097" cy="261610"/>
          </a:xfrm>
          <a:prstGeom prst="rect">
            <a:avLst/>
          </a:prstGeom>
          <a:noFill/>
        </p:spPr>
        <p:txBody>
          <a:bodyPr wrap="square" rtlCol="0">
            <a:spAutoFit/>
          </a:bodyPr>
          <a:lstStyle/>
          <a:p>
            <a:r>
              <a:rPr lang="en-US" altLang="ko-KR" sz="1100"/>
              <a:t>Now you can see and automatically move to sheet name “PO Upload” after check the design no. (or Indent no.) please click the Save button.</a:t>
            </a:r>
          </a:p>
        </p:txBody>
      </p:sp>
      <p:pic>
        <p:nvPicPr>
          <p:cNvPr id="7" name="그림 6">
            <a:extLst>
              <a:ext uri="{FF2B5EF4-FFF2-40B4-BE49-F238E27FC236}">
                <a16:creationId xmlns:a16="http://schemas.microsoft.com/office/drawing/2014/main" id="{D75B905D-4815-4E68-8186-645C626A1C18}"/>
              </a:ext>
            </a:extLst>
          </p:cNvPr>
          <p:cNvPicPr>
            <a:picLocks noChangeAspect="1"/>
          </p:cNvPicPr>
          <p:nvPr/>
        </p:nvPicPr>
        <p:blipFill>
          <a:blip r:embed="rId2"/>
          <a:stretch>
            <a:fillRect/>
          </a:stretch>
        </p:blipFill>
        <p:spPr>
          <a:xfrm>
            <a:off x="615114" y="524130"/>
            <a:ext cx="11324071" cy="2076683"/>
          </a:xfrm>
          <a:prstGeom prst="rect">
            <a:avLst/>
          </a:prstGeom>
        </p:spPr>
      </p:pic>
    </p:spTree>
    <p:extLst>
      <p:ext uri="{BB962C8B-B14F-4D97-AF65-F5344CB8AC3E}">
        <p14:creationId xmlns:p14="http://schemas.microsoft.com/office/powerpoint/2010/main" val="8421952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yGxJiZugYKevRUIjyLMoJmJCkwxhTay2casSOw7Zc1E="/>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ags/tag4.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960</Words>
  <Application>Microsoft Office PowerPoint</Application>
  <PresentationFormat>와이드스크린</PresentationFormat>
  <Paragraphs>108</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맑은 고딕</vt:lpstr>
      <vt:lpstr>Arial</vt:lpstr>
      <vt:lpstr>Montserrat SemiBold</vt:lpstr>
      <vt:lpstr>Segoe UI</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drr</dc:creator>
  <cp:lastModifiedBy>drr</cp:lastModifiedBy>
  <cp:revision>60</cp:revision>
  <dcterms:created xsi:type="dcterms:W3CDTF">2022-01-12T04:12:00Z</dcterms:created>
  <dcterms:modified xsi:type="dcterms:W3CDTF">2022-01-12T06:09:05Z</dcterms:modified>
</cp:coreProperties>
</file>