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2" r:id="rId16"/>
    <p:sldId id="271" r:id="rId17"/>
    <p:sldId id="270"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8" r:id="rId47"/>
    <p:sldId id="302" r:id="rId48"/>
    <p:sldId id="303" r:id="rId49"/>
    <p:sldId id="304" r:id="rId50"/>
    <p:sldId id="307" r:id="rId5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284" y="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6EE0C3-2386-449E-BA22-0FAD8EEACDCC}" type="datetimeFigureOut">
              <a:rPr lang="pt-BR" smtClean="0"/>
              <a:t>19/02/2019</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33C59-3DB5-4E3A-9CE9-D8DB873213AE}" type="slidenum">
              <a:rPr lang="pt-BR" smtClean="0"/>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2">
        <a:schemeClr val="bg2"/>
      </p:bgRef>
    </p:bg>
    <p:spTree>
      <p:nvGrpSpPr>
        <p:cNvPr id="1" name=""/>
        <p:cNvGrpSpPr/>
        <p:nvPr/>
      </p:nvGrpSpPr>
      <p:grpSpPr>
        <a:xfrm>
          <a:off x="0" y="0"/>
          <a:ext cx="0" cy="0"/>
          <a:chOff x="0" y="0"/>
          <a:chExt cx="0" cy="0"/>
        </a:xfrm>
      </p:grpSpPr>
      <p:sp>
        <p:nvSpPr>
          <p:cNvPr id="9" name="Retângulo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ítulo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pt-BR" smtClean="0"/>
              <a:t>Clique para editar o estilo do título mestre</a:t>
            </a:r>
            <a:endParaRPr kumimoji="0" lang="en-US"/>
          </a:p>
        </p:txBody>
      </p:sp>
      <p:sp>
        <p:nvSpPr>
          <p:cNvPr id="3" name="Subtítulo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pt-BR" smtClean="0"/>
              <a:t>Clique para editar o estilo do subtítulo mestre</a:t>
            </a:r>
            <a:endParaRPr kumimoji="0" lang="en-US"/>
          </a:p>
        </p:txBody>
      </p:sp>
      <p:sp>
        <p:nvSpPr>
          <p:cNvPr id="4" name="Espaço Reservado para Data 3"/>
          <p:cNvSpPr>
            <a:spLocks noGrp="1"/>
          </p:cNvSpPr>
          <p:nvPr>
            <p:ph type="dt" sz="half" idx="10"/>
          </p:nvPr>
        </p:nvSpPr>
        <p:spPr/>
        <p:txBody>
          <a:bodyPr/>
          <a:lstStyle/>
          <a:p>
            <a:fld id="{63CD5C02-56A9-44A3-BE3B-A939CFEC873B}" type="datetimeFigureOut">
              <a:rPr lang="pt-BR" smtClean="0"/>
              <a:t>19/02/2019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0B1D7B2-B033-4EB2-950A-6F25F4F122B3}" type="slidenum">
              <a:rPr lang="pt-BR" smtClean="0"/>
              <a:t>‹nº›</a:t>
            </a:fld>
            <a:endParaRPr lang="pt-BR"/>
          </a:p>
        </p:txBody>
      </p:sp>
      <p:sp>
        <p:nvSpPr>
          <p:cNvPr id="10" name="Retângulo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63CD5C02-56A9-44A3-BE3B-A939CFEC873B}" type="datetimeFigureOut">
              <a:rPr lang="pt-BR" smtClean="0"/>
              <a:t>19/02/2019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0B1D7B2-B033-4EB2-950A-6F25F4F122B3}"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9" name="Retângulo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tângulo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ítulo Vertical 1"/>
          <p:cNvSpPr>
            <a:spLocks noGrp="1"/>
          </p:cNvSpPr>
          <p:nvPr>
            <p:ph type="title" orient="vert"/>
          </p:nvPr>
        </p:nvSpPr>
        <p:spPr>
          <a:xfrm>
            <a:off x="6781800" y="274640"/>
            <a:ext cx="1905000" cy="5851525"/>
          </a:xfrm>
        </p:spPr>
        <p:txBody>
          <a:bodyPr vert="eaVert"/>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304800"/>
            <a:ext cx="6019800" cy="5851525"/>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63CD5C02-56A9-44A3-BE3B-A939CFEC873B}" type="datetimeFigureOut">
              <a:rPr lang="pt-BR" smtClean="0"/>
              <a:t>19/02/2019</a:t>
            </a:fld>
            <a:endParaRPr lang="pt-BR"/>
          </a:p>
        </p:txBody>
      </p:sp>
      <p:sp>
        <p:nvSpPr>
          <p:cNvPr id="5" name="Espaço Reservado para Rodapé 4"/>
          <p:cNvSpPr>
            <a:spLocks noGrp="1"/>
          </p:cNvSpPr>
          <p:nvPr>
            <p:ph type="ftr" sz="quarter" idx="11"/>
          </p:nvPr>
        </p:nvSpPr>
        <p:spPr>
          <a:xfrm>
            <a:off x="2640597" y="6377459"/>
            <a:ext cx="3836404" cy="365125"/>
          </a:xfrm>
        </p:spPr>
        <p:txBody>
          <a:bodyPr/>
          <a:lstStyle/>
          <a:p>
            <a:endParaRPr lang="pt-BR"/>
          </a:p>
        </p:txBody>
      </p:sp>
      <p:sp>
        <p:nvSpPr>
          <p:cNvPr id="6" name="Espaço Reservado para Número de Slide 5"/>
          <p:cNvSpPr>
            <a:spLocks noGrp="1"/>
          </p:cNvSpPr>
          <p:nvPr>
            <p:ph type="sldNum" sz="quarter" idx="12"/>
          </p:nvPr>
        </p:nvSpPr>
        <p:spPr/>
        <p:txBody>
          <a:bodyPr/>
          <a:lstStyle/>
          <a:p>
            <a:fld id="{70B1D7B2-B033-4EB2-950A-6F25F4F122B3}"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5448"/>
            <a:ext cx="8229600" cy="1252728"/>
          </a:xfrm>
        </p:spPr>
        <p:txBody>
          <a:bodyPr/>
          <a:lstStyle>
            <a:extLst/>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63CD5C02-56A9-44A3-BE3B-A939CFEC873B}" type="datetimeFigureOut">
              <a:rPr lang="pt-BR" smtClean="0"/>
              <a:t>19/02/2019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0B1D7B2-B033-4EB2-950A-6F25F4F122B3}"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2">
        <a:schemeClr val="bg2"/>
      </p:bgRef>
    </p:bg>
    <p:spTree>
      <p:nvGrpSpPr>
        <p:cNvPr id="1" name=""/>
        <p:cNvGrpSpPr/>
        <p:nvPr/>
      </p:nvGrpSpPr>
      <p:grpSpPr>
        <a:xfrm>
          <a:off x="0" y="0"/>
          <a:ext cx="0" cy="0"/>
          <a:chOff x="0" y="0"/>
          <a:chExt cx="0" cy="0"/>
        </a:xfrm>
      </p:grpSpPr>
      <p:sp>
        <p:nvSpPr>
          <p:cNvPr id="9" name="Retângulo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tângulo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ítulo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63CD5C02-56A9-44A3-BE3B-A939CFEC873B}" type="datetimeFigureOut">
              <a:rPr lang="pt-BR" smtClean="0"/>
              <a:t>19/02/2019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0B1D7B2-B033-4EB2-950A-6F25F4F122B3}"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63CD5C02-56A9-44A3-BE3B-A939CFEC873B}" type="datetimeFigureOut">
              <a:rPr lang="pt-BR" smtClean="0"/>
              <a:t>19/02/2019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0B1D7B2-B033-4EB2-950A-6F25F4F122B3}"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Texto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pt-BR" smtClean="0"/>
              <a:t>Clique para editar os estilos do texto mestre</a:t>
            </a:r>
          </a:p>
        </p:txBody>
      </p:sp>
      <p:sp>
        <p:nvSpPr>
          <p:cNvPr id="6" name="Espaço Reservado para Conteúdo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63CD5C02-56A9-44A3-BE3B-A939CFEC873B}" type="datetimeFigureOut">
              <a:rPr lang="pt-BR" smtClean="0"/>
              <a:t>19/02/2019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0B1D7B2-B033-4EB2-950A-6F25F4F122B3}"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63CD5C02-56A9-44A3-BE3B-A939CFEC873B}" type="datetimeFigureOut">
              <a:rPr lang="pt-BR" smtClean="0"/>
              <a:t>19/02/2019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0B1D7B2-B033-4EB2-950A-6F25F4F122B3}"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3CD5C02-56A9-44A3-BE3B-A939CFEC873B}" type="datetimeFigureOut">
              <a:rPr lang="pt-BR" smtClean="0"/>
              <a:t>19/02/2019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0B1D7B2-B033-4EB2-950A-6F25F4F122B3}"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Texto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63CD5C02-56A9-44A3-BE3B-A939CFEC873B}" type="datetimeFigureOut">
              <a:rPr lang="pt-BR" smtClean="0"/>
              <a:t>19/02/2019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0B1D7B2-B033-4EB2-950A-6F25F4F122B3}" type="slidenum">
              <a:rPr lang="pt-BR" smtClean="0"/>
              <a:t>‹nº›</a:t>
            </a:fld>
            <a:endParaRPr lang="pt-BR"/>
          </a:p>
        </p:txBody>
      </p:sp>
      <p:sp>
        <p:nvSpPr>
          <p:cNvPr id="12" name="Retângulo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tângulo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a:xfrm>
            <a:off x="164592" y="1170432"/>
            <a:ext cx="2523744" cy="201168"/>
          </a:xfrm>
        </p:spPr>
        <p:txBody>
          <a:bodyPr/>
          <a:lstStyle/>
          <a:p>
            <a:fld id="{63CD5C02-56A9-44A3-BE3B-A939CFEC873B}" type="datetimeFigureOut">
              <a:rPr lang="pt-BR" smtClean="0"/>
              <a:t>19/02/2019</a:t>
            </a:fld>
            <a:endParaRPr lang="pt-BR"/>
          </a:p>
        </p:txBody>
      </p:sp>
      <p:sp>
        <p:nvSpPr>
          <p:cNvPr id="11" name="Retângulo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tângulo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Espaço Reservado para Rodapé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pt-BR"/>
          </a:p>
        </p:txBody>
      </p:sp>
      <p:sp>
        <p:nvSpPr>
          <p:cNvPr id="7" name="Espaço Reservado para Número de Slide 6"/>
          <p:cNvSpPr>
            <a:spLocks noGrp="1"/>
          </p:cNvSpPr>
          <p:nvPr>
            <p:ph type="sldNum" sz="quarter" idx="12"/>
          </p:nvPr>
        </p:nvSpPr>
        <p:spPr>
          <a:xfrm>
            <a:off x="8339328" y="1170432"/>
            <a:ext cx="733864" cy="201168"/>
          </a:xfrm>
        </p:spPr>
        <p:txBody>
          <a:bodyPr/>
          <a:lstStyle/>
          <a:p>
            <a:fld id="{70B1D7B2-B033-4EB2-950A-6F25F4F122B3}"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tângulo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tângulo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Espaço Reservado para Título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4" name="Espaço Reservado para Data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3CD5C02-56A9-44A3-BE3B-A939CFEC873B}" type="datetimeFigureOut">
              <a:rPr lang="pt-BR" smtClean="0"/>
              <a:t>19/02/2019</a:t>
            </a:fld>
            <a:endParaRPr lang="pt-BR"/>
          </a:p>
        </p:txBody>
      </p:sp>
      <p:sp>
        <p:nvSpPr>
          <p:cNvPr id="5" name="Espaço Reservado para Rodapé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pt-BR"/>
          </a:p>
        </p:txBody>
      </p:sp>
      <p:sp>
        <p:nvSpPr>
          <p:cNvPr id="6" name="Espaço Reservado para Número de Slide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0B1D7B2-B033-4EB2-950A-6F25F4F122B3}"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Fundamentos de TI</a:t>
            </a:r>
            <a:endParaRPr lang="pt-BR" dirty="0"/>
          </a:p>
        </p:txBody>
      </p:sp>
      <p:sp>
        <p:nvSpPr>
          <p:cNvPr id="3" name="Subtítulo 2"/>
          <p:cNvSpPr>
            <a:spLocks noGrp="1"/>
          </p:cNvSpPr>
          <p:nvPr>
            <p:ph type="subTitle" idx="1"/>
          </p:nvPr>
        </p:nvSpPr>
        <p:spPr>
          <a:xfrm>
            <a:off x="685800" y="4149080"/>
            <a:ext cx="8134672" cy="707528"/>
          </a:xfrm>
        </p:spPr>
        <p:txBody>
          <a:bodyPr/>
          <a:lstStyle/>
          <a:p>
            <a:r>
              <a:rPr lang="pt-BR" dirty="0" smtClean="0"/>
              <a:t>Professor: Marcos Ap. </a:t>
            </a:r>
            <a:r>
              <a:rPr lang="pt-BR" dirty="0" err="1" smtClean="0"/>
              <a:t>Parpineli</a:t>
            </a:r>
            <a:r>
              <a:rPr lang="pt-BR" dirty="0" smtClean="0"/>
              <a:t> Paes</a:t>
            </a:r>
          </a:p>
          <a:p>
            <a:r>
              <a:rPr lang="pt-BR" dirty="0" smtClean="0"/>
              <a:t>email: marcos.paes@opet.edu.br</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Contrato Pedagógico</a:t>
            </a:r>
            <a:endParaRPr lang="pt-BR" dirty="0"/>
          </a:p>
        </p:txBody>
      </p:sp>
      <p:sp>
        <p:nvSpPr>
          <p:cNvPr id="3" name="Espaço Reservado para Conteúdo 2"/>
          <p:cNvSpPr>
            <a:spLocks noGrp="1"/>
          </p:cNvSpPr>
          <p:nvPr>
            <p:ph idx="1"/>
          </p:nvPr>
        </p:nvSpPr>
        <p:spPr/>
        <p:txBody>
          <a:bodyPr/>
          <a:lstStyle/>
          <a:p>
            <a:r>
              <a:rPr lang="pt-BR" dirty="0" smtClean="0"/>
              <a:t>Regras de conduta</a:t>
            </a:r>
          </a:p>
          <a:p>
            <a:pPr lvl="1"/>
            <a:r>
              <a:rPr lang="pt-BR" dirty="0" smtClean="0"/>
              <a:t>Não será permitido o uso de aparelho celular em sala de aula/laboratórios. Exceto em caso de pesquisas que envolvam assuntos da aula.</a:t>
            </a:r>
          </a:p>
          <a:p>
            <a:pPr lvl="1"/>
            <a:r>
              <a:rPr lang="pt-BR" dirty="0" smtClean="0"/>
              <a:t>Equipamentos eletrônicos. Podem ser utilizados em sala de aula, em função do avanço das tecnologias, mas os mesmos não podem ser utilizados na </a:t>
            </a:r>
            <a:r>
              <a:rPr lang="pt-BR" dirty="0" smtClean="0"/>
              <a:t>avaliação.</a:t>
            </a:r>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Contrato Pedagógico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Regras de conduta</a:t>
            </a:r>
          </a:p>
          <a:p>
            <a:pPr lvl="1"/>
            <a:r>
              <a:rPr lang="pt-BR" dirty="0" smtClean="0"/>
              <a:t>Não será permitida a utilização de celulares durante a avaliação, é de responsabilidade do aluno ter a calculadora e material para realização da prova.</a:t>
            </a:r>
          </a:p>
          <a:p>
            <a:pPr lvl="1"/>
            <a:r>
              <a:rPr lang="pt-BR" dirty="0" smtClean="0"/>
              <a:t>O aluno tem a responsabilidade de conferir sua nota em todas as avaliações e assinar as provas.</a:t>
            </a:r>
          </a:p>
          <a:p>
            <a:pPr lvl="1"/>
            <a:r>
              <a:rPr lang="pt-BR" dirty="0" smtClean="0"/>
              <a:t>O aluno deve acompanhar seu registro de </a:t>
            </a:r>
            <a:r>
              <a:rPr lang="pt-BR" dirty="0" smtClean="0"/>
              <a:t>frequência </a:t>
            </a:r>
            <a:r>
              <a:rPr lang="pt-BR" dirty="0" smtClean="0"/>
              <a:t>junto com </a:t>
            </a:r>
            <a:r>
              <a:rPr lang="pt-BR" dirty="0" smtClean="0"/>
              <a:t>ao sistema (Aluno Online) para </a:t>
            </a:r>
            <a:r>
              <a:rPr lang="pt-BR" dirty="0" smtClean="0"/>
              <a:t>evitar transtornos</a:t>
            </a:r>
            <a:r>
              <a:rPr lang="pt-BR" dirty="0" smtClean="0"/>
              <a:t>.</a:t>
            </a:r>
            <a:endParaRPr lang="pt-BR"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Contrato Pedagógico</a:t>
            </a:r>
            <a:endParaRPr lang="pt-BR" dirty="0"/>
          </a:p>
        </p:txBody>
      </p:sp>
      <p:sp>
        <p:nvSpPr>
          <p:cNvPr id="3" name="Espaço Reservado para Conteúdo 2"/>
          <p:cNvSpPr>
            <a:spLocks noGrp="1"/>
          </p:cNvSpPr>
          <p:nvPr>
            <p:ph idx="1"/>
          </p:nvPr>
        </p:nvSpPr>
        <p:spPr/>
        <p:txBody>
          <a:bodyPr/>
          <a:lstStyle/>
          <a:p>
            <a:r>
              <a:rPr lang="pt-BR" dirty="0" smtClean="0"/>
              <a:t>Orientações</a:t>
            </a:r>
          </a:p>
          <a:p>
            <a:pPr lvl="1"/>
            <a:r>
              <a:rPr lang="pt-BR" dirty="0" smtClean="0"/>
              <a:t>Os atestados médicos /odontológicos deverão ser protocolados na Central de Atendimento, no prazo máximo de 48 horas, após a emissão do </a:t>
            </a:r>
            <a:r>
              <a:rPr lang="pt-BR" dirty="0" smtClean="0"/>
              <a:t>atestado.</a:t>
            </a:r>
          </a:p>
          <a:p>
            <a:pPr lvl="1"/>
            <a:r>
              <a:rPr lang="pt-BR" dirty="0" smtClean="0"/>
              <a:t>As solicitações de segunda chamada deverão ser protocoladas na Central de Atendimento, no prazo máximo de 48 horas, após a aplicação da </a:t>
            </a:r>
            <a:r>
              <a:rPr lang="pt-BR" dirty="0" smtClean="0"/>
              <a:t>prova.</a:t>
            </a:r>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Contrato Pedagógico</a:t>
            </a:r>
            <a:endParaRPr lang="pt-BR" dirty="0"/>
          </a:p>
        </p:txBody>
      </p:sp>
      <p:sp>
        <p:nvSpPr>
          <p:cNvPr id="3" name="Espaço Reservado para Conteúdo 2"/>
          <p:cNvSpPr>
            <a:spLocks noGrp="1"/>
          </p:cNvSpPr>
          <p:nvPr>
            <p:ph idx="1"/>
          </p:nvPr>
        </p:nvSpPr>
        <p:spPr/>
        <p:txBody>
          <a:bodyPr/>
          <a:lstStyle/>
          <a:p>
            <a:r>
              <a:rPr lang="pt-BR" dirty="0" smtClean="0"/>
              <a:t>Orientações</a:t>
            </a:r>
          </a:p>
          <a:p>
            <a:pPr lvl="1"/>
            <a:r>
              <a:rPr lang="pt-BR" dirty="0" smtClean="0"/>
              <a:t>Não haverá segunda chamada para os Exames Finais</a:t>
            </a:r>
            <a:r>
              <a:rPr lang="pt-BR" dirty="0" smtClean="0"/>
              <a:t>.</a:t>
            </a:r>
          </a:p>
          <a:p>
            <a:pPr lvl="1"/>
            <a:r>
              <a:rPr lang="pt-BR" dirty="0" smtClean="0"/>
              <a:t>Não existe a situação de presença coletiva.</a:t>
            </a:r>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Ementa</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smtClean="0"/>
              <a:t>01 - Eras da Informática.</a:t>
            </a:r>
          </a:p>
          <a:p>
            <a:r>
              <a:rPr lang="pt-BR" dirty="0" smtClean="0"/>
              <a:t>02 - Bases numéricas e conversões.</a:t>
            </a:r>
          </a:p>
          <a:p>
            <a:r>
              <a:rPr lang="pt-BR" dirty="0" smtClean="0"/>
              <a:t>03 - Funções e circuitos lógicos, tabela verdade e simulação com o </a:t>
            </a:r>
            <a:r>
              <a:rPr lang="pt-BR" dirty="0" err="1" smtClean="0"/>
              <a:t>Logisim</a:t>
            </a:r>
            <a:r>
              <a:rPr lang="pt-BR" dirty="0" smtClean="0"/>
              <a:t>.</a:t>
            </a:r>
          </a:p>
          <a:p>
            <a:r>
              <a:rPr lang="pt-BR" dirty="0" smtClean="0"/>
              <a:t>04 - Arquitetura do computador: esquema básico, camadas e componentes.						</a:t>
            </a:r>
          </a:p>
          <a:p>
            <a:r>
              <a:rPr lang="pt-BR" dirty="0" smtClean="0"/>
              <a:t>05 - Processadores: componentes e estratégias para ganho de desempenho.</a:t>
            </a:r>
          </a:p>
          <a:p>
            <a:r>
              <a:rPr lang="pt-BR" dirty="0" smtClean="0"/>
              <a:t>06 - Memória principal: ROM, RAM, </a:t>
            </a:r>
            <a:r>
              <a:rPr lang="pt-BR" dirty="0" err="1" smtClean="0"/>
              <a:t>encapsulamento</a:t>
            </a:r>
            <a:r>
              <a:rPr lang="pt-BR" dirty="0" smtClean="0"/>
              <a:t>, módulos e hierarquia.</a:t>
            </a:r>
          </a:p>
          <a:p>
            <a:r>
              <a:rPr lang="pt-BR" dirty="0" smtClean="0"/>
              <a:t>07 - Memória secundária: discos rígidos (IDE, SATA, SCSI e SAS).</a:t>
            </a:r>
          </a:p>
          <a:p>
            <a:r>
              <a:rPr lang="pt-BR" dirty="0" smtClean="0"/>
              <a:t>08 - Armazenamento de alta disponibilidade: RAID.</a:t>
            </a:r>
          </a:p>
          <a:p>
            <a:r>
              <a:rPr lang="pt-BR" dirty="0" smtClean="0"/>
              <a:t>09 - Armazenamento de alta disponibilidade: Backup.</a:t>
            </a:r>
          </a:p>
          <a:p>
            <a:r>
              <a:rPr lang="pt-BR" dirty="0" smtClean="0"/>
              <a:t>10 - Classificação de softwares e tipos de licenças.</a:t>
            </a:r>
          </a:p>
          <a:p>
            <a:r>
              <a:rPr lang="pt-BR" dirty="0" smtClean="0"/>
              <a:t>11 - Ferramentas de diagnósticos de hardware e software.</a:t>
            </a:r>
          </a:p>
          <a:p>
            <a:r>
              <a:rPr lang="pt-BR" dirty="0" smtClean="0"/>
              <a:t>12 - </a:t>
            </a:r>
            <a:r>
              <a:rPr lang="pt-BR" dirty="0" err="1" smtClean="0"/>
              <a:t>Sizing</a:t>
            </a:r>
            <a:r>
              <a:rPr lang="pt-BR" dirty="0" smtClean="0"/>
              <a:t> de equipamentos e estimativa de custos.</a:t>
            </a:r>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a:t>
            </a:r>
            <a:endParaRPr lang="pt-BR" dirty="0"/>
          </a:p>
        </p:txBody>
      </p:sp>
      <p:sp>
        <p:nvSpPr>
          <p:cNvPr id="3" name="Espaço Reservado para Conteúdo 2"/>
          <p:cNvSpPr>
            <a:spLocks noGrp="1"/>
          </p:cNvSpPr>
          <p:nvPr>
            <p:ph idx="1"/>
          </p:nvPr>
        </p:nvSpPr>
        <p:spPr/>
        <p:txBody>
          <a:bodyPr/>
          <a:lstStyle/>
          <a:p>
            <a:r>
              <a:rPr lang="pt-BR" dirty="0" smtClean="0"/>
              <a:t>CRISTO, </a:t>
            </a:r>
            <a:r>
              <a:rPr lang="pt-BR" dirty="0" smtClean="0"/>
              <a:t>Fernando </a:t>
            </a:r>
            <a:r>
              <a:rPr lang="pt-BR" dirty="0" smtClean="0"/>
              <a:t>de; PREUSS, Evandro; </a:t>
            </a:r>
            <a:r>
              <a:rPr lang="it-IT" dirty="0" smtClean="0"/>
              <a:t>FRANCISCATTO, Robert. </a:t>
            </a:r>
            <a:r>
              <a:rPr lang="pt-BR" b="1" dirty="0" smtClean="0"/>
              <a:t>Arquitetura </a:t>
            </a:r>
            <a:r>
              <a:rPr lang="pt-BR" b="1" dirty="0" smtClean="0"/>
              <a:t>de </a:t>
            </a:r>
            <a:r>
              <a:rPr lang="pt-BR" b="1" dirty="0" smtClean="0"/>
              <a:t>computadores</a:t>
            </a:r>
            <a:r>
              <a:rPr lang="it-IT" dirty="0" smtClean="0"/>
              <a:t>,  </a:t>
            </a:r>
            <a:r>
              <a:rPr lang="pt-BR" dirty="0" smtClean="0"/>
              <a:t>Universidade </a:t>
            </a:r>
            <a:r>
              <a:rPr lang="pt-BR" dirty="0" smtClean="0"/>
              <a:t>Federal de Santa Maria, Colégio Agrícola </a:t>
            </a:r>
            <a:r>
              <a:rPr lang="pt-BR" dirty="0" smtClean="0"/>
              <a:t>de Frederico </a:t>
            </a:r>
            <a:r>
              <a:rPr lang="pt-BR" dirty="0" err="1" smtClean="0"/>
              <a:t>Westphalen</a:t>
            </a:r>
            <a:r>
              <a:rPr lang="pt-BR" dirty="0" smtClean="0"/>
              <a:t>, 2013</a:t>
            </a:r>
            <a:r>
              <a:rPr lang="pt-BR" dirty="0" smtClean="0"/>
              <a:t>.</a:t>
            </a:r>
          </a:p>
          <a:p>
            <a:r>
              <a:rPr lang="pt-BR" dirty="0" smtClean="0"/>
              <a:t>SCHIAVONI, </a:t>
            </a:r>
            <a:r>
              <a:rPr lang="pt-BR" dirty="0" err="1" smtClean="0"/>
              <a:t>Marilene</a:t>
            </a:r>
            <a:r>
              <a:rPr lang="pt-BR" dirty="0" smtClean="0"/>
              <a:t>. </a:t>
            </a:r>
            <a:r>
              <a:rPr lang="pt-BR" b="1" dirty="0" smtClean="0"/>
              <a:t>Hardware</a:t>
            </a:r>
            <a:r>
              <a:rPr lang="pt-BR" dirty="0" smtClean="0"/>
              <a:t>. Curitiba: Editora do Livro Técnico, 2010.</a:t>
            </a:r>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História dos Computadores</a:t>
            </a:r>
            <a:endParaRPr lang="pt-BR" dirty="0"/>
          </a:p>
        </p:txBody>
      </p:sp>
      <p:sp>
        <p:nvSpPr>
          <p:cNvPr id="3" name="Subtítulo 2"/>
          <p:cNvSpPr>
            <a:spLocks noGrp="1"/>
          </p:cNvSpPr>
          <p:nvPr>
            <p:ph type="subTitle" idx="1"/>
          </p:nvPr>
        </p:nvSpPr>
        <p:spPr>
          <a:xfrm>
            <a:off x="685800" y="4149080"/>
            <a:ext cx="8134672" cy="707528"/>
          </a:xfrm>
        </p:spPr>
        <p:txBody>
          <a:bodyPr/>
          <a:lstStyle/>
          <a:p>
            <a:endParaRPr lang="pt-B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História dos computadores</a:t>
            </a:r>
            <a:endParaRPr lang="pt-BR" dirty="0"/>
          </a:p>
        </p:txBody>
      </p:sp>
      <p:sp>
        <p:nvSpPr>
          <p:cNvPr id="3" name="Espaço Reservado para Conteúdo 2"/>
          <p:cNvSpPr>
            <a:spLocks noGrp="1"/>
          </p:cNvSpPr>
          <p:nvPr>
            <p:ph idx="1"/>
          </p:nvPr>
        </p:nvSpPr>
        <p:spPr/>
        <p:txBody>
          <a:bodyPr>
            <a:normAutofit/>
          </a:bodyPr>
          <a:lstStyle/>
          <a:p>
            <a:r>
              <a:rPr lang="pt-BR" dirty="0" smtClean="0"/>
              <a:t>Hoje </a:t>
            </a:r>
            <a:r>
              <a:rPr lang="pt-BR" dirty="0" smtClean="0"/>
              <a:t>em dia, os computadores estão presentes em nossa vida de uma forma nunca vista anteriormente. Sejam em casa, na escola, na faculdade, na empresa, ou em qualquer outro lugar, eles estão sempre entre nós. </a:t>
            </a:r>
          </a:p>
          <a:p>
            <a:r>
              <a:rPr lang="pt-BR" dirty="0" smtClean="0"/>
              <a:t>Ao </a:t>
            </a:r>
            <a:r>
              <a:rPr lang="pt-BR" dirty="0" smtClean="0"/>
              <a:t>contrário do que parece, a computação não surgiu nos últimos anos ou décadas, mas sim há mais de 7 mil anos atrás. </a:t>
            </a:r>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História dos computadores</a:t>
            </a:r>
            <a:endParaRPr lang="pt-BR" dirty="0"/>
          </a:p>
        </p:txBody>
      </p:sp>
      <p:sp>
        <p:nvSpPr>
          <p:cNvPr id="3" name="Espaço Reservado para Conteúdo 2"/>
          <p:cNvSpPr>
            <a:spLocks noGrp="1"/>
          </p:cNvSpPr>
          <p:nvPr>
            <p:ph idx="1"/>
          </p:nvPr>
        </p:nvSpPr>
        <p:spPr/>
        <p:txBody>
          <a:bodyPr>
            <a:normAutofit/>
          </a:bodyPr>
          <a:lstStyle/>
          <a:p>
            <a:r>
              <a:rPr lang="pt-BR" dirty="0" smtClean="0"/>
              <a:t>A </a:t>
            </a:r>
            <a:r>
              <a:rPr lang="pt-BR" dirty="0" smtClean="0"/>
              <a:t>computação moderna pode ser definida pelo uso de computadores digitais, que não utilizam componentes analógicos com base de seu funcionamento. Ela pode ser dividida em várias gerações: </a:t>
            </a:r>
          </a:p>
          <a:p>
            <a:pPr lvl="1"/>
            <a:r>
              <a:rPr lang="pt-BR" dirty="0" smtClean="0"/>
              <a:t>Primeira </a:t>
            </a:r>
            <a:r>
              <a:rPr lang="pt-BR" dirty="0" smtClean="0"/>
              <a:t>Geração (1946 - 1959) </a:t>
            </a:r>
          </a:p>
          <a:p>
            <a:pPr lvl="1"/>
            <a:r>
              <a:rPr lang="pt-BR" dirty="0" smtClean="0"/>
              <a:t>Segunda </a:t>
            </a:r>
            <a:r>
              <a:rPr lang="pt-BR" dirty="0" smtClean="0"/>
              <a:t>Geração (1959 - 1964) </a:t>
            </a:r>
          </a:p>
          <a:p>
            <a:pPr lvl="1"/>
            <a:r>
              <a:rPr lang="pt-BR" dirty="0" smtClean="0"/>
              <a:t>Terceira </a:t>
            </a:r>
            <a:r>
              <a:rPr lang="pt-BR" dirty="0" smtClean="0"/>
              <a:t>geração (1964 – 1970) </a:t>
            </a:r>
          </a:p>
          <a:p>
            <a:pPr lvl="1"/>
            <a:r>
              <a:rPr lang="pt-BR" dirty="0" smtClean="0"/>
              <a:t>Quarta </a:t>
            </a:r>
            <a:r>
              <a:rPr lang="pt-BR" dirty="0" smtClean="0"/>
              <a:t>geração (1970 até hoje) </a:t>
            </a:r>
          </a:p>
          <a:p>
            <a:endParaRPr 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Primeira </a:t>
            </a:r>
            <a:r>
              <a:rPr lang="pt-BR" dirty="0" smtClean="0"/>
              <a:t>Geração (1946 - 1959) </a:t>
            </a:r>
            <a:endParaRPr lang="pt-BR" dirty="0"/>
          </a:p>
        </p:txBody>
      </p:sp>
      <p:sp>
        <p:nvSpPr>
          <p:cNvPr id="3" name="Espaço Reservado para Conteúdo 2"/>
          <p:cNvSpPr>
            <a:spLocks noGrp="1"/>
          </p:cNvSpPr>
          <p:nvPr>
            <p:ph idx="1"/>
          </p:nvPr>
        </p:nvSpPr>
        <p:spPr/>
        <p:txBody>
          <a:bodyPr>
            <a:normAutofit/>
          </a:bodyPr>
          <a:lstStyle/>
          <a:p>
            <a:r>
              <a:rPr lang="pt-BR" dirty="0" smtClean="0"/>
              <a:t>A </a:t>
            </a:r>
            <a:r>
              <a:rPr lang="pt-BR" b="1" dirty="0" smtClean="0"/>
              <a:t>primeira geração </a:t>
            </a:r>
            <a:r>
              <a:rPr lang="pt-BR" dirty="0" smtClean="0"/>
              <a:t>de computadores modernos tinha com principal característica o uso de </a:t>
            </a:r>
            <a:r>
              <a:rPr lang="pt-BR" b="1" dirty="0" smtClean="0"/>
              <a:t>válvulas eletrônicas</a:t>
            </a:r>
            <a:r>
              <a:rPr lang="pt-BR" dirty="0" smtClean="0"/>
              <a:t>, possuindo dimensões enormes. </a:t>
            </a:r>
          </a:p>
          <a:p>
            <a:r>
              <a:rPr lang="pt-BR" dirty="0" smtClean="0"/>
              <a:t>Eles </a:t>
            </a:r>
            <a:r>
              <a:rPr lang="pt-BR" dirty="0" smtClean="0"/>
              <a:t>utilizavam quilômetros de fios, chegando a atingir temperaturas muito elevadas, o que frequentemente causava problemas de </a:t>
            </a:r>
            <a:r>
              <a:rPr lang="pt-BR" dirty="0" smtClean="0"/>
              <a:t>funcionamento.</a:t>
            </a:r>
            <a:endParaRPr lang="pt-BR"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Apresentação</a:t>
            </a:r>
            <a:endParaRPr lang="pt-BR" dirty="0"/>
          </a:p>
        </p:txBody>
      </p:sp>
      <p:sp>
        <p:nvSpPr>
          <p:cNvPr id="3" name="Espaço Reservado para Conteúdo 2"/>
          <p:cNvSpPr>
            <a:spLocks noGrp="1"/>
          </p:cNvSpPr>
          <p:nvPr>
            <p:ph idx="1"/>
          </p:nvPr>
        </p:nvSpPr>
        <p:spPr/>
        <p:txBody>
          <a:bodyPr/>
          <a:lstStyle/>
          <a:p>
            <a:r>
              <a:rPr lang="pt-BR" dirty="0" smtClean="0"/>
              <a:t>Especialista em Engenharia de Produção </a:t>
            </a:r>
            <a:r>
              <a:rPr lang="pt-BR" sz="1800" dirty="0" smtClean="0"/>
              <a:t>(</a:t>
            </a:r>
            <a:r>
              <a:rPr lang="pt-BR" sz="1800" dirty="0" err="1" smtClean="0"/>
              <a:t>Uniter</a:t>
            </a:r>
            <a:r>
              <a:rPr lang="pt-BR" sz="1800" dirty="0" smtClean="0"/>
              <a:t>)</a:t>
            </a:r>
            <a:endParaRPr lang="pt-BR" dirty="0" smtClean="0"/>
          </a:p>
          <a:p>
            <a:r>
              <a:rPr lang="pt-BR" dirty="0" smtClean="0"/>
              <a:t>Tecnólogo em Automação Industrial</a:t>
            </a:r>
            <a:r>
              <a:rPr lang="pt-BR" dirty="0" smtClean="0"/>
              <a:t> </a:t>
            </a:r>
            <a:r>
              <a:rPr lang="pt-BR" sz="1800" dirty="0" smtClean="0"/>
              <a:t>(UTFPR)</a:t>
            </a:r>
            <a:endParaRPr lang="pt-BR" dirty="0" smtClean="0"/>
          </a:p>
          <a:p>
            <a:r>
              <a:rPr lang="pt-BR" dirty="0" smtClean="0"/>
              <a:t>Técnico em Eletrotécnica </a:t>
            </a:r>
            <a:r>
              <a:rPr lang="pt-BR" sz="1800" dirty="0" smtClean="0"/>
              <a:t>(UTFPR)</a:t>
            </a:r>
            <a:endParaRPr lang="pt-BR" dirty="0" smtClean="0"/>
          </a:p>
          <a:p>
            <a:r>
              <a:rPr lang="pt-BR" dirty="0" smtClean="0"/>
              <a:t>Gerente Técnico de Laboratório de Calibração</a:t>
            </a:r>
          </a:p>
          <a:p>
            <a:r>
              <a:rPr lang="pt-BR" dirty="0" smtClean="0"/>
              <a:t>Sócio da Paes &amp; Paes Soluções </a:t>
            </a:r>
            <a:r>
              <a:rPr lang="pt-BR" dirty="0" err="1" smtClean="0"/>
              <a:t>Ltda</a:t>
            </a:r>
            <a:endParaRPr lang="pt-BR" dirty="0" smtClean="0"/>
          </a:p>
          <a:p>
            <a:r>
              <a:rPr lang="pt-BR" dirty="0" smtClean="0"/>
              <a:t>Professor na </a:t>
            </a:r>
            <a:r>
              <a:rPr lang="pt-BR" dirty="0" err="1" smtClean="0"/>
              <a:t>UniOpet</a:t>
            </a:r>
            <a:r>
              <a:rPr lang="pt-BR" dirty="0" smtClean="0"/>
              <a:t> no departamento de TI</a:t>
            </a:r>
          </a:p>
          <a:p>
            <a:r>
              <a:rPr lang="pt-BR" dirty="0" smtClean="0"/>
              <a:t>Professor atuante no </a:t>
            </a:r>
            <a:r>
              <a:rPr lang="pt-BR" dirty="0" err="1" smtClean="0"/>
              <a:t>FabLab</a:t>
            </a:r>
            <a:r>
              <a:rPr lang="pt-BR" dirty="0" smtClean="0"/>
              <a:t> - </a:t>
            </a:r>
            <a:r>
              <a:rPr lang="pt-BR" dirty="0" err="1" smtClean="0"/>
              <a:t>UniOpet</a:t>
            </a:r>
            <a:endParaRPr lang="pt-BR" dirty="0" smtClean="0"/>
          </a:p>
          <a:p>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Primeira Geração (1946 - 1959) </a:t>
            </a:r>
            <a:endParaRPr lang="pt-BR" dirty="0"/>
          </a:p>
        </p:txBody>
      </p:sp>
      <p:sp>
        <p:nvSpPr>
          <p:cNvPr id="3" name="Espaço Reservado para Conteúdo 2"/>
          <p:cNvSpPr>
            <a:spLocks noGrp="1"/>
          </p:cNvSpPr>
          <p:nvPr>
            <p:ph idx="1"/>
          </p:nvPr>
        </p:nvSpPr>
        <p:spPr/>
        <p:txBody>
          <a:bodyPr>
            <a:normAutofit/>
          </a:bodyPr>
          <a:lstStyle/>
          <a:p>
            <a:r>
              <a:rPr lang="pt-BR" dirty="0" smtClean="0"/>
              <a:t>No </a:t>
            </a:r>
            <a:r>
              <a:rPr lang="pt-BR" dirty="0" smtClean="0"/>
              <a:t>ano de 1946, ocorreu uma revolução no mundo da computação, com o lançamento do computador ENIAC (</a:t>
            </a:r>
            <a:r>
              <a:rPr lang="pt-BR" dirty="0" err="1" smtClean="0"/>
              <a:t>Electrical</a:t>
            </a:r>
            <a:r>
              <a:rPr lang="pt-BR" dirty="0" smtClean="0"/>
              <a:t> </a:t>
            </a:r>
            <a:r>
              <a:rPr lang="pt-BR" dirty="0" err="1" smtClean="0"/>
              <a:t>Numerical</a:t>
            </a:r>
            <a:r>
              <a:rPr lang="pt-BR" dirty="0" smtClean="0"/>
              <a:t> </a:t>
            </a:r>
            <a:r>
              <a:rPr lang="pt-BR" dirty="0" err="1" smtClean="0"/>
              <a:t>Integrator</a:t>
            </a:r>
            <a:r>
              <a:rPr lang="pt-BR" dirty="0" smtClean="0"/>
              <a:t> </a:t>
            </a:r>
            <a:r>
              <a:rPr lang="pt-BR" dirty="0" err="1" smtClean="0"/>
              <a:t>and</a:t>
            </a:r>
            <a:r>
              <a:rPr lang="pt-BR" dirty="0" smtClean="0"/>
              <a:t> </a:t>
            </a:r>
            <a:r>
              <a:rPr lang="pt-BR" dirty="0" err="1" smtClean="0"/>
              <a:t>Calculator</a:t>
            </a:r>
            <a:r>
              <a:rPr lang="pt-BR" dirty="0" smtClean="0"/>
              <a:t>), desenvolvido por cientistas norte-americanos. </a:t>
            </a:r>
          </a:p>
          <a:p>
            <a:r>
              <a:rPr lang="pt-BR" dirty="0" smtClean="0"/>
              <a:t>Esta </a:t>
            </a:r>
            <a:r>
              <a:rPr lang="pt-BR" dirty="0" smtClean="0"/>
              <a:t>máquina era em torno de 1000 vezes mais rápida que qualquer outra que existia na época. </a:t>
            </a:r>
          </a:p>
          <a:p>
            <a:endParaRPr lang="pt-B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Primeira Geração (1946 - 1959) </a:t>
            </a:r>
            <a:endParaRPr lang="pt-BR" dirty="0"/>
          </a:p>
        </p:txBody>
      </p:sp>
      <p:sp>
        <p:nvSpPr>
          <p:cNvPr id="3" name="Espaço Reservado para Conteúdo 2"/>
          <p:cNvSpPr>
            <a:spLocks noGrp="1"/>
          </p:cNvSpPr>
          <p:nvPr>
            <p:ph idx="1"/>
          </p:nvPr>
        </p:nvSpPr>
        <p:spPr/>
        <p:txBody>
          <a:bodyPr/>
          <a:lstStyle/>
          <a:p>
            <a:r>
              <a:rPr lang="pt-BR" dirty="0" smtClean="0"/>
              <a:t>ENIAC</a:t>
            </a:r>
            <a:r>
              <a:rPr lang="pt-BR" dirty="0" smtClean="0"/>
              <a:t>: </a:t>
            </a:r>
          </a:p>
        </p:txBody>
      </p:sp>
      <p:pic>
        <p:nvPicPr>
          <p:cNvPr id="1026" name="Picture 2"/>
          <p:cNvPicPr>
            <a:picLocks noChangeAspect="1" noChangeArrowheads="1"/>
          </p:cNvPicPr>
          <p:nvPr/>
        </p:nvPicPr>
        <p:blipFill>
          <a:blip r:embed="rId2" cstate="print"/>
          <a:srcRect/>
          <a:stretch>
            <a:fillRect/>
          </a:stretch>
        </p:blipFill>
        <p:spPr bwMode="auto">
          <a:xfrm>
            <a:off x="2267744" y="2204864"/>
            <a:ext cx="5295900" cy="39814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Primeira Geração (1946 - 1959</a:t>
            </a:r>
            <a:r>
              <a:rPr lang="pt-BR" dirty="0" smtClean="0"/>
              <a:t>)</a:t>
            </a:r>
            <a:endParaRPr lang="pt-BR" dirty="0"/>
          </a:p>
        </p:txBody>
      </p:sp>
      <p:sp>
        <p:nvSpPr>
          <p:cNvPr id="3" name="Espaço Reservado para Conteúdo 2"/>
          <p:cNvSpPr>
            <a:spLocks noGrp="1"/>
          </p:cNvSpPr>
          <p:nvPr>
            <p:ph idx="1"/>
          </p:nvPr>
        </p:nvSpPr>
        <p:spPr/>
        <p:txBody>
          <a:bodyPr>
            <a:normAutofit/>
          </a:bodyPr>
          <a:lstStyle/>
          <a:p>
            <a:r>
              <a:rPr lang="pt-BR" dirty="0" smtClean="0"/>
              <a:t>As </a:t>
            </a:r>
            <a:r>
              <a:rPr lang="pt-BR" dirty="0" smtClean="0"/>
              <a:t>dimensões desta máquina são muito grandes, com aproximadamente 25 metros de comprimento por 5,50 m de altura. </a:t>
            </a:r>
          </a:p>
          <a:p>
            <a:r>
              <a:rPr lang="pt-BR" dirty="0" smtClean="0"/>
              <a:t>O </a:t>
            </a:r>
            <a:r>
              <a:rPr lang="pt-BR" dirty="0" smtClean="0"/>
              <a:t>seu peso total era de 30 toneladas. Esse valor representa algo como um andar inteiro de um prédio. </a:t>
            </a:r>
          </a:p>
          <a:p>
            <a:r>
              <a:rPr lang="pt-BR" dirty="0" smtClean="0"/>
              <a:t>O </a:t>
            </a:r>
            <a:r>
              <a:rPr lang="pt-BR" dirty="0" smtClean="0"/>
              <a:t>ENIAC foi o grande lançamento da primeira geração da computação </a:t>
            </a:r>
            <a:r>
              <a:rPr lang="pt-BR" dirty="0" smtClean="0"/>
              <a:t>moderna.</a:t>
            </a:r>
            <a:endParaRPr lang="pt-BR" dirty="0" smtClean="0"/>
          </a:p>
          <a:p>
            <a:endParaRPr lang="pt-B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Segunda </a:t>
            </a:r>
            <a:r>
              <a:rPr lang="pt-BR" dirty="0" smtClean="0"/>
              <a:t>Geração (1959 - 1964) </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Na </a:t>
            </a:r>
            <a:r>
              <a:rPr lang="pt-BR" dirty="0" smtClean="0"/>
              <a:t>segunda geração, houve a substituição das válvulas eletrônicas por </a:t>
            </a:r>
            <a:r>
              <a:rPr lang="pt-BR" b="1" dirty="0" smtClean="0"/>
              <a:t>transistores</a:t>
            </a:r>
            <a:r>
              <a:rPr lang="pt-BR" dirty="0" smtClean="0"/>
              <a:t>, </a:t>
            </a:r>
            <a:r>
              <a:rPr lang="pt-BR" dirty="0" smtClean="0"/>
              <a:t>o que diminuiu em muito tamanho do hardware. </a:t>
            </a:r>
          </a:p>
          <a:p>
            <a:r>
              <a:rPr lang="pt-BR" dirty="0" smtClean="0"/>
              <a:t>A </a:t>
            </a:r>
            <a:r>
              <a:rPr lang="pt-BR" dirty="0" smtClean="0"/>
              <a:t>tecnologia de circuitos impressos também foi criada, assim evitando que os fios e cabos elétricos ficassem espalhados por todo lugar. É possível dividir os computadores desta geração em duas grandes categorias: </a:t>
            </a:r>
            <a:r>
              <a:rPr lang="pt-BR" b="1" dirty="0" smtClean="0"/>
              <a:t>supercomputadores e </a:t>
            </a:r>
            <a:r>
              <a:rPr lang="pt-BR" b="1" dirty="0" err="1" smtClean="0"/>
              <a:t>mini-computadores</a:t>
            </a:r>
            <a:r>
              <a:rPr lang="pt-BR" b="1" dirty="0" smtClean="0"/>
              <a:t>. </a:t>
            </a:r>
          </a:p>
          <a:p>
            <a:endParaRPr 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Segunda Geração (1959 - 1964) </a:t>
            </a:r>
            <a:endParaRPr lang="pt-BR" dirty="0"/>
          </a:p>
        </p:txBody>
      </p:sp>
      <p:pic>
        <p:nvPicPr>
          <p:cNvPr id="2050" name="Picture 2"/>
          <p:cNvPicPr>
            <a:picLocks noChangeAspect="1" noChangeArrowheads="1"/>
          </p:cNvPicPr>
          <p:nvPr/>
        </p:nvPicPr>
        <p:blipFill>
          <a:blip r:embed="rId2" cstate="print"/>
          <a:srcRect/>
          <a:stretch>
            <a:fillRect/>
          </a:stretch>
        </p:blipFill>
        <p:spPr bwMode="auto">
          <a:xfrm>
            <a:off x="388989" y="1844824"/>
            <a:ext cx="3299275" cy="259228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3779912" y="3789040"/>
            <a:ext cx="2663193" cy="2607940"/>
          </a:xfrm>
          <a:prstGeom prst="rect">
            <a:avLst/>
          </a:prstGeom>
          <a:noFill/>
          <a:ln w="9525">
            <a:noFill/>
            <a:miter lim="800000"/>
            <a:headEnd/>
            <a:tailEnd/>
          </a:ln>
        </p:spPr>
      </p:pic>
      <p:pic>
        <p:nvPicPr>
          <p:cNvPr id="2051" name="Picture 3"/>
          <p:cNvPicPr>
            <a:picLocks noGrp="1" noChangeAspect="1" noChangeArrowheads="1"/>
          </p:cNvPicPr>
          <p:nvPr>
            <p:ph idx="1"/>
          </p:nvPr>
        </p:nvPicPr>
        <p:blipFill>
          <a:blip r:embed="rId4" cstate="print"/>
          <a:srcRect/>
          <a:stretch>
            <a:fillRect/>
          </a:stretch>
        </p:blipFill>
        <p:spPr bwMode="auto">
          <a:xfrm>
            <a:off x="5796136" y="1772816"/>
            <a:ext cx="1587500" cy="2794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Segunda Geração (1959 - 1964) </a:t>
            </a:r>
            <a:endParaRPr lang="pt-BR" dirty="0"/>
          </a:p>
        </p:txBody>
      </p:sp>
      <p:sp>
        <p:nvSpPr>
          <p:cNvPr id="3" name="Espaço Reservado para Conteúdo 2"/>
          <p:cNvSpPr>
            <a:spLocks noGrp="1"/>
          </p:cNvSpPr>
          <p:nvPr>
            <p:ph idx="1"/>
          </p:nvPr>
        </p:nvSpPr>
        <p:spPr/>
        <p:txBody>
          <a:bodyPr>
            <a:normAutofit/>
          </a:bodyPr>
          <a:lstStyle/>
          <a:p>
            <a:r>
              <a:rPr lang="pt-BR" b="1" dirty="0" smtClean="0"/>
              <a:t>IBM </a:t>
            </a:r>
            <a:r>
              <a:rPr lang="pt-BR" b="1" dirty="0" smtClean="0"/>
              <a:t>7030: </a:t>
            </a:r>
            <a:r>
              <a:rPr lang="pt-BR" dirty="0" smtClean="0"/>
              <a:t>também conhecido por </a:t>
            </a:r>
            <a:r>
              <a:rPr lang="pt-BR" dirty="0" err="1" smtClean="0"/>
              <a:t>Strech</a:t>
            </a:r>
            <a:r>
              <a:rPr lang="pt-BR" dirty="0" smtClean="0"/>
              <a:t>, foi o primeiro supercomputador lançado na segunda geração, desenvolvido pela IBM. Seu tamanho era bem reduzido comparado com máquinas como o ENIAC, podendo ocupar somente uma sala comum. </a:t>
            </a:r>
          </a:p>
          <a:p>
            <a:r>
              <a:rPr lang="pt-BR" dirty="0" smtClean="0"/>
              <a:t>Ele </a:t>
            </a:r>
            <a:r>
              <a:rPr lang="pt-BR" dirty="0" smtClean="0"/>
              <a:t>era utilizado por grandes companhias, custando em torno de 13 milhões de dólares na época. </a:t>
            </a:r>
          </a:p>
          <a:p>
            <a:endParaRPr lang="pt-B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Segunda Geração (1959 - 1964) </a:t>
            </a:r>
            <a:endParaRPr lang="pt-BR" dirty="0"/>
          </a:p>
        </p:txBody>
      </p:sp>
      <p:sp>
        <p:nvSpPr>
          <p:cNvPr id="3" name="Espaço Reservado para Conteúdo 2"/>
          <p:cNvSpPr>
            <a:spLocks noGrp="1"/>
          </p:cNvSpPr>
          <p:nvPr>
            <p:ph idx="1"/>
          </p:nvPr>
        </p:nvSpPr>
        <p:spPr/>
        <p:txBody>
          <a:bodyPr/>
          <a:lstStyle/>
          <a:p>
            <a:r>
              <a:rPr lang="pt-BR" b="1" dirty="0" smtClean="0"/>
              <a:t>IBM </a:t>
            </a:r>
            <a:r>
              <a:rPr lang="pt-BR" b="1" dirty="0" smtClean="0"/>
              <a:t>7030: </a:t>
            </a:r>
          </a:p>
        </p:txBody>
      </p:sp>
      <p:pic>
        <p:nvPicPr>
          <p:cNvPr id="3074" name="Picture 2"/>
          <p:cNvPicPr>
            <a:picLocks noChangeAspect="1" noChangeArrowheads="1"/>
          </p:cNvPicPr>
          <p:nvPr/>
        </p:nvPicPr>
        <p:blipFill>
          <a:blip r:embed="rId2" cstate="print"/>
          <a:srcRect/>
          <a:stretch>
            <a:fillRect/>
          </a:stretch>
        </p:blipFill>
        <p:spPr bwMode="auto">
          <a:xfrm>
            <a:off x="3779912" y="1700808"/>
            <a:ext cx="3492721" cy="450892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Segunda Geração (1959 - 1964) </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Esta </a:t>
            </a:r>
            <a:r>
              <a:rPr lang="pt-BR" dirty="0" smtClean="0"/>
              <a:t>máquina executava cálculos na casa dos microssegundos, o que permitia até um milhão de operações por segundo. </a:t>
            </a:r>
          </a:p>
          <a:p>
            <a:r>
              <a:rPr lang="pt-BR" dirty="0" smtClean="0"/>
              <a:t>Várias </a:t>
            </a:r>
            <a:r>
              <a:rPr lang="pt-BR" dirty="0" smtClean="0"/>
              <a:t>linguagens de programação foram desenvolvidas para os computadores de segunda geração, como Fortran, </a:t>
            </a:r>
            <a:r>
              <a:rPr lang="pt-BR" dirty="0" err="1" smtClean="0"/>
              <a:t>Cobol</a:t>
            </a:r>
            <a:r>
              <a:rPr lang="pt-BR" dirty="0" smtClean="0"/>
              <a:t> e </a:t>
            </a:r>
            <a:r>
              <a:rPr lang="pt-BR" dirty="0" err="1" smtClean="0"/>
              <a:t>Algol</a:t>
            </a:r>
            <a:r>
              <a:rPr lang="pt-BR" dirty="0" smtClean="0"/>
              <a:t>. </a:t>
            </a:r>
          </a:p>
          <a:p>
            <a:r>
              <a:rPr lang="pt-BR" dirty="0" smtClean="0"/>
              <a:t>Assim</a:t>
            </a:r>
            <a:r>
              <a:rPr lang="pt-BR" dirty="0" smtClean="0"/>
              <a:t>, softwares já poderiam ser criados com mais facilidade. Muitos Mainframes (modo como as máquinas dessa época são chamadas) ainda estão em funcionamento em várias empresas no dias de hoje, como na própria IBM. </a:t>
            </a:r>
          </a:p>
          <a:p>
            <a:endParaRPr lang="pt-B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Segunda Geração (1959 - 1964) </a:t>
            </a:r>
            <a:endParaRPr lang="pt-BR" dirty="0"/>
          </a:p>
        </p:txBody>
      </p:sp>
      <p:sp>
        <p:nvSpPr>
          <p:cNvPr id="3" name="Espaço Reservado para Conteúdo 2"/>
          <p:cNvSpPr>
            <a:spLocks noGrp="1"/>
          </p:cNvSpPr>
          <p:nvPr>
            <p:ph idx="1"/>
          </p:nvPr>
        </p:nvSpPr>
        <p:spPr/>
        <p:txBody>
          <a:bodyPr>
            <a:normAutofit/>
          </a:bodyPr>
          <a:lstStyle/>
          <a:p>
            <a:r>
              <a:rPr lang="pt-BR" dirty="0" smtClean="0"/>
              <a:t>PDP-8 </a:t>
            </a:r>
            <a:r>
              <a:rPr lang="pt-BR" dirty="0" smtClean="0"/>
              <a:t>foi um dos </a:t>
            </a:r>
            <a:r>
              <a:rPr lang="pt-BR" dirty="0" err="1" smtClean="0"/>
              <a:t>mini-computadores</a:t>
            </a:r>
            <a:r>
              <a:rPr lang="pt-BR" dirty="0" smtClean="0"/>
              <a:t> mais conhecidos da segunda geração. Basicamente, foi uma versão mais básica do supercomputador, sendo mais atrativo do ponto de vista financeiro (centenas de milhões de dólares). </a:t>
            </a:r>
          </a:p>
          <a:p>
            <a:r>
              <a:rPr lang="pt-BR" dirty="0" smtClean="0"/>
              <a:t>Eram </a:t>
            </a:r>
            <a:r>
              <a:rPr lang="pt-BR" dirty="0" smtClean="0"/>
              <a:t>menores do que os supercomputadores, mas mesmo assim ainda ocupavam um bom espaço no cômodo. </a:t>
            </a:r>
          </a:p>
          <a:p>
            <a:endParaRPr lang="pt-B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Segunda Geração (1959 - 1964) </a:t>
            </a:r>
            <a:endParaRPr lang="pt-BR" dirty="0"/>
          </a:p>
        </p:txBody>
      </p:sp>
      <p:sp>
        <p:nvSpPr>
          <p:cNvPr id="3" name="Espaço Reservado para Conteúdo 2"/>
          <p:cNvSpPr>
            <a:spLocks noGrp="1"/>
          </p:cNvSpPr>
          <p:nvPr>
            <p:ph idx="1"/>
          </p:nvPr>
        </p:nvSpPr>
        <p:spPr/>
        <p:txBody>
          <a:bodyPr/>
          <a:lstStyle/>
          <a:p>
            <a:r>
              <a:rPr lang="pt-BR" dirty="0" smtClean="0"/>
              <a:t>PDP-8 </a:t>
            </a:r>
            <a:endParaRPr lang="pt-BR" dirty="0" smtClean="0"/>
          </a:p>
          <a:p>
            <a:pPr>
              <a:buNone/>
            </a:pPr>
            <a:endParaRPr lang="pt-BR" dirty="0"/>
          </a:p>
        </p:txBody>
      </p:sp>
      <p:pic>
        <p:nvPicPr>
          <p:cNvPr id="4098" name="Picture 2"/>
          <p:cNvPicPr>
            <a:picLocks noChangeAspect="1" noChangeArrowheads="1"/>
          </p:cNvPicPr>
          <p:nvPr/>
        </p:nvPicPr>
        <p:blipFill>
          <a:blip r:embed="rId2" cstate="print"/>
          <a:srcRect/>
          <a:stretch>
            <a:fillRect/>
          </a:stretch>
        </p:blipFill>
        <p:spPr bwMode="auto">
          <a:xfrm>
            <a:off x="2699792" y="1772816"/>
            <a:ext cx="3810000" cy="46386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Apresentação Alunos</a:t>
            </a:r>
            <a:endParaRPr lang="pt-BR" dirty="0"/>
          </a:p>
        </p:txBody>
      </p:sp>
      <p:sp>
        <p:nvSpPr>
          <p:cNvPr id="3" name="Espaço Reservado para Conteúdo 2"/>
          <p:cNvSpPr>
            <a:spLocks noGrp="1"/>
          </p:cNvSpPr>
          <p:nvPr>
            <p:ph idx="1"/>
          </p:nvPr>
        </p:nvSpPr>
        <p:spPr/>
        <p:txBody>
          <a:bodyPr/>
          <a:lstStyle/>
          <a:p>
            <a:r>
              <a:rPr lang="pt-BR" dirty="0" smtClean="0"/>
              <a:t>Nome</a:t>
            </a:r>
          </a:p>
          <a:p>
            <a:r>
              <a:rPr lang="pt-BR" dirty="0" smtClean="0"/>
              <a:t>Idade</a:t>
            </a:r>
          </a:p>
          <a:p>
            <a:r>
              <a:rPr lang="pt-BR" dirty="0" smtClean="0"/>
              <a:t>Trabalha e/ou estuda</a:t>
            </a:r>
          </a:p>
          <a:p>
            <a:r>
              <a:rPr lang="pt-BR" dirty="0" smtClean="0"/>
              <a:t>Hobbies</a:t>
            </a:r>
          </a:p>
          <a:p>
            <a:r>
              <a:rPr lang="pt-BR" dirty="0" smtClean="0"/>
              <a:t>Qual a expectativa com o curso</a:t>
            </a:r>
          </a:p>
          <a:p>
            <a:endParaRPr lang="pt-B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Terceira </a:t>
            </a:r>
            <a:r>
              <a:rPr lang="pt-BR" dirty="0" smtClean="0"/>
              <a:t>geração (1964 – 1970) </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Os </a:t>
            </a:r>
            <a:r>
              <a:rPr lang="pt-BR" dirty="0" smtClean="0"/>
              <a:t>computadores desta geração foram conhecidos pelo uso de circuitos integrados (CI), ou seja, permitiram que uma mesma placa armazenasse vários circuitos que se comunicavam com hardwares distintos ao mesmo tempo. </a:t>
            </a:r>
          </a:p>
          <a:p>
            <a:r>
              <a:rPr lang="pt-BR" dirty="0" smtClean="0"/>
              <a:t>Desta </a:t>
            </a:r>
            <a:r>
              <a:rPr lang="pt-BR" dirty="0" smtClean="0"/>
              <a:t>maneira, as máquinas se tornaram mais velozes, com um número maior de funcionalidades. O preço também diminuiu consideravelmente. </a:t>
            </a:r>
          </a:p>
          <a:p>
            <a:endParaRPr lang="pt-B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Terceira </a:t>
            </a:r>
            <a:r>
              <a:rPr lang="pt-BR" dirty="0" smtClean="0"/>
              <a:t>geração (1964 – 1970) </a:t>
            </a:r>
            <a:endParaRPr lang="pt-BR" dirty="0"/>
          </a:p>
        </p:txBody>
      </p:sp>
      <p:sp>
        <p:nvSpPr>
          <p:cNvPr id="3" name="Espaço Reservado para Conteúdo 2"/>
          <p:cNvSpPr>
            <a:spLocks noGrp="1"/>
          </p:cNvSpPr>
          <p:nvPr>
            <p:ph idx="1"/>
          </p:nvPr>
        </p:nvSpPr>
        <p:spPr/>
        <p:txBody>
          <a:bodyPr>
            <a:normAutofit/>
          </a:bodyPr>
          <a:lstStyle/>
          <a:p>
            <a:r>
              <a:rPr lang="pt-BR" dirty="0" smtClean="0"/>
              <a:t>Um </a:t>
            </a:r>
            <a:r>
              <a:rPr lang="pt-BR" dirty="0" smtClean="0"/>
              <a:t>dos principais exemplos da Terceira geração é o IBM 360/91, lançado em 1967, sendo um grande sucesso em vendas na época. </a:t>
            </a:r>
          </a:p>
          <a:p>
            <a:r>
              <a:rPr lang="pt-BR" dirty="0" smtClean="0"/>
              <a:t>Esta </a:t>
            </a:r>
            <a:r>
              <a:rPr lang="pt-BR" dirty="0" smtClean="0"/>
              <a:t>máquina já trabalhava com dispositivos de entrada e saída modernos para a época, como discos e fitas de armazenamento, além da possibilidade de imprimir todos os resultados em papel. </a:t>
            </a:r>
          </a:p>
          <a:p>
            <a:endParaRPr lang="pt-B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Terceira </a:t>
            </a:r>
            <a:r>
              <a:rPr lang="pt-BR" dirty="0" smtClean="0"/>
              <a:t>geração (1964 – 1970) </a:t>
            </a:r>
            <a:endParaRPr lang="pt-BR" dirty="0"/>
          </a:p>
        </p:txBody>
      </p:sp>
      <p:sp>
        <p:nvSpPr>
          <p:cNvPr id="3" name="Espaço Reservado para Conteúdo 2"/>
          <p:cNvSpPr>
            <a:spLocks noGrp="1"/>
          </p:cNvSpPr>
          <p:nvPr>
            <p:ph idx="1"/>
          </p:nvPr>
        </p:nvSpPr>
        <p:spPr/>
        <p:txBody>
          <a:bodyPr/>
          <a:lstStyle/>
          <a:p>
            <a:r>
              <a:rPr lang="pt-BR" dirty="0" smtClean="0"/>
              <a:t>IBM </a:t>
            </a:r>
            <a:r>
              <a:rPr lang="pt-BR" dirty="0" smtClean="0"/>
              <a:t>360/91:</a:t>
            </a:r>
            <a:endParaRPr lang="pt-BR" dirty="0"/>
          </a:p>
        </p:txBody>
      </p:sp>
      <p:pic>
        <p:nvPicPr>
          <p:cNvPr id="5122" name="Picture 2"/>
          <p:cNvPicPr>
            <a:picLocks noChangeAspect="1" noChangeArrowheads="1"/>
          </p:cNvPicPr>
          <p:nvPr/>
        </p:nvPicPr>
        <p:blipFill>
          <a:blip r:embed="rId2" cstate="print"/>
          <a:srcRect/>
          <a:stretch>
            <a:fillRect/>
          </a:stretch>
        </p:blipFill>
        <p:spPr bwMode="auto">
          <a:xfrm>
            <a:off x="3131840" y="2492896"/>
            <a:ext cx="4184533" cy="322532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Quarta </a:t>
            </a:r>
            <a:r>
              <a:rPr lang="pt-BR" dirty="0" smtClean="0"/>
              <a:t>geração (1970 até hoje)</a:t>
            </a:r>
            <a:endParaRPr lang="pt-BR" dirty="0"/>
          </a:p>
        </p:txBody>
      </p:sp>
      <p:sp>
        <p:nvSpPr>
          <p:cNvPr id="3" name="Espaço Reservado para Conteúdo 2"/>
          <p:cNvSpPr>
            <a:spLocks noGrp="1"/>
          </p:cNvSpPr>
          <p:nvPr>
            <p:ph idx="1"/>
          </p:nvPr>
        </p:nvSpPr>
        <p:spPr/>
        <p:txBody>
          <a:bodyPr>
            <a:normAutofit/>
          </a:bodyPr>
          <a:lstStyle/>
          <a:p>
            <a:r>
              <a:rPr lang="pt-BR" dirty="0" smtClean="0"/>
              <a:t>A </a:t>
            </a:r>
            <a:r>
              <a:rPr lang="pt-BR" dirty="0" smtClean="0"/>
              <a:t>quarta geração é conhecida pelo advento dos microprocessadores e computadores pessoais, com a redução drástica do tamanho e preço das máquinas. </a:t>
            </a:r>
          </a:p>
          <a:p>
            <a:r>
              <a:rPr lang="pt-BR" dirty="0" smtClean="0"/>
              <a:t>Os </a:t>
            </a:r>
            <a:r>
              <a:rPr lang="pt-BR" dirty="0" smtClean="0"/>
              <a:t>processadores atingiram o incrível patamar de bilhões de operações por segundo, permitindo que muitas tarefas fossem implementadas agora. </a:t>
            </a:r>
          </a:p>
          <a:p>
            <a:endParaRPr lang="pt-B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sp>
        <p:nvSpPr>
          <p:cNvPr id="3" name="Espaço Reservado para Conteúdo 2"/>
          <p:cNvSpPr>
            <a:spLocks noGrp="1"/>
          </p:cNvSpPr>
          <p:nvPr>
            <p:ph idx="1"/>
          </p:nvPr>
        </p:nvSpPr>
        <p:spPr/>
        <p:txBody>
          <a:bodyPr>
            <a:normAutofit/>
          </a:bodyPr>
          <a:lstStyle/>
          <a:p>
            <a:r>
              <a:rPr lang="pt-BR" dirty="0" smtClean="0"/>
              <a:t>Os </a:t>
            </a:r>
            <a:r>
              <a:rPr lang="pt-BR" dirty="0" smtClean="0"/>
              <a:t>circuitos acabaram se tornado ainda mais integrados e menores, o que permitiu o desenvolvimento dos microprocessadores. </a:t>
            </a:r>
          </a:p>
          <a:p>
            <a:r>
              <a:rPr lang="pt-BR" dirty="0" smtClean="0"/>
              <a:t>Quanto </a:t>
            </a:r>
            <a:r>
              <a:rPr lang="pt-BR" dirty="0" smtClean="0"/>
              <a:t>mais o tempo foi passando, mais fácil foi comprar um computador pessoal. Nesta era, os softwares e sistemas se tornaram tão importantes quanto o hardware. </a:t>
            </a:r>
          </a:p>
          <a:p>
            <a:endParaRPr lang="pt-B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sp>
        <p:nvSpPr>
          <p:cNvPr id="3" name="Espaço Reservado para Conteúdo 2"/>
          <p:cNvSpPr>
            <a:spLocks noGrp="1"/>
          </p:cNvSpPr>
          <p:nvPr>
            <p:ph idx="1"/>
          </p:nvPr>
        </p:nvSpPr>
        <p:spPr/>
        <p:txBody>
          <a:bodyPr>
            <a:normAutofit/>
          </a:bodyPr>
          <a:lstStyle/>
          <a:p>
            <a:r>
              <a:rPr lang="pt-BR" b="1" dirty="0" smtClean="0"/>
              <a:t>Altair </a:t>
            </a:r>
            <a:r>
              <a:rPr lang="pt-BR" b="1" dirty="0" smtClean="0"/>
              <a:t>8800: </a:t>
            </a:r>
          </a:p>
          <a:p>
            <a:pPr lvl="1"/>
            <a:r>
              <a:rPr lang="pt-BR" dirty="0" smtClean="0"/>
              <a:t>Lançado </a:t>
            </a:r>
            <a:r>
              <a:rPr lang="pt-BR" dirty="0" smtClean="0"/>
              <a:t>em 1975, revolucionou tudo o que era conhecido como computador até aquela época. </a:t>
            </a:r>
          </a:p>
          <a:p>
            <a:pPr lvl="1"/>
            <a:r>
              <a:rPr lang="pt-BR" dirty="0" smtClean="0"/>
              <a:t>Com </a:t>
            </a:r>
            <a:r>
              <a:rPr lang="pt-BR" dirty="0" smtClean="0"/>
              <a:t>um tamanho que cabia facilmente em uma mesa e um formato retangular, também era muito mais rápido que os computadores anteriores. </a:t>
            </a:r>
          </a:p>
          <a:p>
            <a:pPr lvl="1"/>
            <a:r>
              <a:rPr lang="pt-BR" dirty="0" smtClean="0"/>
              <a:t>O </a:t>
            </a:r>
            <a:r>
              <a:rPr lang="pt-BR" dirty="0" smtClean="0"/>
              <a:t>projeto usava o processador 8080 da Intel, fato que propiciou todo esse desempenho. </a:t>
            </a:r>
          </a:p>
          <a:p>
            <a:endParaRPr lang="pt-B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sp>
        <p:nvSpPr>
          <p:cNvPr id="3" name="Espaço Reservado para Conteúdo 2"/>
          <p:cNvSpPr>
            <a:spLocks noGrp="1"/>
          </p:cNvSpPr>
          <p:nvPr>
            <p:ph idx="1"/>
          </p:nvPr>
        </p:nvSpPr>
        <p:spPr/>
        <p:txBody>
          <a:bodyPr/>
          <a:lstStyle/>
          <a:p>
            <a:r>
              <a:rPr lang="pt-BR" b="1" dirty="0" smtClean="0"/>
              <a:t>Altair 8800</a:t>
            </a:r>
            <a:r>
              <a:rPr lang="pt-BR" b="1" dirty="0" smtClean="0"/>
              <a:t>:</a:t>
            </a:r>
            <a:endParaRPr lang="pt-BR" b="1" dirty="0" smtClean="0"/>
          </a:p>
        </p:txBody>
      </p:sp>
      <p:pic>
        <p:nvPicPr>
          <p:cNvPr id="6146" name="Picture 2"/>
          <p:cNvPicPr>
            <a:picLocks noChangeAspect="1" noChangeArrowheads="1"/>
          </p:cNvPicPr>
          <p:nvPr/>
        </p:nvPicPr>
        <p:blipFill>
          <a:blip r:embed="rId2" cstate="print"/>
          <a:srcRect/>
          <a:stretch>
            <a:fillRect/>
          </a:stretch>
        </p:blipFill>
        <p:spPr bwMode="auto">
          <a:xfrm>
            <a:off x="1691680" y="2492896"/>
            <a:ext cx="5688632" cy="3460317"/>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sp>
        <p:nvSpPr>
          <p:cNvPr id="3" name="Espaço Reservado para Conteúdo 2"/>
          <p:cNvSpPr>
            <a:spLocks noGrp="1"/>
          </p:cNvSpPr>
          <p:nvPr>
            <p:ph idx="1"/>
          </p:nvPr>
        </p:nvSpPr>
        <p:spPr/>
        <p:txBody>
          <a:bodyPr/>
          <a:lstStyle/>
          <a:p>
            <a:r>
              <a:rPr lang="pt-BR" dirty="0" smtClean="0"/>
              <a:t>Com </a:t>
            </a:r>
            <a:r>
              <a:rPr lang="pt-BR" dirty="0" smtClean="0"/>
              <a:t>todo o boom do Altair, um jovem programador chamado Bill Gates se interessou pela máquina, criando a sua linguagem de programação Altair </a:t>
            </a:r>
            <a:r>
              <a:rPr lang="pt-BR" dirty="0" err="1" smtClean="0"/>
              <a:t>Basic</a:t>
            </a:r>
            <a:r>
              <a:rPr lang="pt-BR" dirty="0" smtClean="0"/>
              <a:t>. </a:t>
            </a:r>
          </a:p>
          <a:p>
            <a:r>
              <a:rPr lang="pt-BR" dirty="0" smtClean="0"/>
              <a:t>O </a:t>
            </a:r>
            <a:r>
              <a:rPr lang="pt-BR" dirty="0" smtClean="0"/>
              <a:t>Altair funcionava através de cartões de entradas e saída, sem uma interface gráfica propriamente dita. </a:t>
            </a:r>
          </a:p>
          <a:p>
            <a:endParaRPr lang="pt-B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sp>
        <p:nvSpPr>
          <p:cNvPr id="3" name="Espaço Reservado para Conteúdo 2"/>
          <p:cNvSpPr>
            <a:spLocks noGrp="1"/>
          </p:cNvSpPr>
          <p:nvPr>
            <p:ph idx="1"/>
          </p:nvPr>
        </p:nvSpPr>
        <p:spPr/>
        <p:txBody>
          <a:bodyPr>
            <a:normAutofit lnSpcReduction="10000"/>
          </a:bodyPr>
          <a:lstStyle/>
          <a:p>
            <a:r>
              <a:rPr lang="pt-BR" b="1" dirty="0" smtClean="0"/>
              <a:t>Apple</a:t>
            </a:r>
            <a:r>
              <a:rPr lang="pt-BR" b="1" dirty="0" smtClean="0"/>
              <a:t>, Lisa e Macintosh: </a:t>
            </a:r>
          </a:p>
          <a:p>
            <a:pPr lvl="1"/>
            <a:r>
              <a:rPr lang="pt-BR" dirty="0" smtClean="0"/>
              <a:t>Vendo </a:t>
            </a:r>
            <a:r>
              <a:rPr lang="pt-BR" dirty="0" smtClean="0"/>
              <a:t>o sucesso do Altair, Steve Jobs (fundador da Apple) sentiu que ainda faltava algo no projeto: apesar de suas funcionalidades, este computador não era fácil de ser utilizado por pessoas comuns. </a:t>
            </a:r>
          </a:p>
          <a:p>
            <a:pPr lvl="1"/>
            <a:r>
              <a:rPr lang="pt-BR" dirty="0" smtClean="0"/>
              <a:t>Steve </a:t>
            </a:r>
            <a:r>
              <a:rPr lang="pt-BR" dirty="0" smtClean="0"/>
              <a:t>sempre foi conhecido por ter um lado artístico apurado, portanto, em sua opinião, um computador deveria representar de maneira gráfica o seu funcionamento, ao contrário de luzes que acendiam e apagavam. </a:t>
            </a:r>
          </a:p>
          <a:p>
            <a:endParaRPr lang="pt-B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sp>
        <p:nvSpPr>
          <p:cNvPr id="3" name="Espaço Reservado para Conteúdo 2"/>
          <p:cNvSpPr>
            <a:spLocks noGrp="1"/>
          </p:cNvSpPr>
          <p:nvPr>
            <p:ph idx="1"/>
          </p:nvPr>
        </p:nvSpPr>
        <p:spPr/>
        <p:txBody>
          <a:bodyPr>
            <a:normAutofit/>
          </a:bodyPr>
          <a:lstStyle/>
          <a:p>
            <a:r>
              <a:rPr lang="pt-BR" dirty="0" smtClean="0"/>
              <a:t>O </a:t>
            </a:r>
            <a:r>
              <a:rPr lang="pt-BR" dirty="0" smtClean="0"/>
              <a:t>Apple I, lançado em 1976, pode ser considerado como o primeiro computador pessoal, pois acompanhava um pequeno monitor gráfico que exibia o que estava acontecendo no PC. </a:t>
            </a:r>
          </a:p>
          <a:p>
            <a:r>
              <a:rPr lang="pt-BR" dirty="0" smtClean="0"/>
              <a:t>Como </a:t>
            </a:r>
            <a:r>
              <a:rPr lang="pt-BR" dirty="0" smtClean="0"/>
              <a:t>o sucesso da máquina foi muito grande, em 1979 foi lançado o Apple II, que seguia a mesma ideia. </a:t>
            </a:r>
          </a:p>
          <a:p>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Contrato Pedagógico</a:t>
            </a:r>
            <a:endParaRPr lang="pt-BR" dirty="0"/>
          </a:p>
        </p:txBody>
      </p:sp>
      <p:sp>
        <p:nvSpPr>
          <p:cNvPr id="3" name="Espaço Reservado para Conteúdo 2"/>
          <p:cNvSpPr>
            <a:spLocks noGrp="1"/>
          </p:cNvSpPr>
          <p:nvPr>
            <p:ph idx="1"/>
          </p:nvPr>
        </p:nvSpPr>
        <p:spPr/>
        <p:txBody>
          <a:bodyPr/>
          <a:lstStyle/>
          <a:p>
            <a:r>
              <a:rPr lang="pt-BR" dirty="0" smtClean="0"/>
              <a:t>Horário das aulas</a:t>
            </a:r>
          </a:p>
          <a:p>
            <a:pPr lvl="1"/>
            <a:r>
              <a:rPr lang="pt-BR" dirty="0" smtClean="0"/>
              <a:t>Das 8:00 até 11:30</a:t>
            </a:r>
          </a:p>
          <a:p>
            <a:pPr lvl="1"/>
            <a:r>
              <a:rPr lang="pt-BR" dirty="0" smtClean="0"/>
              <a:t>Intervalo das 9:40 até 9:50</a:t>
            </a:r>
          </a:p>
          <a:p>
            <a:r>
              <a:rPr lang="pt-BR" dirty="0" smtClean="0"/>
              <a:t>Registro de Frequência</a:t>
            </a:r>
          </a:p>
          <a:p>
            <a:pPr lvl="1"/>
            <a:r>
              <a:rPr lang="pt-BR" dirty="0" smtClean="0"/>
              <a:t>Após 15 minutos do início da primeira aula</a:t>
            </a:r>
          </a:p>
          <a:p>
            <a:pPr lvl="1"/>
            <a:r>
              <a:rPr lang="pt-BR" dirty="0" smtClean="0"/>
              <a:t>Saída para o intervalo</a:t>
            </a:r>
          </a:p>
          <a:p>
            <a:pPr lvl="1"/>
            <a:r>
              <a:rPr lang="pt-BR" dirty="0" smtClean="0"/>
              <a:t>Retorno do intervalo</a:t>
            </a:r>
          </a:p>
          <a:p>
            <a:pPr lvl="1"/>
            <a:r>
              <a:rPr lang="pt-BR" dirty="0" smtClean="0"/>
              <a:t>Encerramento da aula.</a:t>
            </a:r>
            <a:endParaRPr lang="pt-B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sp>
        <p:nvSpPr>
          <p:cNvPr id="3" name="Espaço Reservado para Conteúdo 2"/>
          <p:cNvSpPr>
            <a:spLocks noGrp="1"/>
          </p:cNvSpPr>
          <p:nvPr>
            <p:ph idx="1"/>
          </p:nvPr>
        </p:nvSpPr>
        <p:spPr/>
        <p:txBody>
          <a:bodyPr/>
          <a:lstStyle/>
          <a:p>
            <a:r>
              <a:rPr lang="pt-BR" dirty="0" smtClean="0"/>
              <a:t>Seguindo </a:t>
            </a:r>
            <a:r>
              <a:rPr lang="pt-BR" dirty="0" smtClean="0"/>
              <a:t>na mesma linha, com os computadores Lisa (1983) e Macintosh(1984), foram os primeiros a usarem o Mouse e possuírem a interface gráfica como nós conhecemos hoje em dia, com pastas, menus e área de trabalho. </a:t>
            </a:r>
          </a:p>
          <a:p>
            <a:endParaRPr lang="pt-B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sp>
        <p:nvSpPr>
          <p:cNvPr id="3" name="Espaço Reservado para Conteúdo 2"/>
          <p:cNvSpPr>
            <a:spLocks noGrp="1"/>
          </p:cNvSpPr>
          <p:nvPr>
            <p:ph idx="1"/>
          </p:nvPr>
        </p:nvSpPr>
        <p:spPr/>
        <p:txBody>
          <a:bodyPr/>
          <a:lstStyle/>
          <a:p>
            <a:r>
              <a:rPr lang="pt-BR" b="1" dirty="0" smtClean="0"/>
              <a:t>Lisa</a:t>
            </a:r>
            <a:r>
              <a:rPr lang="pt-BR" b="1" dirty="0" smtClean="0"/>
              <a:t>: </a:t>
            </a:r>
          </a:p>
        </p:txBody>
      </p:sp>
      <p:pic>
        <p:nvPicPr>
          <p:cNvPr id="7170" name="Picture 2"/>
          <p:cNvPicPr>
            <a:picLocks noChangeAspect="1" noChangeArrowheads="1"/>
          </p:cNvPicPr>
          <p:nvPr/>
        </p:nvPicPr>
        <p:blipFill>
          <a:blip r:embed="rId2" cstate="print"/>
          <a:srcRect/>
          <a:stretch>
            <a:fillRect/>
          </a:stretch>
        </p:blipFill>
        <p:spPr bwMode="auto">
          <a:xfrm>
            <a:off x="1835696" y="1916832"/>
            <a:ext cx="6502400" cy="41656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sp>
        <p:nvSpPr>
          <p:cNvPr id="3" name="Espaço Reservado para Conteúdo 2"/>
          <p:cNvSpPr>
            <a:spLocks noGrp="1"/>
          </p:cNvSpPr>
          <p:nvPr>
            <p:ph idx="1"/>
          </p:nvPr>
        </p:nvSpPr>
        <p:spPr/>
        <p:txBody>
          <a:bodyPr>
            <a:normAutofit/>
          </a:bodyPr>
          <a:lstStyle/>
          <a:p>
            <a:r>
              <a:rPr lang="pt-BR" b="1" dirty="0" smtClean="0"/>
              <a:t>Microsoft </a:t>
            </a:r>
            <a:r>
              <a:rPr lang="pt-BR" b="1" dirty="0" smtClean="0"/>
              <a:t>e Processadores Intel: </a:t>
            </a:r>
          </a:p>
          <a:p>
            <a:pPr lvl="1"/>
            <a:r>
              <a:rPr lang="pt-BR" dirty="0" smtClean="0"/>
              <a:t>Paralelamente </a:t>
            </a:r>
            <a:r>
              <a:rPr lang="pt-BR" dirty="0" smtClean="0"/>
              <a:t>a Apple, Bill Gates fundou a Microsoft. No começo de sua existência, no final dos anos 70 e até meados dos anos 80, Gates usou as ideias contidas nas outras máquinas para construir a suas próprias. </a:t>
            </a:r>
          </a:p>
          <a:p>
            <a:pPr lvl="1"/>
            <a:r>
              <a:rPr lang="pt-BR" dirty="0" smtClean="0"/>
              <a:t>Utilizando </a:t>
            </a:r>
            <a:r>
              <a:rPr lang="pt-BR" dirty="0" smtClean="0"/>
              <a:t>processadores 8086 da Intel, o primeiro sistema operacional da </a:t>
            </a:r>
            <a:r>
              <a:rPr lang="pt-BR" dirty="0" err="1" smtClean="0"/>
              <a:t>Microsof</a:t>
            </a:r>
            <a:r>
              <a:rPr lang="pt-BR" dirty="0" smtClean="0"/>
              <a:t>, MS-DOS, estava muito aquém dos desenvolvidos por Steve Jobs. </a:t>
            </a:r>
          </a:p>
          <a:p>
            <a:endParaRPr lang="pt-B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b="1" dirty="0" smtClean="0"/>
              <a:t>Microsoft </a:t>
            </a:r>
            <a:r>
              <a:rPr lang="pt-BR" b="1" dirty="0" smtClean="0"/>
              <a:t>e Processadores Intel: </a:t>
            </a:r>
          </a:p>
          <a:p>
            <a:pPr lvl="1"/>
            <a:r>
              <a:rPr lang="pt-BR" dirty="0" smtClean="0"/>
              <a:t>Por </a:t>
            </a:r>
            <a:r>
              <a:rPr lang="pt-BR" dirty="0" smtClean="0"/>
              <a:t>esse motivo, Bill Gates acabou criando uma parceria com Jobs, e após algum tempo, copiou toda a tecnologia gráfica do Macintosh para o seu novo sistema operacional, o Windows. </a:t>
            </a:r>
          </a:p>
          <a:p>
            <a:pPr lvl="1"/>
            <a:r>
              <a:rPr lang="pt-BR" dirty="0" smtClean="0"/>
              <a:t>Desta </a:t>
            </a:r>
            <a:r>
              <a:rPr lang="pt-BR" dirty="0" smtClean="0"/>
              <a:t>forma, em meados dos anos 80, O </a:t>
            </a:r>
            <a:r>
              <a:rPr lang="pt-BR" dirty="0" err="1" smtClean="0"/>
              <a:t>Machintosh</a:t>
            </a:r>
            <a:r>
              <a:rPr lang="pt-BR" dirty="0" smtClean="0"/>
              <a:t> e o Windows se tornaram fortes concorrentes. Com a </a:t>
            </a:r>
            <a:r>
              <a:rPr lang="pt-BR" dirty="0" smtClean="0"/>
              <a:t>demissão </a:t>
            </a:r>
            <a:r>
              <a:rPr lang="pt-BR" dirty="0" smtClean="0"/>
              <a:t>de Steve Jobs da Apple, a empresa acabou muito enfraquecida. Assim, a Microsoft acabou se tornando a líder do mercado de computadores pessoais. </a:t>
            </a:r>
          </a:p>
          <a:p>
            <a:endParaRPr lang="pt-B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sp>
        <p:nvSpPr>
          <p:cNvPr id="3" name="Espaço Reservado para Conteúdo 2"/>
          <p:cNvSpPr>
            <a:spLocks noGrp="1"/>
          </p:cNvSpPr>
          <p:nvPr>
            <p:ph idx="1"/>
          </p:nvPr>
        </p:nvSpPr>
        <p:spPr/>
        <p:txBody>
          <a:bodyPr>
            <a:normAutofit/>
          </a:bodyPr>
          <a:lstStyle/>
          <a:p>
            <a:r>
              <a:rPr lang="pt-BR" dirty="0" smtClean="0"/>
              <a:t>Desde </a:t>
            </a:r>
            <a:r>
              <a:rPr lang="pt-BR" dirty="0" smtClean="0"/>
              <a:t>aquela época, vários processadores da Intel foram lançados, acompanhados de várias versões de Windows. </a:t>
            </a:r>
          </a:p>
          <a:p>
            <a:r>
              <a:rPr lang="pt-BR" dirty="0" smtClean="0"/>
              <a:t>Entre </a:t>
            </a:r>
            <a:r>
              <a:rPr lang="pt-BR" dirty="0" smtClean="0"/>
              <a:t>os modelos da Intel, podemos citar: 8086, 286, 386, 486, Pentium, Pentium 2, Pentium 3, Pentium 4, Core 2 Duo, i7. </a:t>
            </a:r>
          </a:p>
          <a:p>
            <a:r>
              <a:rPr lang="pt-BR" dirty="0" smtClean="0"/>
              <a:t>A </a:t>
            </a:r>
            <a:r>
              <a:rPr lang="pt-BR" dirty="0" smtClean="0"/>
              <a:t>AMD entrou no ramo de processadores em 1993, com o K5, lançando posteriormente k6, k7, </a:t>
            </a:r>
            <a:r>
              <a:rPr lang="pt-BR" dirty="0" err="1" smtClean="0"/>
              <a:t>Atlhon</a:t>
            </a:r>
            <a:r>
              <a:rPr lang="pt-BR" dirty="0" smtClean="0"/>
              <a:t>, </a:t>
            </a:r>
            <a:r>
              <a:rPr lang="pt-BR" dirty="0" err="1" smtClean="0"/>
              <a:t>Duron</a:t>
            </a:r>
            <a:r>
              <a:rPr lang="pt-BR" dirty="0" smtClean="0"/>
              <a:t>, </a:t>
            </a:r>
            <a:r>
              <a:rPr lang="pt-BR" dirty="0" err="1" smtClean="0"/>
              <a:t>Sempron</a:t>
            </a:r>
            <a:r>
              <a:rPr lang="pt-BR" dirty="0" smtClean="0"/>
              <a:t>, entre outros. </a:t>
            </a:r>
          </a:p>
          <a:p>
            <a:endParaRPr lang="pt-B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sp>
        <p:nvSpPr>
          <p:cNvPr id="3" name="Espaço Reservado para Conteúdo 2"/>
          <p:cNvSpPr>
            <a:spLocks noGrp="1"/>
          </p:cNvSpPr>
          <p:nvPr>
            <p:ph idx="1"/>
          </p:nvPr>
        </p:nvSpPr>
        <p:spPr/>
        <p:txBody>
          <a:bodyPr/>
          <a:lstStyle/>
          <a:p>
            <a:r>
              <a:rPr lang="pt-BR" b="1" dirty="0" smtClean="0"/>
              <a:t>Processadores </a:t>
            </a:r>
            <a:r>
              <a:rPr lang="pt-BR" b="1" dirty="0" smtClean="0"/>
              <a:t>Intel </a:t>
            </a:r>
          </a:p>
          <a:p>
            <a:endParaRPr lang="pt-BR" dirty="0"/>
          </a:p>
        </p:txBody>
      </p:sp>
      <p:pic>
        <p:nvPicPr>
          <p:cNvPr id="8194" name="Picture 2"/>
          <p:cNvPicPr>
            <a:picLocks noChangeAspect="1" noChangeArrowheads="1"/>
          </p:cNvPicPr>
          <p:nvPr/>
        </p:nvPicPr>
        <p:blipFill>
          <a:blip r:embed="rId2" cstate="print"/>
          <a:srcRect/>
          <a:stretch>
            <a:fillRect/>
          </a:stretch>
        </p:blipFill>
        <p:spPr bwMode="auto">
          <a:xfrm>
            <a:off x="2051720" y="2348880"/>
            <a:ext cx="5328592" cy="3756769"/>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1220850" y="1774825"/>
            <a:ext cx="6702299" cy="462597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sp>
        <p:nvSpPr>
          <p:cNvPr id="3" name="Espaço Reservado para Conteúdo 2"/>
          <p:cNvSpPr>
            <a:spLocks noGrp="1"/>
          </p:cNvSpPr>
          <p:nvPr>
            <p:ph idx="1"/>
          </p:nvPr>
        </p:nvSpPr>
        <p:spPr/>
        <p:txBody>
          <a:bodyPr/>
          <a:lstStyle/>
          <a:p>
            <a:r>
              <a:rPr lang="pt-BR" dirty="0" smtClean="0"/>
              <a:t>Todos </a:t>
            </a:r>
            <a:r>
              <a:rPr lang="pt-BR" dirty="0" smtClean="0"/>
              <a:t>os computadores pessoais novos que são lançados atualmente, são bastante derivados das </a:t>
            </a:r>
            <a:r>
              <a:rPr lang="pt-BR" dirty="0" smtClean="0"/>
              <a:t>ideias </a:t>
            </a:r>
            <a:r>
              <a:rPr lang="pt-BR" dirty="0" smtClean="0"/>
              <a:t>criadas pela Apple e pela Microsoft. </a:t>
            </a:r>
          </a:p>
          <a:p>
            <a:endParaRPr lang="pt-BR" dirty="0"/>
          </a:p>
        </p:txBody>
      </p:sp>
      <p:pic>
        <p:nvPicPr>
          <p:cNvPr id="9218" name="Picture 2"/>
          <p:cNvPicPr>
            <a:picLocks noChangeAspect="1" noChangeArrowheads="1"/>
          </p:cNvPicPr>
          <p:nvPr/>
        </p:nvPicPr>
        <p:blipFill>
          <a:blip r:embed="rId2" cstate="print"/>
          <a:srcRect/>
          <a:stretch>
            <a:fillRect/>
          </a:stretch>
        </p:blipFill>
        <p:spPr bwMode="auto">
          <a:xfrm>
            <a:off x="3203848" y="3501008"/>
            <a:ext cx="4286250" cy="24765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b="1" dirty="0" err="1" smtClean="0"/>
              <a:t>Multi-core</a:t>
            </a:r>
            <a:r>
              <a:rPr lang="pt-BR" b="1" dirty="0" smtClean="0"/>
              <a:t>: </a:t>
            </a:r>
            <a:r>
              <a:rPr lang="pt-BR" dirty="0" smtClean="0"/>
              <a:t>Uma das principais tendências dos últimos anos do mercado de desktops é o chamado “</a:t>
            </a:r>
            <a:r>
              <a:rPr lang="pt-BR" dirty="0" err="1" smtClean="0"/>
              <a:t>multi-core</a:t>
            </a:r>
            <a:r>
              <a:rPr lang="pt-BR" dirty="0" smtClean="0"/>
              <a:t>”, que consiste em vários processadores trabalhando paralelamente</a:t>
            </a:r>
            <a:r>
              <a:rPr lang="pt-BR" b="1" dirty="0" smtClean="0"/>
              <a:t>. </a:t>
            </a:r>
          </a:p>
          <a:p>
            <a:r>
              <a:rPr lang="pt-BR" dirty="0" smtClean="0"/>
              <a:t>Assim</a:t>
            </a:r>
            <a:r>
              <a:rPr lang="pt-BR" dirty="0" smtClean="0"/>
              <a:t>, as tarefas podem ser divididas e executadas de maneira mais eficiente. </a:t>
            </a:r>
          </a:p>
          <a:p>
            <a:r>
              <a:rPr lang="pt-BR" dirty="0" smtClean="0"/>
              <a:t>No </a:t>
            </a:r>
            <a:r>
              <a:rPr lang="pt-BR" dirty="0" smtClean="0"/>
              <a:t>início da década de 2000, os </a:t>
            </a:r>
            <a:r>
              <a:rPr lang="pt-BR" dirty="0" smtClean="0"/>
              <a:t>transistores </a:t>
            </a:r>
            <a:r>
              <a:rPr lang="pt-BR" dirty="0" smtClean="0"/>
              <a:t>usados no processador já estavam muito pequenos, causando um aquecimento maior que o normal. Desta maneira, foi necessário dividir a CPU em vários núcleos. </a:t>
            </a:r>
          </a:p>
          <a:p>
            <a:endParaRPr lang="pt-B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sp>
        <p:nvSpPr>
          <p:cNvPr id="3" name="Espaço Reservado para Conteúdo 2"/>
          <p:cNvSpPr>
            <a:spLocks noGrp="1"/>
          </p:cNvSpPr>
          <p:nvPr>
            <p:ph idx="1"/>
          </p:nvPr>
        </p:nvSpPr>
        <p:spPr/>
        <p:txBody>
          <a:bodyPr>
            <a:normAutofit lnSpcReduction="10000"/>
          </a:bodyPr>
          <a:lstStyle/>
          <a:p>
            <a:r>
              <a:rPr lang="pt-BR" b="1" dirty="0" smtClean="0"/>
              <a:t>Computação </a:t>
            </a:r>
            <a:r>
              <a:rPr lang="pt-BR" b="1" dirty="0" smtClean="0"/>
              <a:t>de bolso: </a:t>
            </a:r>
          </a:p>
          <a:p>
            <a:pPr lvl="1"/>
            <a:r>
              <a:rPr lang="pt-BR" dirty="0" smtClean="0"/>
              <a:t>De </a:t>
            </a:r>
            <a:r>
              <a:rPr lang="pt-BR" dirty="0" smtClean="0"/>
              <a:t>alguns anos para cá, cada vez mais computadores móveis são lançados no mercado, os quais podem ser carregados dentro do bolso, por isso o seu nome. </a:t>
            </a:r>
          </a:p>
          <a:p>
            <a:pPr lvl="1"/>
            <a:r>
              <a:rPr lang="pt-BR" dirty="0" smtClean="0"/>
              <a:t>Entre </a:t>
            </a:r>
            <a:r>
              <a:rPr lang="pt-BR" dirty="0" smtClean="0"/>
              <a:t>estes dispositivos, podemos citar primeiramente os celulares, que cada vez mais executam funções existentes nos computadores, possuindo sistemas operacionais completos. Além deles, </a:t>
            </a:r>
            <a:r>
              <a:rPr lang="pt-BR" dirty="0" err="1" smtClean="0"/>
              <a:t>smartphones</a:t>
            </a:r>
            <a:r>
              <a:rPr lang="pt-BR" dirty="0" smtClean="0"/>
              <a:t>, </a:t>
            </a:r>
            <a:r>
              <a:rPr lang="pt-BR" dirty="0" err="1" smtClean="0"/>
              <a:t>pendrives</a:t>
            </a:r>
            <a:r>
              <a:rPr lang="pt-BR" dirty="0" smtClean="0"/>
              <a:t>, mp3-9, câmeras fotográficas, </a:t>
            </a:r>
            <a:r>
              <a:rPr lang="pt-BR" dirty="0" err="1" smtClean="0"/>
              <a:t>tvs</a:t>
            </a:r>
            <a:r>
              <a:rPr lang="pt-BR" dirty="0" smtClean="0"/>
              <a:t> portáteis. </a:t>
            </a:r>
          </a:p>
          <a:p>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Contrato Pedagógico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Conteúdo das disciplinas</a:t>
            </a:r>
          </a:p>
          <a:p>
            <a:pPr lvl="1"/>
            <a:r>
              <a:rPr lang="pt-BR" dirty="0" smtClean="0"/>
              <a:t>Aulas expositivas dialogadas, escrita no quadro</a:t>
            </a:r>
          </a:p>
          <a:p>
            <a:pPr lvl="1"/>
            <a:r>
              <a:rPr lang="pt-BR" dirty="0" smtClean="0"/>
              <a:t>Apresentação de slides</a:t>
            </a:r>
          </a:p>
          <a:p>
            <a:pPr lvl="1"/>
            <a:r>
              <a:rPr lang="pt-BR" dirty="0" smtClean="0"/>
              <a:t>Palestras</a:t>
            </a:r>
          </a:p>
          <a:p>
            <a:r>
              <a:rPr lang="pt-BR" dirty="0" smtClean="0"/>
              <a:t>Sistema de avaliação</a:t>
            </a:r>
          </a:p>
          <a:p>
            <a:pPr lvl="1"/>
            <a:r>
              <a:rPr lang="pt-BR" dirty="0" smtClean="0"/>
              <a:t>20% da </a:t>
            </a:r>
            <a:r>
              <a:rPr lang="pt-BR" dirty="0" smtClean="0"/>
              <a:t>nota: </a:t>
            </a:r>
            <a:r>
              <a:rPr lang="pt-BR" dirty="0" smtClean="0"/>
              <a:t>trabalho </a:t>
            </a:r>
            <a:r>
              <a:rPr lang="pt-BR" dirty="0" smtClean="0"/>
              <a:t>integrador</a:t>
            </a:r>
          </a:p>
          <a:p>
            <a:pPr lvl="1"/>
            <a:r>
              <a:rPr lang="pt-BR" dirty="0" smtClean="0"/>
              <a:t>40</a:t>
            </a:r>
            <a:r>
              <a:rPr lang="pt-BR" dirty="0" smtClean="0"/>
              <a:t>% da </a:t>
            </a:r>
            <a:r>
              <a:rPr lang="pt-BR" dirty="0" smtClean="0"/>
              <a:t>nota: prova padrão ENADE</a:t>
            </a:r>
          </a:p>
          <a:p>
            <a:pPr lvl="1"/>
            <a:r>
              <a:rPr lang="pt-BR" dirty="0" smtClean="0"/>
              <a:t>2</a:t>
            </a:r>
            <a:r>
              <a:rPr lang="pt-BR" dirty="0" smtClean="0"/>
              <a:t>0</a:t>
            </a:r>
            <a:r>
              <a:rPr lang="pt-BR" dirty="0" smtClean="0"/>
              <a:t>% da </a:t>
            </a:r>
            <a:r>
              <a:rPr lang="pt-BR" dirty="0" smtClean="0"/>
              <a:t>nota: prova escrita</a:t>
            </a:r>
          </a:p>
          <a:p>
            <a:pPr lvl="1"/>
            <a:r>
              <a:rPr lang="pt-BR" dirty="0" smtClean="0"/>
              <a:t>20% da nota: apresentação de seminário</a:t>
            </a:r>
            <a:endParaRPr lang="pt-B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Quarta geração (1970 até hoje)</a:t>
            </a:r>
            <a:endParaRPr lang="pt-BR" dirty="0"/>
          </a:p>
        </p:txBody>
      </p:sp>
      <p:sp>
        <p:nvSpPr>
          <p:cNvPr id="3" name="Espaço Reservado para Conteúdo 2"/>
          <p:cNvSpPr>
            <a:spLocks noGrp="1"/>
          </p:cNvSpPr>
          <p:nvPr>
            <p:ph idx="1"/>
          </p:nvPr>
        </p:nvSpPr>
        <p:spPr/>
        <p:txBody>
          <a:bodyPr>
            <a:normAutofit/>
          </a:bodyPr>
          <a:lstStyle/>
          <a:p>
            <a:r>
              <a:rPr lang="pt-BR" dirty="0" smtClean="0"/>
              <a:t>A </a:t>
            </a:r>
            <a:r>
              <a:rPr lang="pt-BR" dirty="0" smtClean="0"/>
              <a:t>principal tendência do futuro, que já está ocorrendo agora, é a união de muitas funcionalidades em um mesmo aparelho. </a:t>
            </a:r>
          </a:p>
          <a:p>
            <a:r>
              <a:rPr lang="pt-BR" dirty="0" smtClean="0"/>
              <a:t>Após </a:t>
            </a:r>
            <a:r>
              <a:rPr lang="pt-BR" dirty="0" smtClean="0"/>
              <a:t>alguns anos, vai ser muito comum que as pessoas tenham somente um único dispositivo portátil, que irá executar todas as tarefas desejadas. </a:t>
            </a:r>
          </a:p>
          <a:p>
            <a:r>
              <a:rPr lang="pt-BR" dirty="0" smtClean="0"/>
              <a:t>O </a:t>
            </a:r>
            <a:r>
              <a:rPr lang="pt-BR" dirty="0" err="1" smtClean="0"/>
              <a:t>IPhone</a:t>
            </a:r>
            <a:r>
              <a:rPr lang="pt-BR" dirty="0" smtClean="0"/>
              <a:t>, </a:t>
            </a:r>
            <a:r>
              <a:rPr lang="pt-BR" dirty="0" smtClean="0"/>
              <a:t>por exemplo, </a:t>
            </a:r>
            <a:r>
              <a:rPr lang="pt-BR" dirty="0" smtClean="0"/>
              <a:t>é o aparelho portátil que se mais aproxima deste dispositivo único. </a:t>
            </a:r>
          </a:p>
          <a:p>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Contrato Pedagógico</a:t>
            </a:r>
            <a:endParaRPr lang="pt-BR" dirty="0"/>
          </a:p>
        </p:txBody>
      </p:sp>
      <p:sp>
        <p:nvSpPr>
          <p:cNvPr id="3" name="Espaço Reservado para Conteúdo 2"/>
          <p:cNvSpPr>
            <a:spLocks noGrp="1"/>
          </p:cNvSpPr>
          <p:nvPr>
            <p:ph idx="1"/>
          </p:nvPr>
        </p:nvSpPr>
        <p:spPr/>
        <p:txBody>
          <a:bodyPr/>
          <a:lstStyle/>
          <a:p>
            <a:r>
              <a:rPr lang="pt-BR" dirty="0" smtClean="0"/>
              <a:t>Frequência</a:t>
            </a:r>
          </a:p>
          <a:p>
            <a:pPr lvl="1"/>
            <a:r>
              <a:rPr lang="pt-BR" dirty="0" smtClean="0"/>
              <a:t>No </a:t>
            </a:r>
            <a:r>
              <a:rPr lang="pt-BR" dirty="0" smtClean="0"/>
              <a:t>mínimo 75% (setenta e cinco) </a:t>
            </a:r>
            <a:r>
              <a:rPr lang="pt-BR" dirty="0" smtClean="0"/>
              <a:t>das aulas</a:t>
            </a:r>
          </a:p>
          <a:p>
            <a:pPr lvl="1"/>
            <a:r>
              <a:rPr lang="pt-BR" dirty="0" smtClean="0"/>
              <a:t>Caso haja a necessidade do aluno faltar a aula, o mesmo </a:t>
            </a:r>
            <a:r>
              <a:rPr lang="pt-BR" b="1" dirty="0" smtClean="0"/>
              <a:t>DEVE PROTOCOLAR </a:t>
            </a:r>
            <a:r>
              <a:rPr lang="pt-BR" dirty="0" smtClean="0"/>
              <a:t>a </a:t>
            </a:r>
            <a:r>
              <a:rPr lang="pt-BR" dirty="0" smtClean="0"/>
              <a:t>justificativa da falta na Central de Atendimento, no prazo </a:t>
            </a:r>
            <a:r>
              <a:rPr lang="pt-BR" b="1" dirty="0" smtClean="0"/>
              <a:t>máximo de 48 horas</a:t>
            </a:r>
            <a:r>
              <a:rPr lang="pt-BR" dirty="0" smtClean="0"/>
              <a:t>, após a emissão do atestado.</a:t>
            </a:r>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Contrato Pedagógico</a:t>
            </a:r>
            <a:endParaRPr lang="pt-BR" dirty="0"/>
          </a:p>
        </p:txBody>
      </p:sp>
      <p:sp>
        <p:nvSpPr>
          <p:cNvPr id="3" name="Espaço Reservado para Conteúdo 2"/>
          <p:cNvSpPr>
            <a:spLocks noGrp="1"/>
          </p:cNvSpPr>
          <p:nvPr>
            <p:ph idx="1"/>
          </p:nvPr>
        </p:nvSpPr>
        <p:spPr/>
        <p:txBody>
          <a:bodyPr/>
          <a:lstStyle/>
          <a:p>
            <a:r>
              <a:rPr lang="pt-BR" dirty="0" smtClean="0"/>
              <a:t>Disciplina</a:t>
            </a:r>
          </a:p>
          <a:p>
            <a:pPr lvl="1"/>
            <a:r>
              <a:rPr lang="pt-BR" dirty="0" smtClean="0"/>
              <a:t>Quanto a </a:t>
            </a:r>
            <a:r>
              <a:rPr lang="pt-BR" b="1" dirty="0" smtClean="0"/>
              <a:t>entrada e saída </a:t>
            </a:r>
            <a:r>
              <a:rPr lang="pt-BR" dirty="0" smtClean="0"/>
              <a:t>da sala de aula, o aluno até tem a </a:t>
            </a:r>
            <a:r>
              <a:rPr lang="pt-BR" b="1" dirty="0" smtClean="0"/>
              <a:t>liberdade</a:t>
            </a:r>
            <a:r>
              <a:rPr lang="pt-BR" dirty="0" smtClean="0"/>
              <a:t> contanto que </a:t>
            </a:r>
            <a:r>
              <a:rPr lang="pt-BR" b="1" dirty="0" smtClean="0"/>
              <a:t>NÃO INTERFIRA </a:t>
            </a:r>
            <a:r>
              <a:rPr lang="pt-BR" dirty="0" smtClean="0"/>
              <a:t>no </a:t>
            </a:r>
            <a:r>
              <a:rPr lang="pt-BR" dirty="0" smtClean="0"/>
              <a:t>andamento das aulas, ficando claro também que o mesmo </a:t>
            </a:r>
            <a:r>
              <a:rPr lang="pt-BR" b="1" dirty="0" smtClean="0"/>
              <a:t>pode receber falta na </a:t>
            </a:r>
            <a:r>
              <a:rPr lang="pt-BR" b="1" dirty="0" smtClean="0"/>
              <a:t>aula.</a:t>
            </a:r>
          </a:p>
          <a:p>
            <a:pPr lvl="1"/>
            <a:r>
              <a:rPr lang="pt-BR" dirty="0" smtClean="0"/>
              <a:t>Conversas paralelas – não serão permitidas durante a apresentação da aula. </a:t>
            </a:r>
            <a:r>
              <a:rPr lang="pt-BR" b="1" dirty="0" smtClean="0"/>
              <a:t>Permitidas durante </a:t>
            </a:r>
            <a:r>
              <a:rPr lang="pt-BR" b="1" dirty="0" smtClean="0"/>
              <a:t>debates</a:t>
            </a:r>
            <a:r>
              <a:rPr lang="pt-BR" dirty="0" smtClean="0"/>
              <a:t>.</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Contrato Pedagógico</a:t>
            </a:r>
            <a:endParaRPr lang="pt-BR" dirty="0"/>
          </a:p>
        </p:txBody>
      </p:sp>
      <p:sp>
        <p:nvSpPr>
          <p:cNvPr id="3" name="Espaço Reservado para Conteúdo 2"/>
          <p:cNvSpPr>
            <a:spLocks noGrp="1"/>
          </p:cNvSpPr>
          <p:nvPr>
            <p:ph idx="1"/>
          </p:nvPr>
        </p:nvSpPr>
        <p:spPr/>
        <p:txBody>
          <a:bodyPr/>
          <a:lstStyle/>
          <a:p>
            <a:r>
              <a:rPr lang="pt-BR" dirty="0" smtClean="0"/>
              <a:t>Disciplina</a:t>
            </a:r>
          </a:p>
          <a:p>
            <a:pPr lvl="1"/>
            <a:r>
              <a:rPr lang="pt-BR" dirty="0" smtClean="0"/>
              <a:t>Empréstimo </a:t>
            </a:r>
            <a:r>
              <a:rPr lang="pt-BR" dirty="0" smtClean="0"/>
              <a:t>de materiais entre os alunos durante as </a:t>
            </a:r>
            <a:r>
              <a:rPr lang="pt-BR" dirty="0" smtClean="0"/>
              <a:t>aulas. </a:t>
            </a:r>
            <a:r>
              <a:rPr lang="pt-BR" dirty="0" smtClean="0"/>
              <a:t>Durante as aulas será permitido, </a:t>
            </a:r>
            <a:r>
              <a:rPr lang="pt-BR" b="1" dirty="0" smtClean="0"/>
              <a:t>durante as provas não é permitido</a:t>
            </a:r>
            <a:r>
              <a:rPr lang="pt-BR" dirty="0" smtClean="0"/>
              <a:t> a troca de </a:t>
            </a:r>
            <a:r>
              <a:rPr lang="pt-BR" dirty="0" smtClean="0"/>
              <a:t>equipamentos.</a:t>
            </a:r>
          </a:p>
          <a:p>
            <a:pPr>
              <a:buNone/>
            </a:pPr>
            <a:endParaRPr lang="pt-BR"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Contrato Pedagógico</a:t>
            </a:r>
            <a:endParaRPr lang="pt-BR" dirty="0"/>
          </a:p>
        </p:txBody>
      </p:sp>
      <p:sp>
        <p:nvSpPr>
          <p:cNvPr id="3" name="Espaço Reservado para Conteúdo 2"/>
          <p:cNvSpPr>
            <a:spLocks noGrp="1"/>
          </p:cNvSpPr>
          <p:nvPr>
            <p:ph idx="1"/>
          </p:nvPr>
        </p:nvSpPr>
        <p:spPr/>
        <p:txBody>
          <a:bodyPr/>
          <a:lstStyle/>
          <a:p>
            <a:r>
              <a:rPr lang="pt-BR" dirty="0" smtClean="0"/>
              <a:t>Laboratório</a:t>
            </a:r>
          </a:p>
          <a:p>
            <a:pPr lvl="1"/>
            <a:r>
              <a:rPr lang="pt-BR" dirty="0" smtClean="0"/>
              <a:t>Por se tratar de equipamentos da instituição, o aluno deve ter o máximo de cuidado na utilização dos equipamentos e instalações dos laboratórios. Os mesmos devem ser utilizados com critério, pois caso ocorra qualquer dano, o aluno pode ser </a:t>
            </a:r>
            <a:r>
              <a:rPr lang="pt-BR" dirty="0" smtClean="0"/>
              <a:t>responsabilizado.</a:t>
            </a:r>
          </a:p>
          <a:p>
            <a:pPr lvl="1"/>
            <a:r>
              <a:rPr lang="pt-BR" dirty="0" smtClean="0"/>
              <a:t>Não é permitida a entrada nos laboratórios com bebidas e </a:t>
            </a:r>
            <a:r>
              <a:rPr lang="pt-BR" dirty="0" smtClean="0"/>
              <a:t>alimentos.</a:t>
            </a:r>
            <a:endParaRPr lang="pt-B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122</TotalTime>
  <Words>2396</Words>
  <Application>Microsoft Office PowerPoint</Application>
  <PresentationFormat>Apresentação na tela (4:3)</PresentationFormat>
  <Paragraphs>188</Paragraphs>
  <Slides>50</Slides>
  <Notes>0</Notes>
  <HiddenSlides>0</HiddenSlides>
  <MMClips>0</MMClips>
  <ScaleCrop>false</ScaleCrop>
  <HeadingPairs>
    <vt:vector size="4" baseType="variant">
      <vt:variant>
        <vt:lpstr>Tema</vt:lpstr>
      </vt:variant>
      <vt:variant>
        <vt:i4>1</vt:i4>
      </vt:variant>
      <vt:variant>
        <vt:lpstr>Títulos de slides</vt:lpstr>
      </vt:variant>
      <vt:variant>
        <vt:i4>50</vt:i4>
      </vt:variant>
    </vt:vector>
  </HeadingPairs>
  <TitlesOfParts>
    <vt:vector size="51" baseType="lpstr">
      <vt:lpstr>Módulo</vt:lpstr>
      <vt:lpstr>Fundamentos de TI</vt:lpstr>
      <vt:lpstr>Apresentação</vt:lpstr>
      <vt:lpstr>Apresentação Alunos</vt:lpstr>
      <vt:lpstr>Contrato Pedagógico</vt:lpstr>
      <vt:lpstr>Contrato Pedagógico</vt:lpstr>
      <vt:lpstr>Contrato Pedagógico</vt:lpstr>
      <vt:lpstr>Contrato Pedagógico</vt:lpstr>
      <vt:lpstr>Contrato Pedagógico</vt:lpstr>
      <vt:lpstr>Contrato Pedagógico</vt:lpstr>
      <vt:lpstr>Contrato Pedagógico</vt:lpstr>
      <vt:lpstr>Contrato Pedagógico</vt:lpstr>
      <vt:lpstr>Contrato Pedagógico</vt:lpstr>
      <vt:lpstr>Contrato Pedagógico</vt:lpstr>
      <vt:lpstr>Ementa</vt:lpstr>
      <vt:lpstr>Referências</vt:lpstr>
      <vt:lpstr>História dos Computadores</vt:lpstr>
      <vt:lpstr>História dos computadores</vt:lpstr>
      <vt:lpstr>História dos computadores</vt:lpstr>
      <vt:lpstr>Primeira Geração (1946 - 1959) </vt:lpstr>
      <vt:lpstr>Primeira Geração (1946 - 1959) </vt:lpstr>
      <vt:lpstr>Primeira Geração (1946 - 1959) </vt:lpstr>
      <vt:lpstr>Primeira Geração (1946 - 1959)</vt:lpstr>
      <vt:lpstr>Segunda Geração (1959 - 1964) </vt:lpstr>
      <vt:lpstr>Segunda Geração (1959 - 1964) </vt:lpstr>
      <vt:lpstr>Segunda Geração (1959 - 1964) </vt:lpstr>
      <vt:lpstr>Segunda Geração (1959 - 1964) </vt:lpstr>
      <vt:lpstr>Segunda Geração (1959 - 1964) </vt:lpstr>
      <vt:lpstr>Segunda Geração (1959 - 1964) </vt:lpstr>
      <vt:lpstr>Segunda Geração (1959 - 1964) </vt:lpstr>
      <vt:lpstr>Terceira geração (1964 – 1970) </vt:lpstr>
      <vt:lpstr>Terceira geração (1964 – 1970) </vt:lpstr>
      <vt:lpstr>Terceira geração (1964 – 1970) </vt:lpstr>
      <vt:lpstr>Quarta geração (1970 até hoje)</vt:lpstr>
      <vt:lpstr>Quarta geração (1970 até hoje)</vt:lpstr>
      <vt:lpstr>Quarta geração (1970 até hoje)</vt:lpstr>
      <vt:lpstr>Quarta geração (1970 até hoje)</vt:lpstr>
      <vt:lpstr>Quarta geração (1970 até hoje)</vt:lpstr>
      <vt:lpstr>Quarta geração (1970 até hoje)</vt:lpstr>
      <vt:lpstr>Quarta geração (1970 até hoje)</vt:lpstr>
      <vt:lpstr>Quarta geração (1970 até hoje)</vt:lpstr>
      <vt:lpstr>Quarta geração (1970 até hoje)</vt:lpstr>
      <vt:lpstr>Quarta geração (1970 até hoje)</vt:lpstr>
      <vt:lpstr>Quarta geração (1970 até hoje)</vt:lpstr>
      <vt:lpstr>Quarta geração (1970 até hoje)</vt:lpstr>
      <vt:lpstr>Quarta geração (1970 até hoje)</vt:lpstr>
      <vt:lpstr>Quarta geração (1970 até hoje)</vt:lpstr>
      <vt:lpstr>Quarta geração (1970 até hoje)</vt:lpstr>
      <vt:lpstr>Quarta geração (1970 até hoje)</vt:lpstr>
      <vt:lpstr>Quarta geração (1970 até hoje)</vt:lpstr>
      <vt:lpstr>Quarta geração (1970 até hoje)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TI</dc:title>
  <dc:creator>Marcos Paes</dc:creator>
  <cp:lastModifiedBy>Marcos Paes</cp:lastModifiedBy>
  <cp:revision>21</cp:revision>
  <dcterms:created xsi:type="dcterms:W3CDTF">2019-02-19T18:19:50Z</dcterms:created>
  <dcterms:modified xsi:type="dcterms:W3CDTF">2019-02-19T20:22:02Z</dcterms:modified>
</cp:coreProperties>
</file>