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67" r:id="rId5"/>
    <p:sldId id="263" r:id="rId6"/>
    <p:sldId id="264" r:id="rId7"/>
    <p:sldId id="258" r:id="rId8"/>
    <p:sldId id="266" r:id="rId9"/>
    <p:sldId id="281" r:id="rId10"/>
    <p:sldId id="269" r:id="rId11"/>
    <p:sldId id="270" r:id="rId12"/>
    <p:sldId id="268" r:id="rId13"/>
    <p:sldId id="271" r:id="rId14"/>
    <p:sldId id="259" r:id="rId15"/>
    <p:sldId id="260" r:id="rId16"/>
    <p:sldId id="275" r:id="rId17"/>
    <p:sldId id="276" r:id="rId18"/>
    <p:sldId id="277" r:id="rId19"/>
    <p:sldId id="278" r:id="rId20"/>
    <p:sldId id="272" r:id="rId21"/>
    <p:sldId id="284" r:id="rId22"/>
    <p:sldId id="285" r:id="rId23"/>
    <p:sldId id="286" r:id="rId24"/>
    <p:sldId id="273" r:id="rId25"/>
    <p:sldId id="289" r:id="rId26"/>
    <p:sldId id="288" r:id="rId27"/>
    <p:sldId id="274" r:id="rId28"/>
    <p:sldId id="292" r:id="rId29"/>
    <p:sldId id="290" r:id="rId30"/>
    <p:sldId id="291" r:id="rId31"/>
    <p:sldId id="282" r:id="rId32"/>
    <p:sldId id="283" r:id="rId33"/>
    <p:sldId id="293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737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2605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6699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637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427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844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853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084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5169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916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4752-5C97-4A56-8F9B-144F78F9BF73}" type="datetimeFigureOut">
              <a:rPr lang="pt-BR" smtClean="0"/>
              <a:pPr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6E68-457D-4CD2-81B7-E1C21FA7EF0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68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/index.php?title=Arithmomet&amp;action=edit&amp;redlink=1" TargetMode="External"/><Relationship Id="rId4" Type="http://schemas.openxmlformats.org/officeDocument/2006/relationships/hyperlink" Target="https://pt.wikipedia.org/wiki/Charles_Xavier_Thoma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História </a:t>
            </a:r>
            <a:r>
              <a:rPr lang="pt-BR" smtClean="0"/>
              <a:t>da computação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591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Calcular ao Computador moderno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1944</a:t>
            </a:r>
            <a:r>
              <a:rPr lang="pt-BR" dirty="0" smtClean="0"/>
              <a:t>, foi construído o </a:t>
            </a:r>
            <a:r>
              <a:rPr lang="pt-BR" dirty="0"/>
              <a:t> MARK I</a:t>
            </a:r>
            <a:r>
              <a:rPr lang="pt-BR" dirty="0" smtClean="0"/>
              <a:t> em Harvard. O </a:t>
            </a:r>
            <a:r>
              <a:rPr lang="pt-BR" dirty="0"/>
              <a:t>primeiro computador </a:t>
            </a:r>
            <a:r>
              <a:rPr lang="pt-BR" dirty="0" smtClean="0"/>
              <a:t>eletromecânico construído pela equipe do Prof. </a:t>
            </a:r>
            <a:r>
              <a:rPr lang="pt-BR" dirty="0"/>
              <a:t>H. </a:t>
            </a:r>
            <a:r>
              <a:rPr lang="pt-BR" dirty="0" err="1"/>
              <a:t>Aiken</a:t>
            </a:r>
            <a:r>
              <a:rPr lang="pt-BR" dirty="0"/>
              <a:t> e </a:t>
            </a:r>
            <a:r>
              <a:rPr lang="pt-BR" dirty="0" smtClean="0"/>
              <a:t>contou com ajuda financeira da IBM.</a:t>
            </a:r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07638" y="3244486"/>
            <a:ext cx="5976724" cy="36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4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Calcular ao Computador moderno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MARK I </a:t>
            </a:r>
          </a:p>
          <a:p>
            <a:pPr lvl="1"/>
            <a:r>
              <a:rPr lang="pt-BR" dirty="0" smtClean="0"/>
              <a:t>15 metros de comprimento</a:t>
            </a:r>
          </a:p>
          <a:p>
            <a:pPr lvl="1"/>
            <a:r>
              <a:rPr lang="pt-BR" dirty="0" smtClean="0"/>
              <a:t>2,5 metros de altura</a:t>
            </a:r>
          </a:p>
          <a:p>
            <a:pPr lvl="1"/>
            <a:r>
              <a:rPr lang="pt-BR" dirty="0" smtClean="0"/>
              <a:t>800 km de fios</a:t>
            </a:r>
          </a:p>
          <a:p>
            <a:pPr lvl="1"/>
            <a:r>
              <a:rPr lang="pt-BR" dirty="0" smtClean="0"/>
              <a:t>420 interruptores</a:t>
            </a:r>
          </a:p>
          <a:p>
            <a:pPr lvl="1"/>
            <a:r>
              <a:rPr lang="pt-BR" dirty="0" smtClean="0"/>
              <a:t>Realizava uma soma em 0,3 segundos; uma multiplicação em 0,4 segundos e uma divisão em 10 segundos</a:t>
            </a:r>
          </a:p>
        </p:txBody>
      </p:sp>
    </p:spTree>
    <p:extLst>
      <p:ext uri="{BB962C8B-B14F-4D97-AF65-F5344CB8AC3E}">
        <p14:creationId xmlns:p14="http://schemas.microsoft.com/office/powerpoint/2010/main" xmlns="" val="18723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Calcular ao Computador moderno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1943, Alan Turing, desenvolveu o COLOSSUS, que usava válvulas ao invés de relés eletromecânicos para decifrar códigos gerados por Hitler através da máquina de enigmas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051854"/>
            <a:ext cx="5036023" cy="38061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3086" y="3607139"/>
            <a:ext cx="20288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3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Gerações dos computadores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170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Gerações de computadores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1945-1955 – Primeira geração – Válvulas</a:t>
            </a:r>
          </a:p>
          <a:p>
            <a:endParaRPr lang="pt-BR" dirty="0" smtClean="0"/>
          </a:p>
          <a:p>
            <a:r>
              <a:rPr lang="pt-BR" dirty="0" smtClean="0"/>
              <a:t>1955-1965 – Segunda geração – Transistores</a:t>
            </a:r>
          </a:p>
          <a:p>
            <a:endParaRPr lang="pt-BR" dirty="0" smtClean="0"/>
          </a:p>
          <a:p>
            <a:r>
              <a:rPr lang="pt-BR" dirty="0" smtClean="0"/>
              <a:t>1965-1980 – Terceira geração – Circuitos Integrados</a:t>
            </a:r>
          </a:p>
          <a:p>
            <a:endParaRPr lang="pt-BR" dirty="0" smtClean="0"/>
          </a:p>
          <a:p>
            <a:r>
              <a:rPr lang="pt-BR" dirty="0" smtClean="0"/>
              <a:t>1980 - ... – Quarta geração – Computadores Pessoais e VLSI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36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1945-1955 – Primeira geração – </a:t>
            </a:r>
            <a:r>
              <a:rPr lang="pt-BR" dirty="0" smtClean="0"/>
              <a:t>Válvulas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Motivados pelas necessidades da segunda guerra</a:t>
            </a:r>
          </a:p>
          <a:p>
            <a:r>
              <a:rPr lang="pt-BR" dirty="0" smtClean="0"/>
              <a:t>Na Inglaterra:</a:t>
            </a:r>
          </a:p>
          <a:p>
            <a:pPr lvl="1"/>
            <a:r>
              <a:rPr lang="pt-BR" dirty="0" smtClean="0"/>
              <a:t>Alan Turing desenvolveu o </a:t>
            </a:r>
            <a:r>
              <a:rPr lang="pt-BR" dirty="0" err="1" smtClean="0"/>
              <a:t>Colossus</a:t>
            </a:r>
            <a:endParaRPr lang="pt-BR" dirty="0" smtClean="0"/>
          </a:p>
          <a:p>
            <a:r>
              <a:rPr lang="pt-BR" dirty="0" smtClean="0"/>
              <a:t>Nos Estados Unidos:</a:t>
            </a:r>
          </a:p>
          <a:p>
            <a:pPr lvl="1"/>
            <a:r>
              <a:rPr lang="pt-BR" dirty="0" smtClean="0"/>
              <a:t>Tabelas de artilharias</a:t>
            </a:r>
          </a:p>
          <a:p>
            <a:pPr lvl="2"/>
            <a:r>
              <a:rPr lang="pt-BR" dirty="0" smtClean="0"/>
              <a:t>Cálculos complexos envolvendo, distância, alcance, resistência do ar, gravidade ...</a:t>
            </a:r>
          </a:p>
          <a:p>
            <a:pPr lvl="1"/>
            <a:r>
              <a:rPr lang="pt-BR" dirty="0" smtClean="0"/>
              <a:t>Tabelas de artilharias naval</a:t>
            </a:r>
          </a:p>
          <a:p>
            <a:pPr lvl="2"/>
            <a:r>
              <a:rPr lang="pt-BR" dirty="0" smtClean="0"/>
              <a:t>Todas as problemáticas já conhecidas acrescido do balanço do mar, e origem e destino em movimento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0090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1945-1955 – Primeira geração – </a:t>
            </a:r>
            <a:r>
              <a:rPr lang="pt-BR" dirty="0" smtClean="0"/>
              <a:t>Válvulas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1946, após a segunda guerra, John Von Neumann, desenvolveu um computador chamado ENIAC, capaz de auxiliar no cálculo de tabelas mais precisas e rápidas.</a:t>
            </a:r>
          </a:p>
          <a:p>
            <a:r>
              <a:rPr lang="pt-BR" dirty="0" smtClean="0"/>
              <a:t>5000 adições por minuto</a:t>
            </a:r>
          </a:p>
          <a:p>
            <a:r>
              <a:rPr lang="pt-BR" dirty="0" smtClean="0"/>
              <a:t>360 multiplicações por minuto</a:t>
            </a:r>
          </a:p>
          <a:p>
            <a:r>
              <a:rPr lang="pt-BR" dirty="0" smtClean="0"/>
              <a:t>19000 válvulas, 1500 relés, consumo de </a:t>
            </a:r>
            <a:r>
              <a:rPr lang="pt-BR" dirty="0" smtClean="0"/>
              <a:t>200 W </a:t>
            </a:r>
            <a:r>
              <a:rPr lang="pt-BR" dirty="0" smtClean="0"/>
              <a:t>de potência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1155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1945-1955 – Primeira geração – </a:t>
            </a:r>
            <a:r>
              <a:rPr lang="pt-BR" dirty="0" smtClean="0"/>
              <a:t>Válvulas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termo Bug para identificar um problema, foi devido a uma parada não programada no ENIAC, pois foi encontrado uma mosca que atrapalhou o processamento.</a:t>
            </a:r>
          </a:p>
          <a:p>
            <a:pPr lvl="2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460332"/>
            <a:ext cx="11044811" cy="30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468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1945-1955 – Primeira geração – </a:t>
            </a:r>
            <a:r>
              <a:rPr lang="pt-BR" dirty="0" smtClean="0"/>
              <a:t>Válvulas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seguida, Neumann, projetou um novo computador chamado de Máquina de Von Neumann, que seria a base para os computadores digitais da atualidade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7263" y="3130076"/>
            <a:ext cx="7531768" cy="366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921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1945-1955 – Primeira geração – Válvulas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Início da IBM na área de computadores</a:t>
            </a:r>
          </a:p>
          <a:p>
            <a:r>
              <a:rPr lang="pt-BR" dirty="0" smtClean="0"/>
              <a:t>Ficaram conhecidos por computadores de grande porte, ou mainframes</a:t>
            </a:r>
          </a:p>
          <a:p>
            <a:r>
              <a:rPr lang="pt-BR" dirty="0" smtClean="0"/>
              <a:t>Exigia grandes salas, com sistemas hidráulicos para resfriamento.</a:t>
            </a:r>
          </a:p>
          <a:p>
            <a:r>
              <a:rPr lang="pt-BR" dirty="0" smtClean="0"/>
              <a:t>Em 1953, Grace Hopper criou o primeiro compilador, e ajudou a desenvolver duas linguagens de programação</a:t>
            </a:r>
          </a:p>
          <a:p>
            <a:r>
              <a:rPr lang="pt-BR" dirty="0" smtClean="0"/>
              <a:t>Também em 1953, Jay </a:t>
            </a:r>
            <a:r>
              <a:rPr lang="pt-BR" dirty="0" err="1" smtClean="0"/>
              <a:t>Forrester</a:t>
            </a:r>
            <a:r>
              <a:rPr lang="pt-BR" dirty="0" smtClean="0"/>
              <a:t>, construiu uma memória magnética menor e mais </a:t>
            </a:r>
            <a:r>
              <a:rPr lang="pt-BR" dirty="0" smtClean="0"/>
              <a:t>rápida </a:t>
            </a:r>
            <a:r>
              <a:rPr lang="pt-BR" dirty="0" smtClean="0"/>
              <a:t>substituindo as que usam válvulas</a:t>
            </a:r>
          </a:p>
          <a:p>
            <a:r>
              <a:rPr lang="pt-BR" dirty="0" smtClean="0"/>
              <a:t>Em 1954 Gordon </a:t>
            </a:r>
            <a:r>
              <a:rPr lang="pt-BR" dirty="0" err="1" smtClean="0"/>
              <a:t>Teal</a:t>
            </a:r>
            <a:r>
              <a:rPr lang="pt-BR" dirty="0" smtClean="0"/>
              <a:t> descobre como fabricar transistores </a:t>
            </a:r>
            <a:r>
              <a:rPr lang="pt-BR" dirty="0" smtClean="0"/>
              <a:t>de cristais </a:t>
            </a:r>
            <a:r>
              <a:rPr lang="pt-BR" dirty="0" smtClean="0"/>
              <a:t>de silício a um custo baixo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3472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veremos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Histórica do computador</a:t>
            </a:r>
          </a:p>
          <a:p>
            <a:pPr lvl="1"/>
            <a:r>
              <a:rPr lang="pt-BR" dirty="0" smtClean="0"/>
              <a:t>Calcular</a:t>
            </a:r>
            <a:endParaRPr lang="pt-BR" dirty="0"/>
          </a:p>
          <a:p>
            <a:pPr lvl="1"/>
            <a:r>
              <a:rPr lang="pt-BR" dirty="0" smtClean="0"/>
              <a:t>Calculadora</a:t>
            </a:r>
            <a:endParaRPr lang="pt-BR" dirty="0"/>
          </a:p>
          <a:p>
            <a:pPr lvl="1"/>
            <a:r>
              <a:rPr lang="pt-BR" dirty="0" smtClean="0"/>
              <a:t>Maquina </a:t>
            </a:r>
            <a:r>
              <a:rPr lang="pt-BR" dirty="0"/>
              <a:t>diferencial</a:t>
            </a:r>
          </a:p>
          <a:p>
            <a:pPr lvl="1"/>
            <a:r>
              <a:rPr lang="pt-BR" dirty="0" smtClean="0"/>
              <a:t>Maquina </a:t>
            </a:r>
            <a:r>
              <a:rPr lang="pt-BR" dirty="0"/>
              <a:t>analítica</a:t>
            </a:r>
          </a:p>
          <a:p>
            <a:pPr lvl="1"/>
            <a:r>
              <a:rPr lang="pt-BR" dirty="0" smtClean="0"/>
              <a:t>Uso </a:t>
            </a:r>
            <a:r>
              <a:rPr lang="pt-BR" dirty="0"/>
              <a:t>do cartão perfurado no Senso</a:t>
            </a:r>
          </a:p>
          <a:p>
            <a:pPr lvl="1"/>
            <a:r>
              <a:rPr lang="pt-BR" dirty="0" smtClean="0"/>
              <a:t>MARK </a:t>
            </a:r>
            <a:r>
              <a:rPr lang="pt-BR" dirty="0"/>
              <a:t>I</a:t>
            </a:r>
          </a:p>
          <a:p>
            <a:pPr lvl="1"/>
            <a:r>
              <a:rPr lang="pt-BR" dirty="0" smtClean="0"/>
              <a:t>COLOSSUS</a:t>
            </a:r>
            <a:endParaRPr lang="pt-BR" dirty="0"/>
          </a:p>
          <a:p>
            <a:pPr lvl="1"/>
            <a:r>
              <a:rPr lang="pt-BR" dirty="0" smtClean="0"/>
              <a:t>Geração </a:t>
            </a:r>
            <a:r>
              <a:rPr lang="pt-BR" dirty="0"/>
              <a:t>de computadores</a:t>
            </a:r>
          </a:p>
          <a:p>
            <a:pPr lvl="2"/>
            <a:r>
              <a:rPr lang="pt-BR" dirty="0" smtClean="0"/>
              <a:t>1945-1955 </a:t>
            </a:r>
            <a:r>
              <a:rPr lang="pt-BR" dirty="0"/>
              <a:t>– Primeira geração – Válvulas</a:t>
            </a:r>
          </a:p>
          <a:p>
            <a:pPr lvl="2"/>
            <a:r>
              <a:rPr lang="pt-BR" dirty="0" smtClean="0"/>
              <a:t>1955-1965 </a:t>
            </a:r>
            <a:r>
              <a:rPr lang="pt-BR" dirty="0"/>
              <a:t>– Segunda geração – Transistores</a:t>
            </a:r>
          </a:p>
          <a:p>
            <a:pPr lvl="2"/>
            <a:r>
              <a:rPr lang="pt-BR" dirty="0" smtClean="0"/>
              <a:t>1965-1980 </a:t>
            </a:r>
            <a:r>
              <a:rPr lang="pt-BR" dirty="0"/>
              <a:t>– Terceira geração – Circuitos Integrados</a:t>
            </a:r>
          </a:p>
          <a:p>
            <a:pPr lvl="2"/>
            <a:r>
              <a:rPr lang="pt-BR" dirty="0" smtClean="0"/>
              <a:t>1980 </a:t>
            </a:r>
            <a:r>
              <a:rPr lang="pt-BR" dirty="0"/>
              <a:t>- ... – Quarta geração – Computadores Pessoais e VLSI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31950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1955-1965 – Segunda geração – Transistores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1947 cientista da Bell </a:t>
            </a:r>
            <a:r>
              <a:rPr lang="pt-BR" dirty="0" err="1"/>
              <a:t>Lab</a:t>
            </a:r>
            <a:r>
              <a:rPr lang="pt-BR" dirty="0"/>
              <a:t> desenvolveram os transistor. Dispositivo que transfere sinais eletrônico através de um resistor</a:t>
            </a:r>
            <a:r>
              <a:rPr lang="pt-BR" dirty="0" smtClean="0"/>
              <a:t>. Muito pequenos.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7506" y="2752725"/>
            <a:ext cx="4143375" cy="4105275"/>
          </a:xfrm>
          <a:prstGeom prst="rect">
            <a:avLst/>
          </a:prstGeom>
        </p:spPr>
      </p:pic>
      <p:pic>
        <p:nvPicPr>
          <p:cNvPr id="14338" name="Picture 2" descr="Resultado de imagem para o primeiro transis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9975" y="3074739"/>
            <a:ext cx="4860619" cy="32073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0132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1955-1965 – Segunda geração – Transistores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TX-0 foi o primeiro </a:t>
            </a:r>
            <a:r>
              <a:rPr lang="pt-BR" dirty="0"/>
              <a:t>computador feito apenas com transistores. </a:t>
            </a:r>
            <a:r>
              <a:rPr lang="pt-BR" dirty="0" smtClean="0"/>
              <a:t>Desenvolvido em M.I.T (Massachusetts </a:t>
            </a:r>
            <a:r>
              <a:rPr lang="pt-BR" dirty="0" err="1" smtClean="0"/>
              <a:t>Institute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Tecnology</a:t>
            </a:r>
            <a:r>
              <a:rPr lang="pt-BR" dirty="0" smtClean="0"/>
              <a:t>), </a:t>
            </a:r>
            <a:r>
              <a:rPr lang="pt-BR" dirty="0" smtClean="0"/>
              <a:t>baseado </a:t>
            </a:r>
            <a:r>
              <a:rPr lang="pt-BR" dirty="0"/>
              <a:t>no </a:t>
            </a:r>
            <a:r>
              <a:rPr lang="pt-BR" dirty="0" err="1"/>
              <a:t>Whirlwind</a:t>
            </a:r>
            <a:r>
              <a:rPr lang="pt-BR" dirty="0"/>
              <a:t> I, seu primeiro computador a </a:t>
            </a:r>
            <a:r>
              <a:rPr lang="pt-BR" dirty="0" smtClean="0"/>
              <a:t>válvula</a:t>
            </a:r>
          </a:p>
          <a:p>
            <a:r>
              <a:rPr lang="pt-BR" dirty="0"/>
              <a:t>Leonard </a:t>
            </a:r>
            <a:r>
              <a:rPr lang="pt-BR" dirty="0" err="1"/>
              <a:t>Kleinrock</a:t>
            </a:r>
            <a:r>
              <a:rPr lang="pt-BR" dirty="0"/>
              <a:t>, do M.I.T, quem iniciou o trabalho que seria uma das bases da </a:t>
            </a:r>
            <a:r>
              <a:rPr lang="pt-BR" dirty="0" smtClean="0"/>
              <a:t>Internet</a:t>
            </a:r>
          </a:p>
          <a:p>
            <a:pPr lvl="1"/>
            <a:r>
              <a:rPr lang="pt-BR" dirty="0" smtClean="0"/>
              <a:t>Disse</a:t>
            </a:r>
            <a:r>
              <a:rPr lang="pt-BR" dirty="0"/>
              <a:t>: "Basicamente, o que eu fiz para minha pesquisa de doutorado em 1961-1962 foi de estabelecer uma teoria matemática de redes de pacotes </a:t>
            </a:r>
            <a:r>
              <a:rPr lang="pt-BR" dirty="0" smtClean="0"/>
              <a:t>....""</a:t>
            </a:r>
            <a:endParaRPr lang="pt-BR" dirty="0"/>
          </a:p>
          <a:p>
            <a:r>
              <a:rPr lang="pt-BR" dirty="0" smtClean="0"/>
              <a:t>Nessa geração, ocorreu mudanças </a:t>
            </a:r>
            <a:r>
              <a:rPr lang="pt-BR" dirty="0"/>
              <a:t>da linguagem de máquina pela linguagem simbólica (Assembly).</a:t>
            </a:r>
          </a:p>
          <a:p>
            <a:r>
              <a:rPr lang="pt-BR" dirty="0"/>
              <a:t>Surgimento das linguagem de alto nível</a:t>
            </a:r>
          </a:p>
          <a:p>
            <a:pPr lvl="1"/>
            <a:r>
              <a:rPr lang="pt-BR" sz="2800" dirty="0"/>
              <a:t>FORTRAN (1954)</a:t>
            </a:r>
          </a:p>
          <a:p>
            <a:pPr lvl="1"/>
            <a:r>
              <a:rPr lang="pt-BR" sz="2800" dirty="0"/>
              <a:t>COBOL (1959)</a:t>
            </a:r>
          </a:p>
        </p:txBody>
      </p:sp>
    </p:spTree>
    <p:extLst>
      <p:ext uri="{BB962C8B-B14F-4D97-AF65-F5344CB8AC3E}">
        <p14:creationId xmlns:p14="http://schemas.microsoft.com/office/powerpoint/2010/main" xmlns="" val="627019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1955-1965 – Segunda geração – Transistores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Kenneth Olsen, fundou em 1957 a Digital </a:t>
            </a:r>
            <a:r>
              <a:rPr lang="pt-BR" dirty="0" err="1"/>
              <a:t>Equipment</a:t>
            </a:r>
            <a:r>
              <a:rPr lang="pt-BR" dirty="0"/>
              <a:t> Corporation, e em 1963 desenvolveu o PDP-1 considerado o primeiro minicomputador da </a:t>
            </a:r>
            <a:r>
              <a:rPr lang="pt-BR" dirty="0" smtClean="0"/>
              <a:t>história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3138384"/>
            <a:ext cx="4889745" cy="3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288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1955-1965 – Segunda geração – Transistores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Minicomputadores eram mais Baratos</a:t>
            </a:r>
          </a:p>
          <a:p>
            <a:pPr lvl="2"/>
            <a:r>
              <a:rPr lang="pt-BR" dirty="0" smtClean="0"/>
              <a:t>PDP1- US$ 120.000</a:t>
            </a:r>
          </a:p>
          <a:p>
            <a:pPr marL="914400" lvl="2" indent="0">
              <a:buNone/>
            </a:pPr>
            <a:r>
              <a:rPr lang="pt-BR" dirty="0" err="1" smtClean="0"/>
              <a:t>vs</a:t>
            </a:r>
            <a:endParaRPr lang="pt-BR" dirty="0" smtClean="0"/>
          </a:p>
          <a:p>
            <a:pPr lvl="2"/>
            <a:r>
              <a:rPr lang="pt-BR" dirty="0" smtClean="0"/>
              <a:t>IBM 7090 (primeiro computador com transistores da IBM –milhões de US$, utilizado na computação científica para cálculos numéricos</a:t>
            </a:r>
          </a:p>
          <a:p>
            <a:pPr lvl="2"/>
            <a:endParaRPr lang="pt-BR" dirty="0"/>
          </a:p>
          <a:p>
            <a:r>
              <a:rPr lang="pt-BR" dirty="0" smtClean="0"/>
              <a:t>Os grandes computadores transistorizados, foram </a:t>
            </a:r>
            <a:r>
              <a:rPr lang="pt-BR" dirty="0"/>
              <a:t>inicialmente desenvolvidos para serem utilizados como mecanismos de controle em usinas nucleares. 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65212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1965-1980 – Terceira geração – Circuitos Integrados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Novos componentes utilizando silício, garantiram o aumento significativo </a:t>
            </a:r>
            <a:r>
              <a:rPr lang="pt-BR" dirty="0"/>
              <a:t>na velocidade e na eficiência dos computadores, permitindo que mais tarefas fossem desempenhadas em períodos de tempo mais curtos.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8612" y="3876675"/>
            <a:ext cx="3914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8866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1965-1980 – Terceira geração – Circuitos Integrados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1958/59, Robert </a:t>
            </a:r>
            <a:r>
              <a:rPr lang="pt-BR" dirty="0" err="1"/>
              <a:t>Noyce</a:t>
            </a:r>
            <a:r>
              <a:rPr lang="pt-BR" dirty="0"/>
              <a:t>, Jean </a:t>
            </a:r>
            <a:r>
              <a:rPr lang="pt-BR" dirty="0" err="1"/>
              <a:t>Hoerni</a:t>
            </a:r>
            <a:r>
              <a:rPr lang="pt-BR" dirty="0"/>
              <a:t>, Jack Kilby e Kurt </a:t>
            </a:r>
            <a:r>
              <a:rPr lang="pt-BR" dirty="0" err="1"/>
              <a:t>Lehovec</a:t>
            </a:r>
            <a:r>
              <a:rPr lang="pt-BR" dirty="0"/>
              <a:t> </a:t>
            </a:r>
            <a:r>
              <a:rPr lang="pt-BR" dirty="0" smtClean="0"/>
              <a:t>desenvolveram </a:t>
            </a:r>
            <a:r>
              <a:rPr lang="pt-BR" dirty="0"/>
              <a:t>o CI - Circuito Integrado, conhecidos como Chips. Esses, em uma única peça reduzida, poderiam conter dezenas de transistores já integrados em um </a:t>
            </a:r>
            <a:r>
              <a:rPr lang="pt-BR" dirty="0" smtClean="0"/>
              <a:t>circuito </a:t>
            </a:r>
            <a:r>
              <a:rPr lang="pt-BR" dirty="0"/>
              <a:t>eletrônico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Os primeiros computadores com circuito integrado de sucesso foram o B2500 e B3500 criados pela Burroughs </a:t>
            </a:r>
          </a:p>
        </p:txBody>
      </p:sp>
    </p:spTree>
    <p:extLst>
      <p:ext uri="{BB962C8B-B14F-4D97-AF65-F5344CB8AC3E}">
        <p14:creationId xmlns:p14="http://schemas.microsoft.com/office/powerpoint/2010/main" xmlns="" val="4052759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1965-1980 – Terceira geração – Circuitos Integrados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Surgiram os teclados e os monitores </a:t>
            </a:r>
          </a:p>
          <a:p>
            <a:endParaRPr lang="pt-BR" dirty="0"/>
          </a:p>
          <a:p>
            <a:r>
              <a:rPr lang="pt-BR" dirty="0"/>
              <a:t>Os computadores dessa geração não foram reduzidos, sendo que um dos modelos de mais sucesso (o IBM 360, que vendeu mais de 30 mil unidades) chegava a pesar mais do que os antecessores. </a:t>
            </a:r>
          </a:p>
          <a:p>
            <a:endParaRPr lang="pt-BR" dirty="0"/>
          </a:p>
          <a:p>
            <a:r>
              <a:rPr lang="pt-BR" dirty="0"/>
              <a:t>Nessa época (final da década de 1970 e início da década de 1980), os computadores passaram a ser mais acessíveis.</a:t>
            </a:r>
          </a:p>
          <a:p>
            <a:endParaRPr lang="pt-BR" dirty="0"/>
          </a:p>
          <a:p>
            <a:r>
              <a:rPr lang="pt-BR" dirty="0"/>
              <a:t>Capacidade de upgrade nas máquinas. As empresas poderiam comprar computadores com determinadas configurações e aumentar as suas capacidades de acordo com a necessidade</a:t>
            </a:r>
          </a:p>
        </p:txBody>
      </p:sp>
    </p:spTree>
    <p:extLst>
      <p:ext uri="{BB962C8B-B14F-4D97-AF65-F5344CB8AC3E}">
        <p14:creationId xmlns:p14="http://schemas.microsoft.com/office/powerpoint/2010/main" xmlns="" val="1505807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1980 - ... – Quarta geração – Computadores Pessoais e VLSI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VLSI (Very Large Scale Integration) </a:t>
            </a:r>
            <a:r>
              <a:rPr lang="en-US" dirty="0" smtClean="0"/>
              <a:t>, </a:t>
            </a:r>
            <a:r>
              <a:rPr lang="en-US" dirty="0" err="1" smtClean="0"/>
              <a:t>poderia</a:t>
            </a:r>
            <a:r>
              <a:rPr lang="en-US" dirty="0" smtClean="0"/>
              <a:t> se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dezenas</a:t>
            </a:r>
            <a:r>
              <a:rPr lang="en-US" dirty="0" smtClean="0"/>
              <a:t> de </a:t>
            </a:r>
            <a:r>
              <a:rPr lang="en-US" dirty="0" err="1" smtClean="0"/>
              <a:t>milhares</a:t>
            </a:r>
            <a:r>
              <a:rPr lang="en-US" dirty="0" smtClean="0"/>
              <a:t> de </a:t>
            </a:r>
            <a:r>
              <a:rPr lang="pt-BR" dirty="0" smtClean="0"/>
              <a:t>transistores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8675" y="3269759"/>
            <a:ext cx="2914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2203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1980 - ... – Quarta geração – Computadores Pessoais e VLSI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Mainframes</a:t>
            </a:r>
          </a:p>
          <a:p>
            <a:pPr lvl="1"/>
            <a:r>
              <a:rPr lang="pt-BR" dirty="0"/>
              <a:t>São os computadores de grande porte tem o poder de processar bilhões de instruções por segundo e tem acesso a trilhões de caracteres de dados. Clientes: Bancos, Empresa de aviação, fábricas em geral, órgão governamentais, enfim empresas que manipulam uma grande quantidade de dados.</a:t>
            </a:r>
          </a:p>
          <a:p>
            <a:endParaRPr lang="pt-BR" dirty="0"/>
          </a:p>
          <a:p>
            <a:r>
              <a:rPr lang="pt-BR" dirty="0"/>
              <a:t>Os supercomputadores</a:t>
            </a:r>
          </a:p>
          <a:p>
            <a:pPr lvl="1"/>
            <a:r>
              <a:rPr lang="pt-BR" dirty="0" smtClean="0"/>
              <a:t>Máquinas </a:t>
            </a:r>
            <a:r>
              <a:rPr lang="pt-BR" dirty="0"/>
              <a:t>com poder de manipular um gigantesco número de dados.</a:t>
            </a:r>
          </a:p>
          <a:p>
            <a:pPr lvl="1"/>
            <a:r>
              <a:rPr lang="pt-BR" dirty="0"/>
              <a:t>São muitos rápidos podem processar trilhões de instruções por segundo. Atividades: setor financeiro, metrologia, design de automóveis, efeitos especiais </a:t>
            </a:r>
            <a:r>
              <a:rPr lang="pt-BR" dirty="0" smtClean="0"/>
              <a:t>cinematográfico</a:t>
            </a:r>
            <a:r>
              <a:rPr lang="pt-BR" dirty="0"/>
              <a:t>, ilustrações gráficas sofisticadas, uso militar e agentes de governo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r>
              <a:rPr lang="pt-BR" dirty="0"/>
              <a:t>Surgimento dos microcomputadores</a:t>
            </a:r>
          </a:p>
          <a:p>
            <a:pPr lvl="1"/>
            <a:r>
              <a:rPr lang="pt-BR" dirty="0" smtClean="0"/>
              <a:t>Microcomputadores </a:t>
            </a:r>
            <a:r>
              <a:rPr lang="pt-BR" dirty="0"/>
              <a:t>tinham esse nome por pesarem menos de 20 kg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79170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1980 - ... – Quarta geração – Computadores Pessoais e VLSI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Em 1971, foi inventado pela Intel o primeiro microprocessador comercial: Intel 8008</a:t>
            </a:r>
          </a:p>
          <a:p>
            <a:endParaRPr lang="pt-BR" dirty="0"/>
          </a:p>
          <a:p>
            <a:r>
              <a:rPr lang="pt-BR" dirty="0"/>
              <a:t>Os computadores ganharam drasticamente em termos de velocidade, confiabilidade e capacidade de armazenamento.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smtClean="0"/>
              <a:t>primeiro </a:t>
            </a:r>
            <a:r>
              <a:rPr lang="pt-BR" dirty="0"/>
              <a:t>modelo considerado microcomputador foi Altair 880 podiam ser comprados como um kit de montar, vendidos por revistas especializadas nos Estados Unidos. Foi com base nessa máquina que Bill Gates e Paul Allen criaram o “Basic” e inauguraram a dinastia Microsoft.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6322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Calcular ....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Capacidade do ser humano de fazer contas;</a:t>
            </a:r>
          </a:p>
          <a:p>
            <a:r>
              <a:rPr lang="pt-BR" dirty="0"/>
              <a:t>O</a:t>
            </a:r>
            <a:r>
              <a:rPr lang="pt-BR" dirty="0" smtClean="0"/>
              <a:t> ábaco </a:t>
            </a:r>
            <a:r>
              <a:rPr lang="pt-BR" dirty="0"/>
              <a:t>foi inventado na Babilônia por volta de 2400 a.C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primeira máquina </a:t>
            </a:r>
            <a:r>
              <a:rPr lang="pt-BR" dirty="0" smtClean="0"/>
              <a:t>de calcular foi </a:t>
            </a:r>
            <a:r>
              <a:rPr lang="pt-BR" dirty="0"/>
              <a:t>construída por Wilhelm </a:t>
            </a:r>
            <a:r>
              <a:rPr lang="pt-BR" dirty="0" err="1"/>
              <a:t>Schickard</a:t>
            </a:r>
            <a:r>
              <a:rPr lang="pt-BR" dirty="0"/>
              <a:t> (1592-1635), sendo capaz de somar, subtrair, multiplicar e dividir</a:t>
            </a:r>
            <a:r>
              <a:rPr lang="pt-BR" dirty="0" smtClean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8225" y="3005931"/>
            <a:ext cx="2495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634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1980 - ... – Quarta geração – Computadores Pessoais e VLSI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Steves</a:t>
            </a:r>
            <a:r>
              <a:rPr lang="pt-BR" dirty="0"/>
              <a:t> da Apple (Jobs e </a:t>
            </a:r>
            <a:r>
              <a:rPr lang="pt-BR" dirty="0" err="1"/>
              <a:t>Wozniac</a:t>
            </a:r>
            <a:r>
              <a:rPr lang="pt-BR" dirty="0"/>
              <a:t>) criaram a Apple para se dedicar a projetos de computação pessoal facilitados para usuários leigos. </a:t>
            </a:r>
          </a:p>
          <a:p>
            <a:r>
              <a:rPr lang="pt-BR" dirty="0"/>
              <a:t>Surgiu o Apple I, projeto que foi primeiramente apresentado para a HP. Ele foi sucedido pelo Apple II, após uma injeção de 250 mil dólares pela Intel.</a:t>
            </a:r>
          </a:p>
          <a:p>
            <a:endParaRPr lang="pt-BR" dirty="0"/>
          </a:p>
          <a:p>
            <a:r>
              <a:rPr lang="pt-BR" dirty="0"/>
              <a:t>Essa segunda versão dos computadores possuía uma versão modificada do sistema BASIC, criada também pela Microsoft. O grande avanço apresentado pelo sistema era a utilização de interface gráfica para alguns softwares. Também era possível utilizar processadores de texto, planilhas eletrônicas e bancos de dados.</a:t>
            </a:r>
          </a:p>
          <a:p>
            <a:endParaRPr lang="pt-BR" dirty="0"/>
          </a:p>
          <a:p>
            <a:r>
              <a:rPr lang="pt-BR" dirty="0"/>
              <a:t>A mesma Apple foi responsável pela inauguração dos mouses na computação pessoal, juntamente com os sistemas operacionais gráficos, como o Macintosh. Pouco depois, a Microsoft lançou a primeira versão do Windows, bastante parecida com o sistema da rival.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36004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Frases </a:t>
            </a:r>
            <a:r>
              <a:rPr lang="pt-BR" dirty="0" smtClean="0"/>
              <a:t>históricas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"No futuro, os computadores não pesarão mais do que 1,5 tonelada"</a:t>
            </a:r>
          </a:p>
          <a:p>
            <a:pPr marL="0" indent="0">
              <a:buNone/>
            </a:pPr>
            <a:r>
              <a:rPr lang="pt-BR" dirty="0" smtClean="0"/>
              <a:t>	Popular </a:t>
            </a:r>
            <a:r>
              <a:rPr lang="pt-BR" dirty="0" err="1"/>
              <a:t>Mechanics</a:t>
            </a:r>
            <a:r>
              <a:rPr lang="pt-BR" dirty="0"/>
              <a:t>, prevendo a evolução da ciência, </a:t>
            </a:r>
            <a:r>
              <a:rPr lang="pt-BR" dirty="0" smtClean="0"/>
              <a:t>1949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"Penso que há talvez no mundo um mercado para 5 computadores"</a:t>
            </a:r>
          </a:p>
          <a:p>
            <a:pPr marL="0" indent="0">
              <a:buNone/>
            </a:pPr>
            <a:r>
              <a:rPr lang="pt-BR" dirty="0" smtClean="0"/>
              <a:t>	Thomas </a:t>
            </a:r>
            <a:r>
              <a:rPr lang="pt-BR" dirty="0"/>
              <a:t>Watson, presidente da IBM, </a:t>
            </a:r>
            <a:r>
              <a:rPr lang="pt-BR" dirty="0" smtClean="0"/>
              <a:t>1943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"</a:t>
            </a:r>
            <a:r>
              <a:rPr lang="pt-BR" dirty="0"/>
              <a:t>Viajei por todos os lados neste país e posso assegurar-lhes que processamento de dados é uma ilusão que não perdura até o fim do ano"</a:t>
            </a:r>
          </a:p>
          <a:p>
            <a:pPr marL="0" indent="0">
              <a:buNone/>
            </a:pPr>
            <a:r>
              <a:rPr lang="pt-BR" dirty="0" smtClean="0"/>
              <a:t>	O </a:t>
            </a:r>
            <a:r>
              <a:rPr lang="pt-BR" dirty="0"/>
              <a:t>editor encarregado de livros técnicos da Prentice Hall, </a:t>
            </a:r>
            <a:r>
              <a:rPr lang="pt-BR" dirty="0" smtClean="0"/>
              <a:t>1957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15620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Frases </a:t>
            </a:r>
            <a:r>
              <a:rPr lang="pt-BR" dirty="0" smtClean="0"/>
              <a:t>históricas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"</a:t>
            </a:r>
            <a:r>
              <a:rPr lang="pt-BR" dirty="0"/>
              <a:t>Não há nenhuma razão para que alguém queira ter um computador em casa“</a:t>
            </a:r>
          </a:p>
          <a:p>
            <a:pPr marL="0" indent="0">
              <a:buNone/>
            </a:pPr>
            <a:r>
              <a:rPr lang="pt-BR" dirty="0" smtClean="0"/>
              <a:t>	Ken </a:t>
            </a:r>
            <a:r>
              <a:rPr lang="pt-BR" dirty="0" err="1"/>
              <a:t>Olson</a:t>
            </a:r>
            <a:r>
              <a:rPr lang="pt-BR" dirty="0"/>
              <a:t>, presidente e fundador da Digital </a:t>
            </a:r>
            <a:r>
              <a:rPr lang="pt-BR" dirty="0" err="1"/>
              <a:t>Equipment</a:t>
            </a:r>
            <a:r>
              <a:rPr lang="pt-BR" dirty="0"/>
              <a:t> Corp.,</a:t>
            </a:r>
            <a:r>
              <a:rPr lang="pt-BR" dirty="0" smtClean="0"/>
              <a:t>1977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"</a:t>
            </a:r>
            <a:r>
              <a:rPr lang="pt-BR" dirty="0"/>
              <a:t>640 </a:t>
            </a:r>
            <a:r>
              <a:rPr lang="pt-BR" dirty="0" smtClean="0"/>
              <a:t>k </a:t>
            </a:r>
            <a:r>
              <a:rPr lang="pt-BR" dirty="0"/>
              <a:t>é mais do que suficiente para qualquer um"</a:t>
            </a:r>
          </a:p>
          <a:p>
            <a:pPr marL="0" indent="0">
              <a:buNone/>
            </a:pPr>
            <a:r>
              <a:rPr lang="pt-BR" dirty="0" smtClean="0"/>
              <a:t>	Bill </a:t>
            </a:r>
            <a:r>
              <a:rPr lang="pt-BR" dirty="0"/>
              <a:t>Gates, 1981</a:t>
            </a:r>
          </a:p>
        </p:txBody>
      </p:sp>
    </p:spTree>
    <p:extLst>
      <p:ext uri="{BB962C8B-B14F-4D97-AF65-F5344CB8AC3E}">
        <p14:creationId xmlns:p14="http://schemas.microsoft.com/office/powerpoint/2010/main" xmlns="" val="3348861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dirty="0"/>
              <a:t>SCHIAVONI, Marilene. </a:t>
            </a:r>
            <a:r>
              <a:rPr lang="pt-BR" b="1" dirty="0"/>
              <a:t>Hardware</a:t>
            </a:r>
            <a:r>
              <a:rPr lang="pt-BR" dirty="0"/>
              <a:t>. São Paulo: Livro Técnico.</a:t>
            </a:r>
          </a:p>
          <a:p>
            <a:pPr lvl="0"/>
            <a:r>
              <a:rPr lang="pt-BR" dirty="0"/>
              <a:t>MORIMOTO, Carlos. </a:t>
            </a:r>
            <a:r>
              <a:rPr lang="pt-BR" b="1" dirty="0"/>
              <a:t>Hardware, o guia definitivo</a:t>
            </a:r>
            <a:r>
              <a:rPr lang="pt-BR" dirty="0"/>
              <a:t>. Porto Alegre: Sul Editores, 2009.</a:t>
            </a:r>
          </a:p>
          <a:p>
            <a:pPr lvl="0"/>
            <a:r>
              <a:rPr lang="pt-BR" dirty="0"/>
              <a:t>VASCONCELOS, Laércio. </a:t>
            </a:r>
            <a:r>
              <a:rPr lang="pt-BR" b="1" dirty="0"/>
              <a:t>Como Montar e Expandir o seu PC</a:t>
            </a:r>
            <a:r>
              <a:rPr lang="pt-BR" dirty="0"/>
              <a:t>. 7ª Ed., São Paulo: Makron Books, 2001.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ZELENOVSKY, Ricardo. </a:t>
            </a:r>
            <a:r>
              <a:rPr lang="pt-BR" b="1" dirty="0"/>
              <a:t>PC - Um guia prático de Hardware e </a:t>
            </a:r>
            <a:r>
              <a:rPr lang="pt-BR" b="1" dirty="0" err="1"/>
              <a:t>Interfaceamento</a:t>
            </a:r>
            <a:r>
              <a:rPr lang="pt-BR" b="1" dirty="0"/>
              <a:t>. </a:t>
            </a:r>
            <a:r>
              <a:rPr lang="pt-BR" dirty="0"/>
              <a:t>4ª Ed., Rio de Janeiro: MZ, 2006.</a:t>
            </a:r>
          </a:p>
          <a:p>
            <a:pPr lvl="0"/>
            <a:r>
              <a:rPr lang="pt-BR" dirty="0"/>
              <a:t>VASCONCELOS, Laércio. </a:t>
            </a:r>
            <a:r>
              <a:rPr lang="pt-BR" b="1" dirty="0"/>
              <a:t>Multimídias nos </a:t>
            </a:r>
            <a:r>
              <a:rPr lang="pt-BR" b="1" dirty="0" err="1"/>
              <a:t>PC's</a:t>
            </a:r>
            <a:r>
              <a:rPr lang="pt-BR" b="1" dirty="0"/>
              <a:t> Modernos</a:t>
            </a:r>
            <a:r>
              <a:rPr lang="pt-BR" dirty="0"/>
              <a:t>. São Paulo: Pearson </a:t>
            </a:r>
            <a:r>
              <a:rPr lang="pt-BR" dirty="0" err="1"/>
              <a:t>Education</a:t>
            </a:r>
            <a:r>
              <a:rPr lang="pt-BR" dirty="0"/>
              <a:t> do Brasil, 2003.</a:t>
            </a:r>
          </a:p>
          <a:p>
            <a:pPr lvl="0"/>
            <a:r>
              <a:rPr lang="pt-BR" dirty="0"/>
              <a:t>MORIMOTO, Carlos. </a:t>
            </a:r>
            <a:r>
              <a:rPr lang="pt-BR" b="1" dirty="0"/>
              <a:t>Hardware II: o guia definitivo</a:t>
            </a:r>
            <a:r>
              <a:rPr lang="pt-BR" dirty="0"/>
              <a:t>. Porto Alegre: Sul Editores, 2010. </a:t>
            </a:r>
          </a:p>
          <a:p>
            <a:pPr lvl="0"/>
            <a:r>
              <a:rPr lang="pt-BR" dirty="0"/>
              <a:t>TORRES, Gabriel. </a:t>
            </a:r>
            <a:r>
              <a:rPr lang="pt-BR" b="1" dirty="0"/>
              <a:t>Hardware: curso completo</a:t>
            </a:r>
            <a:r>
              <a:rPr lang="pt-BR" dirty="0"/>
              <a:t>. 4ª Ed., Rio de Janeiro: </a:t>
            </a:r>
            <a:r>
              <a:rPr lang="pt-BR" dirty="0" err="1"/>
              <a:t>Axcel</a:t>
            </a:r>
            <a:r>
              <a:rPr lang="pt-BR" dirty="0"/>
              <a:t> Books, 2001.</a:t>
            </a:r>
          </a:p>
          <a:p>
            <a:pPr lvl="0"/>
            <a:r>
              <a:rPr lang="pt-BR" dirty="0"/>
              <a:t>TANENBAUM, Andrew S. </a:t>
            </a:r>
            <a:r>
              <a:rPr lang="pt-BR" b="1" dirty="0"/>
              <a:t>Organização estruturada de computadores</a:t>
            </a:r>
            <a:r>
              <a:rPr lang="pt-BR" dirty="0"/>
              <a:t>.  4ª Ed., Rio de Janeiro:  LTC, 2001	</a:t>
            </a:r>
          </a:p>
          <a:p>
            <a:endParaRPr lang="pt-BR" dirty="0" smtClean="0"/>
          </a:p>
          <a:p>
            <a:r>
              <a:rPr lang="pt-BR" dirty="0" smtClean="0"/>
              <a:t>Referência auxiliar – Pesquisas na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297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Calcular ....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Blaise</a:t>
            </a:r>
            <a:r>
              <a:rPr lang="pt-BR" dirty="0" smtClean="0"/>
              <a:t> </a:t>
            </a:r>
            <a:r>
              <a:rPr lang="pt-BR" dirty="0"/>
              <a:t>Pascal (1623-1662) a construção da primeira máquina </a:t>
            </a:r>
            <a:r>
              <a:rPr lang="pt-BR" dirty="0" smtClean="0"/>
              <a:t>calculadora (Pascalina), </a:t>
            </a:r>
            <a:r>
              <a:rPr lang="pt-BR" dirty="0"/>
              <a:t>que fazia apenas somas e subtrações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/>
              <a:t>1671 na Alemanha, </a:t>
            </a:r>
            <a:r>
              <a:rPr lang="pt-BR" dirty="0" err="1"/>
              <a:t>Gottfried</a:t>
            </a:r>
            <a:r>
              <a:rPr lang="pt-BR" dirty="0"/>
              <a:t> </a:t>
            </a:r>
            <a:r>
              <a:rPr lang="pt-BR" dirty="0" err="1"/>
              <a:t>Leibnitz</a:t>
            </a:r>
            <a:r>
              <a:rPr lang="pt-BR" dirty="0"/>
              <a:t> inventou uma máquina muito parecida com a Pascalina, que efetuava cálculos de multiplicação e divisão, e qual se tornou a antecessora direta das calculadoras manuais</a:t>
            </a:r>
            <a:r>
              <a:rPr lang="pt-BR" dirty="0" smtClean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7" y="2549827"/>
            <a:ext cx="29051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03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Calcular ao Computador moderno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962099" cy="4351338"/>
          </a:xfrm>
        </p:spPr>
        <p:txBody>
          <a:bodyPr>
            <a:normAutofit/>
          </a:bodyPr>
          <a:lstStyle/>
          <a:p>
            <a:r>
              <a:rPr lang="pt-BR" dirty="0"/>
              <a:t>Em 1802 na França, Joseph Marie </a:t>
            </a:r>
            <a:r>
              <a:rPr lang="pt-BR" dirty="0" err="1"/>
              <a:t>Jacquard</a:t>
            </a:r>
            <a:r>
              <a:rPr lang="pt-BR" dirty="0"/>
              <a:t> passou a utilizar Cartões Perfurados para controlar suas máquinas de tear e </a:t>
            </a:r>
            <a:r>
              <a:rPr lang="pt-BR" dirty="0" smtClean="0"/>
              <a:t>automatizá-las.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2226" y="4095621"/>
            <a:ext cx="3124200" cy="1752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1241" y="4251643"/>
            <a:ext cx="2962559" cy="2606357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63603" y="1825625"/>
            <a:ext cx="49620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Em 1820, </a:t>
            </a:r>
            <a:r>
              <a:rPr lang="pt-BR" dirty="0" smtClean="0">
                <a:hlinkClick r:id="rId4" tooltip="Charles Xavier Thomas"/>
              </a:rPr>
              <a:t>Charles Xavier Thomas</a:t>
            </a:r>
            <a:r>
              <a:rPr lang="pt-BR" dirty="0" smtClean="0"/>
              <a:t> (Thomas de Colmar), projetou e construiu uma máquina capaz de efetuar as 4 operações aritméticas básicas: a </a:t>
            </a:r>
            <a:r>
              <a:rPr lang="pt-BR" dirty="0" err="1" smtClean="0">
                <a:hlinkClick r:id="rId5" tooltip="Arithmomet (página não existe)"/>
              </a:rPr>
              <a:t>Arithmomet</a:t>
            </a:r>
            <a:r>
              <a:rPr lang="pt-BR" dirty="0" smtClean="0"/>
              <a:t>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7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 </a:t>
            </a:r>
            <a:r>
              <a:rPr lang="pt-BR" dirty="0"/>
              <a:t>Calcular </a:t>
            </a:r>
            <a:r>
              <a:rPr lang="pt-BR" dirty="0" smtClean="0"/>
              <a:t>ao Computador moderno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1822, Charles </a:t>
            </a:r>
            <a:r>
              <a:rPr lang="pt-BR" dirty="0"/>
              <a:t>Babbage </a:t>
            </a:r>
            <a:r>
              <a:rPr lang="pt-BR" dirty="0" smtClean="0"/>
              <a:t>desenvolveu uma máquina diferencial para cálculos de trigonometria e logaritmos, utilizando os cartões de </a:t>
            </a:r>
            <a:r>
              <a:rPr lang="pt-BR" dirty="0" err="1" smtClean="0"/>
              <a:t>Jacquard</a:t>
            </a:r>
            <a:r>
              <a:rPr lang="pt-BR" dirty="0" smtClean="0"/>
              <a:t>. </a:t>
            </a:r>
          </a:p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205613"/>
            <a:ext cx="2457450" cy="27241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0418" y="3205613"/>
            <a:ext cx="4071582" cy="2582337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909481" y="5499408"/>
            <a:ext cx="3908946" cy="162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Em seguida, desenvolveu uma máquina analítica</a:t>
            </a:r>
          </a:p>
        </p:txBody>
      </p:sp>
    </p:spTree>
    <p:extLst>
      <p:ext uri="{BB962C8B-B14F-4D97-AF65-F5344CB8AC3E}">
        <p14:creationId xmlns:p14="http://schemas.microsoft.com/office/powerpoint/2010/main" xmlns="" val="8029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Calcular ao Computador moderno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Em 1834,Charles </a:t>
            </a:r>
            <a:r>
              <a:rPr lang="pt-BR" dirty="0"/>
              <a:t>Babbage </a:t>
            </a:r>
            <a:r>
              <a:rPr lang="pt-BR" dirty="0" smtClean="0"/>
              <a:t>desenvolveu </a:t>
            </a:r>
            <a:r>
              <a:rPr lang="pt-BR" dirty="0"/>
              <a:t>uma máquina analítica capaz de executar as quatro operações  armazenar dados (100 </a:t>
            </a:r>
            <a:r>
              <a:rPr lang="pt-BR" dirty="0" smtClean="0"/>
              <a:t>números </a:t>
            </a:r>
            <a:r>
              <a:rPr lang="pt-BR" dirty="0"/>
              <a:t>de 50 dígitos) e imprimir resultados (em cartões)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O diferencial </a:t>
            </a:r>
            <a:r>
              <a:rPr lang="pt-BR" dirty="0"/>
              <a:t>do sistema de Babbage era o fato que seu dispositivo foi projetado para ser </a:t>
            </a:r>
            <a:r>
              <a:rPr lang="pt-BR" dirty="0" smtClean="0"/>
              <a:t>programável.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máquina Analítica, utilizada armazenamento de dados, e era programável através de cartões perfurados;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Ada </a:t>
            </a:r>
            <a:r>
              <a:rPr lang="pt-BR" dirty="0" err="1" smtClean="0"/>
              <a:t>Lovelace</a:t>
            </a:r>
            <a:r>
              <a:rPr lang="pt-BR" dirty="0" smtClean="0"/>
              <a:t> é considerada a primeira programadora de computadores por ser contratada para programação dos cartões.</a:t>
            </a:r>
          </a:p>
          <a:p>
            <a:pPr lvl="1"/>
            <a:endParaRPr lang="pt-BR" dirty="0" smtClean="0"/>
          </a:p>
          <a:p>
            <a:pPr lvl="1"/>
            <a:r>
              <a:rPr lang="pt-BR" dirty="0"/>
              <a:t>Ada </a:t>
            </a:r>
            <a:r>
              <a:rPr lang="pt-BR" dirty="0" err="1"/>
              <a:t>Lovelace</a:t>
            </a:r>
            <a:r>
              <a:rPr lang="pt-BR" dirty="0"/>
              <a:t> e Charles Babbage estavam avançados demais para o seu tempo, tanto que até a década de 1940, nada se inventou parecido com seu computador analítico.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41657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Calcular ao Computador moderno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1890</a:t>
            </a:r>
            <a:r>
              <a:rPr lang="pt-BR" dirty="0"/>
              <a:t>, Hermann </a:t>
            </a:r>
            <a:r>
              <a:rPr lang="pt-BR" dirty="0" err="1"/>
              <a:t>Hollerith</a:t>
            </a:r>
            <a:r>
              <a:rPr lang="pt-BR" dirty="0"/>
              <a:t> </a:t>
            </a:r>
            <a:r>
              <a:rPr lang="pt-BR" dirty="0" err="1"/>
              <a:t>Hollerith</a:t>
            </a:r>
            <a:r>
              <a:rPr lang="pt-BR" dirty="0"/>
              <a:t> </a:t>
            </a:r>
            <a:r>
              <a:rPr lang="pt-BR" dirty="0" smtClean="0"/>
              <a:t>melhorou o uso dos cartões projetados por </a:t>
            </a:r>
            <a:r>
              <a:rPr lang="pt-BR" dirty="0" err="1" smtClean="0"/>
              <a:t>Jacquard</a:t>
            </a:r>
            <a:r>
              <a:rPr lang="pt-BR" dirty="0" smtClean="0"/>
              <a:t>, inventando uma máquina para manuseá-los e utilizar para fazer o senso daquele ano.</a:t>
            </a:r>
          </a:p>
          <a:p>
            <a:pPr lvl="1"/>
            <a:r>
              <a:rPr lang="pt-BR" dirty="0" smtClean="0"/>
              <a:t>O resultado do senso foi finalizado em um tempo </a:t>
            </a:r>
            <a:r>
              <a:rPr lang="pt-BR" dirty="0" err="1" smtClean="0"/>
              <a:t>record</a:t>
            </a:r>
            <a:r>
              <a:rPr lang="pt-BR" dirty="0" smtClean="0"/>
              <a:t>: 3 anos depois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9050" y="4001294"/>
            <a:ext cx="45339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2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Calcular ao Computador moderno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1890</a:t>
            </a:r>
            <a:r>
              <a:rPr lang="pt-BR" dirty="0"/>
              <a:t>, Hermann </a:t>
            </a:r>
            <a:r>
              <a:rPr lang="pt-BR" dirty="0" err="1"/>
              <a:t>Hollerith</a:t>
            </a:r>
            <a:r>
              <a:rPr lang="pt-BR" dirty="0"/>
              <a:t> </a:t>
            </a:r>
            <a:r>
              <a:rPr lang="pt-BR" dirty="0" err="1"/>
              <a:t>Hollerith</a:t>
            </a:r>
            <a:r>
              <a:rPr lang="pt-BR" dirty="0"/>
              <a:t> </a:t>
            </a:r>
            <a:r>
              <a:rPr lang="pt-BR" dirty="0" smtClean="0"/>
              <a:t>melhorou o uso dos cartões projetados por </a:t>
            </a:r>
            <a:r>
              <a:rPr lang="pt-BR" dirty="0" err="1" smtClean="0"/>
              <a:t>Jacquard</a:t>
            </a:r>
            <a:r>
              <a:rPr lang="pt-BR" dirty="0" smtClean="0"/>
              <a:t>, inventando uma máquina para manuseá-los e utilizar para fazer o senso daquele ano.</a:t>
            </a:r>
          </a:p>
          <a:p>
            <a:pPr lvl="1"/>
            <a:r>
              <a:rPr lang="pt-BR" dirty="0" smtClean="0"/>
              <a:t>O resultado do senso foi finalizado em um tempo </a:t>
            </a:r>
            <a:r>
              <a:rPr lang="pt-BR" dirty="0" err="1" smtClean="0"/>
              <a:t>record</a:t>
            </a:r>
            <a:r>
              <a:rPr lang="pt-BR" dirty="0" smtClean="0"/>
              <a:t>: 3 anos depois </a:t>
            </a:r>
          </a:p>
          <a:p>
            <a:pPr lvl="1"/>
            <a:r>
              <a:rPr lang="pt-BR" dirty="0"/>
              <a:t>Após alguns anos, sua empresa uniu-se a outras e formaram a IBM.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9050" y="4001294"/>
            <a:ext cx="45339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67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1887</Words>
  <Application>Microsoft Office PowerPoint</Application>
  <PresentationFormat>Personalizar</PresentationFormat>
  <Paragraphs>194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História da computação</vt:lpstr>
      <vt:lpstr>O que veremos</vt:lpstr>
      <vt:lpstr>Calcular ....</vt:lpstr>
      <vt:lpstr>Calcular ....</vt:lpstr>
      <vt:lpstr>De Calcular ao Computador moderno</vt:lpstr>
      <vt:lpstr>De Calcular ao Computador moderno</vt:lpstr>
      <vt:lpstr>De Calcular ao Computador moderno</vt:lpstr>
      <vt:lpstr>De Calcular ao Computador moderno</vt:lpstr>
      <vt:lpstr>De Calcular ao Computador moderno</vt:lpstr>
      <vt:lpstr>De Calcular ao Computador moderno</vt:lpstr>
      <vt:lpstr>De Calcular ao Computador moderno</vt:lpstr>
      <vt:lpstr>De Calcular ao Computador moderno</vt:lpstr>
      <vt:lpstr>Gerações dos computadores</vt:lpstr>
      <vt:lpstr>Gerações de computadores</vt:lpstr>
      <vt:lpstr>1945-1955 – Primeira geração – Válvulas</vt:lpstr>
      <vt:lpstr>1945-1955 – Primeira geração – Válvulas</vt:lpstr>
      <vt:lpstr>1945-1955 – Primeira geração – Válvulas</vt:lpstr>
      <vt:lpstr>1945-1955 – Primeira geração – Válvulas</vt:lpstr>
      <vt:lpstr>1945-1955 – Primeira geração – Válvulas</vt:lpstr>
      <vt:lpstr>1955-1965 – Segunda geração – Transistores</vt:lpstr>
      <vt:lpstr>1955-1965 – Segunda geração – Transistores</vt:lpstr>
      <vt:lpstr>1955-1965 – Segunda geração – Transistores</vt:lpstr>
      <vt:lpstr>1955-1965 – Segunda geração – Transistores</vt:lpstr>
      <vt:lpstr>1965-1980 – Terceira geração – Circuitos Integrados</vt:lpstr>
      <vt:lpstr>1965-1980 – Terceira geração – Circuitos Integrados</vt:lpstr>
      <vt:lpstr>1965-1980 – Terceira geração – Circuitos Integrados</vt:lpstr>
      <vt:lpstr>1980 - ... – Quarta geração – Computadores Pessoais e VLSI</vt:lpstr>
      <vt:lpstr>1980 - ... – Quarta geração – Computadores Pessoais e VLSI</vt:lpstr>
      <vt:lpstr>1980 - ... – Quarta geração – Computadores Pessoais e VLSI</vt:lpstr>
      <vt:lpstr>1980 - ... – Quarta geração – Computadores Pessoais e VLSI</vt:lpstr>
      <vt:lpstr>Frases históricas</vt:lpstr>
      <vt:lpstr>Frases históricas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 da computação</dc:title>
  <dc:creator>Joao Andrei</dc:creator>
  <cp:lastModifiedBy>Marcos Paes</cp:lastModifiedBy>
  <cp:revision>27</cp:revision>
  <dcterms:created xsi:type="dcterms:W3CDTF">2019-02-04T18:56:26Z</dcterms:created>
  <dcterms:modified xsi:type="dcterms:W3CDTF">2019-02-26T13:32:45Z</dcterms:modified>
</cp:coreProperties>
</file>