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74" r:id="rId1"/>
  </p:sldMasterIdLst>
  <p:notesMasterIdLst>
    <p:notesMasterId r:id="rId20"/>
  </p:notesMasterIdLst>
  <p:sldIdLst>
    <p:sldId id="266" r:id="rId2"/>
    <p:sldId id="257" r:id="rId3"/>
    <p:sldId id="264" r:id="rId4"/>
    <p:sldId id="258" r:id="rId5"/>
    <p:sldId id="268" r:id="rId6"/>
    <p:sldId id="269" r:id="rId7"/>
    <p:sldId id="271" r:id="rId8"/>
    <p:sldId id="267" r:id="rId9"/>
    <p:sldId id="261" r:id="rId10"/>
    <p:sldId id="275" r:id="rId11"/>
    <p:sldId id="273" r:id="rId12"/>
    <p:sldId id="274" r:id="rId13"/>
    <p:sldId id="276" r:id="rId14"/>
    <p:sldId id="282" r:id="rId15"/>
    <p:sldId id="283" r:id="rId16"/>
    <p:sldId id="284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v93a0sd/AWvO8qWagH3fq+oT7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54be95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54be95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54be95a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54be95a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108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54be95a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54be95a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5040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54be95a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54be95a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54be95a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54be95a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9203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54be95a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54be95a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0621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54be95a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54be95a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9809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54be95a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54be95a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049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54be95ad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54be95ad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54be95ad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54be95ad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892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54be95ad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54be95ad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447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97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480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9809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1163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43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7310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8257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5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1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33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4553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9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4740/KAGGLE/DSV/598785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7/978-3-031-28035-1_21" TargetMode="External"/><Relationship Id="rId5" Type="http://schemas.openxmlformats.org/officeDocument/2006/relationships/hyperlink" Target="https://data.world/kcmillersean/billboard-hot-100-1958-2017" TargetMode="External"/><Relationship Id="rId4" Type="http://schemas.openxmlformats.org/officeDocument/2006/relationships/hyperlink" Target="https://www.kaggle.com/datasets/rodolfofigueroa/spotify-12m-song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udio sound board">
            <a:extLst>
              <a:ext uri="{FF2B5EF4-FFF2-40B4-BE49-F238E27FC236}">
                <a16:creationId xmlns:a16="http://schemas.microsoft.com/office/drawing/2014/main" id="{50F89A9D-A279-B599-8C55-2997D96A0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-1" y="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D175FC-84CC-4D12-A5E2-FA27D934E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5" cy="685800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C38328-2D50-4DDB-BD20-28DE12E49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AB629-BB05-FBAC-E1DD-4888D062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>
                <a:solidFill>
                  <a:srgbClr val="FFFFFF"/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Google Shape;84;p1">
            <a:extLst>
              <a:ext uri="{FF2B5EF4-FFF2-40B4-BE49-F238E27FC236}">
                <a16:creationId xmlns:a16="http://schemas.microsoft.com/office/drawing/2014/main" id="{0E0E3E9E-6B81-CE49-79B8-AA0A472D05E5}"/>
              </a:ext>
            </a:extLst>
          </p:cNvPr>
          <p:cNvSpPr txBox="1">
            <a:spLocks/>
          </p:cNvSpPr>
          <p:nvPr/>
        </p:nvSpPr>
        <p:spPr>
          <a:xfrm>
            <a:off x="762000" y="803207"/>
            <a:ext cx="5370974" cy="3175669"/>
          </a:xfrm>
          <a:prstGeom prst="rect">
            <a:avLst/>
          </a:prstGeom>
        </p:spPr>
        <p:txBody>
          <a:bodyPr spcFirstLastPara="1" vert="horz" lIns="91425" tIns="45700" rIns="91425" bIns="45700" rtlCol="0" anchor="b" anchorCtr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Predicting the Billboard Top 100: </a:t>
            </a:r>
            <a:br>
              <a:rPr lang="en-US" dirty="0"/>
            </a:br>
            <a:r>
              <a:rPr lang="en-US" dirty="0"/>
              <a:t>Applying Machine Learning to Music Streaming Data</a:t>
            </a:r>
          </a:p>
        </p:txBody>
      </p:sp>
      <p:sp>
        <p:nvSpPr>
          <p:cNvPr id="14" name="Google Shape;85;p1">
            <a:extLst>
              <a:ext uri="{FF2B5EF4-FFF2-40B4-BE49-F238E27FC236}">
                <a16:creationId xmlns:a16="http://schemas.microsoft.com/office/drawing/2014/main" id="{5A45461E-D298-7A4A-94C4-50674E890694}"/>
              </a:ext>
            </a:extLst>
          </p:cNvPr>
          <p:cNvSpPr txBox="1">
            <a:spLocks/>
          </p:cNvSpPr>
          <p:nvPr/>
        </p:nvSpPr>
        <p:spPr>
          <a:xfrm>
            <a:off x="725026" y="4568636"/>
            <a:ext cx="5370974" cy="1463040"/>
          </a:xfrm>
          <a:prstGeom prst="rect">
            <a:avLst/>
          </a:prstGeom>
        </p:spPr>
        <p:txBody>
          <a:bodyPr spcFirstLastPara="1" vert="horz" lIns="91425" tIns="45700" rIns="91425" bIns="4570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w Cen MT" panose="020B0602020104020603" pitchFamily="34" charset="0"/>
              <a:buNone/>
            </a:pPr>
            <a:r>
              <a:rPr lang="en-US" sz="2000" b="1" dirty="0"/>
              <a:t>DSC288R Group 2</a:t>
            </a:r>
          </a:p>
          <a:p>
            <a:pPr marL="0" indent="0" algn="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Tw Cen MT" panose="020B0602020104020603" pitchFamily="34" charset="0"/>
              <a:buNone/>
            </a:pPr>
            <a:r>
              <a:rPr lang="en-US" sz="2000" dirty="0"/>
              <a:t>Lindsay Sager</a:t>
            </a:r>
          </a:p>
          <a:p>
            <a:pPr mar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w Cen MT" panose="020B0602020104020603" pitchFamily="34" charset="0"/>
              <a:buNone/>
            </a:pPr>
            <a:r>
              <a:rPr lang="en-US" sz="2000" dirty="0"/>
              <a:t>Tiffany Tong</a:t>
            </a:r>
          </a:p>
        </p:txBody>
      </p:sp>
    </p:spTree>
    <p:extLst>
      <p:ext uri="{BB962C8B-B14F-4D97-AF65-F5344CB8AC3E}">
        <p14:creationId xmlns:p14="http://schemas.microsoft.com/office/powerpoint/2010/main" val="2623169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54be95ad1_0_20"/>
          <p:cNvSpPr txBox="1">
            <a:spLocks noGrp="1"/>
          </p:cNvSpPr>
          <p:nvPr>
            <p:ph type="title"/>
          </p:nvPr>
        </p:nvSpPr>
        <p:spPr>
          <a:xfrm>
            <a:off x="927875" y="703484"/>
            <a:ext cx="9720072" cy="100295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cs typeface="Calibri" panose="020F0502020204030204" pitchFamily="34" charset="0"/>
              </a:rPr>
              <a:t>Feature Extraction and EDA</a:t>
            </a:r>
            <a:endParaRPr dirty="0"/>
          </a:p>
        </p:txBody>
      </p:sp>
      <p:sp>
        <p:nvSpPr>
          <p:cNvPr id="123" name="Google Shape;123;g2b54be95ad1_0_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24" name="Google Shape;124;g2b54be95ad1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695" y="1554532"/>
            <a:ext cx="7134225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b54be95ad1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727" y="5020701"/>
            <a:ext cx="7134225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853E0ACB-C626-4F6C-77CD-E8807FE19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582" y="2143187"/>
            <a:ext cx="4085145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sym typeface="Calibri"/>
              </a:rPr>
              <a:t>High Priority Features:</a:t>
            </a:r>
            <a:endParaRPr lang="en-US" sz="2400" dirty="0"/>
          </a:p>
          <a:p>
            <a:pPr lvl="0">
              <a:buFont typeface="Wingdings" pitchFamily="2" charset="2"/>
              <a:buChar char="v"/>
            </a:pPr>
            <a:r>
              <a:rPr lang="en-US" sz="2000" dirty="0"/>
              <a:t> </a:t>
            </a:r>
            <a:r>
              <a:rPr lang="en-US" sz="2000" b="1" dirty="0"/>
              <a:t>Danceability</a:t>
            </a:r>
            <a:r>
              <a:rPr lang="en-US" sz="2000" dirty="0"/>
              <a:t> - Top 100 slight peak shift to the right, differentiated trend from non-hits</a:t>
            </a:r>
          </a:p>
          <a:p>
            <a:pPr lvl="0">
              <a:buFont typeface="Wingdings" pitchFamily="2" charset="2"/>
              <a:buChar char="v"/>
            </a:pPr>
            <a:r>
              <a:rPr lang="en-US" sz="2000" dirty="0"/>
              <a:t> </a:t>
            </a:r>
            <a:r>
              <a:rPr lang="en-US" sz="2000" b="1" dirty="0"/>
              <a:t>Energy</a:t>
            </a:r>
            <a:r>
              <a:rPr lang="en-US" sz="2000" dirty="0"/>
              <a:t> - Top 100 larger peak shifted right while non-hits are more evenly distributed</a:t>
            </a:r>
          </a:p>
          <a:p>
            <a:pPr lvl="0">
              <a:buFont typeface="Wingdings" pitchFamily="2" charset="2"/>
              <a:buChar char="v"/>
            </a:pPr>
            <a:r>
              <a:rPr lang="en-US" sz="2000" dirty="0"/>
              <a:t> </a:t>
            </a:r>
            <a:r>
              <a:rPr lang="en-US" sz="2000" b="1" dirty="0"/>
              <a:t>Valence</a:t>
            </a:r>
            <a:r>
              <a:rPr lang="en-US" sz="2000" dirty="0"/>
              <a:t> - Top 100 and non-hits essentially have opposite distributions/peaks with hit songs trending to the right. There is a lot of overlap here though</a:t>
            </a:r>
          </a:p>
          <a:p>
            <a:pPr>
              <a:buFont typeface="Wingdings" pitchFamily="2" charset="2"/>
              <a:buChar char="v"/>
            </a:pPr>
            <a:endParaRPr lang="en-US" sz="2400" dirty="0"/>
          </a:p>
          <a:p>
            <a:pPr marL="128016" lvl="1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040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54be95ad1_0_20"/>
          <p:cNvSpPr txBox="1">
            <a:spLocks noGrp="1"/>
          </p:cNvSpPr>
          <p:nvPr>
            <p:ph type="title"/>
          </p:nvPr>
        </p:nvSpPr>
        <p:spPr>
          <a:xfrm>
            <a:off x="891780" y="482910"/>
            <a:ext cx="4799157" cy="126136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cs typeface="Calibri" panose="020F0502020204030204" pitchFamily="34" charset="0"/>
              </a:rPr>
              <a:t>Feature Extraction and EDA (Cont.)</a:t>
            </a:r>
            <a:endParaRPr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853E0ACB-C626-4F6C-77CD-E8807FE19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08" y="2012979"/>
            <a:ext cx="4967602" cy="452016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100" dirty="0">
                <a:solidFill>
                  <a:schemeClr val="dk1"/>
                </a:solidFill>
                <a:highlight>
                  <a:srgbClr val="FFFFFF"/>
                </a:highlight>
                <a:sym typeface="Calibri"/>
              </a:rPr>
              <a:t>Mid-Priority Features:</a:t>
            </a:r>
            <a:endParaRPr lang="en-US" sz="5100" dirty="0"/>
          </a:p>
          <a:p>
            <a:pPr lvl="0">
              <a:buFont typeface="Wingdings" pitchFamily="2" charset="2"/>
              <a:buChar char="v"/>
            </a:pPr>
            <a:r>
              <a:rPr lang="en-US" sz="4200" dirty="0"/>
              <a:t> </a:t>
            </a:r>
            <a:r>
              <a:rPr lang="en-US" sz="4200" b="1" dirty="0"/>
              <a:t>Danceability</a:t>
            </a:r>
            <a:r>
              <a:rPr lang="en-US" sz="4200" dirty="0"/>
              <a:t> - Top 100 slight peak shift to the right, differentiated trend from non-hits</a:t>
            </a:r>
          </a:p>
          <a:p>
            <a:pPr>
              <a:buFont typeface="Wingdings" pitchFamily="2" charset="2"/>
              <a:buChar char="v"/>
            </a:pPr>
            <a:r>
              <a:rPr lang="en-US" sz="4200" dirty="0"/>
              <a:t> </a:t>
            </a:r>
            <a:r>
              <a:rPr lang="en-US" sz="4200" b="1" dirty="0"/>
              <a:t>Loudness</a:t>
            </a:r>
            <a:r>
              <a:rPr lang="en-US" sz="4200" dirty="0"/>
              <a:t> - Top 100 much tighter range compared to non-hits, not primary focus but could be good addition</a:t>
            </a:r>
          </a:p>
          <a:p>
            <a:pPr>
              <a:buFont typeface="Wingdings" pitchFamily="2" charset="2"/>
              <a:buChar char="v"/>
            </a:pPr>
            <a:r>
              <a:rPr lang="en-US" sz="4200" dirty="0"/>
              <a:t> </a:t>
            </a:r>
            <a:r>
              <a:rPr lang="en-US" sz="4200" b="1" dirty="0" err="1"/>
              <a:t>Speechiness</a:t>
            </a:r>
            <a:r>
              <a:rPr lang="en-US" sz="4200" dirty="0"/>
              <a:t> - Top 100 is very tight lower range, non-hits also skew lower but have a bit more distribution, not primary focus but could be good add-on feature</a:t>
            </a:r>
          </a:p>
          <a:p>
            <a:pPr>
              <a:buFont typeface="Wingdings" pitchFamily="2" charset="2"/>
              <a:buChar char="v"/>
            </a:pPr>
            <a:r>
              <a:rPr lang="en-US" sz="4200" dirty="0"/>
              <a:t> </a:t>
            </a:r>
            <a:r>
              <a:rPr lang="en-US" sz="4200" b="1" dirty="0"/>
              <a:t>Acousticness</a:t>
            </a:r>
            <a:r>
              <a:rPr lang="en-US" sz="4200" dirty="0"/>
              <a:t> - non-hits have strong peak towards upper range</a:t>
            </a:r>
          </a:p>
          <a:p>
            <a:pPr>
              <a:buFont typeface="Wingdings" pitchFamily="2" charset="2"/>
              <a:buChar char="v"/>
            </a:pPr>
            <a:r>
              <a:rPr lang="en-US" sz="4200" b="1" dirty="0"/>
              <a:t> </a:t>
            </a:r>
            <a:r>
              <a:rPr lang="en-US" sz="4200" b="1" dirty="0" err="1"/>
              <a:t>Instrumentalness</a:t>
            </a:r>
            <a:r>
              <a:rPr lang="en-US" sz="4200" dirty="0"/>
              <a:t> - Top 100 all at low end, literally no variation. non-hits also favor low end but has an overall wider distribution of values</a:t>
            </a:r>
          </a:p>
        </p:txBody>
      </p:sp>
      <p:pic>
        <p:nvPicPr>
          <p:cNvPr id="5" name="Google Shape;133;g2b54f5d3334_0_6">
            <a:extLst>
              <a:ext uri="{FF2B5EF4-FFF2-40B4-BE49-F238E27FC236}">
                <a16:creationId xmlns:a16="http://schemas.microsoft.com/office/drawing/2014/main" id="{EF1573A4-9AC4-BD38-73FB-E2B96ACD459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210" y="526229"/>
            <a:ext cx="5419826" cy="148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4;g2b54f5d3334_0_6">
            <a:extLst>
              <a:ext uri="{FF2B5EF4-FFF2-40B4-BE49-F238E27FC236}">
                <a16:creationId xmlns:a16="http://schemas.microsoft.com/office/drawing/2014/main" id="{323EDC74-49B8-47CC-E85C-98FBCF857AB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5222" y="2041129"/>
            <a:ext cx="6492451" cy="461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56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F3D9-3FAC-EDB3-DBD5-47EA3076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52942"/>
            <a:ext cx="9720072" cy="996158"/>
          </a:xfrm>
        </p:spPr>
        <p:txBody>
          <a:bodyPr/>
          <a:lstStyle/>
          <a:p>
            <a:r>
              <a:rPr lang="en-US" sz="5400" dirty="0">
                <a:cs typeface="Calibri" panose="020F0502020204030204" pitchFamily="34" charset="0"/>
              </a:rPr>
              <a:t>Details on Models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E774-4BD2-76F7-56C1-031FD9805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53404"/>
            <a:ext cx="4516060" cy="3384356"/>
          </a:xfrm>
        </p:spPr>
        <p:txBody>
          <a:bodyPr/>
          <a:lstStyle/>
          <a:p>
            <a:r>
              <a:rPr lang="en-US" sz="2400" b="1" dirty="0"/>
              <a:t>Logistic Regression (LR)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LR model training: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Used all the features in the dataset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Extracted the coefficients of each feature*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Feature concentration check: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Retrained the model using the 5 features with the highest absolute values of coefficients</a:t>
            </a:r>
          </a:p>
          <a:p>
            <a:endParaRPr lang="en-US" b="1" i="0" dirty="0">
              <a:effectLst/>
              <a:latin typeface="system-ui"/>
            </a:endParaRPr>
          </a:p>
          <a:p>
            <a:endParaRPr lang="en-US" b="1" i="0" dirty="0">
              <a:effectLst/>
              <a:latin typeface="system-u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9CD75-B7B8-F6D5-FFCE-7D34CDDE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ECF58D-696D-09DC-E78B-84AE9D113955}"/>
              </a:ext>
            </a:extLst>
          </p:cNvPr>
          <p:cNvSpPr txBox="1">
            <a:spLocks/>
          </p:cNvSpPr>
          <p:nvPr/>
        </p:nvSpPr>
        <p:spPr>
          <a:xfrm>
            <a:off x="6096000" y="1549100"/>
            <a:ext cx="5071872" cy="30293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Random Forest (RF)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RF model training: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Used all the features in the dataset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Single decision tree plot**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Feature importance check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Hyperparameter tuning: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Randomized Search with Cross-Validation</a:t>
            </a:r>
            <a:endParaRPr lang="en-US" b="1" dirty="0">
              <a:latin typeface="system-ui"/>
            </a:endParaRPr>
          </a:p>
          <a:p>
            <a:endParaRPr lang="en-US" b="1" dirty="0">
              <a:latin typeface="system-ui"/>
            </a:endParaRPr>
          </a:p>
          <a:p>
            <a:endParaRPr lang="en-US" b="1" dirty="0">
              <a:latin typeface="system-ui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4527BE-4126-93AD-E4EC-76035ADA5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802" y="4743639"/>
            <a:ext cx="2915846" cy="1409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5DA488-035A-BEB0-53DB-7E1A64A08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09" y="4743639"/>
            <a:ext cx="3145118" cy="13780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8CB330-1786-6E4C-5003-CD9730B3C8AF}"/>
              </a:ext>
            </a:extLst>
          </p:cNvPr>
          <p:cNvSpPr txBox="1"/>
          <p:nvPr/>
        </p:nvSpPr>
        <p:spPr>
          <a:xfrm>
            <a:off x="1272429" y="6191660"/>
            <a:ext cx="4019457" cy="27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Top 5 features w/ the </a:t>
            </a:r>
            <a:r>
              <a:rPr lang="en-US" sz="1200" i="1" dirty="0"/>
              <a:t>highest absolute values of coefficients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ADFDB-E531-0F0C-7FA8-1A40EC96C127}"/>
              </a:ext>
            </a:extLst>
          </p:cNvPr>
          <p:cNvSpPr txBox="1"/>
          <p:nvPr/>
        </p:nvSpPr>
        <p:spPr>
          <a:xfrm>
            <a:off x="6536802" y="6234526"/>
            <a:ext cx="3578655" cy="27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 One single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196226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F3D9-3FAC-EDB3-DBD5-47EA3076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74643"/>
          </a:xfrm>
        </p:spPr>
        <p:txBody>
          <a:bodyPr/>
          <a:lstStyle/>
          <a:p>
            <a:r>
              <a:rPr lang="en-US" sz="5400" dirty="0">
                <a:cs typeface="Calibri" panose="020F0502020204030204" pitchFamily="34" charset="0"/>
              </a:rPr>
              <a:t>Details on Models Used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E774-4BD2-76F7-56C1-031FD9805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564163"/>
            <a:ext cx="4688183" cy="2749653"/>
          </a:xfrm>
        </p:spPr>
        <p:txBody>
          <a:bodyPr>
            <a:normAutofit/>
          </a:bodyPr>
          <a:lstStyle/>
          <a:p>
            <a:r>
              <a:rPr lang="en-US" sz="2400" b="1" dirty="0"/>
              <a:t>K-Nearest Neighbors (KNN)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LR model training: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Used all the features in the dataset</a:t>
            </a: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en-US" dirty="0"/>
              <a:t> 3D clustering of hit and non-hit songs* 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i="1" dirty="0"/>
              <a:t>Selected three features w/ high importance and low collinearity</a:t>
            </a:r>
            <a:endParaRPr lang="en-US" b="1" i="0" dirty="0">
              <a:effectLst/>
              <a:latin typeface="system-ui"/>
            </a:endParaRPr>
          </a:p>
          <a:p>
            <a:endParaRPr lang="en-US" b="1" i="0" dirty="0">
              <a:effectLst/>
              <a:latin typeface="system-u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9CD75-B7B8-F6D5-FFCE-7D34CDDE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ECF58D-696D-09DC-E78B-84AE9D113955}"/>
              </a:ext>
            </a:extLst>
          </p:cNvPr>
          <p:cNvSpPr txBox="1">
            <a:spLocks/>
          </p:cNvSpPr>
          <p:nvPr/>
        </p:nvSpPr>
        <p:spPr>
          <a:xfrm>
            <a:off x="6096000" y="1564162"/>
            <a:ext cx="4468009" cy="302935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XGBoost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sz="2000" dirty="0"/>
              <a:t>XGBoost model </a:t>
            </a:r>
            <a:r>
              <a:rPr lang="en-US" dirty="0"/>
              <a:t>training: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Used all the features in the dataset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Hyperparameter tuning**: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Randomized Search with Cross-Validation</a:t>
            </a:r>
            <a:endParaRPr lang="en-US" b="1" dirty="0">
              <a:latin typeface="system-ui"/>
            </a:endParaRPr>
          </a:p>
          <a:p>
            <a:pPr>
              <a:buFont typeface="Wingdings" pitchFamily="2" charset="2"/>
              <a:buChar char="v"/>
            </a:pPr>
            <a:r>
              <a:rPr lang="en-US" dirty="0"/>
              <a:t> Feature importance check</a:t>
            </a:r>
            <a:endParaRPr lang="en-US" sz="1400" b="1" dirty="0">
              <a:latin typeface="system-ui"/>
            </a:endParaRPr>
          </a:p>
          <a:p>
            <a:pPr>
              <a:buFont typeface="Wingdings" pitchFamily="2" charset="2"/>
              <a:buChar char="v"/>
            </a:pPr>
            <a:r>
              <a:rPr lang="en-US" dirty="0"/>
              <a:t> Learning curve plot</a:t>
            </a:r>
          </a:p>
          <a:p>
            <a:endParaRPr lang="en-US" b="1" dirty="0">
              <a:latin typeface="system-ui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38DA3F-9412-2028-26C8-3BA04419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96" y="3986704"/>
            <a:ext cx="2480351" cy="2286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398245-E54E-CA62-41EE-1C206FEA7497}"/>
              </a:ext>
            </a:extLst>
          </p:cNvPr>
          <p:cNvSpPr txBox="1"/>
          <p:nvPr/>
        </p:nvSpPr>
        <p:spPr>
          <a:xfrm>
            <a:off x="1358489" y="6318042"/>
            <a:ext cx="4019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3D clustering of hit and non-hit songs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4CE079-556B-6D6A-99FD-E4EE72D2C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83" y="4816561"/>
            <a:ext cx="4231042" cy="1071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B62967-705D-31C2-F31D-878517164601}"/>
              </a:ext>
            </a:extLst>
          </p:cNvPr>
          <p:cNvSpPr txBox="1"/>
          <p:nvPr/>
        </p:nvSpPr>
        <p:spPr>
          <a:xfrm>
            <a:off x="6214483" y="5972371"/>
            <a:ext cx="4019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 Hyperparameter tuning using RandomizedSearchCV</a:t>
            </a:r>
          </a:p>
        </p:txBody>
      </p:sp>
    </p:spTree>
    <p:extLst>
      <p:ext uri="{BB962C8B-B14F-4D97-AF65-F5344CB8AC3E}">
        <p14:creationId xmlns:p14="http://schemas.microsoft.com/office/powerpoint/2010/main" val="172567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F3D9-3FAC-EDB3-DBD5-47EA3076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5"/>
            <a:ext cx="9720072" cy="1157523"/>
          </a:xfrm>
        </p:spPr>
        <p:txBody>
          <a:bodyPr/>
          <a:lstStyle/>
          <a:p>
            <a:r>
              <a:rPr lang="en-US" sz="5400" dirty="0">
                <a:cs typeface="Calibri" panose="020F0502020204030204" pitchFamily="34" charset="0"/>
              </a:rPr>
              <a:t>Results and Observations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E774-4BD2-76F7-56C1-031FD9805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43319"/>
            <a:ext cx="4623637" cy="3143833"/>
          </a:xfrm>
        </p:spPr>
        <p:txBody>
          <a:bodyPr>
            <a:normAutofit/>
          </a:bodyPr>
          <a:lstStyle/>
          <a:p>
            <a:r>
              <a:rPr lang="en-US" sz="2400" b="1" dirty="0"/>
              <a:t>Logistic Regression (LR)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Accuracy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Initial model: ~ 72.74%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Retrained model: ~ 71.60%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Performance of initial model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Confusion Matrix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Precision and Recall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sz="1800" i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i="0" dirty="0">
              <a:effectLst/>
              <a:latin typeface="system-u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9CD75-B7B8-F6D5-FFCE-7D34CDDE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ECF58D-696D-09DC-E78B-84AE9D113955}"/>
              </a:ext>
            </a:extLst>
          </p:cNvPr>
          <p:cNvSpPr txBox="1">
            <a:spLocks/>
          </p:cNvSpPr>
          <p:nvPr/>
        </p:nvSpPr>
        <p:spPr>
          <a:xfrm>
            <a:off x="6096000" y="1643319"/>
            <a:ext cx="4623637" cy="2937492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Random Forest (RF)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Accuracy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Initial model: ~ 77.16%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Optimized model: ~ 77.25%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Performance of </a:t>
            </a:r>
            <a:r>
              <a:rPr lang="en-US" sz="2400" i="1" dirty="0"/>
              <a:t>optimized</a:t>
            </a:r>
            <a:r>
              <a:rPr lang="en-US" dirty="0"/>
              <a:t> model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Confusion Matrix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Precision and Recall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Learning Curve Plot</a:t>
            </a:r>
          </a:p>
          <a:p>
            <a:endParaRPr lang="en-US" b="1" dirty="0">
              <a:latin typeface="system-ui"/>
            </a:endParaRPr>
          </a:p>
          <a:p>
            <a:endParaRPr lang="en-US" b="1" dirty="0">
              <a:latin typeface="system-ui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2C739-9A08-363D-9086-D22E1FB6D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609" y="4580812"/>
            <a:ext cx="2398442" cy="15973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AD8827-BA93-BEE3-E1E1-FADDB35A8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85" y="4409248"/>
            <a:ext cx="2230050" cy="1940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22CAA7-CBFA-873B-0B88-3840CB01C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743" y="4430514"/>
            <a:ext cx="2299413" cy="1940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718CEF-6B8A-7441-91E5-BF2F98DE6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3421" y="4602077"/>
            <a:ext cx="2401043" cy="15973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4868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F3D9-3FAC-EDB3-DBD5-47EA3076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677729"/>
            <a:ext cx="9720072" cy="968189"/>
          </a:xfrm>
        </p:spPr>
        <p:txBody>
          <a:bodyPr>
            <a:normAutofit/>
          </a:bodyPr>
          <a:lstStyle/>
          <a:p>
            <a:r>
              <a:rPr lang="en-US" sz="5400" dirty="0">
                <a:cs typeface="Calibri" panose="020F0502020204030204" pitchFamily="34" charset="0"/>
              </a:rPr>
              <a:t>Results and Observations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E774-4BD2-76F7-56C1-031FD9805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54524"/>
            <a:ext cx="3797451" cy="2781928"/>
          </a:xfrm>
        </p:spPr>
        <p:txBody>
          <a:bodyPr>
            <a:normAutofit/>
          </a:bodyPr>
          <a:lstStyle/>
          <a:p>
            <a:r>
              <a:rPr lang="en-US" sz="2400" b="1" dirty="0"/>
              <a:t>K-Nearest Neighbors (KNN)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Accuracy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~ 72.52%</a:t>
            </a:r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itchFamily="2" charset="2"/>
              <a:buChar char="v"/>
            </a:pPr>
            <a:r>
              <a:rPr lang="en-US" sz="2200" dirty="0"/>
              <a:t>Performance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Confusion Matrix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Precision and Recall</a:t>
            </a:r>
          </a:p>
          <a:p>
            <a:endParaRPr lang="en-US" b="1" i="0" dirty="0">
              <a:effectLst/>
              <a:latin typeface="system-ui"/>
            </a:endParaRPr>
          </a:p>
          <a:p>
            <a:endParaRPr lang="en-US" b="1" i="0" dirty="0">
              <a:effectLst/>
              <a:latin typeface="system-ui"/>
            </a:endParaRPr>
          </a:p>
          <a:p>
            <a:endParaRPr lang="en-US" b="1" i="0" dirty="0">
              <a:effectLst/>
              <a:latin typeface="system-u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9CD75-B7B8-F6D5-FFCE-7D34CDDE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ECF58D-696D-09DC-E78B-84AE9D113955}"/>
              </a:ext>
            </a:extLst>
          </p:cNvPr>
          <p:cNvSpPr txBox="1">
            <a:spLocks/>
          </p:cNvSpPr>
          <p:nvPr/>
        </p:nvSpPr>
        <p:spPr>
          <a:xfrm>
            <a:off x="6096000" y="1645919"/>
            <a:ext cx="4511040" cy="2923817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XGBoost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Accuracy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Initial model: ~ 77.17%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Optimized model: ~ 78.08% (Highest)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Performance of </a:t>
            </a:r>
            <a:r>
              <a:rPr lang="en-US" sz="2400" i="1" dirty="0"/>
              <a:t>optimized</a:t>
            </a:r>
            <a:r>
              <a:rPr lang="en-US" dirty="0"/>
              <a:t> model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Confusion Matrix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Precision and Recall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Learning Curve Plot (see slide 16)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800" i="1" dirty="0"/>
          </a:p>
          <a:p>
            <a:pPr lvl="2">
              <a:buFont typeface="Arial" panose="020B0604020202020204" pitchFamily="34" charset="0"/>
              <a:buChar char="•"/>
            </a:pPr>
            <a:endParaRPr lang="en-US" sz="1800" i="1" dirty="0"/>
          </a:p>
          <a:p>
            <a:endParaRPr lang="en-US" b="1" dirty="0">
              <a:latin typeface="system-ui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71F09-425C-38E1-9B5B-C7B7B1ECA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31" y="4423792"/>
            <a:ext cx="2244637" cy="19198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6EE46D-CF4C-FF91-6FEC-6661B1E59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792" y="4548470"/>
            <a:ext cx="2451620" cy="16449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761285-6753-855A-C062-23D0921AF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290" y="4450324"/>
            <a:ext cx="2319352" cy="19360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B6B213-A811-D82D-673D-A8A0F6C3B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044" y="4569736"/>
            <a:ext cx="2377698" cy="16105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3218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F3D9-3FAC-EDB3-DBD5-47EA3076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606732"/>
            <a:ext cx="9012757" cy="1125250"/>
          </a:xfrm>
        </p:spPr>
        <p:txBody>
          <a:bodyPr>
            <a:normAutofit/>
          </a:bodyPr>
          <a:lstStyle/>
          <a:p>
            <a:r>
              <a:rPr lang="en-US" sz="5400" dirty="0">
                <a:cs typeface="Calibri" panose="020F0502020204030204" pitchFamily="34" charset="0"/>
              </a:rPr>
              <a:t>Results and Observations (Cont.)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E774-4BD2-76F7-56C1-031FD9805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62287"/>
            <a:ext cx="4322424" cy="4128246"/>
          </a:xfrm>
        </p:spPr>
        <p:txBody>
          <a:bodyPr>
            <a:normAutofit/>
          </a:bodyPr>
          <a:lstStyle/>
          <a:p>
            <a:r>
              <a:rPr lang="en-US" b="1" dirty="0"/>
              <a:t>Learning Curve of the Optimized XGBoost Model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Limitation: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i="1" dirty="0"/>
              <a:t>A complex model requires a larger amount of data to start generalizing well.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/>
              <a:t>The</a:t>
            </a:r>
            <a:r>
              <a:rPr lang="en-US" sz="2000" i="1" dirty="0"/>
              <a:t> training score and the cross-validation score have a trend to converge if more training data is available, which indicates the model may generalize better with a larger dataset.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i="0" dirty="0">
              <a:effectLst/>
              <a:latin typeface="system-ui"/>
            </a:endParaRPr>
          </a:p>
          <a:p>
            <a:endParaRPr lang="en-US" b="1" i="0" dirty="0">
              <a:effectLst/>
              <a:latin typeface="system-ui"/>
            </a:endParaRPr>
          </a:p>
          <a:p>
            <a:endParaRPr lang="en-US" b="1" i="0" dirty="0">
              <a:effectLst/>
              <a:latin typeface="system-ui"/>
            </a:endParaRPr>
          </a:p>
          <a:p>
            <a:endParaRPr lang="en-US" dirty="0"/>
          </a:p>
        </p:txBody>
      </p:sp>
      <p:pic>
        <p:nvPicPr>
          <p:cNvPr id="10" name="Picture 9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395FABB0-F36E-C915-B50D-10A9D8003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79" y="1896954"/>
            <a:ext cx="5904157" cy="435431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9CD75-B7B8-F6D5-FFCE-7D34CDDE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7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54be95ad1_0_10"/>
          <p:cNvSpPr txBox="1">
            <a:spLocks noGrp="1"/>
          </p:cNvSpPr>
          <p:nvPr>
            <p:ph type="title"/>
          </p:nvPr>
        </p:nvSpPr>
        <p:spPr>
          <a:xfrm>
            <a:off x="895035" y="585216"/>
            <a:ext cx="6032889" cy="1404949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14300" lvl="0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en-US" sz="5400" dirty="0">
                <a:cs typeface="Calibri" panose="020F0502020204030204" pitchFamily="34" charset="0"/>
              </a:rPr>
              <a:t>Next Steps and risks</a:t>
            </a:r>
          </a:p>
        </p:txBody>
      </p:sp>
      <p:sp>
        <p:nvSpPr>
          <p:cNvPr id="100" name="Google Shape;100;g2b54be95ad1_0_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1F88351-2282-FF25-5FB8-AC5C39B4C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48" y="2084831"/>
            <a:ext cx="6334103" cy="4255643"/>
          </a:xfrm>
        </p:spPr>
        <p:txBody>
          <a:bodyPr>
            <a:normAutofit/>
          </a:bodyPr>
          <a:lstStyle/>
          <a:p>
            <a:r>
              <a:rPr lang="en-US" sz="2800"/>
              <a:t>Try the other </a:t>
            </a:r>
            <a:r>
              <a:rPr lang="en-US" sz="2800" dirty="0"/>
              <a:t>models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Neural Networks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Unsupervised clustering for feature engineering 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US" sz="2800" dirty="0"/>
              <a:t>Risks: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Model overfitting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Computational efficiency</a:t>
            </a:r>
          </a:p>
        </p:txBody>
      </p:sp>
      <p:pic>
        <p:nvPicPr>
          <p:cNvPr id="3" name="Picture 2" descr="Solo journey">
            <a:extLst>
              <a:ext uri="{FF2B5EF4-FFF2-40B4-BE49-F238E27FC236}">
                <a16:creationId xmlns:a16="http://schemas.microsoft.com/office/drawing/2014/main" id="{E3BF0241-D611-A387-1675-BE66FDA79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46" r="20213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3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54be95ad1_0_10"/>
          <p:cNvSpPr txBox="1">
            <a:spLocks noGrp="1"/>
          </p:cNvSpPr>
          <p:nvPr>
            <p:ph type="title"/>
          </p:nvPr>
        </p:nvSpPr>
        <p:spPr>
          <a:xfrm>
            <a:off x="988828" y="705730"/>
            <a:ext cx="7464056" cy="889154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sz="5400" dirty="0">
                <a:cs typeface="Calibri" panose="020F0502020204030204" pitchFamily="34" charset="0"/>
              </a:rPr>
              <a:t>References</a:t>
            </a:r>
            <a:endParaRPr lang="en-US" sz="5400" dirty="0"/>
          </a:p>
        </p:txBody>
      </p:sp>
      <p:sp>
        <p:nvSpPr>
          <p:cNvPr id="100" name="Google Shape;100;g2b54be95ad1_0_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1F88351-2282-FF25-5FB8-AC5C39B4C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828" y="1594884"/>
            <a:ext cx="10611293" cy="4997302"/>
          </a:xfrm>
        </p:spPr>
        <p:txBody>
          <a:bodyPr>
            <a:normAutofit fontScale="25000" lnSpcReduction="200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Amitansh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Joshi, Amit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Parolkar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Vedant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Das. (2023). Spotify_1Million_Tracks  [Data set]. Kaggle. 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https://doi.org/10.34740/KAGGLE/DSV/5987</a:t>
            </a:r>
            <a:r>
              <a:rPr lang="en-US" sz="5200" u="sng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8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T. Li, M. Choi, K. Fu and L. Lin, "Music Sequence Prediction with Mixture Hidden Markov Models," 2019 IEEE International Conference on Big Data (Big Data), Los Angeles, CA, USA, 2019, pp. 6128-6132, </a:t>
            </a:r>
            <a:r>
              <a:rPr lang="en-US" sz="5200" u="none" strike="noStrike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doi</a:t>
            </a:r>
            <a:r>
              <a:rPr lang="en-US" sz="520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: 10.1109/BigData47090.2019.9005695.</a:t>
            </a:r>
            <a:endParaRPr lang="en-US" sz="5200" u="none" strike="noStrike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 u="none" strike="noStrike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Dhruvil</a:t>
            </a:r>
            <a:r>
              <a:rPr lang="en-US" sz="520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Dave. (2021). Billboard "The Hot 100" Songs [Data set]. Kaggle. https://</a:t>
            </a:r>
            <a:r>
              <a:rPr lang="en-US" sz="5200" u="none" strike="noStrike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doi.org</a:t>
            </a:r>
            <a:r>
              <a:rPr lang="en-US" sz="520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/10.34740/KAGGLE/DS/1211465</a:t>
            </a:r>
            <a:endParaRPr lang="en-US" sz="5200" u="none" strike="noStrike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 u="none" strike="noStrike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Dimolitsas</a:t>
            </a:r>
            <a:r>
              <a:rPr lang="en-US" sz="520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</a:t>
            </a:r>
            <a:r>
              <a:rPr lang="en-US" sz="5200" u="none" strike="noStrike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Ioannis</a:t>
            </a:r>
            <a:r>
              <a:rPr lang="en-US" sz="520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&amp; </a:t>
            </a:r>
            <a:r>
              <a:rPr lang="en-US" sz="5200" u="none" strike="noStrike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Kantarelis</a:t>
            </a:r>
            <a:r>
              <a:rPr lang="en-US" sz="520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Spyridon &amp; </a:t>
            </a:r>
            <a:r>
              <a:rPr lang="en-US" sz="5200" u="none" strike="noStrike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Fouka</a:t>
            </a:r>
            <a:r>
              <a:rPr lang="en-US" sz="520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</a:t>
            </a:r>
            <a:r>
              <a:rPr lang="en-US" sz="5200" u="none" strike="noStrike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Afroditi</a:t>
            </a:r>
            <a:r>
              <a:rPr lang="en-US" sz="520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. (2023). </a:t>
            </a:r>
            <a:r>
              <a:rPr lang="en-US" sz="5200" u="none" strike="noStrike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SpotHitPy</a:t>
            </a:r>
            <a:r>
              <a:rPr lang="en-US" sz="520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: A Study For ML-Based Song Hit Prediction Using Spotify.</a:t>
            </a:r>
            <a:endParaRPr lang="en-US" sz="5200" u="none" strike="noStrike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Figueroa Rodolfo. (2023). Spotify 1.2M+ Songs [Data set]. Kaggle. </a:t>
            </a:r>
            <a:r>
              <a:rPr lang="en-US" sz="520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Spotify 1.2M+ Songs (kaggle.com)</a:t>
            </a:r>
            <a:endParaRPr lang="en-US" sz="5200" u="none" strike="noStrike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D.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Herremans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Martens, D., and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Sörensen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K., “Dance hit song prediction”, Journal of New music Research, vol. 43, no. 3, p. 302, 2014.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 u="none" strike="noStrike" dirty="0" err="1">
                <a:effectLst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Ioannis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Karydis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,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Aggelos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Gkiokas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, Vassilis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Katsouros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. Musical Track Popularity Mining Dataset. 12th IFIP International Conference on Artificial Intelligence Applications and Innovations (AIAI), Sep 2016, Thessaloniki, Greece. pp.562-572, ⟨10.1007/978-3-319-44944-9_50⟩. ⟨hal-01557622⟩</a:t>
            </a:r>
            <a:endParaRPr lang="en-US" sz="5200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Middlebrook, Kai &amp; Sheik, Kian. (2019). Song Hit Prediction: Predicting Billboard Hits Using Spotify Data.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Miller Sean. (2021) Billboard Hot weekly charts [Data set]. Data World, Kaggle. 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Billboard Hot weekly charts - dataset by kcmillersean | data.world</a:t>
            </a:r>
            <a:endParaRPr lang="en-US" sz="5200" u="none" strike="noStrike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Ni, Y., Santos-Rodriguez, R., </a:t>
            </a:r>
            <a:r>
              <a:rPr lang="en-US" sz="5200" u="none" strike="noStrike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Mcvicar</a:t>
            </a:r>
            <a:r>
              <a:rPr lang="en-US" sz="520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R., De </a:t>
            </a:r>
            <a:r>
              <a:rPr lang="en-US" sz="5200" u="none" strike="noStrike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Bie</a:t>
            </a:r>
            <a:r>
              <a:rPr lang="en-US" sz="5200" u="none" strike="noStrike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T.: Hit song science once again a science. In: 4th International Workshop on Machine Learning and Music (2011)</a:t>
            </a:r>
            <a:endParaRPr lang="en-US" sz="5200" u="none" strike="noStrike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Pachet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F. (2011) Hit Song Science. In Tao,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Tzanetakis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&amp;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Ogihara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editor, Music Data Mining, CRC Press/Chapman Hall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Pachet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F. and Roy, P. (2008) Hit Song Science is Not Yet a Science. Proceedings of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Ismir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2008, pages 355-360, Philadelphia, USA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A. H. Raza and K.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Nanath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"Predicting a Hit Song with Machine Learning: Is there an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apriori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secret formula?," 2020 International Conference on Data Science, Artificial Intelligence, and Business Analytics (DATABIA), Medan, Indonesia, 2020, pp. 111-116,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doi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: 10.1109/DATABIA50434.2020.9190613.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Spotify. Spotify for Developers. Retrieved January 19, 2024, from https://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developer.spotify.com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/documentation/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L. -C. Yang, S. -Y. Chou, J. -Y. Liu, Y. -H. Yang and Y. -A. Chen, "Revisiting the problem of audio-based hit song prediction using convolutional neural networks," 2017 IEEE International Conference on Acoustics, Speech and Signal Processing (ICASSP), New Orleans, LA, USA, 2017, pp. 621-625,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doi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: 10.1109/ICASSP.2017.7952230.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Zhao, M., Harvey, M., Cameron, D.,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Hopfgartner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F., Gillet, V.J. (2023). An Analysis of Classification Approaches for Hit Song Prediction Using Engineered Metadata Features with Lyrics and Audio Features. In: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Sserwanga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I., et al. Information for a Better World: Normality, Virtuality, Physicality, Inclusivity. </a:t>
            </a:r>
            <a:r>
              <a:rPr lang="en-US" sz="5200" u="none" strike="noStrike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iConference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2023. Lecture Notes in Computer Science, vol 13971. Springer, Cham. </a:t>
            </a:r>
            <a:r>
              <a:rPr lang="en-US" sz="5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https://doi.org/10.1007/978-3-031-28035-1_21</a:t>
            </a:r>
            <a:endParaRPr lang="en-US" sz="5200" u="none" strike="noStrike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128016" lvl="1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06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g2b54be95ad1_0_0"/>
          <p:cNvSpPr txBox="1"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Agenda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Google Shape;92;g2b54be95ad1_0_0"/>
          <p:cNvSpPr txBox="1"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>
                <a:cs typeface="Calibri" panose="020F0502020204030204" pitchFamily="34" charset="0"/>
              </a:rPr>
              <a:t>Background</a:t>
            </a:r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>
                <a:cs typeface="Calibri" panose="020F0502020204030204" pitchFamily="34" charset="0"/>
              </a:rPr>
              <a:t>Literature Survey</a:t>
            </a:r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>
                <a:cs typeface="Calibri" panose="020F0502020204030204" pitchFamily="34" charset="0"/>
              </a:rPr>
              <a:t>Why Machine Learning</a:t>
            </a:r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>
                <a:cs typeface="Calibri" panose="020F0502020204030204" pitchFamily="34" charset="0"/>
              </a:rPr>
              <a:t>Dataset Overview</a:t>
            </a:r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>
                <a:cs typeface="Calibri" panose="020F0502020204030204" pitchFamily="34" charset="0"/>
              </a:rPr>
              <a:t>Feature Extraction</a:t>
            </a:r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>
                <a:cs typeface="Calibri" panose="020F0502020204030204" pitchFamily="34" charset="0"/>
              </a:rPr>
              <a:t>Details on Models Used</a:t>
            </a:r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>
                <a:cs typeface="Calibri" panose="020F0502020204030204" pitchFamily="34" charset="0"/>
              </a:rPr>
              <a:t>Results and Observations</a:t>
            </a:r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>
                <a:cs typeface="Calibri" panose="020F0502020204030204" pitchFamily="34" charset="0"/>
              </a:rPr>
              <a:t>Next Steps and Risks</a:t>
            </a:r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93" name="Google Shape;93;g2b54be95ad1_0_0"/>
          <p:cNvSpPr txBox="1"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70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2</a:t>
            </a:fld>
            <a:endParaRPr lang="en-US"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CBF1-5C31-EC86-27B3-E4FAE032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043" y="585216"/>
            <a:ext cx="6188903" cy="1499616"/>
          </a:xfrm>
        </p:spPr>
        <p:txBody>
          <a:bodyPr>
            <a:normAutofit/>
          </a:bodyPr>
          <a:lstStyle/>
          <a:p>
            <a:r>
              <a:rPr lang="en-US" sz="5400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CE42A-1BE8-DACC-9C12-84F3D1CB5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043" y="2286000"/>
            <a:ext cx="6188903" cy="4023360"/>
          </a:xfrm>
        </p:spPr>
        <p:txBody>
          <a:bodyPr>
            <a:normAutofit/>
          </a:bodyPr>
          <a:lstStyle/>
          <a:p>
            <a:r>
              <a:rPr lang="en-US" sz="2400" dirty="0"/>
              <a:t>Objective of Our Research: 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</a:rPr>
              <a:t> 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redict whether a song has reached the Billboard Top 100 based exclusively on its audio features </a:t>
            </a:r>
          </a:p>
          <a:p>
            <a:pPr marL="128016" lvl="1" indent="0"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US" sz="2400" dirty="0"/>
              <a:t>Value to the Music Industry: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</a:rPr>
              <a:t> Tailoring music to audience preferences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</a:rPr>
              <a:t> Investment in music rights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</a:rPr>
              <a:t> Understanding trends</a:t>
            </a:r>
          </a:p>
          <a:p>
            <a:pPr marL="128016" lvl="1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128016" lvl="1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AB629-BB05-FBAC-E1DD-4888D062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>
                <a:solidFill>
                  <a:srgbClr val="FFFFFF"/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5" descr="Microphone and piano">
            <a:extLst>
              <a:ext uri="{FF2B5EF4-FFF2-40B4-BE49-F238E27FC236}">
                <a16:creationId xmlns:a16="http://schemas.microsoft.com/office/drawing/2014/main" id="{44DA668F-958C-2A37-CE0B-B4E7BFD41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3" r="33265" b="-1"/>
          <a:stretch/>
        </p:blipFill>
        <p:spPr>
          <a:xfrm>
            <a:off x="7552266" y="0"/>
            <a:ext cx="46397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5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54be95ad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sz="5400" dirty="0">
                <a:cs typeface="Calibri" panose="020F0502020204030204" pitchFamily="34" charset="0"/>
              </a:rPr>
              <a:t>Literature Survey</a:t>
            </a:r>
            <a:endParaRPr lang="en-US" sz="5400" dirty="0"/>
          </a:p>
        </p:txBody>
      </p:sp>
      <p:sp>
        <p:nvSpPr>
          <p:cNvPr id="100" name="Google Shape;100;g2b54be95ad1_0_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1F88351-2282-FF25-5FB8-AC5C39B4C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6183496" cy="4255643"/>
          </a:xfrm>
        </p:spPr>
        <p:txBody>
          <a:bodyPr>
            <a:normAutofit/>
          </a:bodyPr>
          <a:lstStyle/>
          <a:p>
            <a:r>
              <a:rPr lang="en-US" sz="2400" dirty="0"/>
              <a:t>What people tried to solve this problem: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Logistic Regression model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Decision trees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Random Forest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K-Nearest Neighbor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Support vector machines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Neural networks</a:t>
            </a:r>
            <a:endParaRPr lang="en-US" sz="2000" dirty="0">
              <a:latin typeface="Calibri" panose="020F0502020204030204" pitchFamily="34" charset="0"/>
            </a:endParaRPr>
          </a:p>
          <a:p>
            <a:pPr marL="128016" lvl="1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128016" lvl="1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" name="Picture 2" descr="Abstract blurred public library with bookshelves">
            <a:extLst>
              <a:ext uri="{FF2B5EF4-FFF2-40B4-BE49-F238E27FC236}">
                <a16:creationId xmlns:a16="http://schemas.microsoft.com/office/drawing/2014/main" id="{9855699D-1E93-1EE5-C10D-3A065F02F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0" r="38590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54be95ad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sz="5400">
                <a:cs typeface="Calibri" panose="020F0502020204030204" pitchFamily="34" charset="0"/>
              </a:rPr>
              <a:t>Literature Survey (Cont.)</a:t>
            </a:r>
            <a:endParaRPr lang="en-US" sz="5400" dirty="0"/>
          </a:p>
        </p:txBody>
      </p:sp>
      <p:sp>
        <p:nvSpPr>
          <p:cNvPr id="100" name="Google Shape;100;g2b54be95ad1_0_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1F88351-2282-FF25-5FB8-AC5C39B4C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1"/>
            <a:ext cx="10329672" cy="4255643"/>
          </a:xfrm>
        </p:spPr>
        <p:txBody>
          <a:bodyPr>
            <a:normAutofit/>
          </a:bodyPr>
          <a:lstStyle/>
          <a:p>
            <a:r>
              <a:rPr lang="en-US" sz="2800" dirty="0"/>
              <a:t>Takeaways from Literature Surveys: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Importance of data quality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Changing nature of music trends and public taste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endParaRPr lang="en-US" sz="24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US" sz="2800" dirty="0"/>
              <a:t>Gaps to address: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The impact of release year on the popularity of a song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Adopt new algorithms or improve existing ones</a:t>
            </a:r>
          </a:p>
          <a:p>
            <a:pPr marL="128016" lvl="1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77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54be95ad1_0_1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sz="5400" dirty="0">
                <a:cs typeface="Calibri" panose="020F0502020204030204" pitchFamily="34" charset="0"/>
              </a:rPr>
              <a:t>Why Machine Learning</a:t>
            </a:r>
            <a:endParaRPr lang="en-US" sz="540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1F88351-2282-FF25-5FB8-AC5C39B4C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512596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sz="2400" dirty="0"/>
              <a:t>Machine Learning (ML) algorithms can identify complex patterns in large datasets.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Song features can be numerous, subtle, and even abstract, such as "danceability" or "energy".</a:t>
            </a:r>
          </a:p>
          <a:p>
            <a:pPr marL="128016" lvl="1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02" name="Picture 101" descr="Abstract background of data">
            <a:extLst>
              <a:ext uri="{FF2B5EF4-FFF2-40B4-BE49-F238E27FC236}">
                <a16:creationId xmlns:a16="http://schemas.microsoft.com/office/drawing/2014/main" id="{18236CDF-8661-DC9D-338C-CFA1D8C0B9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63" r="35182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  <p:sp>
        <p:nvSpPr>
          <p:cNvPr id="100" name="Google Shape;100;g2b54be95ad1_0_10"/>
          <p:cNvSpPr txBox="1"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700">
                <a:solidFill>
                  <a:srgbClr val="FFFFFF"/>
                </a:solidFill>
              </a:rPr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6</a:t>
            </a:fld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63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54be95ad1_0_10"/>
          <p:cNvSpPr txBox="1">
            <a:spLocks noGrp="1"/>
          </p:cNvSpPr>
          <p:nvPr>
            <p:ph type="title"/>
          </p:nvPr>
        </p:nvSpPr>
        <p:spPr>
          <a:xfrm>
            <a:off x="745958" y="585216"/>
            <a:ext cx="2864167" cy="149961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114300" lvl="0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en-US" dirty="0">
                <a:cs typeface="Calibri" panose="020F0502020204030204" pitchFamily="34" charset="0"/>
              </a:rPr>
              <a:t>Dataset Overview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1F88351-2282-FF25-5FB8-AC5C39B4C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2472325"/>
            <a:ext cx="2586677" cy="3635357"/>
          </a:xfrm>
        </p:spPr>
        <p:txBody>
          <a:bodyPr>
            <a:normAutofit/>
          </a:bodyPr>
          <a:lstStyle/>
          <a:p>
            <a:r>
              <a:rPr lang="en-US" sz="2400" dirty="0"/>
              <a:t>Source Data:</a:t>
            </a:r>
          </a:p>
          <a:p>
            <a:pPr marL="571500" marR="0" lvl="0" indent="-457200"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Source of truth for Billboard Top 100</a:t>
            </a:r>
          </a:p>
          <a:p>
            <a:pPr marL="571500" marR="0" lvl="0" indent="-457200"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Billboard data w/ audio features</a:t>
            </a:r>
          </a:p>
          <a:p>
            <a:pPr marL="571500" marR="0" lvl="0" indent="-457200"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1.2M songs w/ audio features</a:t>
            </a:r>
          </a:p>
          <a:p>
            <a:pPr marL="571500" marR="0" lvl="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1M songs w/ audio features</a:t>
            </a: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3" name="Google Shape;108;p2" descr="A diagram of a song&#10;&#10;Description automatically generated">
            <a:extLst>
              <a:ext uri="{FF2B5EF4-FFF2-40B4-BE49-F238E27FC236}">
                <a16:creationId xmlns:a16="http://schemas.microsoft.com/office/drawing/2014/main" id="{DB8A7D3D-7407-5572-4D6A-A1F26964C414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356812" y="721895"/>
            <a:ext cx="8542420" cy="555088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b54be95ad1_0_10"/>
          <p:cNvSpPr txBox="1"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70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7</a:t>
            </a:fld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389347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54be95ad1_0_1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268299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Calibri" panose="020F0502020204030204" pitchFamily="34" charset="0"/>
              </a:rPr>
              <a:t>Dataset Overview (Cont.)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5FC785-3F93-4D1E-55E5-BE968CA1055F}"/>
              </a:ext>
            </a:extLst>
          </p:cNvPr>
          <p:cNvGrpSpPr/>
          <p:nvPr/>
        </p:nvGrpSpPr>
        <p:grpSpPr>
          <a:xfrm>
            <a:off x="729049" y="1853515"/>
            <a:ext cx="10676237" cy="1112108"/>
            <a:chOff x="1253309" y="2085599"/>
            <a:chExt cx="10094877" cy="1654269"/>
          </a:xfr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38B3847-6CEF-BB9D-E6E1-FC76160D8CFB}"/>
                </a:ext>
              </a:extLst>
            </p:cNvPr>
            <p:cNvSpPr/>
            <p:nvPr/>
          </p:nvSpPr>
          <p:spPr>
            <a:xfrm>
              <a:off x="1253309" y="2085599"/>
              <a:ext cx="2545838" cy="1654269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95689" tIns="265122" rIns="395689" bIns="26512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ysClr val="windowText" lastClr="000000"/>
                  </a:solidFill>
                </a:rPr>
                <a:t>16,242 hit songs w/ features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ysClr val="windowText" lastClr="000000"/>
                  </a:solidFill>
                </a:rPr>
                <a:t>(1985-2023)</a:t>
              </a: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42D15344-ADC3-E9BC-32D5-91028E025B33}"/>
                </a:ext>
              </a:extLst>
            </p:cNvPr>
            <p:cNvSpPr/>
            <p:nvPr/>
          </p:nvSpPr>
          <p:spPr>
            <a:xfrm>
              <a:off x="4050315" y="2432994"/>
              <a:ext cx="731530" cy="959477"/>
            </a:xfrm>
            <a:custGeom>
              <a:avLst/>
              <a:gdLst>
                <a:gd name="connsiteX0" fmla="*/ 127179 w 959476"/>
                <a:gd name="connsiteY0" fmla="*/ 366904 h 959476"/>
                <a:gd name="connsiteX1" fmla="*/ 366904 w 959476"/>
                <a:gd name="connsiteY1" fmla="*/ 366904 h 959476"/>
                <a:gd name="connsiteX2" fmla="*/ 366904 w 959476"/>
                <a:gd name="connsiteY2" fmla="*/ 127179 h 959476"/>
                <a:gd name="connsiteX3" fmla="*/ 592572 w 959476"/>
                <a:gd name="connsiteY3" fmla="*/ 127179 h 959476"/>
                <a:gd name="connsiteX4" fmla="*/ 592572 w 959476"/>
                <a:gd name="connsiteY4" fmla="*/ 366904 h 959476"/>
                <a:gd name="connsiteX5" fmla="*/ 832297 w 959476"/>
                <a:gd name="connsiteY5" fmla="*/ 366904 h 959476"/>
                <a:gd name="connsiteX6" fmla="*/ 832297 w 959476"/>
                <a:gd name="connsiteY6" fmla="*/ 592572 h 959476"/>
                <a:gd name="connsiteX7" fmla="*/ 592572 w 959476"/>
                <a:gd name="connsiteY7" fmla="*/ 592572 h 959476"/>
                <a:gd name="connsiteX8" fmla="*/ 592572 w 959476"/>
                <a:gd name="connsiteY8" fmla="*/ 832297 h 959476"/>
                <a:gd name="connsiteX9" fmla="*/ 366904 w 959476"/>
                <a:gd name="connsiteY9" fmla="*/ 832297 h 959476"/>
                <a:gd name="connsiteX10" fmla="*/ 366904 w 959476"/>
                <a:gd name="connsiteY10" fmla="*/ 592572 h 959476"/>
                <a:gd name="connsiteX11" fmla="*/ 127179 w 959476"/>
                <a:gd name="connsiteY11" fmla="*/ 592572 h 959476"/>
                <a:gd name="connsiteX12" fmla="*/ 127179 w 959476"/>
                <a:gd name="connsiteY12" fmla="*/ 366904 h 95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9476" h="959476">
                  <a:moveTo>
                    <a:pt x="127179" y="366904"/>
                  </a:moveTo>
                  <a:lnTo>
                    <a:pt x="366904" y="366904"/>
                  </a:lnTo>
                  <a:lnTo>
                    <a:pt x="366904" y="127179"/>
                  </a:lnTo>
                  <a:lnTo>
                    <a:pt x="592572" y="127179"/>
                  </a:lnTo>
                  <a:lnTo>
                    <a:pt x="592572" y="366904"/>
                  </a:lnTo>
                  <a:lnTo>
                    <a:pt x="832297" y="366904"/>
                  </a:lnTo>
                  <a:lnTo>
                    <a:pt x="832297" y="592572"/>
                  </a:lnTo>
                  <a:lnTo>
                    <a:pt x="592572" y="592572"/>
                  </a:lnTo>
                  <a:lnTo>
                    <a:pt x="592572" y="832297"/>
                  </a:lnTo>
                  <a:lnTo>
                    <a:pt x="366904" y="832297"/>
                  </a:lnTo>
                  <a:lnTo>
                    <a:pt x="366904" y="592572"/>
                  </a:lnTo>
                  <a:lnTo>
                    <a:pt x="127179" y="592572"/>
                  </a:lnTo>
                  <a:lnTo>
                    <a:pt x="127179" y="366904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179" tIns="366904" rIns="127179" bIns="366904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3AA9B4E-DD16-3CE6-F7E2-2078A4E50BD3}"/>
                </a:ext>
              </a:extLst>
            </p:cNvPr>
            <p:cNvSpPr/>
            <p:nvPr/>
          </p:nvSpPr>
          <p:spPr>
            <a:xfrm>
              <a:off x="5028380" y="2085599"/>
              <a:ext cx="2545838" cy="1654269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95689" tIns="265122" rIns="395689" bIns="26512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ysClr val="windowText" lastClr="000000"/>
                  </a:solidFill>
                </a:rPr>
                <a:t>16,242 non-hit songs w/ features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ysClr val="windowText" lastClr="000000"/>
                  </a:solidFill>
                </a:rPr>
                <a:t>(1985-2023)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EF446AC-3D8A-FF41-5C23-168B25C4A620}"/>
                </a:ext>
              </a:extLst>
            </p:cNvPr>
            <p:cNvSpPr/>
            <p:nvPr/>
          </p:nvSpPr>
          <p:spPr>
            <a:xfrm>
              <a:off x="7843019" y="2451376"/>
              <a:ext cx="731530" cy="959477"/>
            </a:xfrm>
            <a:custGeom>
              <a:avLst/>
              <a:gdLst>
                <a:gd name="connsiteX0" fmla="*/ 127179 w 959476"/>
                <a:gd name="connsiteY0" fmla="*/ 197652 h 959476"/>
                <a:gd name="connsiteX1" fmla="*/ 832297 w 959476"/>
                <a:gd name="connsiteY1" fmla="*/ 197652 h 959476"/>
                <a:gd name="connsiteX2" fmla="*/ 832297 w 959476"/>
                <a:gd name="connsiteY2" fmla="*/ 423321 h 959476"/>
                <a:gd name="connsiteX3" fmla="*/ 127179 w 959476"/>
                <a:gd name="connsiteY3" fmla="*/ 423321 h 959476"/>
                <a:gd name="connsiteX4" fmla="*/ 127179 w 959476"/>
                <a:gd name="connsiteY4" fmla="*/ 197652 h 959476"/>
                <a:gd name="connsiteX5" fmla="*/ 127179 w 959476"/>
                <a:gd name="connsiteY5" fmla="*/ 536155 h 959476"/>
                <a:gd name="connsiteX6" fmla="*/ 832297 w 959476"/>
                <a:gd name="connsiteY6" fmla="*/ 536155 h 959476"/>
                <a:gd name="connsiteX7" fmla="*/ 832297 w 959476"/>
                <a:gd name="connsiteY7" fmla="*/ 761824 h 959476"/>
                <a:gd name="connsiteX8" fmla="*/ 127179 w 959476"/>
                <a:gd name="connsiteY8" fmla="*/ 761824 h 959476"/>
                <a:gd name="connsiteX9" fmla="*/ 127179 w 959476"/>
                <a:gd name="connsiteY9" fmla="*/ 536155 h 95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9476" h="959476">
                  <a:moveTo>
                    <a:pt x="127179" y="197652"/>
                  </a:moveTo>
                  <a:lnTo>
                    <a:pt x="832297" y="197652"/>
                  </a:lnTo>
                  <a:lnTo>
                    <a:pt x="832297" y="423321"/>
                  </a:lnTo>
                  <a:lnTo>
                    <a:pt x="127179" y="423321"/>
                  </a:lnTo>
                  <a:lnTo>
                    <a:pt x="127179" y="197652"/>
                  </a:lnTo>
                  <a:close/>
                  <a:moveTo>
                    <a:pt x="127179" y="536155"/>
                  </a:moveTo>
                  <a:lnTo>
                    <a:pt x="832297" y="536155"/>
                  </a:lnTo>
                  <a:lnTo>
                    <a:pt x="832297" y="761824"/>
                  </a:lnTo>
                  <a:lnTo>
                    <a:pt x="127179" y="761824"/>
                  </a:lnTo>
                  <a:lnTo>
                    <a:pt x="127179" y="536155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179" tIns="197652" rIns="127179" bIns="197652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D8F8C2-ED58-2480-1240-1A5F640F6B44}"/>
                </a:ext>
              </a:extLst>
            </p:cNvPr>
            <p:cNvSpPr/>
            <p:nvPr/>
          </p:nvSpPr>
          <p:spPr>
            <a:xfrm>
              <a:off x="8802348" y="2085599"/>
              <a:ext cx="2545838" cy="16542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95689" tIns="265122" rIns="395689" bIns="26512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ysClr val="windowText" lastClr="000000"/>
                  </a:solidFill>
                </a:rPr>
                <a:t>32,484 songs w/ features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ysClr val="windowText" lastClr="000000"/>
                  </a:solidFill>
                </a:rPr>
                <a:t>(1985-2023)</a:t>
              </a:r>
            </a:p>
          </p:txBody>
        </p:sp>
      </p:grpSp>
      <p:sp>
        <p:nvSpPr>
          <p:cNvPr id="100" name="Google Shape;100;g2b54be95ad1_0_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161BC3-0683-AEC5-B863-AEB664E48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060" y="3531562"/>
            <a:ext cx="3869879" cy="27536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1A7D56-BD54-7FD3-7521-194A9D9F0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10" y="3531562"/>
            <a:ext cx="3567980" cy="27536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33EF50-C41F-4104-FE12-10670D1DB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626" y="3531562"/>
            <a:ext cx="3606598" cy="275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4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54be95ad1_0_20"/>
          <p:cNvSpPr txBox="1">
            <a:spLocks noGrp="1"/>
          </p:cNvSpPr>
          <p:nvPr>
            <p:ph type="title"/>
          </p:nvPr>
        </p:nvSpPr>
        <p:spPr>
          <a:xfrm>
            <a:off x="879749" y="527237"/>
            <a:ext cx="9720072" cy="100295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cs typeface="Calibri" panose="020F0502020204030204" pitchFamily="34" charset="0"/>
              </a:rPr>
              <a:t>Feature Extraction and EDA</a:t>
            </a:r>
            <a:endParaRPr dirty="0"/>
          </a:p>
        </p:txBody>
      </p:sp>
      <p:sp>
        <p:nvSpPr>
          <p:cNvPr id="123" name="Google Shape;123;g2b54be95ad1_0_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853E0ACB-C626-4F6C-77CD-E8807FE19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085" y="2131156"/>
            <a:ext cx="367103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sym typeface="Calibri"/>
              </a:rPr>
              <a:t>Correlation of the Features:</a:t>
            </a:r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000" b="1" dirty="0"/>
              <a:t> Energy</a:t>
            </a:r>
            <a:r>
              <a:rPr lang="en-US" sz="2000" dirty="0"/>
              <a:t> and </a:t>
            </a:r>
            <a:r>
              <a:rPr lang="en-US" sz="2000" b="1" dirty="0"/>
              <a:t>Loudness</a:t>
            </a:r>
            <a:r>
              <a:rPr lang="en-US" sz="2000" dirty="0"/>
              <a:t> are highly positively correlated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</a:t>
            </a:r>
            <a:r>
              <a:rPr lang="en-US" sz="2000" b="1" dirty="0"/>
              <a:t>Acousticness</a:t>
            </a:r>
            <a:r>
              <a:rPr lang="en-US" sz="2000" dirty="0"/>
              <a:t> is negatively correlated with Energy and loudness </a:t>
            </a:r>
            <a:endParaRPr lang="en-US" sz="2400" dirty="0"/>
          </a:p>
          <a:p>
            <a:pPr marL="128016" lvl="1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9DB690-B74B-FDB0-24AF-777C2D676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568" y="1530189"/>
            <a:ext cx="7432939" cy="522529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{8D44F25A-0165-4248-BA9D-89FCE2DB642E}tf10001073</Template>
  <TotalTime>453</TotalTime>
  <Words>1553</Words>
  <Application>Microsoft Macintosh PowerPoint</Application>
  <PresentationFormat>Widescreen</PresentationFormat>
  <Paragraphs>191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Söhne</vt:lpstr>
      <vt:lpstr>system-ui</vt:lpstr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PowerPoint Presentation</vt:lpstr>
      <vt:lpstr>Agenda</vt:lpstr>
      <vt:lpstr>Background</vt:lpstr>
      <vt:lpstr>Literature Survey</vt:lpstr>
      <vt:lpstr>Literature Survey (Cont.)</vt:lpstr>
      <vt:lpstr>Why Machine Learning</vt:lpstr>
      <vt:lpstr>Dataset Overview</vt:lpstr>
      <vt:lpstr>Dataset Overview (Cont.)</vt:lpstr>
      <vt:lpstr>Feature Extraction and EDA</vt:lpstr>
      <vt:lpstr>Feature Extraction and EDA</vt:lpstr>
      <vt:lpstr>Feature Extraction and EDA (Cont.)</vt:lpstr>
      <vt:lpstr>Details on Models Used</vt:lpstr>
      <vt:lpstr>Details on Models Used (Cont.)</vt:lpstr>
      <vt:lpstr>Results and Observations</vt:lpstr>
      <vt:lpstr>Results and Observations (Cont.)</vt:lpstr>
      <vt:lpstr>Results and Observations (Cont.)</vt:lpstr>
      <vt:lpstr>Next Steps and risks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Tong</dc:creator>
  <cp:lastModifiedBy>Fang Tong</cp:lastModifiedBy>
  <cp:revision>15</cp:revision>
  <dcterms:created xsi:type="dcterms:W3CDTF">2024-01-30T03:42:23Z</dcterms:created>
  <dcterms:modified xsi:type="dcterms:W3CDTF">2024-02-25T23:04:59Z</dcterms:modified>
</cp:coreProperties>
</file>