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3" r:id="rId5"/>
    <p:sldId id="262" r:id="rId6"/>
    <p:sldId id="261" r:id="rId7"/>
    <p:sldId id="264" r:id="rId8"/>
    <p:sldId id="266" r:id="rId9"/>
    <p:sldId id="265" r:id="rId10"/>
    <p:sldId id="26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gradFill flip="none" rotWithShape="1">
          <a:gsLst>
            <a:gs pos="25000">
              <a:schemeClr val="tx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>
            <a:lvl1pPr>
              <a:defRPr b="1" i="0">
                <a:solidFill>
                  <a:schemeClr val="accent3"/>
                </a:solidFill>
                <a:latin typeface="Candara"/>
                <a:cs typeface="Candar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Sunlight-logo-divided-square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12471" y="860426"/>
            <a:ext cx="5147226" cy="1879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A10E66-BC93-8642-87E1-1BF8EF700646}" type="datetimeFigureOut">
              <a:rPr lang="en-US" smtClean="0"/>
              <a:pPr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4272" y="65389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00700" y="6238421"/>
            <a:ext cx="2133600" cy="365125"/>
          </a:xfrm>
          <a:prstGeom prst="rect">
            <a:avLst/>
          </a:prstGeom>
        </p:spPr>
        <p:txBody>
          <a:bodyPr/>
          <a:lstStyle/>
          <a:p>
            <a:fld id="{1B59FCEF-A768-9047-A8D1-BC0DCE0C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dsayYoung/python-class" TargetMode="External"/><Relationship Id="rId4" Type="http://schemas.openxmlformats.org/officeDocument/2006/relationships/hyperlink" Target="http://datajournalismhandbook.org/1.0/en/case_studies_3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unlightfoundation.com/blog/2014/04/03/i-learned-basic-json-in-the-morning-and-made-a-silly-twitter-bot-with-sunlights-api-in-the-afterno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young@sunlightfoundation.com" TargetMode="External"/><Relationship Id="rId4" Type="http://schemas.openxmlformats.org/officeDocument/2006/relationships/hyperlink" Target="mailto:Lindsay.n.young@gmail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unlightfoundatio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unlightfoundation.com/blog/2014/05/08/what-countries-spent-the-most-to-influence-the-usa-in-2013/" TargetMode="External"/><Relationship Id="rId3" Type="http://schemas.openxmlformats.org/officeDocument/2006/relationships/hyperlink" Target="http://foreign.influenceexplorer.com/lobby-location201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unlightfoundation.com/blog/2013/06/05/as-middle-east-boils-jordan-press-crackdown-may-be-strategically-ignored/" TargetMode="External"/><Relationship Id="rId4" Type="http://schemas.openxmlformats.org/officeDocument/2006/relationships/hyperlink" Target="http://sunlightfoundation.com/blog/2012/12/18/libya-us-trade-association/" TargetMode="External"/><Relationship Id="rId5" Type="http://schemas.openxmlformats.org/officeDocument/2006/relationships/hyperlink" Target="http://sunlightfoundation.com/blog/2014/06/04/twenty-five-years-after-tiananmen-massacre-who-china-pays-to-polish-its-image-in-the-usa/" TargetMode="External"/><Relationship Id="rId6" Type="http://schemas.openxmlformats.org/officeDocument/2006/relationships/hyperlink" Target="http://sunlightfoundation.com/blog/2014/03/27/saudi-influence-takes-many-shapes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unlightfoundation.com/blog/2014/05/08/what-countries-spent-the-most-to-influence-the-usa-in-2013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scout.sunlightfoundation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sunlightfoundation.com/api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konklone.io/json/" TargetMode="External"/><Relationship Id="rId3" Type="http://schemas.openxmlformats.org/officeDocument/2006/relationships/hyperlink" Target="http://sunlightfoundation.com/api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data-api.org/" TargetMode="External"/><Relationship Id="rId4" Type="http://schemas.openxmlformats.org/officeDocument/2006/relationships/hyperlink" Target="http://www.usaid.gov/developer" TargetMode="External"/><Relationship Id="rId5" Type="http://schemas.openxmlformats.org/officeDocument/2006/relationships/hyperlink" Target="https://api.opencorporates.com/" TargetMode="External"/><Relationship Id="rId6" Type="http://schemas.openxmlformats.org/officeDocument/2006/relationships/hyperlink" Target="https://dev.twitter.com/docs/api" TargetMode="External"/><Relationship Id="rId7" Type="http://schemas.openxmlformats.org/officeDocument/2006/relationships/hyperlink" Target="https://www.flickr.com/services/api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ata.worldbank.org/node/9?d96a349c52fc4f68eea46a47ccb3d3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bg>
      <p:bgPr>
        <a:gradFill flip="none" rotWithShape="1">
          <a:gsLst>
            <a:gs pos="25000">
              <a:schemeClr val="tx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98460"/>
            <a:ext cx="7772400" cy="1656897"/>
          </a:xfrm>
        </p:spPr>
        <p:txBody>
          <a:bodyPr>
            <a:normAutofit/>
          </a:bodyPr>
          <a:lstStyle/>
          <a:p>
            <a:pPr eaLnBrk="0" hangingPunct="0">
              <a:lnSpc>
                <a:spcPct val="130000"/>
              </a:lnSpc>
              <a:defRPr/>
            </a:pPr>
            <a:r>
              <a:rPr lang="en-US" dirty="0" smtClean="0"/>
              <a:t>Opening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8927" y="4408713"/>
            <a:ext cx="8131583" cy="81047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Candara"/>
              <a:ea typeface="ＭＳ Ｐゴシック" pitchFamily="-1" charset="-128"/>
              <a:cs typeface="Candara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sz="1600" dirty="0" smtClean="0">
              <a:solidFill>
                <a:schemeClr val="tx2"/>
              </a:solidFill>
              <a:latin typeface="Candara"/>
              <a:ea typeface="ＭＳ Ｐゴシック" pitchFamily="-1" charset="-128"/>
              <a:cs typeface="Candara"/>
            </a:endParaRPr>
          </a:p>
        </p:txBody>
      </p:sp>
      <p:pic>
        <p:nvPicPr>
          <p:cNvPr id="8" name="Picture 7" descr="Sunlight-logo-divided-squar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429329" y="642258"/>
            <a:ext cx="3757385" cy="1371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1" y="4833319"/>
            <a:ext cx="813801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B7570"/>
                </a:solidFill>
              </a:rPr>
              <a:t>An overview of Lindsay Young’s work with data journalism at the Sunlight Foundation and some quick tips about using APIs.</a:t>
            </a:r>
            <a:endParaRPr lang="en-US" sz="2400" dirty="0">
              <a:solidFill>
                <a:srgbClr val="7B757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Other Resources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project using the congress API to make a twitter bot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Interested in learning to code?</a:t>
            </a:r>
          </a:p>
          <a:p>
            <a:pPr lvl="1"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Here is my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3"/>
              </a:rPr>
              <a:t>Python Class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4"/>
              </a:rPr>
              <a:t> Data Journalism handbook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from the Open Knowledge Foundation</a:t>
            </a: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655786"/>
            <a:ext cx="8229600" cy="151492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Candara"/>
                <a:cs typeface="Candara"/>
              </a:rPr>
              <a:t>Keep in touch:</a:t>
            </a:r>
            <a:br>
              <a:rPr lang="en-US" sz="3600" dirty="0" smtClean="0">
                <a:solidFill>
                  <a:schemeClr val="tx2"/>
                </a:solidFill>
                <a:latin typeface="Candara"/>
                <a:cs typeface="Candara"/>
              </a:rPr>
            </a:br>
            <a:r>
              <a:rPr lang="en-US" sz="3600" dirty="0" err="1" smtClean="0">
                <a:solidFill>
                  <a:schemeClr val="tx2"/>
                </a:solidFill>
                <a:latin typeface="Candara"/>
                <a:cs typeface="Candara"/>
              </a:rPr>
              <a:t>Lindsay.n.young@gmail.com</a:t>
            </a:r>
            <a:endParaRPr lang="en-US" sz="3600" dirty="0">
              <a:solidFill>
                <a:schemeClr val="tx2"/>
              </a:solidFill>
              <a:latin typeface="Candara"/>
              <a:cs typeface="Candar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2500" y="151833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600" dirty="0">
                <a:solidFill>
                  <a:schemeClr val="accent3"/>
                </a:solidFill>
                <a:latin typeface="Giddyup Std"/>
                <a:cs typeface="Giddyup Std"/>
              </a:rPr>
              <a:t>Thanks</a:t>
            </a:r>
            <a:r>
              <a:rPr lang="en-US" sz="9600" dirty="0" smtClean="0">
                <a:solidFill>
                  <a:schemeClr val="accent3"/>
                </a:solidFill>
                <a:latin typeface="Giddyup Std"/>
                <a:cs typeface="Giddyup Std"/>
              </a:rPr>
              <a:t>!</a:t>
            </a:r>
            <a:endParaRPr lang="en-US" sz="9600" dirty="0">
              <a:solidFill>
                <a:schemeClr val="accent3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69571" y="1527407"/>
            <a:ext cx="6168572" cy="12700"/>
          </a:xfrm>
          <a:prstGeom prst="curvedConnector3">
            <a:avLst>
              <a:gd name="adj1" fmla="val 50000"/>
            </a:avLst>
          </a:prstGeom>
          <a:ln w="28575" cap="rnd" cmpd="sng">
            <a:prstDash val="lgDash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/>
        </p:nvCxnSpPr>
        <p:spPr>
          <a:xfrm>
            <a:off x="1469571" y="3205621"/>
            <a:ext cx="6168572" cy="12700"/>
          </a:xfrm>
          <a:prstGeom prst="curvedConnector3">
            <a:avLst>
              <a:gd name="adj1" fmla="val 50000"/>
            </a:avLst>
          </a:prstGeom>
          <a:ln w="28575" cap="rnd" cmpd="sng">
            <a:prstDash val="lgDash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932973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Background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0254" y="1969610"/>
            <a:ext cx="7791769" cy="525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200" b="1" dirty="0" smtClean="0">
                <a:solidFill>
                  <a:schemeClr val="tx2"/>
                </a:solidFill>
                <a:cs typeface="Candara"/>
              </a:rPr>
              <a:t>Sunlight Foundation</a:t>
            </a:r>
          </a:p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andara"/>
              </a:rPr>
              <a:t>US transparency non-profit</a:t>
            </a:r>
            <a:endParaRPr lang="en-US" sz="1600" b="1" dirty="0" smtClean="0">
              <a:solidFill>
                <a:schemeClr val="tx2"/>
              </a:solidFill>
              <a:cs typeface="Candara"/>
            </a:endParaRPr>
          </a:p>
          <a:p>
            <a:pPr>
              <a:lnSpc>
                <a:spcPct val="140000"/>
              </a:lnSpc>
            </a:pPr>
            <a:r>
              <a:rPr lang="en-US" sz="2200" b="1" dirty="0" smtClean="0">
                <a:solidFill>
                  <a:schemeClr val="tx2"/>
                </a:solidFill>
                <a:cs typeface="Candara"/>
                <a:hlinkClick r:id="rId2"/>
              </a:rPr>
              <a:t>http://sunlightfoundation.com</a:t>
            </a:r>
            <a:r>
              <a:rPr lang="en-US" sz="2200" b="1" dirty="0" smtClean="0">
                <a:solidFill>
                  <a:schemeClr val="tx2"/>
                </a:solidFill>
                <a:cs typeface="Candara"/>
                <a:hlinkClick r:id="rId2"/>
              </a:rPr>
              <a:t>/</a:t>
            </a:r>
            <a:endParaRPr lang="en-US" sz="2200" b="1" dirty="0" smtClean="0">
              <a:solidFill>
                <a:schemeClr val="tx2"/>
              </a:solidFill>
              <a:cs typeface="Candara"/>
            </a:endParaRPr>
          </a:p>
          <a:p>
            <a:pPr>
              <a:lnSpc>
                <a:spcPct val="140000"/>
              </a:lnSpc>
            </a:pPr>
            <a:endParaRPr lang="en-US" sz="2200" b="1" dirty="0" smtClean="0">
              <a:solidFill>
                <a:schemeClr val="tx2"/>
              </a:solidFill>
              <a:latin typeface="Candara"/>
              <a:cs typeface="Candara"/>
            </a:endParaRPr>
          </a:p>
          <a:p>
            <a:pPr>
              <a:lnSpc>
                <a:spcPct val="140000"/>
              </a:lnSpc>
            </a:pPr>
            <a:r>
              <a:rPr lang="en-US" sz="2200" b="1" dirty="0" smtClean="0">
                <a:solidFill>
                  <a:schemeClr val="tx2"/>
                </a:solidFill>
                <a:latin typeface="Candara"/>
                <a:cs typeface="Candara"/>
              </a:rPr>
              <a:t>Lindsay Young</a:t>
            </a:r>
          </a:p>
          <a:p>
            <a:pPr>
              <a:lnSpc>
                <a:spcPct val="140000"/>
              </a:lnSpc>
            </a:pP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ndara"/>
                <a:cs typeface="Candara"/>
              </a:rPr>
              <a:t>Blogger turned developer</a:t>
            </a:r>
            <a:endParaRPr lang="en-US" sz="1600" i="1" dirty="0" smtClean="0">
              <a:solidFill>
                <a:schemeClr val="tx2">
                  <a:lumMod val="60000"/>
                  <a:lumOff val="40000"/>
                </a:schemeClr>
              </a:solidFill>
              <a:latin typeface="Candara"/>
              <a:cs typeface="Candara"/>
            </a:endParaRPr>
          </a:p>
          <a:p>
            <a:pPr>
              <a:lnSpc>
                <a:spcPct val="140000"/>
              </a:lnSpc>
            </a:pPr>
            <a:r>
              <a:rPr lang="en-US" sz="2200" dirty="0" smtClean="0">
                <a:solidFill>
                  <a:srgbClr val="7B7570"/>
                </a:solidFill>
                <a:latin typeface="ITC Franklin Gothic Std Bk Cp"/>
                <a:cs typeface="ITC Franklin Gothic Std Bk Cp"/>
                <a:hlinkClick r:id="rId3"/>
              </a:rPr>
              <a:t>lyoung</a:t>
            </a:r>
            <a:r>
              <a:rPr lang="en-US" sz="2200" dirty="0" smtClean="0">
                <a:solidFill>
                  <a:srgbClr val="7B7570"/>
                </a:solidFill>
                <a:latin typeface="ITC Franklin Gothic Std Bk Cp"/>
                <a:cs typeface="ITC Franklin Gothic Std Bk Cp"/>
                <a:hlinkClick r:id="rId3"/>
              </a:rPr>
              <a:t>@sunlightfoundation.com</a:t>
            </a:r>
            <a:endParaRPr lang="en-US" sz="2200" dirty="0" smtClean="0">
              <a:solidFill>
                <a:srgbClr val="7B7570"/>
              </a:solidFill>
              <a:latin typeface="ITC Franklin Gothic Std Bk Cp"/>
              <a:cs typeface="ITC Franklin Gothic Std Bk Cp"/>
            </a:endParaRPr>
          </a:p>
          <a:p>
            <a:pPr>
              <a:lnSpc>
                <a:spcPct val="140000"/>
              </a:lnSpc>
            </a:pPr>
            <a:r>
              <a:rPr lang="en-US" sz="2200" dirty="0" smtClean="0">
                <a:solidFill>
                  <a:srgbClr val="7B7570"/>
                </a:solidFill>
                <a:latin typeface="ITC Franklin Gothic Std Bk Cp"/>
                <a:cs typeface="ITC Franklin Gothic Std Bk Cp"/>
                <a:hlinkClick r:id="rId4"/>
              </a:rPr>
              <a:t>Lindsay.n.young@gmail.com</a:t>
            </a:r>
            <a:endParaRPr lang="en-US" sz="2200" dirty="0" smtClean="0">
              <a:solidFill>
                <a:srgbClr val="7B7570"/>
              </a:solidFill>
              <a:latin typeface="ITC Franklin Gothic Std Bk Cp"/>
              <a:cs typeface="ITC Franklin Gothic Std Bk Cp"/>
            </a:endParaRPr>
          </a:p>
          <a:p>
            <a:pPr>
              <a:lnSpc>
                <a:spcPct val="140000"/>
              </a:lnSpc>
            </a:pPr>
            <a:endParaRPr lang="en-US" sz="2200" dirty="0" smtClean="0">
              <a:solidFill>
                <a:srgbClr val="7B7570"/>
              </a:solidFill>
              <a:latin typeface="ITC Franklin Gothic Std Bk Cp"/>
              <a:cs typeface="ITC Franklin Gothic Std Bk Cp"/>
            </a:endParaRPr>
          </a:p>
          <a:p>
            <a:pPr>
              <a:lnSpc>
                <a:spcPct val="140000"/>
              </a:lnSpc>
            </a:pPr>
            <a:endParaRPr lang="en-US" sz="2200" dirty="0" smtClean="0">
              <a:solidFill>
                <a:srgbClr val="7B7570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Foreign Influence Explorer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endParaRPr lang="en-US" sz="2200" b="1" dirty="0" smtClean="0">
              <a:solidFill>
                <a:schemeClr val="tx2"/>
              </a:solidFill>
              <a:latin typeface="Candara"/>
              <a:cs typeface="Candara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276" y="1503963"/>
            <a:ext cx="771044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04C4A"/>
                </a:solidFill>
              </a:rPr>
              <a:t>My favorite resource are US Department of Justice forms about foreign lobbying. </a:t>
            </a:r>
          </a:p>
          <a:p>
            <a:endParaRPr lang="en-US" sz="2000" dirty="0" smtClean="0">
              <a:solidFill>
                <a:srgbClr val="504C4A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504C4A"/>
                </a:solidFill>
              </a:rPr>
              <a:t> Most detailed forms about how influence in DC works 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rgbClr val="504C4A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504C4A"/>
                </a:solidFill>
              </a:rPr>
              <a:t> I take ugly </a:t>
            </a:r>
            <a:r>
              <a:rPr lang="en-US" sz="2000" dirty="0" err="1" smtClean="0">
                <a:solidFill>
                  <a:srgbClr val="504C4A"/>
                </a:solidFill>
              </a:rPr>
              <a:t>PDFs</a:t>
            </a:r>
            <a:r>
              <a:rPr lang="en-US" sz="2000" dirty="0" smtClean="0">
                <a:solidFill>
                  <a:srgbClr val="504C4A"/>
                </a:solidFill>
              </a:rPr>
              <a:t> and turn them into structured data with the help of web forms I created.  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rgbClr val="504C4A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504C4A"/>
                </a:solidFill>
              </a:rPr>
              <a:t>Also track proposed foreign arms sales subsidized from the US to other nations</a:t>
            </a:r>
          </a:p>
          <a:p>
            <a:pPr>
              <a:buFontTx/>
              <a:buChar char="-"/>
            </a:pPr>
            <a:endParaRPr lang="en-US" sz="2000" dirty="0" smtClean="0">
              <a:solidFill>
                <a:srgbClr val="504C4A"/>
              </a:solidFill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504C4A"/>
                </a:solidFill>
              </a:rPr>
              <a:t>We can write stories about foreign lobbying a year before the official report to Congress comes out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7B75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Foreign Influence Explorer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endParaRPr lang="en-US" sz="2200" b="1" dirty="0" smtClean="0">
              <a:solidFill>
                <a:schemeClr val="tx2"/>
              </a:solidFill>
              <a:latin typeface="Candara"/>
              <a:cs typeface="Candara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276" y="1671578"/>
            <a:ext cx="7710441" cy="39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B7570"/>
                </a:solidFill>
              </a:rPr>
              <a:t> </a:t>
            </a:r>
            <a:r>
              <a:rPr lang="en-US" sz="2800" dirty="0" smtClean="0">
                <a:solidFill>
                  <a:srgbClr val="7B7570"/>
                </a:solidFill>
                <a:hlinkClick r:id="rId2"/>
              </a:rPr>
              <a:t>2013 top spenders by country</a:t>
            </a:r>
            <a:r>
              <a:rPr lang="en-US" sz="2800" dirty="0" smtClean="0">
                <a:solidFill>
                  <a:srgbClr val="7B7570"/>
                </a:solidFill>
              </a:rPr>
              <a:t>: </a:t>
            </a:r>
          </a:p>
          <a:p>
            <a:endParaRPr lang="en-US" sz="2800" dirty="0" smtClean="0">
              <a:solidFill>
                <a:srgbClr val="7B7570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7B7570"/>
                </a:solidFill>
              </a:rPr>
              <a:t> United Arab Emirates	 14 million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7B7570"/>
                </a:solidFill>
              </a:rPr>
              <a:t> Germany					 12 million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7B7570"/>
                </a:solidFill>
              </a:rPr>
              <a:t> Canada						 11 million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7B7570"/>
                </a:solidFill>
              </a:rPr>
              <a:t> Saudi Arabia				 11 million</a:t>
            </a:r>
          </a:p>
          <a:p>
            <a:pPr lvl="1"/>
            <a:endParaRPr lang="en-US" sz="2800" dirty="0" smtClean="0">
              <a:solidFill>
                <a:srgbClr val="7B7570"/>
              </a:solidFill>
            </a:endParaRPr>
          </a:p>
          <a:p>
            <a:r>
              <a:rPr lang="en-US" dirty="0" smtClean="0">
                <a:solidFill>
                  <a:srgbClr val="7B7570"/>
                </a:solidFill>
              </a:rPr>
              <a:t>See full list </a:t>
            </a:r>
            <a:r>
              <a:rPr lang="en-US" dirty="0" smtClean="0">
                <a:solidFill>
                  <a:srgbClr val="7B7570"/>
                </a:solidFill>
                <a:hlinkClick r:id="rId3"/>
              </a:rPr>
              <a:t>http</a:t>
            </a:r>
            <a:r>
              <a:rPr lang="en-US" dirty="0" smtClean="0">
                <a:solidFill>
                  <a:srgbClr val="7B7570"/>
                </a:solidFill>
                <a:hlinkClick r:id="rId3"/>
              </a:rPr>
              <a:t>://foreign.influenceexplorer.com/lobby-location2013 </a:t>
            </a: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rgbClr val="7B75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Stories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endParaRPr lang="en-US" sz="2200" b="1" dirty="0" smtClean="0">
              <a:solidFill>
                <a:schemeClr val="tx2"/>
              </a:solidFill>
              <a:latin typeface="Candara"/>
              <a:cs typeface="Candara"/>
            </a:endParaRPr>
          </a:p>
          <a:p>
            <a:endParaRPr lang="en-US" sz="2200" dirty="0" smtClean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276" y="1503963"/>
            <a:ext cx="7710441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B7570"/>
                </a:solidFill>
                <a:hlinkClick r:id="rId2"/>
              </a:rPr>
              <a:t>2013 top spenders by country</a:t>
            </a:r>
            <a:endParaRPr lang="en-US" dirty="0" smtClean="0">
              <a:solidFill>
                <a:srgbClr val="7B7570"/>
              </a:solidFill>
              <a:hlinkClick r:id="rId3"/>
            </a:endParaRPr>
          </a:p>
          <a:p>
            <a:endParaRPr lang="en-US" dirty="0" smtClean="0">
              <a:solidFill>
                <a:srgbClr val="7B7570"/>
              </a:solidFill>
              <a:hlinkClick r:id="rId3"/>
            </a:endParaRPr>
          </a:p>
          <a:p>
            <a:r>
              <a:rPr lang="en-US" dirty="0" smtClean="0">
                <a:solidFill>
                  <a:srgbClr val="7B7570"/>
                </a:solidFill>
                <a:hlinkClick r:id="rId3"/>
              </a:rPr>
              <a:t>As Middle East boils, Jordan press crackdown may be strategically ignored</a:t>
            </a: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B7570"/>
                </a:solidFill>
              </a:rPr>
              <a:t>Juxtaposed US arms sales to Jordan, Jordanian lobbying with the media censorship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7B7570"/>
              </a:solidFill>
            </a:endParaRPr>
          </a:p>
          <a:p>
            <a:r>
              <a:rPr lang="en-US" dirty="0" smtClean="0">
                <a:solidFill>
                  <a:srgbClr val="7B7570"/>
                </a:solidFill>
                <a:hlinkClick r:id="rId4"/>
              </a:rPr>
              <a:t>Oil companies line up to schmooze with Libyan representatives</a:t>
            </a: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B7570"/>
                </a:solidFill>
              </a:rPr>
              <a:t>The lobbying behind a meeting of eager oil companies looking for entry to Libya’s oil markets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B7570"/>
                </a:solidFill>
                <a:hlinkClick r:id="rId5"/>
              </a:rPr>
              <a:t>Twenty five years after Tiananmen Massacre: Who China pays to polish its image</a:t>
            </a: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7B7570"/>
                </a:solidFill>
                <a:hlinkClick r:id="rId6"/>
              </a:rPr>
              <a:t>Saudi influence: King Abdullah’s K Street connections</a:t>
            </a:r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endParaRPr lang="en-US" dirty="0" smtClean="0">
              <a:solidFill>
                <a:srgbClr val="7B7570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rgbClr val="7B757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Scout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Aggregates large amounts of federal and state data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to search and give users email alerts.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 action="ppaction://hlinkfile"/>
              </a:rPr>
              <a:t>scout.sunlightfoundation.com</a:t>
            </a:r>
            <a:endParaRPr lang="en-US" sz="24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Depends on another project I maintain… </a:t>
            </a: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ITC Franklin Gothic Std Bk Cp"/>
              <a:cs typeface="ITC Franklin Gothic Std Bk C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Congress API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Scrapes various websites to give a feed of congressional activity that other developers can use to make their own tools</a:t>
            </a: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What is an API?</a:t>
            </a: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Sunlight’s APIs: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http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://</a:t>
            </a:r>
            <a:r>
              <a:rPr lang="en-US" sz="2200" dirty="0" err="1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sunlightfoundation.com/api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/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API tools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What is an API?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 What is JSON?</a:t>
            </a:r>
          </a:p>
          <a:p>
            <a:pPr>
              <a:buFont typeface="Arial"/>
              <a:buChar char="•"/>
            </a:pP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Handy tools:</a:t>
            </a: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Chrome extension- JSON formatter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JSON to CSV converter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Sunlight’s APIs: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3"/>
              </a:rPr>
              <a:t>http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3"/>
              </a:rPr>
              <a:t>://</a:t>
            </a:r>
            <a:r>
              <a:rPr lang="en-US" sz="2200" dirty="0" err="1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3"/>
              </a:rPr>
              <a:t>sunlightfoundation.com/api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3"/>
              </a:rPr>
              <a:t>/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903" y="672966"/>
            <a:ext cx="86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3"/>
                </a:solidFill>
                <a:latin typeface="Candara"/>
                <a:cs typeface="ITC Franklin Gothic Std MedCd"/>
              </a:rPr>
              <a:t>APIs</a:t>
            </a:r>
            <a:endParaRPr lang="en-US" sz="4800" dirty="0">
              <a:solidFill>
                <a:schemeClr val="accent3"/>
              </a:solidFill>
              <a:latin typeface="Candara"/>
              <a:cs typeface="ITC Franklin Gothic Std MedC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276" y="1671578"/>
            <a:ext cx="7386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Other APIs: </a:t>
            </a: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2"/>
              </a:rPr>
              <a:t> World Bank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3"/>
              </a:rPr>
              <a:t> UN data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(unofficial)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4"/>
              </a:rPr>
              <a:t>USAID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5"/>
              </a:rPr>
              <a:t>OpenCorproates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6"/>
              </a:rPr>
              <a:t>Twitter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ITC Franklin Gothic Std Bk Cp"/>
                <a:cs typeface="ITC Franklin Gothic Std Bk Cp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ITC Franklin Gothic Std Bk Cp"/>
                <a:cs typeface="ITC Franklin Gothic Std Bk Cp"/>
                <a:hlinkClick r:id="rId7"/>
              </a:rPr>
              <a:t>Flickr</a:t>
            </a:r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  <a:p>
            <a:endParaRPr lang="en-US" sz="2200" dirty="0" smtClean="0">
              <a:solidFill>
                <a:schemeClr val="bg1"/>
              </a:solidFill>
              <a:latin typeface="ITC Franklin Gothic Std Bk Cp"/>
              <a:cs typeface="ITC Franklin Gothic Std Bk C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unlight Foundation">
      <a:dk1>
        <a:srgbClr val="504C4A"/>
      </a:dk1>
      <a:lt1>
        <a:sysClr val="window" lastClr="FFFFFF"/>
      </a:lt1>
      <a:dk2>
        <a:srgbClr val="EBE8E5"/>
      </a:dk2>
      <a:lt2>
        <a:srgbClr val="7B7570"/>
      </a:lt2>
      <a:accent1>
        <a:srgbClr val="D9AD29"/>
      </a:accent1>
      <a:accent2>
        <a:srgbClr val="ECD34E"/>
      </a:accent2>
      <a:accent3>
        <a:srgbClr val="DB7029"/>
      </a:accent3>
      <a:accent4>
        <a:srgbClr val="F0A74B"/>
      </a:accent4>
      <a:accent5>
        <a:srgbClr val="1B696C"/>
      </a:accent5>
      <a:accent6>
        <a:srgbClr val="3C95A3"/>
      </a:accent6>
      <a:hlink>
        <a:srgbClr val="795776"/>
      </a:hlink>
      <a:folHlink>
        <a:srgbClr val="A2829C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429</Words>
  <Application>Microsoft Macintosh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Opening Data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Keep in touch: Lindsay.n.young@gmail.com</vt:lpstr>
    </vt:vector>
  </TitlesOfParts>
  <Company>sunlight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 Ngai</dc:creator>
  <cp:lastModifiedBy>Lindsay Young</cp:lastModifiedBy>
  <cp:revision>13</cp:revision>
  <dcterms:created xsi:type="dcterms:W3CDTF">2014-08-19T05:02:32Z</dcterms:created>
  <dcterms:modified xsi:type="dcterms:W3CDTF">2014-08-19T10:10:18Z</dcterms:modified>
</cp:coreProperties>
</file>