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47" r:id="rId2"/>
    <p:sldId id="335" r:id="rId3"/>
    <p:sldId id="322" r:id="rId4"/>
    <p:sldId id="352" r:id="rId5"/>
    <p:sldId id="367" r:id="rId6"/>
    <p:sldId id="378" r:id="rId7"/>
    <p:sldId id="395" r:id="rId8"/>
    <p:sldId id="34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5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568D11"/>
    <a:srgbClr val="0F8FEF"/>
    <a:srgbClr val="407434"/>
    <a:srgbClr val="4AA44A"/>
    <a:srgbClr val="0F97C7"/>
    <a:srgbClr val="019DD5"/>
    <a:srgbClr val="85AD32"/>
    <a:srgbClr val="009D8C"/>
    <a:srgbClr val="009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64"/>
    <p:restoredTop sz="95728" autoAdjust="0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>
        <p:guide orient="horz" pos="1049"/>
        <p:guide pos="55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I'll begin with a brief PowerPoint presentation to provide an overview of the key components of the project. This will help set the context for the following live demo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1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7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0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 people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6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6296745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 Integration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Streamlit Chatbot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Desensitization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Q&amp;A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06625"/>
                  </a:ext>
                </a:extLst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AWS</a:t>
              </a: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en-US" altLang="zh-CN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Setup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6150941"/>
              </p:ext>
            </p:extLst>
          </p:nvPr>
        </p:nvGraphicFramePr>
        <p:xfrm>
          <a:off x="0" y="1268760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Streamlit</a:t>
                      </a:r>
                      <a:r>
                        <a:rPr lang="en-CA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Chatbot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Desensitization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Q&amp;A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 userDrawn="1"/>
        </p:nvSpPr>
        <p:spPr>
          <a:xfrm>
            <a:off x="0" y="1272662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AWS Setup</a:t>
            </a: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3668" y="2079006"/>
            <a:ext cx="1691680" cy="788186"/>
            <a:chOff x="0" y="1272662"/>
            <a:chExt cx="1691680" cy="788186"/>
          </a:xfrm>
          <a:solidFill>
            <a:srgbClr val="0070C0"/>
          </a:solidFill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Dataset Integration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5309294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AWS Setup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Desensitization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Q&amp;A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Integration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2852936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Streamlit Chatbot</a:t>
              </a: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378747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AWS Setup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Streamlit</a:t>
                      </a:r>
                      <a:r>
                        <a:rPr lang="en-CA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Chatbot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Q&amp;A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Integration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3654304"/>
            <a:ext cx="1691680" cy="788186"/>
            <a:chOff x="0" y="1272662"/>
            <a:chExt cx="1691680" cy="78818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altLang="zh-CN" sz="1600" b="0" i="0" u="none" strike="noStrike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Data Desensitization</a:t>
              </a: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18" name="直接连接符 17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215090"/>
              </p:ext>
            </p:extLst>
          </p:nvPr>
        </p:nvGraphicFramePr>
        <p:xfrm>
          <a:off x="8194" y="1295576"/>
          <a:ext cx="169168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Streamlit</a:t>
                      </a:r>
                      <a:r>
                        <a:rPr lang="en-CA" altLang="zh-C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Chatbot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Desensitization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 userDrawn="1"/>
        </p:nvSpPr>
        <p:spPr>
          <a:xfrm>
            <a:off x="0" y="1272662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AWS Setup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3668" y="2079006"/>
            <a:ext cx="169168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Integration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439" y="4510374"/>
            <a:ext cx="1691680" cy="788186"/>
            <a:chOff x="2311936" y="2060849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Q&amp;A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00C3F7A1-FCEE-4E12-BEB0-527B87A0769B}" type="datetimeFigureOut">
              <a:rPr lang="zh-CN" altLang="en-US"/>
              <a:t>2024/7/11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8B444C96-CA8C-4BA7-992C-AAC2EE0D4A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932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52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1018937" y="1011050"/>
            <a:ext cx="1015412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CA" altLang="zh-CN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Health at Your Fingertips:</a:t>
            </a:r>
          </a:p>
          <a:p>
            <a:pPr algn="ctr"/>
            <a:r>
              <a:rPr lang="en-CA" altLang="zh-CN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Revolutionary RAG Chatbot to Boost Patient and Doctor Success.</a:t>
            </a:r>
            <a:endParaRPr lang="en-CA" altLang="zh-CN" sz="3600" dirty="0">
              <a:solidFill>
                <a:schemeClr val="bg1"/>
              </a:solidFill>
              <a:latin typeface="Times New Roman" panose="02020603050405020304" pitchFamily="18" charset="0"/>
              <a:ea typeface="方正大标宋简体" panose="03000509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82756" y="4303022"/>
            <a:ext cx="302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Lindsay Zhang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26414F70-1104-3242-A5C2-3B208ACC800C}"/>
              </a:ext>
            </a:extLst>
          </p:cNvPr>
          <p:cNvSpPr>
            <a:spLocks noChangeAspect="1"/>
          </p:cNvSpPr>
          <p:nvPr/>
        </p:nvSpPr>
        <p:spPr bwMode="auto">
          <a:xfrm>
            <a:off x="4324216" y="1493645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7EE8B74-19B1-A349-AFF2-160088CB9887}"/>
              </a:ext>
            </a:extLst>
          </p:cNvPr>
          <p:cNvSpPr>
            <a:spLocks noChangeAspect="1"/>
          </p:cNvSpPr>
          <p:nvPr/>
        </p:nvSpPr>
        <p:spPr bwMode="auto">
          <a:xfrm>
            <a:off x="4570075" y="2466157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74FBDD7-2D81-944A-9CF0-A4962FCCA9DE}"/>
              </a:ext>
            </a:extLst>
          </p:cNvPr>
          <p:cNvSpPr>
            <a:spLocks noChangeAspect="1"/>
          </p:cNvSpPr>
          <p:nvPr/>
        </p:nvSpPr>
        <p:spPr bwMode="auto">
          <a:xfrm>
            <a:off x="4576166" y="3521650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8C4689D-B48F-364C-B471-0681D88CFC66}"/>
              </a:ext>
            </a:extLst>
          </p:cNvPr>
          <p:cNvSpPr>
            <a:spLocks noChangeAspect="1"/>
          </p:cNvSpPr>
          <p:nvPr/>
        </p:nvSpPr>
        <p:spPr bwMode="auto">
          <a:xfrm>
            <a:off x="4341232" y="4620796"/>
            <a:ext cx="575900" cy="547156"/>
          </a:xfrm>
          <a:prstGeom prst="ellipse">
            <a:avLst/>
          </a:prstGeom>
          <a:solidFill>
            <a:srgbClr val="314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4" tIns="40807" rIns="81614" bIns="40807" numCol="1" rtlCol="0" anchor="t" anchorCtr="0" compatLnSpc="1">
            <a:prstTxWarp prst="textNoShape">
              <a:avLst/>
            </a:prstTxWarp>
          </a:bodyPr>
          <a:lstStyle/>
          <a:p>
            <a:pPr defTabSz="816143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3C8F3BD2-759B-A344-9E83-0D05B42ED3BB}"/>
              </a:ext>
            </a:extLst>
          </p:cNvPr>
          <p:cNvSpPr txBox="1"/>
          <p:nvPr/>
        </p:nvSpPr>
        <p:spPr>
          <a:xfrm>
            <a:off x="5228165" y="1374256"/>
            <a:ext cx="2081180" cy="1067296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AWS Setup</a:t>
            </a:r>
          </a:p>
          <a:p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AC628E45-C8BE-4B40-BC1A-88BF75912B63}"/>
              </a:ext>
            </a:extLst>
          </p:cNvPr>
          <p:cNvSpPr txBox="1"/>
          <p:nvPr/>
        </p:nvSpPr>
        <p:spPr>
          <a:xfrm>
            <a:off x="5393569" y="2442697"/>
            <a:ext cx="3300296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Dataset Integration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CCFC5C93-C34F-2A40-A7EA-6B15DAD3289D}"/>
              </a:ext>
            </a:extLst>
          </p:cNvPr>
          <p:cNvSpPr txBox="1"/>
          <p:nvPr/>
        </p:nvSpPr>
        <p:spPr>
          <a:xfrm>
            <a:off x="5439081" y="3535448"/>
            <a:ext cx="3071067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Chatbot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26">
            <a:extLst>
              <a:ext uri="{FF2B5EF4-FFF2-40B4-BE49-F238E27FC236}">
                <a16:creationId xmlns:a16="http://schemas.microsoft.com/office/drawing/2014/main" id="{57A64E0E-B19F-CF40-8616-44091A462A93}"/>
              </a:ext>
            </a:extLst>
          </p:cNvPr>
          <p:cNvSpPr txBox="1"/>
          <p:nvPr/>
        </p:nvSpPr>
        <p:spPr>
          <a:xfrm>
            <a:off x="5228165" y="4620796"/>
            <a:ext cx="3576012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Desensitization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3">
            <a:extLst>
              <a:ext uri="{FF2B5EF4-FFF2-40B4-BE49-F238E27FC236}">
                <a16:creationId xmlns:a16="http://schemas.microsoft.com/office/drawing/2014/main" id="{16DBE449-B690-7E4E-A461-6221D9B27F38}"/>
              </a:ext>
            </a:extLst>
          </p:cNvPr>
          <p:cNvSpPr txBox="1"/>
          <p:nvPr/>
        </p:nvSpPr>
        <p:spPr>
          <a:xfrm>
            <a:off x="4452226" y="1489745"/>
            <a:ext cx="370006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32">
            <a:extLst>
              <a:ext uri="{FF2B5EF4-FFF2-40B4-BE49-F238E27FC236}">
                <a16:creationId xmlns:a16="http://schemas.microsoft.com/office/drawing/2014/main" id="{C4C69DE3-D658-F943-9008-EF89CAED1748}"/>
              </a:ext>
            </a:extLst>
          </p:cNvPr>
          <p:cNvSpPr txBox="1"/>
          <p:nvPr/>
        </p:nvSpPr>
        <p:spPr>
          <a:xfrm>
            <a:off x="4695514" y="2439669"/>
            <a:ext cx="370006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33">
            <a:extLst>
              <a:ext uri="{FF2B5EF4-FFF2-40B4-BE49-F238E27FC236}">
                <a16:creationId xmlns:a16="http://schemas.microsoft.com/office/drawing/2014/main" id="{58C8470A-67AF-894C-86E9-1A4683E04C6F}"/>
              </a:ext>
            </a:extLst>
          </p:cNvPr>
          <p:cNvSpPr txBox="1"/>
          <p:nvPr/>
        </p:nvSpPr>
        <p:spPr>
          <a:xfrm>
            <a:off x="4715113" y="3498240"/>
            <a:ext cx="370006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34">
            <a:extLst>
              <a:ext uri="{FF2B5EF4-FFF2-40B4-BE49-F238E27FC236}">
                <a16:creationId xmlns:a16="http://schemas.microsoft.com/office/drawing/2014/main" id="{37E6029C-2FEF-DB43-AAF4-8FC0AF0F8406}"/>
              </a:ext>
            </a:extLst>
          </p:cNvPr>
          <p:cNvSpPr txBox="1"/>
          <p:nvPr/>
        </p:nvSpPr>
        <p:spPr>
          <a:xfrm>
            <a:off x="4464544" y="4590679"/>
            <a:ext cx="370006" cy="574854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14">
            <a:extLst>
              <a:ext uri="{FF2B5EF4-FFF2-40B4-BE49-F238E27FC236}">
                <a16:creationId xmlns:a16="http://schemas.microsoft.com/office/drawing/2014/main" id="{8D31B2AF-6C39-8A49-8316-F525F33C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44" y="1486236"/>
            <a:ext cx="3689300" cy="3545965"/>
          </a:xfrm>
          <a:prstGeom prst="ellipse">
            <a:avLst/>
          </a:prstGeom>
          <a:solidFill>
            <a:srgbClr val="314865"/>
          </a:solidFill>
          <a:ln>
            <a:noFill/>
          </a:ln>
        </p:spPr>
        <p:txBody>
          <a:bodyPr vert="horz" wrap="square" lIns="81614" tIns="40807" rIns="81614" bIns="4080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TextBox 38">
            <a:extLst>
              <a:ext uri="{FF2B5EF4-FFF2-40B4-BE49-F238E27FC236}">
                <a16:creationId xmlns:a16="http://schemas.microsoft.com/office/drawing/2014/main" id="{C03BD245-C684-FE48-BD9E-A7BF842FFCC2}"/>
              </a:ext>
            </a:extLst>
          </p:cNvPr>
          <p:cNvSpPr txBox="1"/>
          <p:nvPr/>
        </p:nvSpPr>
        <p:spPr>
          <a:xfrm>
            <a:off x="1456675" y="2846532"/>
            <a:ext cx="2634308" cy="821075"/>
          </a:xfrm>
          <a:prstGeom prst="rect">
            <a:avLst/>
          </a:prstGeom>
          <a:noFill/>
        </p:spPr>
        <p:txBody>
          <a:bodyPr wrap="square" lIns="81614" tIns="40807" rIns="81614" bIns="40807" rtlCol="0">
            <a:spAutoFit/>
          </a:bodyPr>
          <a:lstStyle/>
          <a:p>
            <a:r>
              <a:rPr lang="en-US" altLang="zh-CN" sz="48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26 0.33217 L 4.79167E-6 1.11111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2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36 L 2.5E-6 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-108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28 0.09514 L 1.66667E-6 -7.40741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7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28 -0.02755 L 2.5E-6 2.59259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52" grpId="0"/>
      <p:bldP spid="53" grpId="0"/>
      <p:bldP spid="54" grpId="0"/>
      <p:bldP spid="55" grpId="0"/>
      <p:bldP spid="58" grpId="0"/>
      <p:bldP spid="59" grpId="0"/>
      <p:bldP spid="60" grpId="0"/>
      <p:bldP spid="61" grpId="0"/>
      <p:bldP spid="64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AWS S3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 descr="形状&#10;&#10;中度可信度描述已自动生成">
            <a:extLst>
              <a:ext uri="{FF2B5EF4-FFF2-40B4-BE49-F238E27FC236}">
                <a16:creationId xmlns:a16="http://schemas.microsoft.com/office/drawing/2014/main" id="{2349A60A-54A8-2840-BF98-88521A423D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8"/>
          <a:stretch/>
        </p:blipFill>
        <p:spPr>
          <a:xfrm>
            <a:off x="98398" y="139701"/>
            <a:ext cx="1549400" cy="1026802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CB4E81E2-D25A-F4B9-86E2-547D59CD8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4" y="1727904"/>
            <a:ext cx="8947529" cy="189383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210764" y="520172"/>
            <a:ext cx="280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AWS Lambda</a:t>
            </a:r>
            <a:endParaRPr lang="zh-CN" altLang="en-US" sz="36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8C566DA7-8891-CDE4-6AA1-CB8D207EF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60444"/>
            <a:ext cx="7772400" cy="29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4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E2D2EEA-29BE-C54E-A7EA-7ED2C4CF8EA9}"/>
              </a:ext>
            </a:extLst>
          </p:cNvPr>
          <p:cNvGrpSpPr/>
          <p:nvPr/>
        </p:nvGrpSpPr>
        <p:grpSpPr>
          <a:xfrm>
            <a:off x="1832452" y="1928232"/>
            <a:ext cx="3307214" cy="3676221"/>
            <a:chOff x="2210764" y="2469120"/>
            <a:chExt cx="2159463" cy="25509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2D0438-BF30-B544-BA3B-EA45EB946220}"/>
                </a:ext>
              </a:extLst>
            </p:cNvPr>
            <p:cNvSpPr/>
            <p:nvPr/>
          </p:nvSpPr>
          <p:spPr>
            <a:xfrm>
              <a:off x="2210764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403EE5-F422-A846-B3F8-54C91BD6D931}"/>
                </a:ext>
              </a:extLst>
            </p:cNvPr>
            <p:cNvSpPr/>
            <p:nvPr/>
          </p:nvSpPr>
          <p:spPr>
            <a:xfrm>
              <a:off x="2210764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76363C2-06F4-BB41-ACDB-D345278178E9}"/>
                </a:ext>
              </a:extLst>
            </p:cNvPr>
            <p:cNvSpPr txBox="1"/>
            <p:nvPr/>
          </p:nvSpPr>
          <p:spPr>
            <a:xfrm>
              <a:off x="2227676" y="2504139"/>
              <a:ext cx="2142551" cy="36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MedlinePlus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5B66D22-3F10-C845-BC1C-27D896284C0D}"/>
                </a:ext>
              </a:extLst>
            </p:cNvPr>
            <p:cNvSpPr txBox="1"/>
            <p:nvPr/>
          </p:nvSpPr>
          <p:spPr>
            <a:xfrm>
              <a:off x="2295196" y="2918444"/>
              <a:ext cx="1973686" cy="1555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Range of article IDs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Total files uploaded: 852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A7748C-55A2-A24F-BB1B-7BDD49F2136F}"/>
              </a:ext>
            </a:extLst>
          </p:cNvPr>
          <p:cNvGrpSpPr/>
          <p:nvPr/>
        </p:nvGrpSpPr>
        <p:grpSpPr>
          <a:xfrm>
            <a:off x="5277497" y="1928232"/>
            <a:ext cx="3281313" cy="3676222"/>
            <a:chOff x="4646325" y="2469120"/>
            <a:chExt cx="2142551" cy="25509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B5F859-DEEB-064D-8659-04E707010F3E}"/>
                </a:ext>
              </a:extLst>
            </p:cNvPr>
            <p:cNvSpPr/>
            <p:nvPr/>
          </p:nvSpPr>
          <p:spPr>
            <a:xfrm>
              <a:off x="4646325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251249-4B9C-5B41-AF5D-7C42341F2683}"/>
                </a:ext>
              </a:extLst>
            </p:cNvPr>
            <p:cNvSpPr/>
            <p:nvPr/>
          </p:nvSpPr>
          <p:spPr>
            <a:xfrm>
              <a:off x="4646325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8EF1047-CA7D-784D-B943-46131185E235}"/>
                </a:ext>
              </a:extLst>
            </p:cNvPr>
            <p:cNvSpPr txBox="1"/>
            <p:nvPr/>
          </p:nvSpPr>
          <p:spPr>
            <a:xfrm>
              <a:off x="4759733" y="2486051"/>
              <a:ext cx="1915733" cy="36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sz="28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DrugBank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26EDF2-EB74-1F45-A729-D10C8525F0D1}"/>
                </a:ext>
              </a:extLst>
            </p:cNvPr>
            <p:cNvSpPr txBox="1"/>
            <p:nvPr/>
          </p:nvSpPr>
          <p:spPr>
            <a:xfrm>
              <a:off x="4797595" y="2922137"/>
              <a:ext cx="1991281" cy="147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CA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Range of  IDs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CA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CA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CA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Total files uploaded: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936</a:t>
              </a:r>
              <a:endParaRPr lang="en-CA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CA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8C745AC-0066-124F-AC2E-CE89599E2B3E}"/>
              </a:ext>
            </a:extLst>
          </p:cNvPr>
          <p:cNvGrpSpPr/>
          <p:nvPr/>
        </p:nvGrpSpPr>
        <p:grpSpPr>
          <a:xfrm>
            <a:off x="8749066" y="1928232"/>
            <a:ext cx="3281313" cy="3676222"/>
            <a:chOff x="7081887" y="2469120"/>
            <a:chExt cx="2142551" cy="255093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7F1D529-B3EE-BE4B-AB00-44970A8EF74B}"/>
                </a:ext>
              </a:extLst>
            </p:cNvPr>
            <p:cNvSpPr/>
            <p:nvPr/>
          </p:nvSpPr>
          <p:spPr>
            <a:xfrm>
              <a:off x="7081887" y="2469120"/>
              <a:ext cx="2142551" cy="4143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DC78C2-7BF3-864B-A919-A2D6DF791B3E}"/>
                </a:ext>
              </a:extLst>
            </p:cNvPr>
            <p:cNvSpPr/>
            <p:nvPr/>
          </p:nvSpPr>
          <p:spPr>
            <a:xfrm>
              <a:off x="7081887" y="2883424"/>
              <a:ext cx="2142551" cy="2136632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67B509F-A652-B44D-B911-386A2C2B05CD}"/>
                </a:ext>
              </a:extLst>
            </p:cNvPr>
            <p:cNvSpPr txBox="1"/>
            <p:nvPr/>
          </p:nvSpPr>
          <p:spPr>
            <a:xfrm>
              <a:off x="7279727" y="2504139"/>
              <a:ext cx="1746869" cy="36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Uniprot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8">
            <a:extLst>
              <a:ext uri="{FF2B5EF4-FFF2-40B4-BE49-F238E27FC236}">
                <a16:creationId xmlns:a16="http://schemas.microsoft.com/office/drawing/2014/main" id="{37B59673-F00A-A14B-A391-6A82C38E8BE5}"/>
              </a:ext>
            </a:extLst>
          </p:cNvPr>
          <p:cNvSpPr txBox="1"/>
          <p:nvPr/>
        </p:nvSpPr>
        <p:spPr>
          <a:xfrm>
            <a:off x="2210764" y="680445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C24A831-5FFE-0B7D-E2BA-896492D6B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" b="-31199"/>
          <a:stretch/>
        </p:blipFill>
        <p:spPr>
          <a:xfrm>
            <a:off x="1961759" y="3079091"/>
            <a:ext cx="3022697" cy="34990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4CAE7A7-EE7F-3EED-F5A8-F0E4C39E54BC}"/>
              </a:ext>
            </a:extLst>
          </p:cNvPr>
          <p:cNvSpPr txBox="1"/>
          <p:nvPr/>
        </p:nvSpPr>
        <p:spPr>
          <a:xfrm>
            <a:off x="8963305" y="2555491"/>
            <a:ext cx="3067074" cy="21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Range of  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Total files uploaded: 977</a:t>
            </a:r>
          </a:p>
          <a:p>
            <a:pPr>
              <a:lnSpc>
                <a:spcPct val="150000"/>
              </a:lnSpc>
            </a:pPr>
            <a:r>
              <a:rPr lang="en-CA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22" name="图片 21" descr="图形用户界面, 文本&#10;&#10;描述已自动生成">
            <a:extLst>
              <a:ext uri="{FF2B5EF4-FFF2-40B4-BE49-F238E27FC236}">
                <a16:creationId xmlns:a16="http://schemas.microsoft.com/office/drawing/2014/main" id="{EFB33AF6-9A1F-ED0D-BB96-BD42CDF70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44" y="3075930"/>
            <a:ext cx="1727200" cy="495300"/>
          </a:xfrm>
          <a:prstGeom prst="rect">
            <a:avLst/>
          </a:prstGeom>
        </p:spPr>
      </p:pic>
      <p:pic>
        <p:nvPicPr>
          <p:cNvPr id="24" name="图片 23" descr="图形用户界面, 文本&#10;&#10;描述已自动生成">
            <a:extLst>
              <a:ext uri="{FF2B5EF4-FFF2-40B4-BE49-F238E27FC236}">
                <a16:creationId xmlns:a16="http://schemas.microsoft.com/office/drawing/2014/main" id="{00CFE2FA-672E-848F-6002-0FF6C8439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71" y="3073497"/>
            <a:ext cx="1765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683B6-1817-D644-B4D8-2372A76EDA13}"/>
              </a:ext>
            </a:extLst>
          </p:cNvPr>
          <p:cNvSpPr txBox="1"/>
          <p:nvPr/>
        </p:nvSpPr>
        <p:spPr>
          <a:xfrm>
            <a:off x="2210764" y="520172"/>
            <a:ext cx="239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 descr="图形用户界面, 文本, 应用程序&#10;&#10;描述已自动生成">
            <a:extLst>
              <a:ext uri="{FF2B5EF4-FFF2-40B4-BE49-F238E27FC236}">
                <a16:creationId xmlns:a16="http://schemas.microsoft.com/office/drawing/2014/main" id="{9600AAE5-41E0-E86E-A4A0-056CB1D2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69" y="1630354"/>
            <a:ext cx="8369831" cy="31001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2E5DEB-2FDB-D623-A460-2910C35FD03E}"/>
              </a:ext>
            </a:extLst>
          </p:cNvPr>
          <p:cNvSpPr txBox="1"/>
          <p:nvPr/>
        </p:nvSpPr>
        <p:spPr>
          <a:xfrm>
            <a:off x="1885950" y="4932224"/>
            <a:ext cx="9353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core of this application is a retrieval system powered by Pinecone and the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VoyageAI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model.</a:t>
            </a:r>
          </a:p>
          <a:p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Utilizes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LangChain’s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built-in components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to handle conversation history and context, </a:t>
            </a:r>
            <a:r>
              <a:rPr lang="en-US" altLang="zh-CN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such as use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create_history_aware_retriever to incorporate the conversation history into the retrieval process, making the responses more contextually aware.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>
            <a:extLst>
              <a:ext uri="{FF2B5EF4-FFF2-40B4-BE49-F238E27FC236}">
                <a16:creationId xmlns:a16="http://schemas.microsoft.com/office/drawing/2014/main" id="{C94632F2-4EA2-6B40-B062-BBC7A95EF750}"/>
              </a:ext>
            </a:extLst>
          </p:cNvPr>
          <p:cNvSpPr txBox="1"/>
          <p:nvPr/>
        </p:nvSpPr>
        <p:spPr>
          <a:xfrm>
            <a:off x="1865344" y="63512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1D76743-4159-00FF-1507-410EFCE06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44" y="1458124"/>
            <a:ext cx="5889387" cy="1708649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001724A3-C3CE-7AE1-083A-F3F893332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11" y="3426576"/>
            <a:ext cx="2879926" cy="2796298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EDABE8C5-8F27-BD92-9FE0-BF10F662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29" y="3691227"/>
            <a:ext cx="6915959" cy="1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80399" y="1672545"/>
            <a:ext cx="6454423" cy="591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 YOU!</a:t>
            </a:r>
          </a:p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😊</a:t>
            </a:r>
          </a:p>
          <a:p>
            <a:pPr algn="ctr">
              <a:lnSpc>
                <a:spcPct val="150000"/>
              </a:lnSpc>
            </a:pPr>
            <a:endParaRPr lang="zh-CN" altLang="en-US" sz="8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703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C4AF99"/>
      </a:accent2>
      <a:accent3>
        <a:srgbClr val="5B6C83"/>
      </a:accent3>
      <a:accent4>
        <a:srgbClr val="D7CCB8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19320</TotalTime>
  <Words>165</Words>
  <Application>Microsoft Macintosh PowerPoint</Application>
  <PresentationFormat>宽屏</PresentationFormat>
  <Paragraphs>49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Times New Roman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Penelope</dc:creator>
  <cp:lastModifiedBy>Linxue Zhang</cp:lastModifiedBy>
  <cp:revision>202</cp:revision>
  <cp:lastPrinted>2022-02-01T21:47:33Z</cp:lastPrinted>
  <dcterms:created xsi:type="dcterms:W3CDTF">2018-11-08T00:30:34Z</dcterms:created>
  <dcterms:modified xsi:type="dcterms:W3CDTF">2024-07-12T01:59:08Z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