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76" r:id="rId6"/>
    <p:sldId id="273" r:id="rId7"/>
    <p:sldId id="268" r:id="rId8"/>
    <p:sldId id="269" r:id="rId9"/>
    <p:sldId id="270" r:id="rId10"/>
    <p:sldId id="271" r:id="rId11"/>
    <p:sldId id="262" r:id="rId12"/>
    <p:sldId id="263" r:id="rId13"/>
    <p:sldId id="265" r:id="rId14"/>
    <p:sldId id="275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CA1"/>
    <a:srgbClr val="0B6E1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9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Untitled:Users:owner:Downloads: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Aggregate Electric &amp; Gas Meter Threshold for Reporting</a:t>
            </a:r>
            <a:endParaRPr lang="en-US" sz="1400">
              <a:effectLst/>
            </a:endParaRP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effectLst/>
              </a:rPr>
              <a:t>(Commercial Buildings in SF)</a:t>
            </a:r>
            <a:endParaRPr lang="en-US" sz="14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Charts!$B$48</c:f>
              <c:strCache>
                <c:ptCount val="1"/>
                <c:pt idx="0">
                  <c:v>Electric Buildings Served</c:v>
                </c:pt>
              </c:strCache>
            </c:strRef>
          </c:tx>
          <c:spPr>
            <a:ln w="28575" cap="rnd">
              <a:solidFill>
                <a:srgbClr val="008080"/>
              </a:solidFill>
              <a:round/>
            </a:ln>
            <a:effectLst/>
          </c:spPr>
          <c:marker>
            <c:symbol val="none"/>
          </c:marker>
          <c:val>
            <c:numRef>
              <c:f>Charts!$B$49:$B$63</c:f>
              <c:numCache>
                <c:formatCode>0.00%</c:formatCode>
                <c:ptCount val="15"/>
                <c:pt idx="0">
                  <c:v>1.0</c:v>
                </c:pt>
                <c:pt idx="1">
                  <c:v>0.830342760816632</c:v>
                </c:pt>
                <c:pt idx="2">
                  <c:v>0.229743397640007</c:v>
                </c:pt>
                <c:pt idx="3">
                  <c:v>0.126765311856153</c:v>
                </c:pt>
                <c:pt idx="4">
                  <c:v>0.0549915714553287</c:v>
                </c:pt>
                <c:pt idx="5">
                  <c:v>0.0424798651432852</c:v>
                </c:pt>
                <c:pt idx="6">
                  <c:v>0.0232627832927514</c:v>
                </c:pt>
                <c:pt idx="7">
                  <c:v>0.0198164450271586</c:v>
                </c:pt>
                <c:pt idx="8">
                  <c:v>0.0123993257164263</c:v>
                </c:pt>
                <c:pt idx="9">
                  <c:v>0.00891552725229443</c:v>
                </c:pt>
                <c:pt idx="10">
                  <c:v>0.00584379097209215</c:v>
                </c:pt>
                <c:pt idx="11">
                  <c:v>0.00483236561153774</c:v>
                </c:pt>
                <c:pt idx="12">
                  <c:v>0.00254729350065555</c:v>
                </c:pt>
                <c:pt idx="13">
                  <c:v>0.0017231691327964</c:v>
                </c:pt>
                <c:pt idx="14">
                  <c:v>0.000636823375163888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Charts!$C$48</c:f>
              <c:strCache>
                <c:ptCount val="1"/>
                <c:pt idx="0">
                  <c:v>Gas Buildings Served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val>
            <c:numRef>
              <c:f>Charts!$C$49:$C$63</c:f>
              <c:numCache>
                <c:formatCode>0.00%</c:formatCode>
                <c:ptCount val="15"/>
                <c:pt idx="0">
                  <c:v>1.0</c:v>
                </c:pt>
                <c:pt idx="1">
                  <c:v>0.446052827936129</c:v>
                </c:pt>
                <c:pt idx="2">
                  <c:v>0.116400537233249</c:v>
                </c:pt>
                <c:pt idx="3">
                  <c:v>0.049171765408148</c:v>
                </c:pt>
                <c:pt idx="4">
                  <c:v>0.017534696313983</c:v>
                </c:pt>
                <c:pt idx="5">
                  <c:v>0.0149231457991345</c:v>
                </c:pt>
                <c:pt idx="6">
                  <c:v>0.0075361886285629</c:v>
                </c:pt>
                <c:pt idx="7">
                  <c:v>0.00686464706760185</c:v>
                </c:pt>
                <c:pt idx="8">
                  <c:v>0.00492463811371437</c:v>
                </c:pt>
                <c:pt idx="9">
                  <c:v>0.00432771228174899</c:v>
                </c:pt>
                <c:pt idx="10">
                  <c:v>0.00104462020593941</c:v>
                </c:pt>
                <c:pt idx="11">
                  <c:v>0.00104462020593941</c:v>
                </c:pt>
                <c:pt idx="12">
                  <c:v>0.000223847186987017</c:v>
                </c:pt>
                <c:pt idx="13">
                  <c:v>0.000149231457991345</c:v>
                </c:pt>
                <c:pt idx="14">
                  <c:v>0.000149231457991345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751736"/>
        <c:axId val="2146755304"/>
      </c:lineChart>
      <c:catAx>
        <c:axId val="-2137751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Meters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755304"/>
        <c:crosses val="autoZero"/>
        <c:auto val="1"/>
        <c:lblAlgn val="ctr"/>
        <c:lblOffset val="100"/>
        <c:noMultiLvlLbl val="0"/>
      </c:catAx>
      <c:valAx>
        <c:axId val="214675530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Buildings That Can Report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751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457-45FA-1148-A8A8-E6E6385AC68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A3F-DDCE-8249-9CF2-1ED9CEB1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4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457-45FA-1148-A8A8-E6E6385AC68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A3F-DDCE-8249-9CF2-1ED9CEB1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457-45FA-1148-A8A8-E6E6385AC68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A3F-DDCE-8249-9CF2-1ED9CEB1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457-45FA-1148-A8A8-E6E6385AC68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A3F-DDCE-8249-9CF2-1ED9CEB1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9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457-45FA-1148-A8A8-E6E6385AC68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A3F-DDCE-8249-9CF2-1ED9CEB1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3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457-45FA-1148-A8A8-E6E6385AC68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A3F-DDCE-8249-9CF2-1ED9CEB1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457-45FA-1148-A8A8-E6E6385AC68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A3F-DDCE-8249-9CF2-1ED9CEB1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457-45FA-1148-A8A8-E6E6385AC68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A3F-DDCE-8249-9CF2-1ED9CEB1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9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457-45FA-1148-A8A8-E6E6385AC68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A3F-DDCE-8249-9CF2-1ED9CEB1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457-45FA-1148-A8A8-E6E6385AC68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A3F-DDCE-8249-9CF2-1ED9CEB1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9457-45FA-1148-A8A8-E6E6385AC68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A3F-DDCE-8249-9CF2-1ED9CEB1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9457-45FA-1148-A8A8-E6E6385AC686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CA3F-DDCE-8249-9CF2-1ED9CEB1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3127904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FINAL PROJECT</a:t>
            </a:r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1241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7F7F7F"/>
          </a:solidFill>
        </p:spPr>
        <p:txBody>
          <a:bodyPr/>
          <a:lstStyle/>
          <a:p>
            <a:pPr algn="l"/>
            <a:r>
              <a:rPr lang="en-US" b="1" dirty="0" smtClean="0">
                <a:solidFill>
                  <a:srgbClr val="FFFFFF"/>
                </a:solidFill>
                <a:latin typeface="Helvetica"/>
                <a:cs typeface="Helvetica"/>
              </a:rPr>
              <a:t>WHY?</a:t>
            </a:r>
            <a:endParaRPr lang="en-US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132" y="2641602"/>
            <a:ext cx="8669867" cy="132079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Helvetica"/>
                <a:cs typeface="Helvetica"/>
              </a:rPr>
              <a:t>TRANSPARENCY INFORMS ACTION</a:t>
            </a:r>
            <a:endParaRPr lang="en-US" sz="3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4776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5"/>
            <a:ext cx="9144000" cy="1143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US" b="1" dirty="0" smtClean="0">
                <a:solidFill>
                  <a:srgbClr val="FFFFFF"/>
                </a:solidFill>
                <a:latin typeface="Helvetica"/>
                <a:cs typeface="Helvetica"/>
              </a:rPr>
              <a:t>SOLUTION</a:t>
            </a:r>
            <a:endParaRPr lang="en-US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865" y="1998134"/>
            <a:ext cx="8060268" cy="314959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Helvetica"/>
                <a:cs typeface="Helvetica"/>
              </a:rPr>
              <a:t>WHOLE-BUILDING ENERGY DATA DISCLOSURE BY UTILITIES AT A REDUCED METER THRESHOLD</a:t>
            </a:r>
            <a:endParaRPr lang="en-US" sz="3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990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rgbClr val="FFFFFF"/>
                </a:solidFill>
                <a:latin typeface="Helvetica"/>
                <a:cs typeface="Helvetica"/>
              </a:rPr>
              <a:t>DESCRIPTIVE QUESTIONS</a:t>
            </a:r>
            <a:endParaRPr lang="en-US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6" name="Picture 5" descr="Question_mark_(black_on_white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3646717" cy="46058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07467" y="1388533"/>
            <a:ext cx="4199466" cy="530013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>
                <a:solidFill>
                  <a:srgbClr val="000000"/>
                </a:solidFill>
                <a:latin typeface="Helvetica"/>
                <a:cs typeface="Helvetica"/>
              </a:rPr>
              <a:t>METER THRESHOLD ANALYSIS</a:t>
            </a:r>
          </a:p>
          <a:p>
            <a:endParaRPr lang="en-US" sz="3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3000" dirty="0" smtClean="0">
                <a:solidFill>
                  <a:srgbClr val="000000"/>
                </a:solidFill>
                <a:latin typeface="Helvetica"/>
                <a:cs typeface="Helvetica"/>
              </a:rPr>
              <a:t>CHECKPOINTS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Helvetica"/>
                <a:cs typeface="Helvetica"/>
              </a:rPr>
              <a:t>Total kWh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Helvetica"/>
                <a:cs typeface="Helvetica"/>
              </a:rPr>
              <a:t>Total </a:t>
            </a:r>
            <a:r>
              <a:rPr lang="en-US" sz="3000" dirty="0" err="1" smtClean="0">
                <a:solidFill>
                  <a:srgbClr val="000000"/>
                </a:solidFill>
                <a:latin typeface="Helvetica"/>
                <a:cs typeface="Helvetica"/>
              </a:rPr>
              <a:t>SqFt</a:t>
            </a:r>
            <a:endParaRPr lang="en-US" sz="30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Helvetica"/>
                <a:cs typeface="Helvetica"/>
              </a:rPr>
              <a:t>Total GHGs</a:t>
            </a:r>
          </a:p>
          <a:p>
            <a:endParaRPr lang="en-US" sz="3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3000" dirty="0" smtClean="0">
                <a:solidFill>
                  <a:srgbClr val="000000"/>
                </a:solidFill>
                <a:latin typeface="Helvetica"/>
                <a:cs typeface="Helvetica"/>
              </a:rPr>
              <a:t>MAPPING METERS PER BUILDING</a:t>
            </a:r>
            <a:endParaRPr lang="en-US" sz="3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2060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133" y="1600200"/>
            <a:ext cx="4402668" cy="480906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Helvetica"/>
                <a:cs typeface="Helvetica"/>
              </a:rPr>
              <a:t>WHAT IS THE LIKELIHOOD THAT A PARTICULAR BUILDING WILL COMPLY WITH THE ORDINANCE?</a:t>
            </a:r>
            <a:endParaRPr lang="en-US" sz="3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rgbClr val="FFFFFF"/>
                </a:solidFill>
                <a:latin typeface="Helvetica"/>
                <a:cs typeface="Helvetica"/>
              </a:rPr>
              <a:t>MACHINE LEARNING QUESTION</a:t>
            </a:r>
            <a:endParaRPr lang="en-US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8" name="Picture 7" descr="Question_mark_(black_on_white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67" y="1600200"/>
            <a:ext cx="3646717" cy="46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rgbClr val="FFFFFF"/>
                </a:solidFill>
                <a:latin typeface="Helvetica"/>
                <a:cs typeface="Helvetica"/>
              </a:rPr>
              <a:t>MACHINE LEARNING PROBLEM</a:t>
            </a:r>
            <a:endParaRPr lang="en-US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pic>
        <p:nvPicPr>
          <p:cNvPr id="6" name="Picture 5" descr="Screen Shot 2015-05-21 at 2.3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7" y="2167115"/>
            <a:ext cx="8365067" cy="26650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2133" y="3031067"/>
            <a:ext cx="2336800" cy="643466"/>
          </a:xfrm>
          <a:prstGeom prst="rect">
            <a:avLst/>
          </a:prstGeom>
          <a:noFill/>
          <a:ln w="57150" cmpd="sng">
            <a:solidFill>
              <a:srgbClr val="40BC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3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rgbClr val="FFFFFF"/>
                </a:solidFill>
                <a:latin typeface="Helvetica"/>
                <a:cs typeface="Helvetica"/>
              </a:rPr>
              <a:t>DATA SOURCES</a:t>
            </a:r>
            <a:endParaRPr lang="en-US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4933" y="1430867"/>
            <a:ext cx="7975600" cy="480906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>
                <a:solidFill>
                  <a:srgbClr val="000000"/>
                </a:solidFill>
                <a:latin typeface="Helvetica"/>
                <a:cs typeface="Helvetica"/>
              </a:rPr>
              <a:t>PG&amp;E electric meter use</a:t>
            </a:r>
          </a:p>
          <a:p>
            <a:endParaRPr lang="en-US" sz="3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3000" dirty="0" smtClean="0">
                <a:solidFill>
                  <a:srgbClr val="000000"/>
                </a:solidFill>
                <a:latin typeface="Helvetica"/>
                <a:cs typeface="Helvetica"/>
              </a:rPr>
              <a:t>SF Department of the Environment Ordinance data</a:t>
            </a:r>
          </a:p>
          <a:p>
            <a:endParaRPr lang="en-US" sz="3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3000" dirty="0" smtClean="0">
                <a:solidFill>
                  <a:srgbClr val="000000"/>
                </a:solidFill>
                <a:latin typeface="Helvetica"/>
                <a:cs typeface="Helvetica"/>
              </a:rPr>
              <a:t>Energy Star Portfolio Manager</a:t>
            </a:r>
          </a:p>
          <a:p>
            <a:r>
              <a:rPr lang="en-US" sz="3000" dirty="0" smtClean="0">
                <a:solidFill>
                  <a:srgbClr val="000000"/>
                </a:solidFill>
                <a:latin typeface="Helvetica"/>
                <a:cs typeface="Helvetica"/>
              </a:rPr>
              <a:t>Tax Assessor data</a:t>
            </a:r>
          </a:p>
          <a:p>
            <a:endParaRPr lang="en-US" sz="3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3000" dirty="0" smtClean="0">
                <a:solidFill>
                  <a:srgbClr val="000000"/>
                </a:solidFill>
                <a:latin typeface="Helvetica"/>
                <a:cs typeface="Helvetica"/>
              </a:rPr>
              <a:t>Various GIS layers from SF Planning Department</a:t>
            </a:r>
            <a:endParaRPr lang="en-US" sz="3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7778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705"/>
            <a:ext cx="9144000" cy="5711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5"/>
            <a:ext cx="9144000" cy="1143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GOAL</a:t>
            </a:r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30868"/>
            <a:ext cx="9144000" cy="1854200"/>
          </a:xfrm>
          <a:solidFill>
            <a:schemeClr val="bg1">
              <a:alpha val="38000"/>
            </a:schemeClr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>
                <a:latin typeface="Helvetica"/>
                <a:cs typeface="Helvetica"/>
              </a:rPr>
              <a:t>Improve reporting and compliance rates for San Francisco’s Existing Commercial Buildings Energy Performance Ordinance</a:t>
            </a:r>
            <a:r>
              <a:rPr lang="en-US" dirty="0" smtClean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3378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5"/>
            <a:ext cx="9144000" cy="1143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COMPLIANCE</a:t>
            </a:r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270000" y="2167467"/>
            <a:ext cx="2726267" cy="3776133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 descr="smile-clipart-black-and-white-M9T4nqb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1083734"/>
            <a:ext cx="5198533" cy="5198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1721" y="2313086"/>
            <a:ext cx="108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</a:rPr>
              <a:t>60%</a:t>
            </a:r>
            <a:endParaRPr lang="en-US" sz="4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9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7F7F7F"/>
          </a:solidFill>
        </p:spPr>
        <p:txBody>
          <a:bodyPr/>
          <a:lstStyle/>
          <a:p>
            <a:pPr algn="l"/>
            <a:r>
              <a:rPr lang="en-US" b="1" dirty="0" smtClean="0">
                <a:solidFill>
                  <a:srgbClr val="FFFFFF"/>
                </a:solidFill>
                <a:latin typeface="Helvetica"/>
                <a:cs typeface="Helvetica"/>
              </a:rPr>
              <a:t>WHY?</a:t>
            </a:r>
            <a:endParaRPr lang="en-US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2166" y="2738438"/>
            <a:ext cx="5833534" cy="11176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Helvetica"/>
                <a:cs typeface="Helvetica"/>
              </a:rPr>
              <a:t>DATA ACCESS = HARD</a:t>
            </a:r>
            <a:endParaRPr lang="en-US" sz="4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0914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26" y="877439"/>
            <a:ext cx="3535937" cy="53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05"/>
            <a:ext cx="9144000" cy="1143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l"/>
            <a:r>
              <a:rPr lang="en-US" b="1" dirty="0" smtClean="0">
                <a:solidFill>
                  <a:srgbClr val="FFFFFF"/>
                </a:solidFill>
                <a:latin typeface="Helvetica"/>
                <a:cs typeface="Helvetica"/>
              </a:rPr>
              <a:t>SOLUTION</a:t>
            </a:r>
            <a:endParaRPr lang="en-US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19692"/>
              </p:ext>
            </p:extLst>
          </p:nvPr>
        </p:nvGraphicFramePr>
        <p:xfrm>
          <a:off x="408172" y="1515703"/>
          <a:ext cx="8255759" cy="4879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972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7F7F7F"/>
          </a:solidFill>
        </p:spPr>
        <p:txBody>
          <a:bodyPr/>
          <a:lstStyle/>
          <a:p>
            <a:pPr algn="l"/>
            <a:r>
              <a:rPr lang="en-US" b="1" dirty="0" smtClean="0">
                <a:solidFill>
                  <a:srgbClr val="FFFFFF"/>
                </a:solidFill>
                <a:latin typeface="Helvetica"/>
                <a:cs typeface="Helvetica"/>
              </a:rPr>
              <a:t>WHY?</a:t>
            </a:r>
            <a:endParaRPr lang="en-US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5734" y="1608667"/>
            <a:ext cx="1676400" cy="199813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7010400" y="4199468"/>
            <a:ext cx="1676400" cy="199813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4199469"/>
            <a:ext cx="6286500" cy="199813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Helvetica"/>
                <a:cs typeface="Helvetica"/>
              </a:rPr>
              <a:t>INCREASE DATA ACCESS</a:t>
            </a:r>
            <a:endParaRPr lang="en-US" sz="4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40001" y="1608667"/>
            <a:ext cx="6286500" cy="199813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Helvetica"/>
                <a:cs typeface="Helvetica"/>
              </a:rPr>
              <a:t>REDUCE METER THRESHOLD</a:t>
            </a:r>
            <a:endParaRPr lang="en-US" sz="4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1445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762"/>
            <a:ext cx="9144000" cy="1143000"/>
          </a:xfrm>
          <a:solidFill>
            <a:srgbClr val="7F7F7F"/>
          </a:solidFill>
        </p:spPr>
        <p:txBody>
          <a:bodyPr/>
          <a:lstStyle/>
          <a:p>
            <a:pPr algn="l"/>
            <a:r>
              <a:rPr lang="en-US" b="1" dirty="0" smtClean="0">
                <a:solidFill>
                  <a:srgbClr val="FFFFFF"/>
                </a:solidFill>
                <a:latin typeface="Helvetica"/>
                <a:cs typeface="Helvetica"/>
              </a:rPr>
              <a:t>WHY?</a:t>
            </a:r>
            <a:endParaRPr lang="en-US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9463" y="2302932"/>
            <a:ext cx="8398934" cy="277706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Helvetica"/>
                <a:cs typeface="Helvetica"/>
              </a:rPr>
              <a:t>INCREASED DATA ACCESS</a:t>
            </a:r>
          </a:p>
          <a:p>
            <a:pPr algn="ctr"/>
            <a:r>
              <a:rPr lang="en-US" sz="3600" dirty="0" smtClean="0">
                <a:solidFill>
                  <a:srgbClr val="000000"/>
                </a:solidFill>
                <a:latin typeface="Helvetica"/>
                <a:cs typeface="Helvetica"/>
              </a:rPr>
              <a:t>=</a:t>
            </a:r>
          </a:p>
          <a:p>
            <a:pPr algn="ctr"/>
            <a:r>
              <a:rPr lang="en-US" sz="3600" dirty="0" smtClean="0">
                <a:solidFill>
                  <a:srgbClr val="000000"/>
                </a:solidFill>
                <a:latin typeface="Helvetica"/>
                <a:cs typeface="Helvetica"/>
              </a:rPr>
              <a:t>MORE BUILDINGS LIKELY TO REPORT</a:t>
            </a:r>
            <a:endParaRPr lang="en-US" sz="3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2955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7F7F7F"/>
          </a:solidFill>
        </p:spPr>
        <p:txBody>
          <a:bodyPr/>
          <a:lstStyle/>
          <a:p>
            <a:pPr algn="l"/>
            <a:r>
              <a:rPr lang="en-US" b="1" dirty="0" smtClean="0">
                <a:solidFill>
                  <a:srgbClr val="FFFFFF"/>
                </a:solidFill>
                <a:latin typeface="Helvetica"/>
                <a:cs typeface="Helvetica"/>
              </a:rPr>
              <a:t>WHY?</a:t>
            </a:r>
            <a:endParaRPr lang="en-US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132" y="2641602"/>
            <a:ext cx="8669867" cy="132079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Helvetica"/>
                <a:cs typeface="Helvetica"/>
              </a:rPr>
              <a:t>MORE BUILDINGS = TRANSPARENCY</a:t>
            </a:r>
            <a:endParaRPr lang="en-US" sz="3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187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156</Words>
  <Application>Microsoft Macintosh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FINAL PROJECT</vt:lpstr>
      <vt:lpstr>GOAL</vt:lpstr>
      <vt:lpstr>COMPLIANCE</vt:lpstr>
      <vt:lpstr>WHY?</vt:lpstr>
      <vt:lpstr>PowerPoint Presentation</vt:lpstr>
      <vt:lpstr>SOLUTION</vt:lpstr>
      <vt:lpstr>WHY?</vt:lpstr>
      <vt:lpstr>WHY?</vt:lpstr>
      <vt:lpstr>WHY?</vt:lpstr>
      <vt:lpstr>WHY?</vt:lpstr>
      <vt:lpstr>SOLUTION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Project</dc:title>
  <dc:creator>Lindsey J.</dc:creator>
  <cp:lastModifiedBy>Lindsey J.</cp:lastModifiedBy>
  <cp:revision>21</cp:revision>
  <dcterms:created xsi:type="dcterms:W3CDTF">2015-05-21T19:42:19Z</dcterms:created>
  <dcterms:modified xsi:type="dcterms:W3CDTF">2015-05-22T01:34:54Z</dcterms:modified>
</cp:coreProperties>
</file>