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300" r:id="rId4"/>
    <p:sldId id="340" r:id="rId5"/>
    <p:sldId id="345" r:id="rId6"/>
    <p:sldId id="298" r:id="rId7"/>
    <p:sldId id="333" r:id="rId8"/>
    <p:sldId id="301" r:id="rId9"/>
    <p:sldId id="299" r:id="rId10"/>
    <p:sldId id="334" r:id="rId11"/>
    <p:sldId id="302" r:id="rId12"/>
    <p:sldId id="305" r:id="rId13"/>
    <p:sldId id="335" r:id="rId14"/>
    <p:sldId id="308" r:id="rId15"/>
    <p:sldId id="309" r:id="rId16"/>
    <p:sldId id="310" r:id="rId17"/>
    <p:sldId id="312" r:id="rId18"/>
    <p:sldId id="313" r:id="rId19"/>
    <p:sldId id="337" r:id="rId20"/>
    <p:sldId id="314" r:id="rId21"/>
    <p:sldId id="315" r:id="rId22"/>
    <p:sldId id="316" r:id="rId23"/>
    <p:sldId id="317" r:id="rId24"/>
    <p:sldId id="318" r:id="rId25"/>
    <p:sldId id="339" r:id="rId26"/>
    <p:sldId id="320" r:id="rId27"/>
    <p:sldId id="321" r:id="rId28"/>
    <p:sldId id="322" r:id="rId29"/>
    <p:sldId id="323" r:id="rId30"/>
    <p:sldId id="324" r:id="rId31"/>
    <p:sldId id="325" r:id="rId32"/>
    <p:sldId id="338" r:id="rId33"/>
    <p:sldId id="327" r:id="rId34"/>
    <p:sldId id="328" r:id="rId35"/>
    <p:sldId id="329" r:id="rId36"/>
    <p:sldId id="330" r:id="rId37"/>
    <p:sldId id="331" r:id="rId38"/>
    <p:sldId id="332" r:id="rId39"/>
    <p:sldId id="342" r:id="rId40"/>
    <p:sldId id="303" r:id="rId41"/>
    <p:sldId id="341" r:id="rId42"/>
    <p:sldId id="343" r:id="rId43"/>
    <p:sldId id="34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A6"/>
    <a:srgbClr val="EBF1AD"/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9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7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06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9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6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0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5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99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0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4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3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7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1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21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8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4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4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8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25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5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55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7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98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8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257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87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0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56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2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Integration Test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Getting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 – </a:t>
            </a:r>
            <a:r>
              <a:rPr lang="da-DK" dirty="0" err="1"/>
              <a:t>mapping</a:t>
            </a:r>
            <a:r>
              <a:rPr lang="da-DK" dirty="0"/>
              <a:t> the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872208"/>
          </a:xfrm>
        </p:spPr>
        <p:txBody>
          <a:bodyPr>
            <a:normAutofit/>
          </a:bodyPr>
          <a:lstStyle/>
          <a:p>
            <a:r>
              <a:rPr lang="da-DK" sz="2400" dirty="0"/>
              <a:t>Integration test </a:t>
            </a:r>
            <a:r>
              <a:rPr lang="da-DK" sz="2400" dirty="0" err="1"/>
              <a:t>planning</a:t>
            </a:r>
            <a:r>
              <a:rPr lang="da-DK" sz="2400" dirty="0"/>
              <a:t> is </a:t>
            </a:r>
            <a:r>
              <a:rPr lang="da-DK" sz="2400" dirty="0" err="1"/>
              <a:t>helped</a:t>
            </a:r>
            <a:r>
              <a:rPr lang="da-DK" sz="2400" dirty="0"/>
              <a:t> </a:t>
            </a:r>
            <a:r>
              <a:rPr lang="da-DK" sz="2400" dirty="0" err="1"/>
              <a:t>along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a </a:t>
            </a:r>
            <a:r>
              <a:rPr lang="da-DK" sz="2400" i="1" dirty="0" err="1"/>
              <a:t>dependency</a:t>
            </a:r>
            <a:r>
              <a:rPr lang="da-DK" sz="2400" i="1" dirty="0"/>
              <a:t> </a:t>
            </a:r>
            <a:r>
              <a:rPr lang="da-DK" sz="2400" i="1" dirty="0" err="1"/>
              <a:t>tree</a:t>
            </a:r>
            <a:endParaRPr lang="da-DK" sz="2400" i="1" dirty="0"/>
          </a:p>
          <a:p>
            <a:pPr lvl="1"/>
            <a:r>
              <a:rPr lang="da-DK" sz="2000" dirty="0" err="1"/>
              <a:t>Depicts</a:t>
            </a:r>
            <a:r>
              <a:rPr lang="da-DK" sz="2000" dirty="0"/>
              <a:t> inter-</a:t>
            </a:r>
            <a:r>
              <a:rPr lang="da-DK" sz="2000" dirty="0" err="1"/>
              <a:t>module</a:t>
            </a:r>
            <a:r>
              <a:rPr lang="da-DK" sz="2000" dirty="0"/>
              <a:t> </a:t>
            </a:r>
            <a:r>
              <a:rPr lang="da-DK" sz="2000" dirty="0" err="1"/>
              <a:t>dependencies</a:t>
            </a:r>
            <a:r>
              <a:rPr lang="da-DK" sz="2000" dirty="0"/>
              <a:t> in a </a:t>
            </a:r>
            <a:r>
              <a:rPr lang="da-DK" sz="2000" dirty="0" err="1"/>
              <a:t>tree-like</a:t>
            </a:r>
            <a:r>
              <a:rPr lang="da-DK" sz="2000" dirty="0"/>
              <a:t> </a:t>
            </a:r>
            <a:r>
              <a:rPr lang="da-DK" sz="2000" dirty="0" err="1"/>
              <a:t>structure</a:t>
            </a:r>
            <a:endParaRPr lang="da-DK" sz="2000" dirty="0"/>
          </a:p>
          <a:p>
            <a:pPr lvl="1"/>
            <a:r>
              <a:rPr lang="da-DK" sz="2000" i="1" dirty="0" err="1">
                <a:sym typeface="Wingdings" panose="05000000000000000000" pitchFamily="2" charset="2"/>
              </a:rPr>
              <a:t>Does</a:t>
            </a:r>
            <a:r>
              <a:rPr lang="da-DK" sz="2000" i="1" dirty="0">
                <a:sym typeface="Wingdings" panose="05000000000000000000" pitchFamily="2" charset="2"/>
              </a:rPr>
              <a:t> not </a:t>
            </a:r>
            <a:r>
              <a:rPr lang="da-DK" sz="2000" dirty="0" err="1">
                <a:sym typeface="Wingdings" panose="05000000000000000000" pitchFamily="2" charset="2"/>
              </a:rPr>
              <a:t>depict</a:t>
            </a:r>
            <a:r>
              <a:rPr lang="da-DK" sz="2000" dirty="0">
                <a:sym typeface="Wingdings" panose="05000000000000000000" pitchFamily="2" charset="2"/>
              </a:rPr>
              <a:t> an </a:t>
            </a:r>
            <a:r>
              <a:rPr lang="da-DK" sz="2000" dirty="0" err="1">
                <a:sym typeface="Wingdings" panose="05000000000000000000" pitchFamily="2" charset="2"/>
              </a:rPr>
              <a:t>inheritance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hierarchy</a:t>
            </a:r>
            <a:r>
              <a:rPr lang="da-DK" sz="2000" dirty="0">
                <a:sym typeface="Wingdings" panose="05000000000000000000" pitchFamily="2" charset="2"/>
              </a:rPr>
              <a:t>, </a:t>
            </a:r>
            <a:r>
              <a:rPr lang="da-DK" sz="2000" dirty="0" err="1">
                <a:sym typeface="Wingdings" panose="05000000000000000000" pitchFamily="2" charset="2"/>
              </a:rPr>
              <a:t>layering</a:t>
            </a:r>
            <a:r>
              <a:rPr lang="da-DK" sz="2000" dirty="0">
                <a:sym typeface="Wingdings" panose="05000000000000000000" pitchFamily="2" charset="2"/>
              </a:rPr>
              <a:t> or the </a:t>
            </a:r>
            <a:r>
              <a:rPr lang="da-DK" sz="2000" dirty="0" err="1">
                <a:sym typeface="Wingdings" panose="05000000000000000000" pitchFamily="2" charset="2"/>
              </a:rPr>
              <a:t>like</a:t>
            </a:r>
            <a:endParaRPr lang="da-DK" sz="2000" dirty="0"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7"/>
            <a:ext cx="3313584" cy="17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5384" y="3675895"/>
            <a:ext cx="250427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dirty="0"/>
              <a:t>A </a:t>
            </a:r>
            <a:r>
              <a:rPr lang="da-DK" i="1" dirty="0" err="1"/>
              <a:t>depends</a:t>
            </a:r>
            <a:r>
              <a:rPr lang="da-DK" i="1" dirty="0"/>
              <a:t>-on</a:t>
            </a:r>
            <a:r>
              <a:rPr lang="da-DK" dirty="0"/>
              <a:t> B, C and D</a:t>
            </a:r>
          </a:p>
          <a:p>
            <a:r>
              <a:rPr lang="da-DK" dirty="0"/>
              <a:t>B </a:t>
            </a:r>
            <a:r>
              <a:rPr lang="da-DK" i="1" dirty="0" err="1"/>
              <a:t>depends</a:t>
            </a:r>
            <a:r>
              <a:rPr lang="da-DK" i="1" dirty="0"/>
              <a:t>-on</a:t>
            </a:r>
            <a:r>
              <a:rPr lang="da-DK" dirty="0"/>
              <a:t> E and F</a:t>
            </a:r>
          </a:p>
          <a:p>
            <a:r>
              <a:rPr lang="da-DK" dirty="0"/>
              <a:t>C </a:t>
            </a:r>
            <a:r>
              <a:rPr lang="da-DK" i="1" dirty="0" err="1"/>
              <a:t>depends</a:t>
            </a:r>
            <a:r>
              <a:rPr lang="da-DK" i="1" dirty="0"/>
              <a:t>-on</a:t>
            </a:r>
            <a:r>
              <a:rPr lang="da-DK" dirty="0"/>
              <a:t> F and G</a:t>
            </a:r>
          </a:p>
          <a:p>
            <a:r>
              <a:rPr lang="da-DK" dirty="0"/>
              <a:t>D </a:t>
            </a:r>
            <a:r>
              <a:rPr lang="da-DK" i="1" dirty="0" err="1"/>
              <a:t>depends</a:t>
            </a:r>
            <a:r>
              <a:rPr lang="da-DK" i="1" dirty="0"/>
              <a:t>-on</a:t>
            </a:r>
            <a:r>
              <a:rPr lang="da-DK" dirty="0"/>
              <a:t> H and 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229200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z="2000" dirty="0">
              <a:sym typeface="Wingdings" panose="05000000000000000000" pitchFamily="2" charset="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15719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 err="1">
                <a:sym typeface="Wingdings" panose="05000000000000000000" pitchFamily="2" charset="2"/>
              </a:rPr>
              <a:t>Some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dependencies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are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obvious</a:t>
            </a:r>
            <a:r>
              <a:rPr lang="da-DK" sz="2000" dirty="0">
                <a:sym typeface="Wingdings" panose="05000000000000000000" pitchFamily="2" charset="2"/>
              </a:rPr>
              <a:t> from </a:t>
            </a:r>
            <a:r>
              <a:rPr lang="da-DK" sz="2000" dirty="0" err="1">
                <a:sym typeface="Wingdings" panose="05000000000000000000" pitchFamily="2" charset="2"/>
              </a:rPr>
              <a:t>sequence</a:t>
            </a:r>
            <a:r>
              <a:rPr lang="da-DK" sz="2000" dirty="0">
                <a:sym typeface="Wingdings" panose="05000000000000000000" pitchFamily="2" charset="2"/>
              </a:rPr>
              <a:t> diagrams, </a:t>
            </a:r>
            <a:r>
              <a:rPr lang="da-DK" sz="2000" dirty="0" err="1">
                <a:sym typeface="Wingdings" panose="05000000000000000000" pitchFamily="2" charset="2"/>
              </a:rPr>
              <a:t>object</a:t>
            </a:r>
            <a:r>
              <a:rPr lang="da-DK" sz="2000" dirty="0">
                <a:sym typeface="Wingdings" panose="05000000000000000000" pitchFamily="2" charset="2"/>
              </a:rPr>
              <a:t> diagrams, </a:t>
            </a:r>
            <a:r>
              <a:rPr lang="da-DK" sz="2000" dirty="0" err="1">
                <a:sym typeface="Wingdings" panose="05000000000000000000" pitchFamily="2" charset="2"/>
              </a:rPr>
              <a:t>state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charts</a:t>
            </a:r>
            <a:r>
              <a:rPr lang="da-DK" sz="2000" dirty="0">
                <a:sym typeface="Wingdings" panose="05000000000000000000" pitchFamily="2" charset="2"/>
              </a:rPr>
              <a:t>, etc.</a:t>
            </a:r>
          </a:p>
          <a:p>
            <a:r>
              <a:rPr lang="da-DK" sz="2000" dirty="0" err="1">
                <a:sym typeface="Wingdings" panose="05000000000000000000" pitchFamily="2" charset="2"/>
              </a:rPr>
              <a:t>Others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require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inspection</a:t>
            </a:r>
            <a:r>
              <a:rPr lang="da-DK" sz="2000" dirty="0">
                <a:sym typeface="Wingdings" panose="05000000000000000000" pitchFamily="2" charset="2"/>
              </a:rPr>
              <a:t> (</a:t>
            </a:r>
            <a:r>
              <a:rPr lang="da-DK" sz="2000" dirty="0" err="1">
                <a:sym typeface="Wingdings" panose="05000000000000000000" pitchFamily="2" charset="2"/>
              </a:rPr>
              <a:t>members</a:t>
            </a:r>
            <a:r>
              <a:rPr lang="da-DK" sz="2000" dirty="0">
                <a:sym typeface="Wingdings" panose="05000000000000000000" pitchFamily="2" charset="2"/>
              </a:rPr>
              <a:t>, parameter types, ..)</a:t>
            </a:r>
          </a:p>
          <a:p>
            <a:r>
              <a:rPr lang="da-DK" sz="2000" dirty="0">
                <a:sym typeface="Wingdings" panose="05000000000000000000" pitchFamily="2" charset="2"/>
              </a:rPr>
              <a:t>Loops must </a:t>
            </a:r>
            <a:r>
              <a:rPr lang="da-DK" sz="2000" dirty="0" err="1">
                <a:sym typeface="Wingdings" panose="05000000000000000000" pitchFamily="2" charset="2"/>
              </a:rPr>
              <a:t>be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broken</a:t>
            </a:r>
            <a:r>
              <a:rPr lang="da-DK" sz="2000" dirty="0">
                <a:sym typeface="Wingdings" panose="05000000000000000000" pitchFamily="2" charset="2"/>
              </a:rPr>
              <a:t> </a:t>
            </a:r>
            <a:r>
              <a:rPr lang="da-DK" sz="2000" dirty="0" err="1">
                <a:sym typeface="Wingdings" panose="05000000000000000000" pitchFamily="2" charset="2"/>
              </a:rPr>
              <a:t>using</a:t>
            </a:r>
            <a:r>
              <a:rPr lang="da-DK" sz="2000" dirty="0">
                <a:sym typeface="Wingdings" panose="05000000000000000000" pitchFamily="2" charset="2"/>
              </a:rPr>
              <a:t> stubs</a:t>
            </a:r>
          </a:p>
        </p:txBody>
      </p:sp>
    </p:spTree>
    <p:extLst>
      <p:ext uri="{BB962C8B-B14F-4D97-AF65-F5344CB8AC3E}">
        <p14:creationId xmlns:p14="http://schemas.microsoft.com/office/powerpoint/2010/main" val="114483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Integration test patterns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i="1" dirty="0"/>
              <a:t>Integration test patterns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used</a:t>
            </a:r>
            <a:r>
              <a:rPr lang="da-DK" sz="2400" dirty="0"/>
              <a:t> to plan and </a:t>
            </a:r>
            <a:r>
              <a:rPr lang="da-DK" sz="2400" dirty="0" err="1"/>
              <a:t>execute</a:t>
            </a:r>
            <a:r>
              <a:rPr lang="da-DK" sz="2400" dirty="0"/>
              <a:t> the integration tests.</a:t>
            </a:r>
          </a:p>
          <a:p>
            <a:endParaRPr lang="da-DK" sz="2400" dirty="0"/>
          </a:p>
          <a:p>
            <a:r>
              <a:rPr lang="da-DK" sz="2400" dirty="0"/>
              <a:t>This session covers the </a:t>
            </a:r>
            <a:r>
              <a:rPr lang="da-DK" sz="2400" dirty="0" err="1"/>
              <a:t>following</a:t>
            </a:r>
            <a:r>
              <a:rPr lang="da-DK" sz="2400" dirty="0"/>
              <a:t> patterns</a:t>
            </a:r>
          </a:p>
          <a:p>
            <a:pPr lvl="1"/>
            <a:r>
              <a:rPr lang="da-DK" sz="2000" dirty="0"/>
              <a:t>Big Bang Integration</a:t>
            </a:r>
          </a:p>
          <a:p>
            <a:pPr lvl="1"/>
            <a:r>
              <a:rPr lang="da-DK" sz="2000" dirty="0" err="1"/>
              <a:t>Bottom</a:t>
            </a:r>
            <a:r>
              <a:rPr lang="da-DK" sz="2000" dirty="0"/>
              <a:t>-up Integration</a:t>
            </a:r>
          </a:p>
          <a:p>
            <a:pPr lvl="1"/>
            <a:r>
              <a:rPr lang="da-DK" sz="2000" dirty="0"/>
              <a:t>Top-</a:t>
            </a:r>
            <a:r>
              <a:rPr lang="da-DK" sz="2000" dirty="0" err="1"/>
              <a:t>down</a:t>
            </a:r>
            <a:r>
              <a:rPr lang="da-DK" sz="2000" dirty="0"/>
              <a:t> Integration</a:t>
            </a:r>
          </a:p>
          <a:p>
            <a:pPr lvl="1"/>
            <a:r>
              <a:rPr lang="da-DK" sz="2000" dirty="0"/>
              <a:t>Collaboration Integration</a:t>
            </a:r>
          </a:p>
          <a:p>
            <a:pPr lvl="1"/>
            <a:r>
              <a:rPr lang="da-DK" sz="2000" dirty="0"/>
              <a:t>Sandwich Integration</a:t>
            </a:r>
          </a:p>
        </p:txBody>
      </p:sp>
    </p:spTree>
    <p:extLst>
      <p:ext uri="{BB962C8B-B14F-4D97-AF65-F5344CB8AC3E}">
        <p14:creationId xmlns:p14="http://schemas.microsoft.com/office/powerpoint/2010/main" val="252285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Big Bang Integration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663601"/>
            <a:ext cx="849788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06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Big Bang Integration</a:t>
            </a:r>
          </a:p>
        </p:txBody>
      </p:sp>
      <p:sp>
        <p:nvSpPr>
          <p:cNvPr id="3" name="TextBox 2"/>
          <p:cNvSpPr txBox="1"/>
          <p:nvPr/>
        </p:nvSpPr>
        <p:spPr>
          <a:xfrm rot="357425">
            <a:off x="467544" y="1484784"/>
            <a:ext cx="2278188" cy="1415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da-DK" dirty="0"/>
          </a:p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da-DK" sz="1600" dirty="0">
                <a:latin typeface="Comic Sans MS" panose="030F0702030302020204" pitchFamily="66" charset="0"/>
              </a:rPr>
              <a:t>”Fire it up, </a:t>
            </a:r>
            <a:r>
              <a:rPr lang="da-DK" sz="1600" dirty="0" err="1">
                <a:latin typeface="Comic Sans MS" panose="030F0702030302020204" pitchFamily="66" charset="0"/>
              </a:rPr>
              <a:t>see</a:t>
            </a:r>
            <a:r>
              <a:rPr lang="da-DK" sz="1600" dirty="0">
                <a:latin typeface="Comic Sans MS" panose="030F0702030302020204" pitchFamily="66" charset="0"/>
              </a:rPr>
              <a:t> it </a:t>
            </a:r>
            <a:r>
              <a:rPr lang="da-DK" sz="1600" dirty="0" err="1">
                <a:latin typeface="Comic Sans MS" panose="030F0702030302020204" pitchFamily="66" charset="0"/>
              </a:rPr>
              <a:t>fail</a:t>
            </a:r>
            <a:r>
              <a:rPr lang="da-DK" sz="1600" dirty="0">
                <a:latin typeface="Comic Sans MS" panose="030F0702030302020204" pitchFamily="66" charset="0"/>
              </a:rPr>
              <a:t>”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 rot="21213381">
            <a:off x="890523" y="2495865"/>
            <a:ext cx="210168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da-DK" sz="1600" dirty="0" err="1">
                <a:latin typeface="Comic Sans MS" panose="030F0702030302020204" pitchFamily="66" charset="0"/>
              </a:rPr>
              <a:t>Only</a:t>
            </a:r>
            <a:r>
              <a:rPr lang="da-DK" sz="1600" dirty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possible</a:t>
            </a:r>
            <a:r>
              <a:rPr lang="da-DK" sz="1600" dirty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late</a:t>
            </a:r>
            <a:r>
              <a:rPr lang="da-DK" sz="1600" dirty="0">
                <a:latin typeface="Comic Sans MS" panose="030F0702030302020204" pitchFamily="66" charset="0"/>
              </a:rPr>
              <a:t> in </a:t>
            </a:r>
          </a:p>
          <a:p>
            <a:r>
              <a:rPr lang="da-DK" sz="1600" dirty="0" err="1">
                <a:latin typeface="Comic Sans MS" panose="030F0702030302020204" pitchFamily="66" charset="0"/>
              </a:rPr>
              <a:t>development</a:t>
            </a:r>
            <a:r>
              <a:rPr lang="da-DK" sz="1600" dirty="0">
                <a:latin typeface="Comic Sans MS" panose="030F0702030302020204" pitchFamily="66" charset="0"/>
              </a:rPr>
              <a:t> – </a:t>
            </a:r>
          </a:p>
          <a:p>
            <a:r>
              <a:rPr lang="da-DK" sz="1600" dirty="0" err="1">
                <a:latin typeface="Comic Sans MS" panose="030F0702030302020204" pitchFamily="66" charset="0"/>
              </a:rPr>
              <a:t>errors</a:t>
            </a:r>
            <a:r>
              <a:rPr lang="da-DK" sz="1600" dirty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costly</a:t>
            </a:r>
            <a:r>
              <a:rPr lang="da-DK" sz="1600" dirty="0">
                <a:latin typeface="Comic Sans MS" panose="030F0702030302020204" pitchFamily="66" charset="0"/>
              </a:rPr>
              <a:t> to fix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99887">
            <a:off x="433818" y="3672708"/>
            <a:ext cx="210168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Works (sometimes) for small, low-complexity, stable, systems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332268">
            <a:off x="3563888" y="1512947"/>
            <a:ext cx="2101685" cy="1569660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Works (sometimes) for small, low-complexity, stable, systems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228734">
            <a:off x="1297051" y="4533598"/>
            <a:ext cx="210168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Very low probability of detecting errors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99240">
            <a:off x="511050" y="5573915"/>
            <a:ext cx="1766830" cy="11387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1600" dirty="0">
                <a:latin typeface="Comic Sans MS" panose="030F0702030302020204" pitchFamily="66" charset="0"/>
              </a:rPr>
              <a:t>Very little feed-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back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63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Bottom</a:t>
            </a:r>
            <a:r>
              <a:rPr lang="da-DK" dirty="0"/>
              <a:t>-up Integration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83030" cy="45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27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Bottom</a:t>
            </a:r>
            <a:r>
              <a:rPr lang="da-DK" dirty="0"/>
              <a:t>-up Integration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6" y="1915319"/>
            <a:ext cx="8516937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19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Bottom</a:t>
            </a:r>
            <a:r>
              <a:rPr lang="da-DK" dirty="0"/>
              <a:t>-up Integration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915319"/>
            <a:ext cx="8497887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2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Bottom</a:t>
            </a:r>
            <a:r>
              <a:rPr lang="da-DK" dirty="0"/>
              <a:t>-up Integration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47006"/>
            <a:ext cx="8497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14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Bottom</a:t>
            </a:r>
            <a:r>
              <a:rPr lang="da-DK" dirty="0"/>
              <a:t>-up Integration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915319"/>
            <a:ext cx="8497887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53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Bottom</a:t>
            </a:r>
            <a:r>
              <a:rPr lang="da-DK" dirty="0"/>
              <a:t>-up Integration</a:t>
            </a:r>
          </a:p>
        </p:txBody>
      </p:sp>
      <p:sp>
        <p:nvSpPr>
          <p:cNvPr id="3" name="TextBox 2"/>
          <p:cNvSpPr txBox="1"/>
          <p:nvPr/>
        </p:nvSpPr>
        <p:spPr>
          <a:xfrm rot="294199">
            <a:off x="486353" y="2077398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da-DK" sz="1600" dirty="0" err="1">
                <a:latin typeface="Comic Sans MS" panose="030F0702030302020204" pitchFamily="66" charset="0"/>
              </a:rPr>
              <a:t>Requires</a:t>
            </a:r>
            <a:r>
              <a:rPr lang="da-DK" sz="1600" dirty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many</a:t>
            </a:r>
            <a:r>
              <a:rPr lang="da-DK" sz="1600" dirty="0">
                <a:latin typeface="Comic Sans MS" panose="030F0702030302020204" pitchFamily="66" charset="0"/>
              </a:rPr>
              <a:t> drivers at </a:t>
            </a:r>
            <a:r>
              <a:rPr lang="da-DK" sz="1600" dirty="0" err="1">
                <a:latin typeface="Comic Sans MS" panose="030F0702030302020204" pitchFamily="66" charset="0"/>
              </a:rPr>
              <a:t>different</a:t>
            </a:r>
            <a:r>
              <a:rPr lang="da-DK" sz="1600" dirty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levels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228158">
            <a:off x="3582698" y="1916832"/>
            <a:ext cx="2101685" cy="1323439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da-DK" sz="1600" dirty="0" err="1">
                <a:latin typeface="Comic Sans MS" panose="030F0702030302020204" pitchFamily="66" charset="0"/>
              </a:rPr>
              <a:t>Reflects</a:t>
            </a:r>
            <a:r>
              <a:rPr lang="da-DK" sz="1600" dirty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very</a:t>
            </a:r>
            <a:r>
              <a:rPr lang="da-DK" sz="1600" dirty="0">
                <a:latin typeface="Comic Sans MS" panose="030F0702030302020204" pitchFamily="66" charset="0"/>
              </a:rPr>
              <a:t> ”</a:t>
            </a:r>
            <a:r>
              <a:rPr lang="da-DK" sz="1600" dirty="0" err="1">
                <a:latin typeface="Comic Sans MS" panose="030F0702030302020204" pitchFamily="66" charset="0"/>
              </a:rPr>
              <a:t>engineering-like</a:t>
            </a:r>
            <a:r>
              <a:rPr lang="da-DK" sz="1600" dirty="0">
                <a:latin typeface="Comic Sans MS" panose="030F0702030302020204" pitchFamily="66" charset="0"/>
              </a:rPr>
              <a:t>” </a:t>
            </a:r>
            <a:r>
              <a:rPr lang="da-DK" sz="1600" dirty="0" err="1">
                <a:latin typeface="Comic Sans MS" panose="030F0702030302020204" pitchFamily="66" charset="0"/>
              </a:rPr>
              <a:t>mindset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437157">
            <a:off x="6319002" y="1981002"/>
            <a:ext cx="210168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da-DK" sz="1600" dirty="0">
                <a:latin typeface="Comic Sans MS" panose="030F0702030302020204" pitchFamily="66" charset="0"/>
              </a:rPr>
              <a:t>No (</a:t>
            </a:r>
            <a:r>
              <a:rPr lang="da-DK" sz="1600" dirty="0" err="1">
                <a:latin typeface="Comic Sans MS" panose="030F0702030302020204" pitchFamily="66" charset="0"/>
              </a:rPr>
              <a:t>few</a:t>
            </a:r>
            <a:r>
              <a:rPr lang="da-DK" sz="1600" dirty="0">
                <a:latin typeface="Comic Sans MS" panose="030F0702030302020204" pitchFamily="66" charset="0"/>
              </a:rPr>
              <a:t>) stubs to </a:t>
            </a:r>
            <a:r>
              <a:rPr lang="da-DK" sz="1600" dirty="0" err="1">
                <a:latin typeface="Comic Sans MS" panose="030F0702030302020204" pitchFamily="66" charset="0"/>
              </a:rPr>
              <a:t>develop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393891">
            <a:off x="774385" y="3157518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Postpones test of critical control com-</a:t>
            </a:r>
            <a:r>
              <a:rPr lang="en-US" sz="1600" dirty="0" err="1">
                <a:latin typeface="Comic Sans MS" panose="030F0702030302020204" pitchFamily="66" charset="0"/>
              </a:rPr>
              <a:t>ponent</a:t>
            </a:r>
            <a:r>
              <a:rPr lang="en-US" sz="1600" dirty="0">
                <a:latin typeface="Comic Sans MS" panose="030F0702030302020204" pitchFamily="66" charset="0"/>
              </a:rPr>
              <a:t> interfaces 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258568">
            <a:off x="6102978" y="2982436"/>
            <a:ext cx="210168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Easy to cover interfaces at all levels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1554" y="3871481"/>
            <a:ext cx="5695114" cy="684076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931723" y="2510371"/>
            <a:ext cx="7029092" cy="3272426"/>
            <a:chOff x="899592" y="3353303"/>
            <a:chExt cx="7029092" cy="3272426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734215" y="3408230"/>
              <a:ext cx="2501190" cy="2848167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899592" y="4300459"/>
              <a:ext cx="2121928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System specification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000812" y="4923413"/>
              <a:ext cx="1538691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System design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051720" y="5547705"/>
              <a:ext cx="1976310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Component design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4500830" y="3424473"/>
              <a:ext cx="2903094" cy="2760754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277679" y="4899298"/>
              <a:ext cx="1943289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Integration testing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844364" y="4287062"/>
              <a:ext cx="1570173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System testing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390955" y="3661430"/>
              <a:ext cx="1537729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+mj-lt"/>
                </a:rPr>
                <a:t>Accept testing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00068" y="3677507"/>
              <a:ext cx="1519903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+mj-lt"/>
                </a:rPr>
                <a:t>Requirements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37679" y="6256397"/>
              <a:ext cx="2378600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>
                  <a:latin typeface="+mj-lt"/>
                </a:rPr>
                <a:t>Implement component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804770" y="5546365"/>
              <a:ext cx="1009635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800" b="1" dirty="0">
                  <a:latin typeface="+mj-lt"/>
                </a:rPr>
                <a:t>Unit test</a:t>
              </a: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4148325" y="5569140"/>
              <a:ext cx="557308" cy="258559"/>
            </a:xfrm>
            <a:prstGeom prst="leftRightArrow">
              <a:avLst>
                <a:gd name="adj1" fmla="val 50259"/>
                <a:gd name="adj2" fmla="val 72018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960099" y="4979679"/>
              <a:ext cx="933760" cy="258559"/>
            </a:xfrm>
            <a:prstGeom prst="leftRightArrow">
              <a:avLst>
                <a:gd name="adj1" fmla="val 50000"/>
                <a:gd name="adj2" fmla="val 72228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3280880" y="4337970"/>
              <a:ext cx="2292199" cy="258559"/>
            </a:xfrm>
            <a:prstGeom prst="leftRightArrow">
              <a:avLst>
                <a:gd name="adj1" fmla="val 50259"/>
                <a:gd name="adj2" fmla="val 93783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da-DK" b="1">
                <a:latin typeface="+mj-lt"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627784" y="3727074"/>
              <a:ext cx="3598391" cy="258559"/>
            </a:xfrm>
            <a:prstGeom prst="leftRightArrow">
              <a:avLst>
                <a:gd name="adj1" fmla="val 56472"/>
                <a:gd name="adj2" fmla="val 78219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da-DK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13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Top-</a:t>
            </a:r>
            <a:r>
              <a:rPr lang="da-DK" dirty="0" err="1"/>
              <a:t>down</a:t>
            </a:r>
            <a:r>
              <a:rPr lang="da-DK" dirty="0"/>
              <a:t> Integration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519585"/>
            <a:ext cx="849788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82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Top-</a:t>
            </a:r>
            <a:r>
              <a:rPr lang="da-DK" dirty="0" err="1"/>
              <a:t>down</a:t>
            </a:r>
            <a:r>
              <a:rPr lang="da-DK" dirty="0"/>
              <a:t> Integration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519585"/>
            <a:ext cx="849788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241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Top-</a:t>
            </a:r>
            <a:r>
              <a:rPr lang="da-DK" dirty="0" err="1"/>
              <a:t>down</a:t>
            </a:r>
            <a:r>
              <a:rPr lang="da-DK" dirty="0"/>
              <a:t> Integration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" y="1519585"/>
            <a:ext cx="849788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584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Top-</a:t>
            </a:r>
            <a:r>
              <a:rPr lang="da-DK" dirty="0" err="1"/>
              <a:t>down</a:t>
            </a:r>
            <a:r>
              <a:rPr lang="da-DK" dirty="0"/>
              <a:t> Integration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5" y="1519585"/>
            <a:ext cx="849788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041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Top-</a:t>
            </a:r>
            <a:r>
              <a:rPr lang="da-DK" dirty="0" err="1"/>
              <a:t>down</a:t>
            </a:r>
            <a:r>
              <a:rPr lang="da-DK" dirty="0"/>
              <a:t> Integration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5" y="1519585"/>
            <a:ext cx="849788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12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Top-</a:t>
            </a:r>
            <a:r>
              <a:rPr lang="da-DK" dirty="0" err="1"/>
              <a:t>down</a:t>
            </a:r>
            <a:r>
              <a:rPr lang="da-DK" dirty="0"/>
              <a:t> Integration</a:t>
            </a:r>
          </a:p>
        </p:txBody>
      </p:sp>
      <p:sp>
        <p:nvSpPr>
          <p:cNvPr id="3" name="TextBox 2"/>
          <p:cNvSpPr txBox="1"/>
          <p:nvPr/>
        </p:nvSpPr>
        <p:spPr>
          <a:xfrm rot="334698">
            <a:off x="486353" y="2399402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Hard to exercise low-level interfaces from the top 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940037">
            <a:off x="3582698" y="2238836"/>
            <a:ext cx="2101685" cy="1323439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Needs lots of stubs (OK with isolation framework) 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44518">
            <a:off x="6319002" y="2303006"/>
            <a:ext cx="2101685" cy="15696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Early feedback on controller compo-</a:t>
            </a:r>
            <a:r>
              <a:rPr lang="en-US" sz="1600" dirty="0" err="1">
                <a:latin typeface="Comic Sans MS" panose="030F0702030302020204" pitchFamily="66" charset="0"/>
              </a:rPr>
              <a:t>nents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334920">
            <a:off x="6127468" y="3460470"/>
            <a:ext cx="210168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Facilitates concurrent HW and SW development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46683"/>
            <a:ext cx="8497887" cy="464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37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7" y="1443843"/>
            <a:ext cx="8677275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64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50429"/>
            <a:ext cx="8497887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920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50751"/>
            <a:ext cx="8497887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85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As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progress</a:t>
            </a:r>
            <a:r>
              <a:rPr lang="da-DK" sz="2400" dirty="0"/>
              <a:t> ”up the V” (and </a:t>
            </a:r>
            <a:r>
              <a:rPr lang="da-DK" sz="2400" dirty="0" err="1"/>
              <a:t>towards</a:t>
            </a:r>
            <a:r>
              <a:rPr lang="da-DK" sz="2400" dirty="0"/>
              <a:t> the </a:t>
            </a:r>
            <a:r>
              <a:rPr lang="da-DK" sz="2400" dirty="0" err="1"/>
              <a:t>complete</a:t>
            </a:r>
            <a:r>
              <a:rPr lang="da-DK" sz="2400" dirty="0"/>
              <a:t> system), …</a:t>
            </a:r>
          </a:p>
          <a:p>
            <a:pPr lvl="1"/>
            <a:r>
              <a:rPr lang="da-DK" sz="2000" dirty="0" err="1"/>
              <a:t>Defining</a:t>
            </a:r>
            <a:r>
              <a:rPr lang="da-DK" sz="2000" dirty="0"/>
              <a:t> a test </a:t>
            </a:r>
            <a:r>
              <a:rPr lang="da-DK" sz="2000" dirty="0" err="1"/>
              <a:t>strategy</a:t>
            </a:r>
            <a:endParaRPr lang="da-DK" sz="2000" dirty="0"/>
          </a:p>
          <a:p>
            <a:pPr lvl="1"/>
            <a:r>
              <a:rPr lang="da-DK" sz="2000" dirty="0" err="1"/>
              <a:t>Defining</a:t>
            </a:r>
            <a:r>
              <a:rPr lang="da-DK" sz="2000" dirty="0"/>
              <a:t> test cases</a:t>
            </a:r>
          </a:p>
          <a:p>
            <a:pPr lvl="1"/>
            <a:r>
              <a:rPr lang="da-DK" sz="2000" dirty="0" err="1"/>
              <a:t>Evaluating</a:t>
            </a:r>
            <a:r>
              <a:rPr lang="da-DK" sz="2000" dirty="0"/>
              <a:t> test </a:t>
            </a:r>
            <a:r>
              <a:rPr lang="da-DK" sz="2000" dirty="0" err="1"/>
              <a:t>results</a:t>
            </a:r>
            <a:endParaRPr lang="da-DK" sz="2000" dirty="0"/>
          </a:p>
          <a:p>
            <a:pPr lvl="1"/>
            <a:r>
              <a:rPr lang="da-DK" sz="2000" dirty="0" err="1"/>
              <a:t>Setting</a:t>
            </a:r>
            <a:r>
              <a:rPr lang="da-DK" sz="2000" dirty="0"/>
              <a:t> up test fixtures</a:t>
            </a:r>
          </a:p>
          <a:p>
            <a:pPr lvl="1"/>
            <a:r>
              <a:rPr lang="da-DK" sz="2000" dirty="0" err="1"/>
              <a:t>Setting</a:t>
            </a:r>
            <a:r>
              <a:rPr lang="da-DK" sz="2000" dirty="0"/>
              <a:t> up test scenarios</a:t>
            </a:r>
          </a:p>
          <a:p>
            <a:pPr lvl="1"/>
            <a:r>
              <a:rPr lang="da-DK" sz="2000" dirty="0" err="1"/>
              <a:t>Ensuring</a:t>
            </a:r>
            <a:r>
              <a:rPr lang="da-DK" sz="2000" dirty="0"/>
              <a:t> test </a:t>
            </a:r>
            <a:r>
              <a:rPr lang="da-DK" sz="2000" dirty="0" err="1"/>
              <a:t>coverage</a:t>
            </a:r>
            <a:endParaRPr lang="da-DK" sz="2000" dirty="0"/>
          </a:p>
          <a:p>
            <a:pPr lvl="1"/>
            <a:r>
              <a:rPr lang="da-DK" sz="2000" dirty="0"/>
              <a:t>Version-</a:t>
            </a:r>
            <a:r>
              <a:rPr lang="da-DK" sz="2000" dirty="0" err="1"/>
              <a:t>controlling</a:t>
            </a:r>
            <a:r>
              <a:rPr lang="da-DK" sz="2000" dirty="0"/>
              <a:t> tests</a:t>
            </a:r>
          </a:p>
          <a:p>
            <a:pPr lvl="1"/>
            <a:endParaRPr lang="da-DK" sz="2000" dirty="0"/>
          </a:p>
          <a:p>
            <a:r>
              <a:rPr lang="da-DK" sz="2400" dirty="0"/>
              <a:t>…all </a:t>
            </a:r>
            <a:r>
              <a:rPr lang="da-DK" sz="2400" dirty="0" err="1"/>
              <a:t>become</a:t>
            </a:r>
            <a:r>
              <a:rPr lang="da-DK" sz="2400" dirty="0"/>
              <a:t> more </a:t>
            </a:r>
            <a:r>
              <a:rPr lang="da-DK" sz="2400" dirty="0" err="1"/>
              <a:t>difficult</a:t>
            </a:r>
            <a:r>
              <a:rPr lang="da-DK" sz="2400" dirty="0"/>
              <a:t>, </a:t>
            </a:r>
            <a:r>
              <a:rPr lang="da-DK" sz="2400" dirty="0" err="1"/>
              <a:t>expensive</a:t>
            </a:r>
            <a:r>
              <a:rPr lang="da-DK" sz="2400" dirty="0"/>
              <a:t>, time-</a:t>
            </a:r>
            <a:r>
              <a:rPr lang="da-DK" sz="2400" dirty="0" err="1"/>
              <a:t>consuming</a:t>
            </a:r>
            <a:r>
              <a:rPr lang="da-DK" sz="2400" dirty="0"/>
              <a:t> – and </a:t>
            </a:r>
            <a:r>
              <a:rPr lang="da-DK" sz="2400" dirty="0" err="1"/>
              <a:t>important</a:t>
            </a:r>
            <a:r>
              <a:rPr lang="da-DK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25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988840"/>
            <a:ext cx="8497887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874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987327"/>
            <a:ext cx="8497887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006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sp>
        <p:nvSpPr>
          <p:cNvPr id="3" name="TextBox 2"/>
          <p:cNvSpPr txBox="1"/>
          <p:nvPr/>
        </p:nvSpPr>
        <p:spPr>
          <a:xfrm rot="205591">
            <a:off x="486353" y="2399402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Hard to exercise low-level interfaces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3710">
            <a:off x="3582698" y="2238836"/>
            <a:ext cx="2101685" cy="1323439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Needs lots of stubs (OK with isolation framework) 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109375">
            <a:off x="6319002" y="2303006"/>
            <a:ext cx="2101685" cy="15696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Intuitive for users (may follow use cases) 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40309">
            <a:off x="6127468" y="3584156"/>
            <a:ext cx="2188948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Especially useful for higher-level system tests (component, subsystem)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327709">
            <a:off x="683568" y="3460469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Participants not exercised </a:t>
            </a:r>
            <a:r>
              <a:rPr lang="en-US" sz="1600" dirty="0" err="1">
                <a:latin typeface="Comic Sans MS" panose="030F0702030302020204" pitchFamily="66" charset="0"/>
              </a:rPr>
              <a:t>separa-tely</a:t>
            </a:r>
            <a:r>
              <a:rPr lang="en-US" sz="1600" dirty="0">
                <a:latin typeface="Comic Sans MS" panose="030F0702030302020204" pitchFamily="66" charset="0"/>
              </a:rPr>
              <a:t> – mini Big-Bang!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391763">
            <a:off x="6231739" y="4776822"/>
            <a:ext cx="2188948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Models iterative development with UCs as unit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2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Sandwich  Integration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7" y="1915319"/>
            <a:ext cx="8677275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66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Sandwich  Integration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47206"/>
            <a:ext cx="8497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5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Sandwich  Integration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3" y="1447006"/>
            <a:ext cx="8497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874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Sandwich  Integration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3" y="1915319"/>
            <a:ext cx="8497887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50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Sandwich  Integration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3" y="1915319"/>
            <a:ext cx="8497887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730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Sandwich  Integration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3" y="1915319"/>
            <a:ext cx="8497887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988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Sandwich Integration</a:t>
            </a:r>
          </a:p>
        </p:txBody>
      </p:sp>
      <p:sp>
        <p:nvSpPr>
          <p:cNvPr id="7" name="TextBox 6"/>
          <p:cNvSpPr txBox="1"/>
          <p:nvPr/>
        </p:nvSpPr>
        <p:spPr>
          <a:xfrm rot="203710">
            <a:off x="3582698" y="2361946"/>
            <a:ext cx="2101685" cy="1077218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Takes lots of planning</a:t>
            </a:r>
          </a:p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109375">
            <a:off x="6319002" y="2426116"/>
            <a:ext cx="210168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The best of top down and bottom up</a:t>
            </a:r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40309">
            <a:off x="6127468" y="3584156"/>
            <a:ext cx="2188948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Many of the disadvantages of TD and BU are alleviated </a:t>
            </a:r>
          </a:p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Integration test in an iterative </a:t>
            </a:r>
            <a:r>
              <a:rPr lang="da-DK" dirty="0" err="1"/>
              <a:t>process</a:t>
            </a:r>
            <a:endParaRPr lang="da-D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4056"/>
            <a:ext cx="8229600" cy="30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439652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6" name="Ellipse 5"/>
          <p:cNvSpPr/>
          <p:nvPr/>
        </p:nvSpPr>
        <p:spPr>
          <a:xfrm>
            <a:off x="2397861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7" name="Ellipse 6"/>
          <p:cNvSpPr/>
          <p:nvPr/>
        </p:nvSpPr>
        <p:spPr>
          <a:xfrm>
            <a:off x="3059832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8" name="Ellipse 7"/>
          <p:cNvSpPr/>
          <p:nvPr/>
        </p:nvSpPr>
        <p:spPr>
          <a:xfrm>
            <a:off x="3995936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" name="Ellipse 8"/>
          <p:cNvSpPr/>
          <p:nvPr/>
        </p:nvSpPr>
        <p:spPr>
          <a:xfrm>
            <a:off x="4788024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1" name="Ellipse 10"/>
          <p:cNvSpPr/>
          <p:nvPr/>
        </p:nvSpPr>
        <p:spPr>
          <a:xfrm>
            <a:off x="6516216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823160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Best </a:t>
            </a:r>
            <a:r>
              <a:rPr lang="da-DK" dirty="0" err="1"/>
              <a:t>practices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Automate, automate, automate</a:t>
            </a:r>
          </a:p>
          <a:p>
            <a:pPr lvl="1"/>
            <a:r>
              <a:rPr lang="da-DK" sz="2400" dirty="0" err="1"/>
              <a:t>Higher</a:t>
            </a:r>
            <a:r>
              <a:rPr lang="da-DK" sz="2400" dirty="0"/>
              <a:t> </a:t>
            </a:r>
            <a:r>
              <a:rPr lang="da-DK" sz="2400" dirty="0" err="1"/>
              <a:t>complexity</a:t>
            </a:r>
            <a:r>
              <a:rPr lang="da-DK" sz="2400" dirty="0"/>
              <a:t> </a:t>
            </a:r>
            <a:r>
              <a:rPr lang="da-DK" sz="2400" dirty="0">
                <a:sym typeface="Wingdings" panose="05000000000000000000" pitchFamily="2" charset="2"/>
              </a:rPr>
              <a:t> </a:t>
            </a:r>
            <a:r>
              <a:rPr lang="da-DK" sz="2400" dirty="0" err="1">
                <a:sym typeface="Wingdings" panose="05000000000000000000" pitchFamily="2" charset="2"/>
              </a:rPr>
              <a:t>lower</a:t>
            </a:r>
            <a:r>
              <a:rPr lang="da-DK" sz="2400" dirty="0">
                <a:sym typeface="Wingdings" panose="05000000000000000000" pitchFamily="2" charset="2"/>
              </a:rPr>
              <a:t> </a:t>
            </a:r>
            <a:r>
              <a:rPr lang="da-DK" sz="2400" dirty="0" err="1">
                <a:sym typeface="Wingdings" panose="05000000000000000000" pitchFamily="2" charset="2"/>
              </a:rPr>
              <a:t>probability</a:t>
            </a:r>
            <a:endParaRPr lang="da-DK" sz="2400" dirty="0">
              <a:sym typeface="Wingdings" panose="05000000000000000000" pitchFamily="2" charset="2"/>
            </a:endParaRPr>
          </a:p>
          <a:p>
            <a:pPr lvl="1"/>
            <a:r>
              <a:rPr lang="da-DK" sz="2400" dirty="0" err="1">
                <a:sym typeface="Wingdings" panose="05000000000000000000" pitchFamily="2" charset="2"/>
              </a:rPr>
              <a:t>Use</a:t>
            </a:r>
            <a:r>
              <a:rPr lang="da-DK" sz="2400" dirty="0">
                <a:sym typeface="Wingdings" panose="05000000000000000000" pitchFamily="2" charset="2"/>
              </a:rPr>
              <a:t> High </a:t>
            </a:r>
            <a:r>
              <a:rPr lang="da-DK" sz="2400" dirty="0" err="1">
                <a:sym typeface="Wingdings" panose="05000000000000000000" pitchFamily="2" charset="2"/>
              </a:rPr>
              <a:t>Frequency</a:t>
            </a:r>
            <a:r>
              <a:rPr lang="da-DK" sz="2400" dirty="0">
                <a:sym typeface="Wingdings" panose="05000000000000000000" pitchFamily="2" charset="2"/>
              </a:rPr>
              <a:t> integration: </a:t>
            </a:r>
            <a:r>
              <a:rPr lang="da-DK" sz="2400" dirty="0" err="1">
                <a:sym typeface="Wingdings" panose="05000000000000000000" pitchFamily="2" charset="2"/>
              </a:rPr>
              <a:t>Nightly</a:t>
            </a:r>
            <a:r>
              <a:rPr lang="da-DK" sz="2400" dirty="0">
                <a:sym typeface="Wingdings" panose="05000000000000000000" pitchFamily="2" charset="2"/>
              </a:rPr>
              <a:t> CI </a:t>
            </a:r>
            <a:r>
              <a:rPr lang="da-DK" sz="2400" dirty="0" err="1">
                <a:sym typeface="Wingdings" panose="05000000000000000000" pitchFamily="2" charset="2"/>
              </a:rPr>
              <a:t>builds</a:t>
            </a:r>
            <a:r>
              <a:rPr lang="da-DK" sz="2400" dirty="0">
                <a:sym typeface="Wingdings" panose="05000000000000000000" pitchFamily="2" charset="2"/>
              </a:rPr>
              <a:t> for </a:t>
            </a:r>
            <a:r>
              <a:rPr lang="da-DK" sz="2400" dirty="0" err="1">
                <a:sym typeface="Wingdings" panose="05000000000000000000" pitchFamily="2" charset="2"/>
              </a:rPr>
              <a:t>each</a:t>
            </a:r>
            <a:r>
              <a:rPr lang="da-DK" sz="2400" dirty="0">
                <a:sym typeface="Wingdings" panose="05000000000000000000" pitchFamily="2" charset="2"/>
              </a:rPr>
              <a:t> test scenario to check integration (</a:t>
            </a:r>
            <a:r>
              <a:rPr lang="da-DK" sz="2400" dirty="0" err="1">
                <a:sym typeface="Wingdings" panose="05000000000000000000" pitchFamily="2" charset="2"/>
              </a:rPr>
              <a:t>common</a:t>
            </a:r>
            <a:r>
              <a:rPr lang="da-DK" sz="2400" dirty="0">
                <a:sym typeface="Wingdings" panose="05000000000000000000" pitchFamily="2" charset="2"/>
              </a:rPr>
              <a:t> </a:t>
            </a:r>
            <a:r>
              <a:rPr lang="da-DK" sz="2400" dirty="0" err="1">
                <a:sym typeface="Wingdings" panose="05000000000000000000" pitchFamily="2" charset="2"/>
              </a:rPr>
              <a:t>code</a:t>
            </a:r>
            <a:r>
              <a:rPr lang="da-DK" sz="2400" dirty="0">
                <a:sym typeface="Wingdings" panose="05000000000000000000" pitchFamily="2" charset="2"/>
              </a:rPr>
              <a:t> </a:t>
            </a:r>
            <a:r>
              <a:rPr lang="da-DK" sz="2400" dirty="0" err="1">
                <a:sym typeface="Wingdings" panose="05000000000000000000" pitchFamily="2" charset="2"/>
              </a:rPr>
              <a:t>repo</a:t>
            </a:r>
            <a:r>
              <a:rPr lang="da-DK" sz="24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 sz="2400" dirty="0" err="1">
                <a:sym typeface="Wingdings" panose="05000000000000000000" pitchFamily="2" charset="2"/>
              </a:rPr>
              <a:t>Use</a:t>
            </a:r>
            <a:r>
              <a:rPr lang="da-DK" sz="2400" dirty="0">
                <a:sym typeface="Wingdings" panose="05000000000000000000" pitchFamily="2" charset="2"/>
              </a:rPr>
              <a:t> Unit Test and isolation </a:t>
            </a:r>
            <a:r>
              <a:rPr lang="da-DK" sz="2400" dirty="0" err="1">
                <a:sym typeface="Wingdings" panose="05000000000000000000" pitchFamily="2" charset="2"/>
              </a:rPr>
              <a:t>frameworks</a:t>
            </a:r>
            <a:r>
              <a:rPr lang="da-DK" sz="2400" dirty="0">
                <a:sym typeface="Wingdings" panose="05000000000000000000" pitchFamily="2" charset="2"/>
              </a:rPr>
              <a:t> as </a:t>
            </a:r>
            <a:r>
              <a:rPr lang="da-DK" sz="2400" dirty="0" err="1">
                <a:sym typeface="Wingdings" panose="05000000000000000000" pitchFamily="2" charset="2"/>
              </a:rPr>
              <a:t>much</a:t>
            </a:r>
            <a:r>
              <a:rPr lang="da-DK" sz="2400" dirty="0">
                <a:sym typeface="Wingdings" panose="05000000000000000000" pitchFamily="2" charset="2"/>
              </a:rPr>
              <a:t> as </a:t>
            </a:r>
            <a:r>
              <a:rPr lang="da-DK" sz="2400" dirty="0" err="1">
                <a:sym typeface="Wingdings" panose="05000000000000000000" pitchFamily="2" charset="2"/>
              </a:rPr>
              <a:t>possible</a:t>
            </a:r>
            <a:endParaRPr lang="da-DK" sz="2400" dirty="0">
              <a:sym typeface="Wingdings" panose="05000000000000000000" pitchFamily="2" charset="2"/>
            </a:endParaRPr>
          </a:p>
          <a:p>
            <a:endParaRPr lang="da-DK" sz="2400" dirty="0">
              <a:sym typeface="Wingdings" panose="05000000000000000000" pitchFamily="2" charset="2"/>
            </a:endParaRPr>
          </a:p>
          <a:p>
            <a:r>
              <a:rPr lang="da-DK" sz="2400" dirty="0" err="1">
                <a:sym typeface="Wingdings" panose="05000000000000000000" pitchFamily="2" charset="2"/>
              </a:rPr>
              <a:t>Easier</a:t>
            </a:r>
            <a:r>
              <a:rPr lang="da-DK" sz="2400" dirty="0">
                <a:sym typeface="Wingdings" panose="05000000000000000000" pitchFamily="2" charset="2"/>
              </a:rPr>
              <a:t> to </a:t>
            </a:r>
            <a:r>
              <a:rPr lang="da-DK" sz="2400" dirty="0" err="1">
                <a:sym typeface="Wingdings" panose="05000000000000000000" pitchFamily="2" charset="2"/>
              </a:rPr>
              <a:t>code</a:t>
            </a:r>
            <a:r>
              <a:rPr lang="da-DK" sz="2400" dirty="0">
                <a:sym typeface="Wingdings" panose="05000000000000000000" pitchFamily="2" charset="2"/>
              </a:rPr>
              <a:t> stubs </a:t>
            </a:r>
            <a:r>
              <a:rPr lang="da-DK" sz="2400" dirty="0" err="1">
                <a:sym typeface="Wingdings" panose="05000000000000000000" pitchFamily="2" charset="2"/>
              </a:rPr>
              <a:t>than</a:t>
            </a:r>
            <a:r>
              <a:rPr lang="da-DK" sz="2400" dirty="0">
                <a:sym typeface="Wingdings" panose="05000000000000000000" pitchFamily="2" charset="2"/>
              </a:rPr>
              <a:t> drivers</a:t>
            </a:r>
          </a:p>
          <a:p>
            <a:endParaRPr lang="da-DK" sz="2400" dirty="0">
              <a:sym typeface="Wingdings" panose="05000000000000000000" pitchFamily="2" charset="2"/>
            </a:endParaRPr>
          </a:p>
          <a:p>
            <a:r>
              <a:rPr lang="da-DK" sz="2400" dirty="0" err="1"/>
              <a:t>Use</a:t>
            </a:r>
            <a:r>
              <a:rPr lang="da-DK" sz="2400" dirty="0"/>
              <a:t> a </a:t>
            </a:r>
            <a:r>
              <a:rPr lang="da-DK" sz="2400" dirty="0" err="1"/>
              <a:t>little</a:t>
            </a:r>
            <a:r>
              <a:rPr lang="da-DK" sz="2400" dirty="0"/>
              <a:t> bit of all patterns (</a:t>
            </a:r>
            <a:r>
              <a:rPr lang="da-DK" sz="2400" dirty="0" err="1"/>
              <a:t>except</a:t>
            </a:r>
            <a:r>
              <a:rPr lang="da-DK" sz="2400" dirty="0"/>
              <a:t> Big Bang)</a:t>
            </a:r>
          </a:p>
        </p:txBody>
      </p:sp>
    </p:spTree>
    <p:extLst>
      <p:ext uri="{BB962C8B-B14F-4D97-AF65-F5344CB8AC3E}">
        <p14:creationId xmlns:p14="http://schemas.microsoft.com/office/powerpoint/2010/main" val="870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Integration test with </a:t>
            </a:r>
            <a:r>
              <a:rPr lang="da-DK" dirty="0" err="1"/>
              <a:t>Continuous</a:t>
            </a:r>
            <a:r>
              <a:rPr lang="da-DK" dirty="0"/>
              <a:t> Integration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4056"/>
            <a:ext cx="8229600" cy="30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439652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6" name="Ellipse 5"/>
          <p:cNvSpPr/>
          <p:nvPr/>
        </p:nvSpPr>
        <p:spPr>
          <a:xfrm>
            <a:off x="2397861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7" name="Ellipse 6"/>
          <p:cNvSpPr/>
          <p:nvPr/>
        </p:nvSpPr>
        <p:spPr>
          <a:xfrm>
            <a:off x="3059832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8" name="Ellipse 7"/>
          <p:cNvSpPr/>
          <p:nvPr/>
        </p:nvSpPr>
        <p:spPr>
          <a:xfrm>
            <a:off x="3995936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9" name="Ellipse 8"/>
          <p:cNvSpPr/>
          <p:nvPr/>
        </p:nvSpPr>
        <p:spPr>
          <a:xfrm>
            <a:off x="4788024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1" name="Ellipse 10"/>
          <p:cNvSpPr/>
          <p:nvPr/>
        </p:nvSpPr>
        <p:spPr>
          <a:xfrm>
            <a:off x="6516216" y="38952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3" name="Ellipse 12"/>
          <p:cNvSpPr/>
          <p:nvPr/>
        </p:nvSpPr>
        <p:spPr>
          <a:xfrm rot="1259189">
            <a:off x="2941462" y="3915168"/>
            <a:ext cx="236738" cy="677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4" name="Ellipse 13"/>
          <p:cNvSpPr/>
          <p:nvPr/>
        </p:nvSpPr>
        <p:spPr>
          <a:xfrm rot="1259189">
            <a:off x="6413662" y="3898695"/>
            <a:ext cx="236738" cy="677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5" name="Ellipse 14"/>
          <p:cNvSpPr/>
          <p:nvPr/>
        </p:nvSpPr>
        <p:spPr>
          <a:xfrm rot="1259189">
            <a:off x="5549567" y="3898693"/>
            <a:ext cx="236738" cy="677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6" name="Ellipse 15"/>
          <p:cNvSpPr/>
          <p:nvPr/>
        </p:nvSpPr>
        <p:spPr>
          <a:xfrm rot="1259189">
            <a:off x="4777666" y="3915169"/>
            <a:ext cx="236738" cy="677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7" name="Ellipse 16"/>
          <p:cNvSpPr/>
          <p:nvPr/>
        </p:nvSpPr>
        <p:spPr>
          <a:xfrm rot="1259189">
            <a:off x="3877566" y="3915169"/>
            <a:ext cx="236738" cy="677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8" name="Ellipse 17"/>
          <p:cNvSpPr/>
          <p:nvPr/>
        </p:nvSpPr>
        <p:spPr>
          <a:xfrm rot="1259189">
            <a:off x="2231904" y="3915168"/>
            <a:ext cx="236738" cy="677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2128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Step 1 – Find the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!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Class diagrams (</a:t>
            </a:r>
            <a:r>
              <a:rPr lang="da-DK" dirty="0" err="1"/>
              <a:t>static</a:t>
            </a:r>
            <a:r>
              <a:rPr lang="da-DK" dirty="0"/>
              <a:t> information)</a:t>
            </a:r>
          </a:p>
          <a:p>
            <a:pPr lvl="1"/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polymorphic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Sequence</a:t>
            </a:r>
            <a:r>
              <a:rPr lang="da-DK" dirty="0"/>
              <a:t> diagrams (</a:t>
            </a:r>
            <a:r>
              <a:rPr lang="da-DK" dirty="0" err="1"/>
              <a:t>behavioral</a:t>
            </a:r>
            <a:r>
              <a:rPr lang="da-DK" dirty="0"/>
              <a:t> information)</a:t>
            </a:r>
          </a:p>
          <a:p>
            <a:r>
              <a:rPr lang="da-DK" dirty="0"/>
              <a:t>Test cases for units</a:t>
            </a:r>
          </a:p>
          <a:p>
            <a:pPr lvl="1"/>
            <a:r>
              <a:rPr lang="da-DK" dirty="0" err="1"/>
              <a:t>Which</a:t>
            </a:r>
            <a:r>
              <a:rPr lang="da-DK" dirty="0"/>
              <a:t> interfaces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defined</a:t>
            </a:r>
            <a:endParaRPr lang="da-DK" dirty="0"/>
          </a:p>
          <a:p>
            <a:pPr lvl="1"/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IFs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faked</a:t>
            </a:r>
            <a:endParaRPr lang="da-DK" dirty="0"/>
          </a:p>
          <a:p>
            <a:r>
              <a:rPr lang="da-DK" dirty="0"/>
              <a:t>Call </a:t>
            </a:r>
            <a:r>
              <a:rPr lang="da-DK" dirty="0" err="1"/>
              <a:t>trees</a:t>
            </a:r>
            <a:r>
              <a:rPr lang="da-DK" dirty="0"/>
              <a:t>? </a:t>
            </a:r>
            <a:r>
              <a:rPr lang="da-DK" dirty="0" err="1"/>
              <a:t>Manually</a:t>
            </a:r>
            <a:r>
              <a:rPr lang="da-DK" dirty="0"/>
              <a:t> or </a:t>
            </a:r>
            <a:r>
              <a:rPr lang="da-DK" dirty="0" err="1"/>
              <a:t>automated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Reveals</a:t>
            </a:r>
            <a:r>
              <a:rPr lang="da-DK" dirty="0"/>
              <a:t> "</a:t>
            </a:r>
            <a:r>
              <a:rPr lang="da-DK" dirty="0" err="1"/>
              <a:t>tool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",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passed</a:t>
            </a:r>
            <a:r>
              <a:rPr lang="da-DK" dirty="0"/>
              <a:t> </a:t>
            </a:r>
            <a:r>
              <a:rPr lang="da-DK" dirty="0" err="1"/>
              <a:t>around</a:t>
            </a:r>
            <a:endParaRPr lang="da-DK" dirty="0"/>
          </a:p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 generator </a:t>
            </a:r>
            <a:r>
              <a:rPr lang="da-DK" dirty="0" err="1"/>
              <a:t>tool</a:t>
            </a:r>
            <a:r>
              <a:rPr lang="da-DK" dirty="0"/>
              <a:t>?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139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Find the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 for the </a:t>
            </a:r>
            <a:r>
              <a:rPr lang="da-DK" dirty="0" err="1"/>
              <a:t>Microwave</a:t>
            </a:r>
            <a:r>
              <a:rPr lang="da-DK" dirty="0"/>
              <a:t> Oven System </a:t>
            </a:r>
            <a:r>
              <a:rPr lang="da-DK" dirty="0" err="1"/>
              <a:t>that</a:t>
            </a:r>
            <a:r>
              <a:rPr lang="da-DK" dirty="0"/>
              <a:t> is the </a:t>
            </a:r>
            <a:r>
              <a:rPr lang="da-DK" dirty="0" err="1"/>
              <a:t>material</a:t>
            </a:r>
            <a:r>
              <a:rPr lang="da-DK" dirty="0"/>
              <a:t> for </a:t>
            </a:r>
            <a:r>
              <a:rPr lang="da-DK" dirty="0" err="1"/>
              <a:t>Hand</a:t>
            </a:r>
            <a:r>
              <a:rPr lang="da-DK" dirty="0"/>
              <a:t> In nr. </a:t>
            </a:r>
            <a:r>
              <a:rPr lang="da-DK"/>
              <a:t>2.</a:t>
            </a:r>
            <a:endParaRPr lang="da-DK" dirty="0"/>
          </a:p>
          <a:p>
            <a:r>
              <a:rPr lang="da-DK" dirty="0"/>
              <a:t>Look for </a:t>
            </a:r>
            <a:r>
              <a:rPr lang="da-DK" dirty="0" err="1"/>
              <a:t>dependencies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the list on the </a:t>
            </a:r>
            <a:r>
              <a:rPr lang="da-DK" dirty="0" err="1"/>
              <a:t>previous</a:t>
            </a:r>
            <a:r>
              <a:rPr lang="da-DK" dirty="0"/>
              <a:t> slide</a:t>
            </a:r>
          </a:p>
          <a:p>
            <a:r>
              <a:rPr lang="da-DK" dirty="0" err="1"/>
              <a:t>Remember</a:t>
            </a:r>
            <a:r>
              <a:rPr lang="da-DK" dirty="0"/>
              <a:t> – it is the </a:t>
            </a:r>
            <a:r>
              <a:rPr lang="da-DK" dirty="0" err="1"/>
              <a:t>actual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/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integrated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23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Lecture</a:t>
            </a:r>
            <a:r>
              <a:rPr lang="da-DK" dirty="0"/>
              <a:t> plan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This </a:t>
            </a:r>
            <a:r>
              <a:rPr lang="da-DK" dirty="0" err="1"/>
              <a:t>lecture</a:t>
            </a:r>
            <a:endParaRPr lang="da-DK" dirty="0"/>
          </a:p>
          <a:p>
            <a:pPr lvl="1"/>
            <a:r>
              <a:rPr lang="da-DK" dirty="0" err="1"/>
              <a:t>Theory</a:t>
            </a:r>
            <a:r>
              <a:rPr lang="da-DK" dirty="0"/>
              <a:t> of integration test patterns</a:t>
            </a:r>
          </a:p>
          <a:p>
            <a:pPr lvl="1"/>
            <a:r>
              <a:rPr lang="da-DK" dirty="0"/>
              <a:t>Find the </a:t>
            </a:r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tree</a:t>
            </a:r>
            <a:endParaRPr lang="da-DK" dirty="0"/>
          </a:p>
          <a:p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lecture</a:t>
            </a:r>
            <a:endParaRPr lang="da-DK" dirty="0"/>
          </a:p>
          <a:p>
            <a:pPr lvl="1"/>
            <a:r>
              <a:rPr lang="da-DK" dirty="0"/>
              <a:t>Integration Test Planning</a:t>
            </a:r>
          </a:p>
          <a:p>
            <a:pPr lvl="1"/>
            <a:r>
              <a:rPr lang="da-DK" dirty="0"/>
              <a:t>Integration Test Case Generation</a:t>
            </a:r>
          </a:p>
          <a:p>
            <a:pPr lvl="1"/>
            <a:r>
              <a:rPr lang="da-DK" dirty="0"/>
              <a:t>IT and CI</a:t>
            </a:r>
          </a:p>
        </p:txBody>
      </p:sp>
    </p:spTree>
    <p:extLst>
      <p:ext uri="{BB962C8B-B14F-4D97-AF65-F5344CB8AC3E}">
        <p14:creationId xmlns:p14="http://schemas.microsoft.com/office/powerpoint/2010/main" val="24148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Purpose, </a:t>
            </a:r>
            <a:r>
              <a:rPr lang="da-DK" dirty="0" err="1"/>
              <a:t>aim</a:t>
            </a:r>
            <a:endParaRPr lang="da-D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42610"/>
            <a:ext cx="147796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94" y="2642610"/>
            <a:ext cx="9382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43" y="2642610"/>
            <a:ext cx="16573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42610"/>
            <a:ext cx="20177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05" y="2642610"/>
            <a:ext cx="147796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23" y="2642610"/>
            <a:ext cx="18383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868" y="2642610"/>
            <a:ext cx="147796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752" y="2642610"/>
            <a:ext cx="9382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79371E-6 L 0.16545 -2.79371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-0.13577 0.0016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29306 0.0016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Purpose, </a:t>
            </a:r>
            <a:r>
              <a:rPr lang="da-DK" dirty="0" err="1"/>
              <a:t>aim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400" dirty="0"/>
              <a:t>The purpose of integration test is to test the </a:t>
            </a:r>
            <a:r>
              <a:rPr lang="da-DK" sz="2400" b="1" u="sng" dirty="0" err="1"/>
              <a:t>interactions</a:t>
            </a:r>
            <a:r>
              <a:rPr lang="da-DK" sz="2400" dirty="0"/>
              <a:t> and </a:t>
            </a:r>
            <a:r>
              <a:rPr lang="da-DK" sz="2400" b="1" u="sng" dirty="0"/>
              <a:t>interfaces</a:t>
            </a:r>
            <a:r>
              <a:rPr lang="da-DK" sz="2400" dirty="0"/>
              <a:t> </a:t>
            </a:r>
            <a:r>
              <a:rPr lang="da-DK" sz="2400" b="1" u="sng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 err="1"/>
              <a:t>modules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aim</a:t>
            </a:r>
            <a:r>
              <a:rPr lang="da-DK" sz="2400" dirty="0"/>
              <a:t> is to </a:t>
            </a:r>
            <a:r>
              <a:rPr lang="da-DK" sz="2400" dirty="0" err="1"/>
              <a:t>verify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</a:t>
            </a:r>
            <a:r>
              <a:rPr lang="da-DK" sz="2400" dirty="0" err="1"/>
              <a:t>interaction</a:t>
            </a:r>
            <a:r>
              <a:rPr lang="da-DK" sz="2400" dirty="0"/>
              <a:t> of the </a:t>
            </a:r>
            <a:r>
              <a:rPr lang="da-DK" sz="2400" dirty="0" err="1"/>
              <a:t>tested</a:t>
            </a:r>
            <a:r>
              <a:rPr lang="da-DK" sz="2400" dirty="0"/>
              <a:t> </a:t>
            </a:r>
            <a:r>
              <a:rPr lang="da-DK" sz="2400" dirty="0" err="1"/>
              <a:t>modules</a:t>
            </a:r>
            <a:endParaRPr lang="da-DK" sz="2400" dirty="0"/>
          </a:p>
          <a:p>
            <a:pPr lvl="1"/>
            <a:r>
              <a:rPr lang="da-DK" sz="2000" dirty="0"/>
              <a:t>Classes</a:t>
            </a:r>
          </a:p>
          <a:p>
            <a:pPr lvl="1"/>
            <a:r>
              <a:rPr lang="da-DK" sz="2000" dirty="0"/>
              <a:t>Packages</a:t>
            </a:r>
          </a:p>
          <a:p>
            <a:pPr lvl="1"/>
            <a:r>
              <a:rPr lang="da-DK" sz="2000" dirty="0"/>
              <a:t>Components</a:t>
            </a:r>
          </a:p>
          <a:p>
            <a:pPr lvl="1"/>
            <a:r>
              <a:rPr lang="da-DK" sz="2000" dirty="0"/>
              <a:t>Subsystems</a:t>
            </a:r>
          </a:p>
          <a:p>
            <a:pPr lvl="1"/>
            <a:endParaRPr lang="da-DK" sz="2000" dirty="0"/>
          </a:p>
          <a:p>
            <a:r>
              <a:rPr lang="da-DK" sz="2000" dirty="0" err="1"/>
              <a:t>Additionally</a:t>
            </a:r>
            <a:r>
              <a:rPr lang="da-DK" sz="2000" dirty="0"/>
              <a:t> – the </a:t>
            </a:r>
            <a:r>
              <a:rPr lang="da-DK" sz="2000" dirty="0" err="1"/>
              <a:t>interaction</a:t>
            </a:r>
            <a:r>
              <a:rPr lang="da-DK" sz="2000" dirty="0"/>
              <a:t> </a:t>
            </a:r>
            <a:r>
              <a:rPr lang="da-DK" sz="2000" b="1" u="sng" dirty="0" err="1"/>
              <a:t>between</a:t>
            </a:r>
            <a:r>
              <a:rPr lang="da-DK" sz="2000" dirty="0"/>
              <a:t> the </a:t>
            </a:r>
            <a:r>
              <a:rPr lang="da-DK" sz="2000" b="1" u="sng" dirty="0" err="1"/>
              <a:t>low</a:t>
            </a:r>
            <a:r>
              <a:rPr lang="da-DK" sz="2000" b="1" u="sng" dirty="0"/>
              <a:t> </a:t>
            </a:r>
            <a:r>
              <a:rPr lang="da-DK" sz="2000" b="1" u="sng" dirty="0" err="1"/>
              <a:t>level</a:t>
            </a:r>
            <a:r>
              <a:rPr lang="da-DK" sz="2000" b="1" u="sng" dirty="0"/>
              <a:t> </a:t>
            </a:r>
            <a:r>
              <a:rPr lang="da-DK" sz="2000" b="1" u="sng" dirty="0" err="1"/>
              <a:t>modules</a:t>
            </a:r>
            <a:r>
              <a:rPr lang="da-DK" sz="2000" dirty="0"/>
              <a:t> (HW drivers) and the </a:t>
            </a:r>
            <a:r>
              <a:rPr lang="da-DK" sz="2000" b="1" u="sng" dirty="0" err="1"/>
              <a:t>actual</a:t>
            </a:r>
            <a:r>
              <a:rPr lang="da-DK" sz="2000" b="1" u="sng" dirty="0"/>
              <a:t> hardware:</a:t>
            </a:r>
            <a:r>
              <a:rPr lang="da-DK" sz="2000" dirty="0"/>
              <a:t> </a:t>
            </a:r>
            <a:r>
              <a:rPr lang="da-DK" sz="2000" dirty="0" err="1"/>
              <a:t>that</a:t>
            </a:r>
            <a:r>
              <a:rPr lang="da-DK" sz="2000" dirty="0"/>
              <a:t> is </a:t>
            </a:r>
            <a:r>
              <a:rPr lang="da-DK" sz="2000" b="1" u="sng" dirty="0"/>
              <a:t>hardware-software integration</a:t>
            </a:r>
          </a:p>
          <a:p>
            <a:endParaRPr lang="da-DK" sz="2000" dirty="0"/>
          </a:p>
          <a:p>
            <a:r>
              <a:rPr lang="da-DK" sz="2400" dirty="0" err="1"/>
              <a:t>Verification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100% </a:t>
            </a:r>
            <a:r>
              <a:rPr lang="da-DK" sz="2400" i="1" dirty="0">
                <a:sym typeface="Wingdings" panose="05000000000000000000" pitchFamily="2" charset="2"/>
              </a:rPr>
              <a:t>interface </a:t>
            </a:r>
            <a:r>
              <a:rPr lang="da-DK" sz="2400" i="1" dirty="0" err="1">
                <a:sym typeface="Wingdings" panose="05000000000000000000" pitchFamily="2" charset="2"/>
              </a:rPr>
              <a:t>coverage</a:t>
            </a:r>
            <a:r>
              <a:rPr lang="da-DK" sz="2400" dirty="0">
                <a:sym typeface="Wingdings" panose="05000000000000000000" pitchFamily="2" charset="2"/>
              </a:rPr>
              <a:t> – is </a:t>
            </a:r>
            <a:r>
              <a:rPr lang="da-DK" sz="2400" dirty="0" err="1">
                <a:sym typeface="Wingdings" panose="05000000000000000000" pitchFamily="2" charset="2"/>
              </a:rPr>
              <a:t>hard</a:t>
            </a:r>
            <a:r>
              <a:rPr lang="da-DK" sz="2400" dirty="0">
                <a:sym typeface="Wingdings" panose="05000000000000000000" pitchFamily="2" charset="2"/>
              </a:rPr>
              <a:t> to measure and </a:t>
            </a:r>
            <a:r>
              <a:rPr lang="da-DK" sz="2400" dirty="0" err="1">
                <a:sym typeface="Wingdings" panose="05000000000000000000" pitchFamily="2" charset="2"/>
              </a:rPr>
              <a:t>can</a:t>
            </a:r>
            <a:r>
              <a:rPr lang="da-DK" sz="2400" dirty="0">
                <a:sym typeface="Wingdings" panose="05000000000000000000" pitchFamily="2" charset="2"/>
              </a:rPr>
              <a:t> </a:t>
            </a:r>
            <a:r>
              <a:rPr lang="da-DK" sz="2400" dirty="0" err="1">
                <a:sym typeface="Wingdings" panose="05000000000000000000" pitchFamily="2" charset="2"/>
              </a:rPr>
              <a:t>be</a:t>
            </a:r>
            <a:r>
              <a:rPr lang="da-DK" sz="2400" dirty="0">
                <a:sym typeface="Wingdings" panose="05000000000000000000" pitchFamily="2" charset="2"/>
              </a:rPr>
              <a:t> </a:t>
            </a:r>
            <a:r>
              <a:rPr lang="da-DK" sz="2400" dirty="0" err="1">
                <a:sym typeface="Wingdings" panose="05000000000000000000" pitchFamily="2" charset="2"/>
              </a:rPr>
              <a:t>hard</a:t>
            </a:r>
            <a:r>
              <a:rPr lang="da-DK" sz="2400" dirty="0">
                <a:sym typeface="Wingdings" panose="05000000000000000000" pitchFamily="2" charset="2"/>
              </a:rPr>
              <a:t> to </a:t>
            </a:r>
            <a:r>
              <a:rPr lang="da-DK" sz="2400" dirty="0" err="1">
                <a:sym typeface="Wingdings" panose="05000000000000000000" pitchFamily="2" charset="2"/>
              </a:rPr>
              <a:t>obtain</a:t>
            </a:r>
            <a:endParaRPr lang="da-DK" sz="2400" dirty="0"/>
          </a:p>
          <a:p>
            <a:pPr lvl="1"/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6603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Being</a:t>
            </a:r>
            <a:r>
              <a:rPr lang="da-DK" dirty="0"/>
              <a:t> smart </a:t>
            </a:r>
            <a:r>
              <a:rPr lang="da-DK" dirty="0" err="1"/>
              <a:t>about</a:t>
            </a:r>
            <a:r>
              <a:rPr lang="da-DK" dirty="0"/>
              <a:t>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Integration tests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linked</a:t>
            </a:r>
            <a:r>
              <a:rPr lang="da-DK" sz="2400" dirty="0"/>
              <a:t> to </a:t>
            </a:r>
            <a:r>
              <a:rPr lang="da-DK" sz="2400" dirty="0" err="1"/>
              <a:t>project</a:t>
            </a:r>
            <a:r>
              <a:rPr lang="da-DK" sz="2400" dirty="0"/>
              <a:t> ”heartbeat”</a:t>
            </a:r>
          </a:p>
          <a:p>
            <a:pPr lvl="1"/>
            <a:r>
              <a:rPr lang="da-DK" sz="2400" dirty="0"/>
              <a:t>Integration </a:t>
            </a:r>
            <a:r>
              <a:rPr lang="da-DK" sz="2400" dirty="0" err="1"/>
              <a:t>testing</a:t>
            </a:r>
            <a:r>
              <a:rPr lang="da-DK" sz="2400" dirty="0"/>
              <a:t> </a:t>
            </a:r>
            <a:r>
              <a:rPr lang="da-DK" sz="2400" dirty="0" err="1"/>
              <a:t>usually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input from </a:t>
            </a:r>
            <a:r>
              <a:rPr lang="da-DK" sz="2400" dirty="0" err="1"/>
              <a:t>several</a:t>
            </a:r>
            <a:r>
              <a:rPr lang="da-DK" sz="2400" dirty="0"/>
              <a:t> partners, so test </a:t>
            </a:r>
            <a:r>
              <a:rPr lang="da-DK" sz="2400" b="1" dirty="0" err="1"/>
              <a:t>planning</a:t>
            </a:r>
            <a:r>
              <a:rPr lang="da-DK" sz="2400" dirty="0"/>
              <a:t> </a:t>
            </a:r>
            <a:r>
              <a:rPr lang="da-DK" sz="2400" dirty="0" err="1"/>
              <a:t>becomes</a:t>
            </a:r>
            <a:r>
              <a:rPr lang="da-DK" sz="2400" dirty="0"/>
              <a:t> </a:t>
            </a:r>
            <a:r>
              <a:rPr lang="da-DK" sz="2400" dirty="0" err="1"/>
              <a:t>key</a:t>
            </a:r>
            <a:r>
              <a:rPr lang="da-DK" sz="2400" dirty="0"/>
              <a:t>.</a:t>
            </a:r>
          </a:p>
          <a:p>
            <a:pPr lvl="1"/>
            <a:r>
              <a:rPr lang="da-DK" sz="2400" dirty="0"/>
              <a:t>Large-</a:t>
            </a:r>
            <a:r>
              <a:rPr lang="da-DK" sz="2400" dirty="0" err="1"/>
              <a:t>scale</a:t>
            </a:r>
            <a:r>
              <a:rPr lang="da-DK" sz="2400" dirty="0"/>
              <a:t> component integration (at </a:t>
            </a:r>
            <a:r>
              <a:rPr lang="da-DK" sz="2400" dirty="0" err="1"/>
              <a:t>least</a:t>
            </a:r>
            <a:r>
              <a:rPr lang="da-DK" sz="2400" dirty="0"/>
              <a:t>) at the end of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iteration</a:t>
            </a:r>
            <a:r>
              <a:rPr lang="da-DK" sz="2400" dirty="0"/>
              <a:t>.</a:t>
            </a:r>
          </a:p>
          <a:p>
            <a:r>
              <a:rPr lang="da-DK" sz="2400" dirty="0"/>
              <a:t>Integration tests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/>
              <a:t>knowledge</a:t>
            </a:r>
            <a:r>
              <a:rPr lang="da-DK" sz="2400" dirty="0"/>
              <a:t> of system </a:t>
            </a:r>
            <a:r>
              <a:rPr lang="da-DK" sz="2400" dirty="0" err="1"/>
              <a:t>architecture</a:t>
            </a:r>
            <a:r>
              <a:rPr lang="da-DK" sz="2400" dirty="0"/>
              <a:t> to partition the system </a:t>
            </a:r>
            <a:r>
              <a:rPr lang="da-DK" sz="2400" dirty="0" err="1"/>
              <a:t>into</a:t>
            </a:r>
            <a:r>
              <a:rPr lang="da-DK" sz="2400" dirty="0"/>
              <a:t> </a:t>
            </a:r>
            <a:r>
              <a:rPr lang="da-DK" sz="2400" dirty="0" err="1"/>
              <a:t>testable</a:t>
            </a:r>
            <a:r>
              <a:rPr lang="da-DK" sz="2400" dirty="0"/>
              <a:t> </a:t>
            </a:r>
            <a:r>
              <a:rPr lang="da-DK" sz="2400" dirty="0" err="1"/>
              <a:t>chunks</a:t>
            </a:r>
            <a:endParaRPr lang="da-DK" sz="2400" dirty="0"/>
          </a:p>
          <a:p>
            <a:r>
              <a:rPr lang="da-DK" sz="4400" b="1" dirty="0"/>
              <a:t>A </a:t>
            </a:r>
            <a:r>
              <a:rPr lang="da-DK" sz="4400" b="1" dirty="0" err="1"/>
              <a:t>strategy</a:t>
            </a:r>
            <a:r>
              <a:rPr lang="da-DK" sz="4400" b="1" dirty="0"/>
              <a:t>!</a:t>
            </a:r>
          </a:p>
          <a:p>
            <a:r>
              <a:rPr lang="da-DK" sz="4400" b="1" dirty="0"/>
              <a:t>And a plan!</a:t>
            </a:r>
          </a:p>
        </p:txBody>
      </p:sp>
    </p:spTree>
    <p:extLst>
      <p:ext uri="{BB962C8B-B14F-4D97-AF65-F5344CB8AC3E}">
        <p14:creationId xmlns:p14="http://schemas.microsoft.com/office/powerpoint/2010/main" val="401952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Prereq’s</a:t>
            </a:r>
            <a:r>
              <a:rPr lang="da-DK" dirty="0"/>
              <a:t> for </a:t>
            </a:r>
            <a:r>
              <a:rPr lang="da-DK" dirty="0" err="1"/>
              <a:t>starting</a:t>
            </a:r>
            <a:r>
              <a:rPr lang="da-DK" dirty="0"/>
              <a:t> 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a-DK" sz="2400" dirty="0"/>
              <a:t>Unit </a:t>
            </a:r>
            <a:r>
              <a:rPr lang="da-DK" sz="2400" dirty="0" err="1"/>
              <a:t>testing</a:t>
            </a:r>
            <a:r>
              <a:rPr lang="da-DK" sz="2400" dirty="0"/>
              <a:t> of all </a:t>
            </a:r>
            <a:r>
              <a:rPr lang="da-DK" sz="2400" dirty="0" err="1"/>
              <a:t>modules</a:t>
            </a:r>
            <a:r>
              <a:rPr lang="da-DK" sz="2400" dirty="0"/>
              <a:t> is </a:t>
            </a:r>
            <a:r>
              <a:rPr lang="da-DK" sz="2400" dirty="0" err="1"/>
              <a:t>complete</a:t>
            </a:r>
            <a:endParaRPr lang="da-DK" sz="2400" dirty="0"/>
          </a:p>
          <a:p>
            <a:pPr>
              <a:buFont typeface="Wingdings" panose="05000000000000000000" pitchFamily="2" charset="2"/>
              <a:buChar char="ü"/>
            </a:pPr>
            <a:endParaRPr lang="da-DK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da-DK" sz="2400" dirty="0"/>
              <a:t>System </a:t>
            </a:r>
            <a:r>
              <a:rPr lang="da-DK" sz="2400" dirty="0" err="1"/>
              <a:t>architecture</a:t>
            </a:r>
            <a:r>
              <a:rPr lang="da-DK" sz="2400" dirty="0"/>
              <a:t> (</a:t>
            </a:r>
            <a:r>
              <a:rPr lang="da-DK" sz="2400" dirty="0" err="1"/>
              <a:t>dependencies</a:t>
            </a:r>
            <a:r>
              <a:rPr lang="da-DK" sz="2400" dirty="0"/>
              <a:t>) is </a:t>
            </a:r>
            <a:r>
              <a:rPr lang="da-DK" sz="2400" dirty="0" err="1"/>
              <a:t>known</a:t>
            </a:r>
            <a:endParaRPr lang="da-DK" sz="2400" dirty="0"/>
          </a:p>
          <a:p>
            <a:pPr>
              <a:buFont typeface="Wingdings" panose="05000000000000000000" pitchFamily="2" charset="2"/>
              <a:buChar char="ü"/>
            </a:pPr>
            <a:endParaRPr lang="da-DK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da-DK" sz="2400" dirty="0"/>
              <a:t>Integration test plan is </a:t>
            </a:r>
            <a:r>
              <a:rPr lang="da-DK" sz="2400" dirty="0" err="1"/>
              <a:t>defined</a:t>
            </a:r>
            <a:endParaRPr lang="da-DK" sz="2400" dirty="0"/>
          </a:p>
          <a:p>
            <a:pPr lvl="1"/>
            <a:r>
              <a:rPr lang="da-DK" sz="2400" dirty="0"/>
              <a:t>Integrated </a:t>
            </a:r>
            <a:r>
              <a:rPr lang="da-DK" sz="2400" dirty="0" err="1"/>
              <a:t>modules</a:t>
            </a:r>
            <a:endParaRPr lang="da-DK" sz="2400" dirty="0"/>
          </a:p>
          <a:p>
            <a:pPr lvl="1"/>
            <a:r>
              <a:rPr lang="da-DK" sz="2400" dirty="0"/>
              <a:t>System Under Test (SUT) </a:t>
            </a:r>
            <a:r>
              <a:rPr lang="da-DK" sz="2400" dirty="0" err="1"/>
              <a:t>structure</a:t>
            </a:r>
            <a:r>
              <a:rPr lang="da-DK" sz="2400" dirty="0"/>
              <a:t>?</a:t>
            </a:r>
          </a:p>
          <a:p>
            <a:pPr lvl="1"/>
            <a:r>
              <a:rPr lang="da-DK" sz="2400" dirty="0"/>
              <a:t>Test fixtures / </a:t>
            </a:r>
            <a:r>
              <a:rPr lang="da-DK" sz="2400" dirty="0" err="1"/>
              <a:t>environment</a:t>
            </a:r>
            <a:endParaRPr lang="da-DK" sz="2400" dirty="0"/>
          </a:p>
          <a:p>
            <a:pPr lvl="1"/>
            <a:r>
              <a:rPr lang="da-DK" sz="2400" dirty="0"/>
              <a:t>Test cases – SUT stimuli and </a:t>
            </a:r>
            <a:r>
              <a:rPr lang="da-DK" sz="2400" dirty="0" err="1"/>
              <a:t>expected</a:t>
            </a:r>
            <a:r>
              <a:rPr lang="da-DK" sz="2400" dirty="0"/>
              <a:t> </a:t>
            </a:r>
            <a:r>
              <a:rPr lang="da-DK" sz="2400" dirty="0" err="1"/>
              <a:t>responses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80549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2046</TotalTime>
  <Words>890</Words>
  <Application>Microsoft Office PowerPoint</Application>
  <PresentationFormat>Skjermfremvisning (4:3)</PresentationFormat>
  <Paragraphs>246</Paragraphs>
  <Slides>43</Slides>
  <Notes>43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43</vt:i4>
      </vt:variant>
    </vt:vector>
  </HeadingPairs>
  <TitlesOfParts>
    <vt:vector size="49" baseType="lpstr">
      <vt:lpstr>Arial</vt:lpstr>
      <vt:lpstr>AU Passata</vt:lpstr>
      <vt:lpstr>Calibri</vt:lpstr>
      <vt:lpstr>Comic Sans MS</vt:lpstr>
      <vt:lpstr>Wingdings</vt:lpstr>
      <vt:lpstr>Office Theme</vt:lpstr>
      <vt:lpstr>Integration Test Patterns</vt:lpstr>
      <vt:lpstr>Integration test</vt:lpstr>
      <vt:lpstr>Challenges</vt:lpstr>
      <vt:lpstr>Integration test in an iterative process</vt:lpstr>
      <vt:lpstr>Lecture plan</vt:lpstr>
      <vt:lpstr>Purpose, aim</vt:lpstr>
      <vt:lpstr>Purpose, aim</vt:lpstr>
      <vt:lpstr>Being smart about integration tests</vt:lpstr>
      <vt:lpstr>Prereq’s for starting integration test</vt:lpstr>
      <vt:lpstr>Getting ready – mapping the dependency tree</vt:lpstr>
      <vt:lpstr>Integration test patterns</vt:lpstr>
      <vt:lpstr>Big Bang Integration</vt:lpstr>
      <vt:lpstr>Big Bang Integration</vt:lpstr>
      <vt:lpstr>Bottom-up Integration</vt:lpstr>
      <vt:lpstr>Bottom-up Integration</vt:lpstr>
      <vt:lpstr>Bottom-up Integration</vt:lpstr>
      <vt:lpstr>Bottom-up Integration</vt:lpstr>
      <vt:lpstr>Bottom-up Integration</vt:lpstr>
      <vt:lpstr>Bottom-up Integration</vt:lpstr>
      <vt:lpstr>Top-down Integration</vt:lpstr>
      <vt:lpstr>Top-down Integration</vt:lpstr>
      <vt:lpstr>Top-down Integration</vt:lpstr>
      <vt:lpstr>Top-down Integration</vt:lpstr>
      <vt:lpstr>Top-down Integration</vt:lpstr>
      <vt:lpstr>Top-down Integration</vt:lpstr>
      <vt:lpstr>Collaboration Integration</vt:lpstr>
      <vt:lpstr>Collaboration Integration</vt:lpstr>
      <vt:lpstr>Collaboration Integration</vt:lpstr>
      <vt:lpstr>Collaboration Integration</vt:lpstr>
      <vt:lpstr>Collaboration Integration</vt:lpstr>
      <vt:lpstr>Collaboration Integration</vt:lpstr>
      <vt:lpstr>Collaboration Integration</vt:lpstr>
      <vt:lpstr>Sandwich  Integration</vt:lpstr>
      <vt:lpstr>Sandwich  Integration</vt:lpstr>
      <vt:lpstr>Sandwich  Integration</vt:lpstr>
      <vt:lpstr>Sandwich  Integration</vt:lpstr>
      <vt:lpstr>Sandwich  Integration</vt:lpstr>
      <vt:lpstr>Sandwich  Integration</vt:lpstr>
      <vt:lpstr>Sandwich Integration</vt:lpstr>
      <vt:lpstr>Best practices</vt:lpstr>
      <vt:lpstr>Integration test with Continuous Integration</vt:lpstr>
      <vt:lpstr>Step 1 – Find the Dependency tree!</vt:lpstr>
      <vt:lpstr>Exercise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Kristin Lie Aas</cp:lastModifiedBy>
  <cp:revision>150</cp:revision>
  <cp:lastPrinted>2016-03-14T08:40:49Z</cp:lastPrinted>
  <dcterms:created xsi:type="dcterms:W3CDTF">2011-04-02T15:06:22Z</dcterms:created>
  <dcterms:modified xsi:type="dcterms:W3CDTF">2018-03-08T09:14:46Z</dcterms:modified>
</cp:coreProperties>
</file>