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86" r:id="rId3"/>
    <p:sldId id="287" r:id="rId4"/>
    <p:sldId id="288" r:id="rId5"/>
    <p:sldId id="356" r:id="rId6"/>
    <p:sldId id="289" r:id="rId7"/>
    <p:sldId id="290" r:id="rId8"/>
    <p:sldId id="291" r:id="rId9"/>
    <p:sldId id="292" r:id="rId10"/>
    <p:sldId id="293" r:id="rId11"/>
    <p:sldId id="294" r:id="rId12"/>
    <p:sldId id="318" r:id="rId13"/>
    <p:sldId id="319" r:id="rId14"/>
    <p:sldId id="320" r:id="rId15"/>
    <p:sldId id="304" r:id="rId16"/>
    <p:sldId id="305" r:id="rId17"/>
    <p:sldId id="321" r:id="rId18"/>
    <p:sldId id="258" r:id="rId19"/>
    <p:sldId id="259" r:id="rId20"/>
    <p:sldId id="260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280" r:id="rId33"/>
    <p:sldId id="281" r:id="rId34"/>
    <p:sldId id="282" r:id="rId35"/>
    <p:sldId id="261" r:id="rId36"/>
    <p:sldId id="347" r:id="rId37"/>
    <p:sldId id="324" r:id="rId38"/>
    <p:sldId id="262" r:id="rId39"/>
    <p:sldId id="273" r:id="rId40"/>
    <p:sldId id="263" r:id="rId41"/>
    <p:sldId id="264" r:id="rId42"/>
    <p:sldId id="355" r:id="rId43"/>
    <p:sldId id="265" r:id="rId44"/>
    <p:sldId id="268" r:id="rId45"/>
    <p:sldId id="266" r:id="rId46"/>
    <p:sldId id="269" r:id="rId47"/>
    <p:sldId id="270" r:id="rId48"/>
    <p:sldId id="271" r:id="rId49"/>
    <p:sldId id="284" r:id="rId50"/>
    <p:sldId id="285" r:id="rId51"/>
    <p:sldId id="279" r:id="rId52"/>
    <p:sldId id="344" r:id="rId53"/>
    <p:sldId id="345" r:id="rId54"/>
    <p:sldId id="346" r:id="rId55"/>
    <p:sldId id="348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88" autoAdjust="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557E6-1379-412C-82B2-175BD5B127E0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4364D-BAF8-4856-9779-6D87DAD2A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29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AOP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 전체에 걸쳐 사용되는 기능을 재사용하도록 지원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와는 다른 개념이 아닌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부가적인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보조하기 위한 프로그래밍 기법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바라보던 관점을 다르게 하여 부가기능적인 측면에서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보았을때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공통된 요소를 추출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비지니스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로직의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모듈화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모듈화의 핵심 단위는 비지니스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로직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AOP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인프라 혹은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부가기능의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모듈화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대표적 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로깅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트랜잭션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 등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 모듈들의 주 목적 외에 필요한 부가적인 기능들</a:t>
            </a:r>
          </a:p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364D-BAF8-4856-9779-6D87DAD2AF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053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servlet-context.xml</a:t>
            </a:r>
            <a:r>
              <a:rPr lang="ko-KR" altLang="en-US" baseline="0" dirty="0"/>
              <a:t> 의 </a:t>
            </a:r>
            <a:r>
              <a:rPr lang="en-US" altLang="ko-KR" baseline="0" dirty="0"/>
              <a:t>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beans:bean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요소에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뷰에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대한 설정이 들어감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prefix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suffix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뷰의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경로와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확장자를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지정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beans:property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name=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ko-KR" sz="1200" i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prefix" value="/WEB-INF/views/" /&gt; </a:t>
            </a:r>
            <a:r>
              <a:rPr lang="en-US" altLang="ko-KR" sz="120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ko-KR" sz="1200" i="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i="0" u="non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뷰</a:t>
            </a:r>
            <a:r>
              <a:rPr lang="ko-KR" altLang="en-US" sz="1200" i="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화면의 경로</a:t>
            </a:r>
            <a:endParaRPr lang="en-US" altLang="ko-KR" sz="1200" i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beans:property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name=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ko-KR" sz="1200" i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suffix" value=".</a:t>
            </a:r>
            <a:r>
              <a:rPr lang="en-US" altLang="ko-KR" sz="1200" i="1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</a:t>
            </a:r>
            <a:r>
              <a:rPr lang="en-US" altLang="ko-KR" sz="1200" i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 </a:t>
            </a:r>
            <a:r>
              <a:rPr lang="en-US" altLang="ko-KR" sz="120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ko-KR" sz="1200" i="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i="0" u="non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뷰화면</a:t>
            </a:r>
            <a:r>
              <a:rPr lang="ko-KR" altLang="en-US" sz="1200" i="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뒤에 붙을 </a:t>
            </a:r>
            <a:r>
              <a:rPr lang="ko-KR" altLang="en-US" sz="1200" i="0" u="non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확장자</a:t>
            </a:r>
            <a:endParaRPr lang="en-US" altLang="ko-KR" sz="1200" i="0" u="non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/WEB-INF/views/ + </a:t>
            </a:r>
            <a:r>
              <a:rPr lang="ko-KR" altLang="en-US" sz="1200" i="0" u="non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뷰이름</a:t>
            </a:r>
            <a:r>
              <a:rPr lang="ko-KR" altLang="en-US" sz="1200" i="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.</a:t>
            </a:r>
            <a:r>
              <a:rPr lang="en-US" altLang="ko-KR" sz="1200" i="0" u="non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</a:t>
            </a:r>
            <a:r>
              <a:rPr lang="en-US" altLang="ko-KR" sz="1200" i="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&lt;- </a:t>
            </a:r>
            <a:r>
              <a:rPr lang="ko-KR" altLang="en-US" sz="1200" i="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화면</a:t>
            </a:r>
            <a:endParaRPr lang="en-US" altLang="ko-KR" sz="1200" i="0" u="non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i="0" u="non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u="non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뷰의</a:t>
            </a:r>
            <a:r>
              <a:rPr lang="ko-KR" altLang="en-US" sz="1200" i="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이름만 정하면 </a:t>
            </a:r>
            <a:r>
              <a:rPr lang="ko-KR" altLang="en-US" sz="1200" i="0" u="non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뷰페이지의</a:t>
            </a:r>
            <a:r>
              <a:rPr lang="ko-KR" altLang="en-US" sz="1200" i="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경로를 설정할 수 있음</a:t>
            </a:r>
            <a:r>
              <a:rPr lang="en-US" altLang="ko-KR" sz="1200" i="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i="0" u="non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dirty="0" err="1"/>
              <a:t>HomeController</a:t>
            </a:r>
            <a:r>
              <a:rPr lang="ko-KR" altLang="en-US" dirty="0"/>
              <a:t>의 </a:t>
            </a:r>
            <a:r>
              <a:rPr lang="en-US" altLang="ko-KR" dirty="0"/>
              <a:t>return</a:t>
            </a:r>
            <a:r>
              <a:rPr lang="ko-KR" altLang="en-US" dirty="0"/>
              <a:t>에서 </a:t>
            </a:r>
            <a:r>
              <a:rPr lang="en-US" altLang="ko-KR" dirty="0" err="1"/>
              <a:t>jsp</a:t>
            </a:r>
            <a:r>
              <a:rPr lang="en-US" altLang="ko-KR" baseline="0" dirty="0"/>
              <a:t> </a:t>
            </a:r>
            <a:r>
              <a:rPr lang="ko-KR" altLang="en-US" baseline="0" dirty="0"/>
              <a:t>페이지의 이름을 바꾸면 </a:t>
            </a:r>
            <a:r>
              <a:rPr lang="en-US" altLang="ko-KR" baseline="0" dirty="0" err="1"/>
              <a:t>jsp</a:t>
            </a:r>
            <a:r>
              <a:rPr lang="en-US" altLang="ko-KR" baseline="0" dirty="0"/>
              <a:t> </a:t>
            </a:r>
            <a:r>
              <a:rPr lang="ko-KR" altLang="en-US" baseline="0" dirty="0"/>
              <a:t>파일의 이름도 바뀌어야 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641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(</a:t>
            </a:r>
            <a:r>
              <a:rPr lang="ko-KR" altLang="en-US" sz="1200" dirty="0"/>
              <a:t>spring_11_3_ex1_springex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/>
              <a:t>현재 설정상 모든 요청은 </a:t>
            </a:r>
            <a:r>
              <a:rPr lang="en-US" altLang="ko-KR" dirty="0" err="1"/>
              <a:t>DispatcherServlet</a:t>
            </a:r>
            <a:r>
              <a:rPr lang="ko-KR" altLang="en-US" dirty="0"/>
              <a:t>으로 보내도록 </a:t>
            </a:r>
            <a:r>
              <a:rPr lang="en-US" altLang="ko-KR" dirty="0"/>
              <a:t>web.xml</a:t>
            </a:r>
            <a:r>
              <a:rPr lang="ko-KR" altLang="en-US" dirty="0"/>
              <a:t>에 설정되어 있음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어노테이션</a:t>
            </a:r>
            <a:r>
              <a:rPr lang="ko-KR" altLang="en-US" dirty="0"/>
              <a:t> </a:t>
            </a:r>
            <a:r>
              <a:rPr lang="en-US" altLang="ko-KR" dirty="0"/>
              <a:t>@Controller </a:t>
            </a:r>
            <a:r>
              <a:rPr lang="ko-KR" altLang="en-US" dirty="0"/>
              <a:t>를 사용하여 컨트롤러임을 지정함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servlet-context.xml</a:t>
            </a:r>
            <a:r>
              <a:rPr lang="ko-KR" altLang="en-US" dirty="0"/>
              <a:t>에 컨트롤러가 들어가 있는 패키지를 지정</a:t>
            </a:r>
            <a:endParaRPr lang="en-US" altLang="ko-KR" dirty="0"/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 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context:component-scan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base-package=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com.javalec.spring_ex_pjt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지정된 패키지를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검색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(scan)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하여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@Controller</a:t>
            </a:r>
            <a:r>
              <a:rPr lang="en-US" altLang="ko-KR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어노테이션이</a:t>
            </a:r>
            <a:r>
              <a:rPr lang="ko-KR" altLang="en-US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붙은 클래스를 컨트롤러로 사용함</a:t>
            </a:r>
            <a:r>
              <a:rPr lang="en-US" altLang="ko-KR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다른 패키지를 만들고 컨트롤러 클래스를 만들 경우 </a:t>
            </a:r>
            <a:r>
              <a:rPr lang="en-US" altLang="ko-KR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servlet-context.xml</a:t>
            </a:r>
            <a:r>
              <a:rPr lang="ko-KR" altLang="en-US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지정해야함</a:t>
            </a:r>
            <a:r>
              <a:rPr lang="en-US" altLang="ko-KR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servlet-context.xml</a:t>
            </a:r>
            <a:r>
              <a:rPr lang="ko-KR" altLang="en-US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web.xml</a:t>
            </a:r>
            <a:r>
              <a:rPr lang="ko-KR" altLang="en-US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init-param</a:t>
            </a:r>
            <a:r>
              <a:rPr lang="en-US" altLang="ko-KR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ko-KR" altLang="en-US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요소에 설정되어 사용됨</a:t>
            </a:r>
            <a:r>
              <a:rPr lang="en-US" altLang="ko-KR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</a:t>
            </a:r>
            <a:r>
              <a:rPr lang="ko-KR" altLang="en-US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server.xml</a:t>
            </a:r>
            <a:r>
              <a:rPr lang="ko-KR" altLang="en-US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하단에 아래의 내용을 확인할 수 있음</a:t>
            </a:r>
            <a:r>
              <a:rPr lang="en-US" altLang="ko-KR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&lt;Context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docBase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SpringMVCFirst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path="/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spring_ex_pjt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reloadable="true" source="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org.eclipse.jst.jee.server:SpringMVCFirst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"/&gt;&lt;/Host&gt;</a:t>
            </a:r>
            <a:endParaRPr lang="en-US" altLang="ko-KR" sz="120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i="0" dirty="0"/>
              <a:t>프로젝트의 웹 경로가 </a:t>
            </a:r>
            <a:r>
              <a:rPr lang="ko-KR" altLang="en-US" i="0" dirty="0" err="1"/>
              <a:t>패키지명에서</a:t>
            </a:r>
            <a:r>
              <a:rPr lang="ko-KR" altLang="en-US" i="0" dirty="0"/>
              <a:t> 작성한 </a:t>
            </a:r>
            <a:r>
              <a:rPr lang="ko-KR" altLang="en-US" i="0" dirty="0" err="1"/>
              <a:t>컨택스트명으로</a:t>
            </a:r>
            <a:r>
              <a:rPr lang="ko-KR" altLang="en-US" i="0" dirty="0"/>
              <a:t> 등록됨</a:t>
            </a:r>
            <a:r>
              <a:rPr lang="en-US" altLang="ko-KR" i="0" dirty="0"/>
              <a:t>.</a:t>
            </a:r>
          </a:p>
          <a:p>
            <a:endParaRPr lang="en-US" altLang="ko-KR" i="0" dirty="0"/>
          </a:p>
          <a:p>
            <a:r>
              <a:rPr lang="ko-KR" altLang="en-US" i="0" dirty="0"/>
              <a:t>실행 시 </a:t>
            </a:r>
            <a:r>
              <a:rPr lang="ko-KR" altLang="en-US" i="0" dirty="0" err="1"/>
              <a:t>주소창에</a:t>
            </a:r>
            <a:r>
              <a:rPr lang="ko-KR" altLang="en-US" i="0" dirty="0"/>
              <a:t> 도메인</a:t>
            </a:r>
            <a:r>
              <a:rPr lang="en-US" altLang="ko-KR" i="0" dirty="0"/>
              <a:t>(</a:t>
            </a:r>
            <a:r>
              <a:rPr lang="ko-KR" altLang="en-US" i="0" dirty="0" err="1"/>
              <a:t>개발시</a:t>
            </a:r>
            <a:r>
              <a:rPr lang="ko-KR" altLang="en-US" i="0" dirty="0"/>
              <a:t> </a:t>
            </a:r>
            <a:r>
              <a:rPr lang="en-US" altLang="ko-KR" i="0" dirty="0" err="1"/>
              <a:t>localhost</a:t>
            </a:r>
            <a:r>
              <a:rPr lang="en-US" altLang="ko-KR" i="0" dirty="0"/>
              <a:t>)</a:t>
            </a:r>
            <a:r>
              <a:rPr lang="ko-KR" altLang="en-US" i="0" dirty="0"/>
              <a:t>과 </a:t>
            </a:r>
            <a:r>
              <a:rPr lang="ko-KR" altLang="en-US" i="0" dirty="0" err="1"/>
              <a:t>컨택스트명만</a:t>
            </a:r>
            <a:r>
              <a:rPr lang="ko-KR" altLang="en-US" i="0" dirty="0"/>
              <a:t> 입력하면 </a:t>
            </a:r>
            <a:r>
              <a:rPr lang="ko-KR" altLang="en-US" i="0" dirty="0" err="1"/>
              <a:t>뷰</a:t>
            </a:r>
            <a:r>
              <a:rPr lang="ko-KR" altLang="en-US" i="0" dirty="0"/>
              <a:t> 화면인 </a:t>
            </a:r>
            <a:r>
              <a:rPr lang="en-US" altLang="ko-KR" i="0" dirty="0" err="1"/>
              <a:t>home.jsp</a:t>
            </a:r>
            <a:r>
              <a:rPr lang="en-US" altLang="ko-KR" i="0" baseline="0" dirty="0"/>
              <a:t> </a:t>
            </a:r>
            <a:r>
              <a:rPr lang="ko-KR" altLang="en-US" i="0" baseline="0" dirty="0"/>
              <a:t>가 실행됨</a:t>
            </a:r>
            <a:r>
              <a:rPr lang="en-US" altLang="ko-KR" i="0" baseline="0" dirty="0"/>
              <a:t>.</a:t>
            </a:r>
            <a:endParaRPr lang="en-US" altLang="ko-KR" i="0" dirty="0"/>
          </a:p>
          <a:p>
            <a:r>
              <a:rPr lang="en-US" altLang="ko-KR" i="0" dirty="0"/>
              <a:t>http://localhost/spring_ex_pjt/ -&gt; </a:t>
            </a:r>
            <a:r>
              <a:rPr lang="ko-KR" altLang="en-US" i="0" dirty="0"/>
              <a:t>이 </a:t>
            </a:r>
            <a:r>
              <a:rPr lang="en-US" altLang="ko-KR" i="0" dirty="0" err="1"/>
              <a:t>url</a:t>
            </a:r>
            <a:r>
              <a:rPr lang="ko-KR" altLang="en-US" i="0" dirty="0"/>
              <a:t>의 마지막</a:t>
            </a:r>
            <a:r>
              <a:rPr lang="en-US" altLang="ko-KR" i="0" dirty="0"/>
              <a:t> ‘/’</a:t>
            </a:r>
            <a:r>
              <a:rPr lang="ko-KR" altLang="en-US" i="0" dirty="0"/>
              <a:t>로 </a:t>
            </a:r>
            <a:r>
              <a:rPr lang="en-US" altLang="ko-KR" i="0" dirty="0"/>
              <a:t>web.xml</a:t>
            </a:r>
            <a:r>
              <a:rPr lang="ko-KR" altLang="en-US" i="0" dirty="0"/>
              <a:t>에 설정된</a:t>
            </a:r>
            <a:r>
              <a:rPr lang="en-US" altLang="ko-KR" i="0" baseline="0" dirty="0"/>
              <a:t> </a:t>
            </a:r>
            <a:r>
              <a:rPr lang="en-US" altLang="ko-KR" i="0" baseline="0" dirty="0" err="1"/>
              <a:t>DispatcherServlet</a:t>
            </a:r>
            <a:r>
              <a:rPr lang="ko-KR" altLang="en-US" i="0" baseline="0" dirty="0"/>
              <a:t>을 찾아가고 </a:t>
            </a:r>
            <a:r>
              <a:rPr lang="en-US" altLang="ko-KR" i="0" baseline="0" dirty="0"/>
              <a:t>-&gt; </a:t>
            </a:r>
            <a:r>
              <a:rPr lang="ko-KR" altLang="en-US" i="0" baseline="0" dirty="0"/>
              <a:t>최종 </a:t>
            </a:r>
            <a:r>
              <a:rPr lang="en-US" altLang="ko-KR" i="0" baseline="0" dirty="0" err="1"/>
              <a:t>homp.jsp</a:t>
            </a:r>
            <a:r>
              <a:rPr lang="en-US" altLang="ko-KR" i="0" baseline="0" dirty="0"/>
              <a:t> </a:t>
            </a:r>
            <a:r>
              <a:rPr lang="ko-KR" altLang="en-US" i="0" baseline="0" dirty="0"/>
              <a:t>가</a:t>
            </a:r>
            <a:r>
              <a:rPr lang="en-US" altLang="ko-KR" i="0" baseline="0" dirty="0"/>
              <a:t> </a:t>
            </a:r>
            <a:r>
              <a:rPr lang="ko-KR" altLang="en-US" i="0" baseline="0" dirty="0"/>
              <a:t>실행됨</a:t>
            </a:r>
            <a:r>
              <a:rPr lang="en-US" altLang="ko-KR" i="0" baseline="0" dirty="0"/>
              <a:t>.</a:t>
            </a:r>
          </a:p>
          <a:p>
            <a:endParaRPr lang="en-US" altLang="ko-KR" i="0" baseline="0" dirty="0"/>
          </a:p>
          <a:p>
            <a:r>
              <a:rPr lang="en-US" altLang="ko-KR" i="0" baseline="0" dirty="0"/>
              <a:t>resources </a:t>
            </a:r>
            <a:r>
              <a:rPr lang="ko-KR" altLang="en-US" i="0" baseline="0" dirty="0"/>
              <a:t>폴더에 다양한 파일을 저장하여 사용</a:t>
            </a:r>
            <a:r>
              <a:rPr lang="en-US" altLang="ko-KR" i="0" baseline="0" dirty="0"/>
              <a:t>(</a:t>
            </a:r>
            <a:r>
              <a:rPr lang="ko-KR" altLang="en-US" i="0" baseline="0" dirty="0"/>
              <a:t>이미지 등</a:t>
            </a:r>
            <a:r>
              <a:rPr lang="en-US" altLang="ko-KR" i="0" baseline="0" dirty="0"/>
              <a:t>)</a:t>
            </a:r>
          </a:p>
          <a:p>
            <a:r>
              <a:rPr lang="ko-KR" altLang="en-US" i="0" baseline="0" dirty="0"/>
              <a:t>설정</a:t>
            </a:r>
            <a:r>
              <a:rPr lang="en-US" altLang="ko-KR" i="0" baseline="0" dirty="0"/>
              <a:t> </a:t>
            </a:r>
            <a:r>
              <a:rPr lang="ko-KR" altLang="en-US" i="0" baseline="0" dirty="0"/>
              <a:t>파일인 </a:t>
            </a:r>
            <a:r>
              <a:rPr lang="en-US" altLang="ko-KR" i="0" baseline="0" dirty="0"/>
              <a:t>servlet-context.xml</a:t>
            </a:r>
            <a:r>
              <a:rPr lang="ko-KR" altLang="en-US" i="0" baseline="0" dirty="0"/>
              <a:t>에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&lt;resources mapping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요소에 해당 부분을 설정하면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DispatcherServlet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넘어가지 않고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해당 경로로 찾아가서 파일을 실행하도록 처리</a:t>
            </a:r>
            <a:endParaRPr lang="en-US" altLang="ko-KR" i="0" baseline="0" dirty="0"/>
          </a:p>
          <a:p>
            <a:r>
              <a:rPr lang="en-US" altLang="ko-KR" i="0" baseline="0" dirty="0"/>
              <a:t>-&gt; </a:t>
            </a:r>
            <a:r>
              <a:rPr lang="ko-KR" altLang="en-US" i="0" baseline="0" dirty="0"/>
              <a:t>다른 폴더를 사용하여 파일을 처리할 경우 해당 폴더를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&lt;resources mapping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추가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25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(spring_12_1_ex1_springex)</a:t>
            </a:r>
          </a:p>
          <a:p>
            <a:endParaRPr lang="en-US" altLang="ko-KR" dirty="0"/>
          </a:p>
          <a:p>
            <a:r>
              <a:rPr lang="ko-KR" altLang="en-US" dirty="0"/>
              <a:t>컨트롤러 클래스 생성</a:t>
            </a:r>
            <a:endParaRPr lang="en-US" altLang="ko-KR" dirty="0"/>
          </a:p>
          <a:p>
            <a:r>
              <a:rPr lang="ko-KR" altLang="en-US" dirty="0" err="1"/>
              <a:t>어노테이션</a:t>
            </a:r>
            <a:r>
              <a:rPr lang="ko-KR" altLang="en-US" dirty="0"/>
              <a:t> </a:t>
            </a:r>
            <a:r>
              <a:rPr lang="en-US" altLang="ko-KR" dirty="0"/>
              <a:t>@Controller</a:t>
            </a:r>
            <a:r>
              <a:rPr lang="ko-KR" altLang="en-US" dirty="0"/>
              <a:t>를 클래스 앞에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어노테이션</a:t>
            </a:r>
            <a:r>
              <a:rPr lang="ko-KR" altLang="en-US" dirty="0"/>
              <a:t> </a:t>
            </a:r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ko-KR" altLang="en-US" dirty="0"/>
              <a:t>을 </a:t>
            </a:r>
            <a:r>
              <a:rPr lang="ko-KR" altLang="en-US" dirty="0" err="1"/>
              <a:t>메소드</a:t>
            </a:r>
            <a:r>
              <a:rPr lang="ko-KR" altLang="en-US" dirty="0"/>
              <a:t> 앞에 붙인다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메소드의</a:t>
            </a:r>
            <a:r>
              <a:rPr lang="ko-KR" altLang="en-US" dirty="0"/>
              <a:t> 리턴 타입은 </a:t>
            </a:r>
            <a:r>
              <a:rPr lang="en-US" altLang="ko-KR" dirty="0"/>
              <a:t>String</a:t>
            </a:r>
            <a:r>
              <a:rPr lang="en-US" altLang="ko-KR" baseline="0" dirty="0"/>
              <a:t> -&gt; </a:t>
            </a:r>
            <a:r>
              <a:rPr lang="en-US" altLang="ko-KR" baseline="0" dirty="0" err="1"/>
              <a:t>jsp</a:t>
            </a:r>
            <a:r>
              <a:rPr lang="en-US" altLang="ko-KR" baseline="0" dirty="0"/>
              <a:t> </a:t>
            </a:r>
            <a:r>
              <a:rPr lang="ko-KR" altLang="en-US" baseline="0" dirty="0"/>
              <a:t>파일의 파일명임</a:t>
            </a:r>
            <a:r>
              <a:rPr lang="en-US" altLang="ko-KR" baseline="0" dirty="0"/>
              <a:t>. view </a:t>
            </a:r>
            <a:r>
              <a:rPr lang="ko-KR" altLang="en-US" baseline="0" dirty="0"/>
              <a:t>폴더에 같은 이름의 </a:t>
            </a:r>
            <a:r>
              <a:rPr lang="en-US" altLang="ko-KR" baseline="0" dirty="0" err="1"/>
              <a:t>jsp</a:t>
            </a:r>
            <a:r>
              <a:rPr lang="en-US" altLang="ko-KR" baseline="0" dirty="0"/>
              <a:t> </a:t>
            </a:r>
            <a:r>
              <a:rPr lang="ko-KR" altLang="en-US" baseline="0" dirty="0"/>
              <a:t>파일을 생성해야 함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 err="1"/>
              <a:t>ModelAndView</a:t>
            </a:r>
            <a:r>
              <a:rPr lang="en-US" altLang="ko-KR" baseline="0" dirty="0"/>
              <a:t> </a:t>
            </a:r>
            <a:r>
              <a:rPr lang="ko-KR" altLang="en-US" baseline="0" dirty="0"/>
              <a:t>객체를 사용하여 데이터 전달 시 </a:t>
            </a:r>
            <a:r>
              <a:rPr lang="ko-KR" altLang="en-US" baseline="0" dirty="0" err="1"/>
              <a:t>리턴타입은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ModelAndView</a:t>
            </a:r>
            <a:r>
              <a:rPr lang="ko-KR" altLang="en-US" baseline="0" dirty="0"/>
              <a:t>여야 함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173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(spring_12_1_ex1_springex)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364D-BAF8-4856-9779-6D87DAD2AF8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90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/>
              <a:t>메소드의</a:t>
            </a:r>
            <a:r>
              <a:rPr lang="en-US" altLang="ko-KR" baseline="0" dirty="0"/>
              <a:t> </a:t>
            </a:r>
            <a:r>
              <a:rPr lang="ko-KR" altLang="en-US" baseline="0" dirty="0"/>
              <a:t>매개변수 중 </a:t>
            </a:r>
            <a:r>
              <a:rPr lang="en-US" altLang="ko-KR" baseline="0" dirty="0"/>
              <a:t>Model </a:t>
            </a:r>
            <a:r>
              <a:rPr lang="ko-KR" altLang="en-US" baseline="0" dirty="0"/>
              <a:t>클래스는 </a:t>
            </a:r>
            <a:r>
              <a:rPr lang="en-US" altLang="ko-KR" baseline="0" dirty="0"/>
              <a:t>view</a:t>
            </a:r>
            <a:r>
              <a:rPr lang="ko-KR" altLang="en-US" baseline="0" dirty="0"/>
              <a:t>의 </a:t>
            </a:r>
            <a:r>
              <a:rPr lang="en-US" altLang="ko-KR" baseline="0" dirty="0" err="1"/>
              <a:t>jsp</a:t>
            </a:r>
            <a:r>
              <a:rPr lang="ko-KR" altLang="en-US" baseline="0" dirty="0"/>
              <a:t>에 값을 보내줄 때 사용할 수 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또는 </a:t>
            </a:r>
            <a:r>
              <a:rPr lang="en-US" altLang="ko-KR" baseline="0" dirty="0" err="1"/>
              <a:t>ModelAndView</a:t>
            </a:r>
            <a:r>
              <a:rPr lang="en-US" altLang="ko-KR" baseline="0" dirty="0"/>
              <a:t> </a:t>
            </a:r>
            <a:r>
              <a:rPr lang="ko-KR" altLang="en-US" baseline="0" dirty="0"/>
              <a:t>객체를 생성하여 값을 넣어서 보낼 수 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Model </a:t>
            </a:r>
            <a:r>
              <a:rPr lang="ko-KR" altLang="en-US" dirty="0"/>
              <a:t>클래스는 </a:t>
            </a:r>
            <a:r>
              <a:rPr lang="en-US" altLang="ko-KR" dirty="0"/>
              <a:t>MVC </a:t>
            </a:r>
            <a:r>
              <a:rPr lang="ko-KR" altLang="en-US" dirty="0"/>
              <a:t>의 </a:t>
            </a:r>
            <a:r>
              <a:rPr lang="en-US" altLang="ko-KR" dirty="0"/>
              <a:t>model</a:t>
            </a:r>
            <a:r>
              <a:rPr lang="ko-KR" altLang="en-US" dirty="0"/>
              <a:t>에 해당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295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500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(spring_12_4_ex1_springex)</a:t>
            </a:r>
          </a:p>
          <a:p>
            <a:endParaRPr lang="en-US" altLang="ko-KR" dirty="0"/>
          </a:p>
          <a:p>
            <a:r>
              <a:rPr lang="ko-KR" altLang="en-US" dirty="0"/>
              <a:t>클래스에 붙인 </a:t>
            </a:r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어노테이션은</a:t>
            </a:r>
            <a:r>
              <a:rPr lang="ko-KR" altLang="en-US" baseline="0" dirty="0"/>
              <a:t> 폴더가 되고 하위 </a:t>
            </a:r>
            <a:r>
              <a:rPr lang="ko-KR" altLang="en-US" baseline="0" dirty="0" err="1"/>
              <a:t>메서드에</a:t>
            </a:r>
            <a:r>
              <a:rPr lang="ko-KR" altLang="en-US" baseline="0" dirty="0"/>
              <a:t> 붙인 </a:t>
            </a:r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어노테이션은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jsp</a:t>
            </a:r>
            <a:r>
              <a:rPr lang="en-US" altLang="ko-KR" baseline="0" dirty="0"/>
              <a:t> </a:t>
            </a:r>
            <a:r>
              <a:rPr lang="ko-KR" altLang="en-US" baseline="0" dirty="0"/>
              <a:t>파일이 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771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(spring_13_1_ex1_springex)</a:t>
            </a:r>
          </a:p>
          <a:p>
            <a:endParaRPr lang="en-US" altLang="ko-KR" dirty="0"/>
          </a:p>
          <a:p>
            <a:r>
              <a:rPr lang="en-US" altLang="ko-KR" dirty="0" err="1"/>
              <a:t>HttpServletRequest</a:t>
            </a:r>
            <a:r>
              <a:rPr lang="en-US" altLang="ko-KR" baseline="0" dirty="0"/>
              <a:t> </a:t>
            </a:r>
            <a:r>
              <a:rPr lang="ko-KR" altLang="en-US" baseline="0" dirty="0"/>
              <a:t>객체로 </a:t>
            </a:r>
            <a:r>
              <a:rPr lang="ko-KR" altLang="en-US" baseline="0" dirty="0" err="1"/>
              <a:t>입력값을</a:t>
            </a:r>
            <a:r>
              <a:rPr lang="ko-KR" altLang="en-US" baseline="0" dirty="0"/>
              <a:t> 받아서 처리 후 </a:t>
            </a:r>
            <a:r>
              <a:rPr lang="en-US" altLang="ko-KR" baseline="0" dirty="0"/>
              <a:t>Model </a:t>
            </a:r>
            <a:r>
              <a:rPr lang="ko-KR" altLang="en-US" baseline="0" dirty="0"/>
              <a:t>객체로 넘김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매개변수의 순서는 상관없으나 일반적으로 </a:t>
            </a:r>
            <a:r>
              <a:rPr lang="en-US" altLang="ko-KR" dirty="0"/>
              <a:t>request</a:t>
            </a:r>
            <a:r>
              <a:rPr lang="ko-KR" altLang="en-US" dirty="0"/>
              <a:t>를 먼저 처리해야 하므로 앞에다 써 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0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(spring_13_1_ex1_springex)</a:t>
            </a:r>
          </a:p>
          <a:p>
            <a:endParaRPr lang="en-US" altLang="ko-KR" dirty="0"/>
          </a:p>
          <a:p>
            <a:r>
              <a:rPr lang="ko-KR" altLang="en-US" dirty="0" err="1"/>
              <a:t>어노테이션을</a:t>
            </a:r>
            <a:r>
              <a:rPr lang="ko-KR" altLang="en-US" dirty="0"/>
              <a:t> 사용하는 경우 웹 </a:t>
            </a:r>
            <a:r>
              <a:rPr lang="ko-KR" altLang="en-US" dirty="0" err="1"/>
              <a:t>파라미터</a:t>
            </a:r>
            <a:r>
              <a:rPr lang="ko-KR" altLang="en-US" dirty="0"/>
              <a:t> 값이 없으면 </a:t>
            </a:r>
            <a:r>
              <a:rPr lang="en-US" altLang="ko-KR" dirty="0"/>
              <a:t>400 </a:t>
            </a:r>
            <a:r>
              <a:rPr lang="ko-KR" altLang="en-US" dirty="0"/>
              <a:t>에러 발생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테스트할 경우 </a:t>
            </a:r>
            <a:r>
              <a:rPr lang="ko-KR" altLang="en-US" dirty="0" err="1"/>
              <a:t>파라미터를</a:t>
            </a:r>
            <a:r>
              <a:rPr lang="ko-KR" altLang="en-US" dirty="0"/>
              <a:t> 넣어서 </a:t>
            </a:r>
            <a:r>
              <a:rPr lang="ko-KR" altLang="en-US" dirty="0" err="1"/>
              <a:t>테스트해야함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098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(spring_13_1_ex1_springex)</a:t>
            </a:r>
          </a:p>
          <a:p>
            <a:endParaRPr lang="en-US" altLang="ko-KR" sz="1200" dirty="0"/>
          </a:p>
          <a:p>
            <a:r>
              <a:rPr lang="en-US" altLang="ko-KR" dirty="0"/>
              <a:t>Member </a:t>
            </a:r>
            <a:r>
              <a:rPr lang="ko-KR" altLang="en-US" dirty="0"/>
              <a:t>클래스는 따로 </a:t>
            </a:r>
            <a:r>
              <a:rPr lang="ko-KR" altLang="en-US" dirty="0" err="1"/>
              <a:t>생성해야함</a:t>
            </a:r>
            <a:r>
              <a:rPr lang="en-US" altLang="ko-KR" dirty="0"/>
              <a:t>. (</a:t>
            </a:r>
            <a:r>
              <a:rPr lang="ko-KR" altLang="en-US" dirty="0"/>
              <a:t>이 클래스를 커맨드 객체라고 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Member</a:t>
            </a:r>
            <a:r>
              <a:rPr lang="en-US" altLang="ko-KR" baseline="0" dirty="0"/>
              <a:t> </a:t>
            </a:r>
            <a:r>
              <a:rPr lang="ko-KR" altLang="en-US" baseline="0" dirty="0"/>
              <a:t>클래스의 </a:t>
            </a:r>
            <a:r>
              <a:rPr lang="en-US" altLang="ko-KR" baseline="0" dirty="0"/>
              <a:t>setter</a:t>
            </a:r>
            <a:r>
              <a:rPr lang="ko-KR" altLang="en-US" baseline="0" dirty="0"/>
              <a:t>를 사용하여 순차적으로 </a:t>
            </a:r>
            <a:r>
              <a:rPr lang="ko-KR" altLang="en-US" baseline="0" dirty="0" err="1"/>
              <a:t>파라미터를</a:t>
            </a:r>
            <a:r>
              <a:rPr lang="ko-KR" altLang="en-US" baseline="0" dirty="0"/>
              <a:t> 입력하고</a:t>
            </a:r>
            <a:endParaRPr lang="en-US" altLang="ko-KR" baseline="0" dirty="0"/>
          </a:p>
          <a:p>
            <a:r>
              <a:rPr lang="ko-KR" altLang="en-US" baseline="0" dirty="0"/>
              <a:t>자동으로 </a:t>
            </a:r>
            <a:r>
              <a:rPr lang="en-US" altLang="ko-KR" baseline="0" dirty="0"/>
              <a:t>Model </a:t>
            </a:r>
            <a:r>
              <a:rPr lang="ko-KR" altLang="en-US" baseline="0" dirty="0"/>
              <a:t>객체에 저장되어 넘어감</a:t>
            </a:r>
            <a:r>
              <a:rPr lang="en-US" altLang="ko-KR" baseline="0" dirty="0"/>
              <a:t>.(</a:t>
            </a:r>
            <a:r>
              <a:rPr lang="ko-KR" altLang="en-US" baseline="0" dirty="0"/>
              <a:t>반드시 </a:t>
            </a:r>
            <a:r>
              <a:rPr lang="en-US" altLang="ko-KR" baseline="0" dirty="0"/>
              <a:t>setter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메서드가</a:t>
            </a:r>
            <a:r>
              <a:rPr lang="ko-KR" altLang="en-US" baseline="0" dirty="0"/>
              <a:t> 있어야 함</a:t>
            </a:r>
            <a:r>
              <a:rPr lang="en-US" altLang="ko-KR" baseline="0" dirty="0"/>
              <a:t>.)</a:t>
            </a:r>
          </a:p>
          <a:p>
            <a:r>
              <a:rPr lang="en-US" altLang="ko-KR" baseline="0" dirty="0" err="1"/>
              <a:t>jsp</a:t>
            </a:r>
            <a:r>
              <a:rPr lang="en-US" altLang="ko-KR" baseline="0" dirty="0"/>
              <a:t> </a:t>
            </a:r>
            <a:r>
              <a:rPr lang="ko-KR" altLang="en-US" baseline="0" dirty="0"/>
              <a:t>페이지에서 불러오기 </a:t>
            </a:r>
            <a:r>
              <a:rPr lang="en-US" altLang="ko-KR" baseline="0" dirty="0"/>
              <a:t>: ${member.name} </a:t>
            </a:r>
            <a:r>
              <a:rPr lang="ko-KR" altLang="en-US" baseline="0" dirty="0"/>
              <a:t>등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클래스의 변수명과 </a:t>
            </a:r>
            <a:r>
              <a:rPr lang="ko-KR" altLang="en-US" baseline="0" dirty="0" err="1"/>
              <a:t>파라미터의</a:t>
            </a:r>
            <a:r>
              <a:rPr lang="ko-KR" altLang="en-US" baseline="0" dirty="0"/>
              <a:t> 이름과 순서가 같아야 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68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AOP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 전체에 걸쳐 사용되는 기능을 재사용하도록 지원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와는 다른 개념이 아닌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부가적인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보조하기 위한 프로그래밍 기법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바라보던 관점을 다르게 하여 부가기능적인 측면에서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보았을때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공통된 요소를 추출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비지니스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로직의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모듈화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모듈화의 핵심 단위는 비지니스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로직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AOP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인프라 혹은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부가기능의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모듈화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대표적 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로깅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트랜잭션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 등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 모듈들의 주 목적 외에 필요한 부가적인 기능들</a:t>
            </a:r>
          </a:p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364D-BAF8-4856-9779-6D87DAD2AF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29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(spring_13_4_ex1_springex)</a:t>
            </a:r>
          </a:p>
          <a:p>
            <a:endParaRPr lang="en-US" altLang="ko-KR" dirty="0"/>
          </a:p>
          <a:p>
            <a:r>
              <a:rPr lang="ko-KR" altLang="en-US" dirty="0"/>
              <a:t>즉 경로이름이 </a:t>
            </a:r>
            <a:r>
              <a:rPr lang="ko-KR" altLang="en-US" dirty="0" err="1"/>
              <a:t>변수명이</a:t>
            </a:r>
            <a:r>
              <a:rPr lang="ko-KR" altLang="en-US" dirty="0"/>
              <a:t> 된다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변수명으로</a:t>
            </a:r>
            <a:r>
              <a:rPr lang="ko-KR" altLang="en-US" baseline="0" dirty="0"/>
              <a:t> 쓸 수 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09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364D-BAF8-4856-9779-6D87DAD2AF8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545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페이지</a:t>
            </a:r>
            <a:r>
              <a:rPr lang="en-US" altLang="ko-KR" dirty="0"/>
              <a:t>, </a:t>
            </a:r>
            <a:r>
              <a:rPr lang="ko-KR" altLang="en-US" dirty="0"/>
              <a:t>회원 가입 페이지 하자</a:t>
            </a:r>
            <a:r>
              <a:rPr lang="en-US" altLang="ko-KR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364D-BAF8-4856-9779-6D87DAD2AF8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615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ko-KR" altLang="en-US" dirty="0"/>
              <a:t>클래스에 </a:t>
            </a:r>
            <a:r>
              <a:rPr lang="en-US" altLang="ko-KR" dirty="0"/>
              <a:t>B</a:t>
            </a:r>
            <a:r>
              <a:rPr lang="ko-KR" altLang="en-US" dirty="0"/>
              <a:t>객체의 참조변수 </a:t>
            </a:r>
            <a:r>
              <a:rPr lang="en-US" altLang="ko-KR" dirty="0"/>
              <a:t>b</a:t>
            </a:r>
            <a:r>
              <a:rPr lang="ko-KR" altLang="en-US" dirty="0"/>
              <a:t>를 선언하고 </a:t>
            </a:r>
            <a:r>
              <a:rPr lang="en-US" altLang="ko-KR" dirty="0"/>
              <a:t>setter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메소드에서</a:t>
            </a:r>
            <a:r>
              <a:rPr lang="ko-KR" altLang="en-US" baseline="0" dirty="0"/>
              <a:t> 대입하도록</a:t>
            </a:r>
            <a:r>
              <a:rPr lang="en-US" altLang="ko-KR" baseline="0" dirty="0"/>
              <a:t>,</a:t>
            </a:r>
            <a:r>
              <a:rPr lang="ko-KR" altLang="en-US" baseline="0" dirty="0"/>
              <a:t> 또는 </a:t>
            </a:r>
            <a:r>
              <a:rPr lang="ko-KR" altLang="en-US" baseline="0" dirty="0" err="1"/>
              <a:t>생성자에서</a:t>
            </a:r>
            <a:r>
              <a:rPr lang="ko-KR" altLang="en-US" baseline="0" dirty="0"/>
              <a:t> 대입하도록 함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 때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IoC</a:t>
            </a:r>
            <a:r>
              <a:rPr lang="en-US" altLang="ko-KR" baseline="0" dirty="0"/>
              <a:t> </a:t>
            </a:r>
            <a:r>
              <a:rPr lang="ko-KR" altLang="en-US" baseline="0" dirty="0"/>
              <a:t>컨테이너에 필요한 부품</a:t>
            </a:r>
            <a:r>
              <a:rPr lang="en-US" altLang="ko-KR" baseline="0" dirty="0"/>
              <a:t>(</a:t>
            </a:r>
            <a:r>
              <a:rPr lang="ko-KR" altLang="en-US" baseline="0" dirty="0"/>
              <a:t>기능 등</a:t>
            </a:r>
            <a:r>
              <a:rPr lang="en-US" altLang="ko-KR" baseline="0" dirty="0"/>
              <a:t>)</a:t>
            </a:r>
            <a:r>
              <a:rPr lang="ko-KR" altLang="en-US" baseline="0" dirty="0"/>
              <a:t>에 해당하는 여러 객체들을 생성하여 활용</a:t>
            </a:r>
            <a:r>
              <a:rPr lang="en-US" altLang="ko-KR" baseline="0" dirty="0"/>
              <a:t>(</a:t>
            </a:r>
            <a:r>
              <a:rPr lang="ko-KR" altLang="en-US" baseline="0" dirty="0"/>
              <a:t>주입</a:t>
            </a:r>
            <a:r>
              <a:rPr lang="en-US" altLang="ko-KR" baseline="0" dirty="0"/>
              <a:t>)</a:t>
            </a:r>
            <a:r>
              <a:rPr lang="ko-KR" altLang="en-US" baseline="0" dirty="0"/>
              <a:t>하도록 하는 방식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364D-BAF8-4856-9779-6D87DAD2AF8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57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364D-BAF8-4856-9779-6D87DAD2AF8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92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364D-BAF8-4856-9779-6D87DAD2AF8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62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스프링은 웹 애플리케이션을 만들기 위한 프레임워크는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DispatcherServlet</a:t>
            </a:r>
            <a:r>
              <a:rPr lang="ko-KR" altLang="en-US" dirty="0"/>
              <a:t>이 최초의 요청을 무조건 받아서 처리한다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코딩을 하는 부분은 </a:t>
            </a:r>
            <a:r>
              <a:rPr lang="en-US" altLang="ko-KR" dirty="0"/>
              <a:t>Controller</a:t>
            </a:r>
            <a:r>
              <a:rPr lang="ko-KR" altLang="en-US" dirty="0"/>
              <a:t>와 </a:t>
            </a:r>
            <a:r>
              <a:rPr lang="en-US" altLang="ko-KR" dirty="0"/>
              <a:t>View.</a:t>
            </a:r>
          </a:p>
          <a:p>
            <a:r>
              <a:rPr lang="ko-KR" altLang="en-US" dirty="0"/>
              <a:t>나머지는 스프링 프레임워크에서 자동으로 생성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흐름</a:t>
            </a:r>
            <a:endParaRPr lang="en-US" altLang="ko-KR" dirty="0"/>
          </a:p>
          <a:p>
            <a:r>
              <a:rPr lang="en-US" altLang="ko-KR" dirty="0"/>
              <a:t>Client -&gt; </a:t>
            </a:r>
            <a:r>
              <a:rPr lang="en-US" altLang="ko-KR" dirty="0" err="1"/>
              <a:t>DispatcherServlet</a:t>
            </a:r>
            <a:r>
              <a:rPr lang="en-US" altLang="ko-KR" dirty="0"/>
              <a:t> -&gt; Controller</a:t>
            </a:r>
            <a:r>
              <a:rPr lang="en-US" altLang="ko-KR" baseline="0" dirty="0"/>
              <a:t> -&gt; </a:t>
            </a:r>
            <a:r>
              <a:rPr lang="en-US" altLang="ko-KR" baseline="0" dirty="0" err="1"/>
              <a:t>DispatcherServlet</a:t>
            </a:r>
            <a:r>
              <a:rPr lang="en-US" altLang="ko-KR" baseline="0" dirty="0"/>
              <a:t> -&gt; </a:t>
            </a:r>
            <a:r>
              <a:rPr lang="en-US" altLang="ko-KR" baseline="0" dirty="0" err="1"/>
              <a:t>ViewResolver</a:t>
            </a:r>
            <a:r>
              <a:rPr lang="en-US" altLang="ko-KR" baseline="0" dirty="0"/>
              <a:t> -&gt; 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1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(</a:t>
            </a:r>
            <a:r>
              <a:rPr lang="en-US" altLang="ko-KR" sz="1200" dirty="0"/>
              <a:t>spring_11_2_ex1_springex</a:t>
            </a:r>
            <a:r>
              <a:rPr lang="en-US" altLang="ko-KR" sz="1200" b="1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76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(</a:t>
            </a:r>
            <a:r>
              <a:rPr lang="en-US" altLang="ko-KR" sz="1200" dirty="0"/>
              <a:t>spring_11_2_ex1_springex</a:t>
            </a:r>
            <a:r>
              <a:rPr lang="en-US" altLang="ko-KR" sz="1200" b="1" dirty="0"/>
              <a:t>)</a:t>
            </a:r>
          </a:p>
          <a:p>
            <a:endParaRPr lang="en-US" altLang="ko-KR" sz="1200" b="1" dirty="0"/>
          </a:p>
          <a:p>
            <a:r>
              <a:rPr lang="ko-KR" altLang="en-US" dirty="0"/>
              <a:t>기본 패키지 명을 정할 때 </a:t>
            </a:r>
            <a:r>
              <a:rPr lang="en-US" altLang="ko-KR" dirty="0"/>
              <a:t>.(dot)</a:t>
            </a:r>
            <a:r>
              <a:rPr lang="ko-KR" altLang="en-US" dirty="0"/>
              <a:t>은 두 개 이상 넣어서 작성해야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두번째</a:t>
            </a:r>
            <a:r>
              <a:rPr lang="ko-KR" altLang="en-US" dirty="0"/>
              <a:t> </a:t>
            </a:r>
            <a:r>
              <a:rPr lang="en-US" altLang="ko-KR" dirty="0"/>
              <a:t>‘ . ’ </a:t>
            </a:r>
            <a:r>
              <a:rPr lang="ko-KR" altLang="en-US" dirty="0"/>
              <a:t>이후의 이름이 </a:t>
            </a:r>
            <a:r>
              <a:rPr lang="ko-KR" altLang="en-US" dirty="0" err="1"/>
              <a:t>컨텍스트이름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256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4364D-BAF8-4856-9779-6D87DAD2AF8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52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2A19-C571-4D2B-904B-F978BA729C1F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45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2A19-C571-4D2B-904B-F978BA729C1F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29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2A19-C571-4D2B-904B-F978BA729C1F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0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854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2148"/>
            <a:ext cx="10515600" cy="518822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70374"/>
            <a:ext cx="2743200" cy="251101"/>
          </a:xfrm>
        </p:spPr>
        <p:txBody>
          <a:bodyPr/>
          <a:lstStyle/>
          <a:p>
            <a:fld id="{70902A19-C571-4D2B-904B-F978BA729C1F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70374"/>
            <a:ext cx="4114800" cy="2511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70374"/>
            <a:ext cx="2743200" cy="251101"/>
          </a:xfrm>
        </p:spPr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26774" y="1033670"/>
            <a:ext cx="916387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9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2A19-C571-4D2B-904B-F978BA729C1F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00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2A19-C571-4D2B-904B-F978BA729C1F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2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2A19-C571-4D2B-904B-F978BA729C1F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1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2A19-C571-4D2B-904B-F978BA729C1F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526774" y="1033670"/>
            <a:ext cx="916387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81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2A19-C571-4D2B-904B-F978BA729C1F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3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2A19-C571-4D2B-904B-F978BA729C1F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67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2A19-C571-4D2B-904B-F978BA729C1F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06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02A19-C571-4D2B-904B-F978BA729C1F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82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Spring MVC(Legacy)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프로젝트로 알아보는 </a:t>
            </a:r>
            <a:r>
              <a:rPr lang="en-US" altLang="ko-KR" dirty="0"/>
              <a:t>Spring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079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핵심 개념</a:t>
            </a:r>
            <a:endParaRPr lang="en-US" altLang="ko-KR" dirty="0"/>
          </a:p>
          <a:p>
            <a:pPr lvl="1"/>
            <a:r>
              <a:rPr lang="en-US" altLang="ko-KR" dirty="0" err="1"/>
              <a:t>IoC</a:t>
            </a:r>
            <a:r>
              <a:rPr lang="en-US" altLang="ko-KR" dirty="0"/>
              <a:t> </a:t>
            </a:r>
            <a:r>
              <a:rPr lang="ko-KR" altLang="en-US" dirty="0"/>
              <a:t>컨테이너</a:t>
            </a:r>
            <a:endParaRPr lang="en-US" altLang="ko-KR" dirty="0"/>
          </a:p>
          <a:p>
            <a:pPr lvl="2"/>
            <a:r>
              <a:rPr lang="ko-KR" altLang="en-US" dirty="0">
                <a:latin typeface="+mn-ea"/>
              </a:rPr>
              <a:t>빈</a:t>
            </a:r>
            <a:r>
              <a:rPr lang="en-US" altLang="ko-KR" dirty="0">
                <a:latin typeface="+mn-ea"/>
              </a:rPr>
              <a:t>(Bean)</a:t>
            </a:r>
          </a:p>
          <a:p>
            <a:pPr lvl="3"/>
            <a:r>
              <a:rPr lang="ko-KR" altLang="en-US" dirty="0">
                <a:latin typeface="+mn-ea"/>
              </a:rPr>
              <a:t>스프링이 </a:t>
            </a:r>
            <a:r>
              <a:rPr lang="ko-KR" altLang="en-US" dirty="0" err="1">
                <a:latin typeface="+mn-ea"/>
              </a:rPr>
              <a:t>제어권을</a:t>
            </a:r>
            <a:r>
              <a:rPr lang="ko-KR" altLang="en-US" dirty="0">
                <a:latin typeface="+mn-ea"/>
              </a:rPr>
              <a:t> 가지고 직접 만들고 관계를 부여하는 오브젝트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빈 </a:t>
            </a:r>
            <a:r>
              <a:rPr lang="ko-KR" altLang="en-US" dirty="0" err="1">
                <a:latin typeface="+mn-ea"/>
              </a:rPr>
              <a:t>팩토리</a:t>
            </a:r>
            <a:r>
              <a:rPr lang="en-US" altLang="ko-KR" dirty="0">
                <a:latin typeface="+mn-ea"/>
              </a:rPr>
              <a:t>(Bean Factory)</a:t>
            </a:r>
          </a:p>
          <a:p>
            <a:pPr lvl="3"/>
            <a:r>
              <a:rPr lang="ko-KR" altLang="en-US" dirty="0">
                <a:latin typeface="+mn-ea"/>
              </a:rPr>
              <a:t>빈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오브젝트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의 생성과 관계 설정 제어를 담당하는 </a:t>
            </a:r>
            <a:r>
              <a:rPr lang="en-US" altLang="ko-KR" dirty="0" err="1">
                <a:latin typeface="+mn-ea"/>
              </a:rPr>
              <a:t>IoC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오브젝트</a:t>
            </a:r>
            <a:endParaRPr lang="en-US" altLang="ko-KR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애플리케이션 </a:t>
            </a:r>
            <a:r>
              <a:rPr lang="ko-KR" altLang="en-US" dirty="0" err="1">
                <a:latin typeface="+mn-ea"/>
              </a:rPr>
              <a:t>컨텍스트</a:t>
            </a:r>
            <a:r>
              <a:rPr lang="en-US" altLang="ko-KR" dirty="0">
                <a:latin typeface="+mn-ea"/>
              </a:rPr>
              <a:t>(application context)</a:t>
            </a:r>
            <a:r>
              <a:rPr lang="ko-KR" altLang="en-US" dirty="0">
                <a:latin typeface="+mn-ea"/>
              </a:rPr>
              <a:t>라고도 함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애플리케이션 </a:t>
            </a:r>
            <a:r>
              <a:rPr lang="ko-KR" altLang="en-US" dirty="0" err="1">
                <a:latin typeface="+mn-ea"/>
              </a:rPr>
              <a:t>컨텍스트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IoC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컨테이너 </a:t>
            </a:r>
            <a:r>
              <a:rPr lang="en-US" altLang="ko-KR" dirty="0">
                <a:latin typeface="+mn-ea"/>
              </a:rPr>
              <a:t>or  </a:t>
            </a:r>
            <a:r>
              <a:rPr lang="ko-KR" altLang="en-US" dirty="0">
                <a:latin typeface="+mn-ea"/>
              </a:rPr>
              <a:t>스프링 컨테이너</a:t>
            </a:r>
            <a:r>
              <a:rPr lang="en-US" altLang="ko-KR" dirty="0">
                <a:latin typeface="+mn-ea"/>
              </a:rPr>
              <a:t>)</a:t>
            </a:r>
          </a:p>
          <a:p>
            <a:pPr lvl="3"/>
            <a:r>
              <a:rPr lang="en-US" altLang="ko-KR" dirty="0">
                <a:latin typeface="+mn-ea"/>
              </a:rPr>
              <a:t>DI</a:t>
            </a:r>
            <a:r>
              <a:rPr lang="ko-KR" altLang="en-US" dirty="0">
                <a:latin typeface="+mn-ea"/>
              </a:rPr>
              <a:t>를 위한 빈 </a:t>
            </a:r>
            <a:r>
              <a:rPr lang="ko-KR" altLang="en-US" dirty="0" err="1">
                <a:latin typeface="+mn-ea"/>
              </a:rPr>
              <a:t>팩토리에</a:t>
            </a:r>
            <a:r>
              <a:rPr lang="ko-KR" altLang="en-US" dirty="0">
                <a:latin typeface="+mn-ea"/>
              </a:rPr>
              <a:t> 엔터프라이즈 애플리케이션을 개발하는 데 필요한 여러 가지 컨테이너 기능을 추가한 것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설정정보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설정 메타정보</a:t>
            </a:r>
            <a:endParaRPr lang="en-US" altLang="ko-KR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구성정보 </a:t>
            </a:r>
            <a:r>
              <a:rPr lang="en-US" altLang="ko-KR" dirty="0">
                <a:latin typeface="+mn-ea"/>
              </a:rPr>
              <a:t>or </a:t>
            </a:r>
            <a:r>
              <a:rPr lang="ko-KR" altLang="en-US" dirty="0">
                <a:latin typeface="+mn-ea"/>
              </a:rPr>
              <a:t>형상정보 </a:t>
            </a:r>
            <a:r>
              <a:rPr lang="en-US" altLang="ko-KR" dirty="0">
                <a:latin typeface="+mn-ea"/>
              </a:rPr>
              <a:t>(XML)</a:t>
            </a:r>
          </a:p>
          <a:p>
            <a:pPr lvl="2"/>
            <a:r>
              <a:rPr lang="ko-KR" altLang="en-US" dirty="0">
                <a:latin typeface="+mn-ea"/>
              </a:rPr>
              <a:t>스프링 컨테이너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IoC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컨테이너</a:t>
            </a:r>
            <a:r>
              <a:rPr lang="en-US" altLang="ko-KR" dirty="0">
                <a:latin typeface="+mn-ea"/>
              </a:rPr>
              <a:t>)</a:t>
            </a:r>
          </a:p>
          <a:p>
            <a:pPr lvl="3"/>
            <a:r>
              <a:rPr lang="en-US" altLang="ko-KR" dirty="0" err="1">
                <a:latin typeface="+mn-ea"/>
              </a:rPr>
              <a:t>IoC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방식으로 빈을 관리한다는 의미에서 애플리케이션 </a:t>
            </a:r>
            <a:r>
              <a:rPr lang="ko-KR" altLang="en-US" dirty="0" err="1">
                <a:latin typeface="+mn-ea"/>
              </a:rPr>
              <a:t>컨텍스트나</a:t>
            </a:r>
            <a:r>
              <a:rPr lang="ko-KR" altLang="en-US" dirty="0">
                <a:latin typeface="+mn-ea"/>
              </a:rPr>
              <a:t> 빈 </a:t>
            </a:r>
            <a:r>
              <a:rPr lang="ko-KR" altLang="en-US" dirty="0" err="1">
                <a:latin typeface="+mn-ea"/>
              </a:rPr>
              <a:t>팩토리를</a:t>
            </a:r>
            <a:r>
              <a:rPr lang="ko-KR" altLang="en-US" dirty="0">
                <a:latin typeface="+mn-ea"/>
              </a:rPr>
              <a:t> 의미</a:t>
            </a:r>
            <a:endParaRPr lang="en-US" altLang="ko-KR" dirty="0">
              <a:latin typeface="+mn-ea"/>
            </a:endParaRPr>
          </a:p>
          <a:p>
            <a:pPr lvl="3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스프링 컨테이너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=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IoC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컨테이너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=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애플리케이션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컨택스트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=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빈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팩토리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453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스프링의 </a:t>
            </a:r>
            <a:r>
              <a:rPr lang="en-US" altLang="ko-KR" dirty="0"/>
              <a:t>DI</a:t>
            </a:r>
            <a:r>
              <a:rPr lang="ko-KR" altLang="en-US" dirty="0"/>
              <a:t>와 </a:t>
            </a:r>
            <a:r>
              <a:rPr lang="en-US" altLang="ko-KR" dirty="0" err="1"/>
              <a:t>IoC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class </a:t>
            </a:r>
            <a:r>
              <a:rPr lang="ko-KR" altLang="en-US" dirty="0"/>
              <a:t>사이의 의존관계를 빈 설정 정보를 바탕으로 </a:t>
            </a:r>
            <a:r>
              <a:rPr lang="en-US" altLang="ko-KR" dirty="0"/>
              <a:t>container</a:t>
            </a:r>
            <a:r>
              <a:rPr lang="ko-KR" altLang="en-US" dirty="0"/>
              <a:t>가 자동적으로 연결</a:t>
            </a:r>
            <a:endParaRPr lang="en-US" altLang="ko-KR" dirty="0">
              <a:latin typeface="+mn-ea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599723" y="2367983"/>
            <a:ext cx="1560353" cy="9227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IoC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599724" y="3739497"/>
            <a:ext cx="1560353" cy="922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119503" y="5220198"/>
            <a:ext cx="2128933" cy="9227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Setter Injection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587689" y="5220198"/>
            <a:ext cx="2128933" cy="9227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Constructor Injection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4" idx="4"/>
            <a:endCxn id="5" idx="0"/>
          </p:cNvCxnSpPr>
          <p:nvPr/>
        </p:nvCxnSpPr>
        <p:spPr>
          <a:xfrm>
            <a:off x="3379900" y="3290772"/>
            <a:ext cx="1" cy="4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3"/>
            <a:endCxn id="6" idx="0"/>
          </p:cNvCxnSpPr>
          <p:nvPr/>
        </p:nvCxnSpPr>
        <p:spPr>
          <a:xfrm flipH="1">
            <a:off x="2183970" y="4527147"/>
            <a:ext cx="644262" cy="69305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5"/>
            <a:endCxn id="7" idx="0"/>
          </p:cNvCxnSpPr>
          <p:nvPr/>
        </p:nvCxnSpPr>
        <p:spPr>
          <a:xfrm>
            <a:off x="3931569" y="4527147"/>
            <a:ext cx="720587" cy="69305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6321284" y="3641544"/>
            <a:ext cx="3651886" cy="2828830"/>
          </a:xfrm>
          <a:prstGeom prst="roundRect">
            <a:avLst>
              <a:gd name="adj" fmla="val 5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45249" y="2226364"/>
            <a:ext cx="3077890" cy="119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</a:t>
            </a:r>
            <a:r>
              <a:rPr lang="ko-KR" altLang="en-US" sz="2000" dirty="0"/>
              <a:t>객체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650599" y="3956354"/>
            <a:ext cx="1244694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new B()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564470" y="3956354"/>
            <a:ext cx="1244694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new C()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773849" y="2724682"/>
            <a:ext cx="2584851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setter() or construct()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6" idx="0"/>
          </p:cNvCxnSpPr>
          <p:nvPr/>
        </p:nvCxnSpPr>
        <p:spPr>
          <a:xfrm flipV="1">
            <a:off x="7272946" y="3221110"/>
            <a:ext cx="133791" cy="7352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7" idx="0"/>
          </p:cNvCxnSpPr>
          <p:nvPr/>
        </p:nvCxnSpPr>
        <p:spPr>
          <a:xfrm flipH="1" flipV="1">
            <a:off x="8755942" y="3221111"/>
            <a:ext cx="430875" cy="7352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85833" y="4589382"/>
            <a:ext cx="292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kern="1200" dirty="0">
                <a:solidFill>
                  <a:schemeClr val="bg1"/>
                </a:solidFill>
                <a:effectLst/>
                <a:latin typeface="+mn-ea"/>
                <a:ea typeface="+mn-ea"/>
              </a:rPr>
              <a:t>IoC</a:t>
            </a:r>
            <a:r>
              <a:rPr lang="ko-KR" altLang="en-US" sz="2000" kern="1200" dirty="0">
                <a:solidFill>
                  <a:schemeClr val="bg1"/>
                </a:solidFill>
                <a:effectLst/>
                <a:latin typeface="+mn-ea"/>
                <a:ea typeface="+mn-ea"/>
              </a:rPr>
              <a:t>컨테이너</a:t>
            </a:r>
            <a:endParaRPr lang="ko-KR" altLang="en-US" sz="2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32" name="직선 화살표 연결선 31"/>
          <p:cNvCxnSpPr>
            <a:stCxn id="27" idx="3"/>
          </p:cNvCxnSpPr>
          <p:nvPr/>
        </p:nvCxnSpPr>
        <p:spPr>
          <a:xfrm>
            <a:off x="9809164" y="4209062"/>
            <a:ext cx="761688" cy="42645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518199" y="5176177"/>
            <a:ext cx="1244694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new X()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697787" y="5774167"/>
            <a:ext cx="1244694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new Y()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564470" y="5094312"/>
            <a:ext cx="1244694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new Z()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5" idx="3"/>
          </p:cNvCxnSpPr>
          <p:nvPr/>
        </p:nvCxnSpPr>
        <p:spPr>
          <a:xfrm flipV="1">
            <a:off x="9809164" y="5094313"/>
            <a:ext cx="761688" cy="25270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990555" y="4699025"/>
            <a:ext cx="174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인터페이스를 통한 부품화</a:t>
            </a:r>
          </a:p>
        </p:txBody>
      </p:sp>
    </p:spTree>
    <p:extLst>
      <p:ext uri="{BB962C8B-B14F-4D97-AF65-F5344CB8AC3E}">
        <p14:creationId xmlns:p14="http://schemas.microsoft.com/office/powerpoint/2010/main" val="348233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 </a:t>
            </a:r>
            <a:r>
              <a:rPr lang="ko-KR" altLang="en-US" dirty="0" err="1"/>
              <a:t>웹서버</a:t>
            </a:r>
            <a:r>
              <a:rPr lang="ko-KR" altLang="en-US" dirty="0"/>
              <a:t> 구동 방식</a:t>
            </a:r>
          </a:p>
        </p:txBody>
      </p:sp>
      <p:pic>
        <p:nvPicPr>
          <p:cNvPr id="1026" name="Picture 2" descr="https://kisukpark.files.wordpress.com/2013/08/web-server-and-servle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03" y="2071397"/>
            <a:ext cx="11037993" cy="338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053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 </a:t>
            </a:r>
            <a:r>
              <a:rPr lang="ko-KR" altLang="en-US" dirty="0" err="1"/>
              <a:t>웹서버</a:t>
            </a:r>
            <a:r>
              <a:rPr lang="ko-KR" altLang="en-US" dirty="0"/>
              <a:t> 구동 방식</a:t>
            </a:r>
          </a:p>
        </p:txBody>
      </p:sp>
      <p:pic>
        <p:nvPicPr>
          <p:cNvPr id="2052" name="Picture 4" descr="https://kisukpark.files.wordpress.com/2013/08/ec8aa4ed81aceba6b0ec83b7-2013-08-29-ec98a4ed9b84-2-35-38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9" b="830"/>
          <a:stretch/>
        </p:blipFill>
        <p:spPr bwMode="auto">
          <a:xfrm>
            <a:off x="2477351" y="1133061"/>
            <a:ext cx="7237298" cy="568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74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 </a:t>
            </a:r>
            <a:r>
              <a:rPr lang="ko-KR" altLang="en-US" dirty="0" err="1"/>
              <a:t>웹서버</a:t>
            </a:r>
            <a:r>
              <a:rPr lang="ko-KR" altLang="en-US" dirty="0"/>
              <a:t> 구동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Spring MVC module </a:t>
            </a:r>
            <a:r>
              <a:rPr lang="ko-KR" altLang="en-US" dirty="0"/>
              <a:t>내부의 작동</a:t>
            </a:r>
          </a:p>
          <a:p>
            <a:pPr lvl="1" fontAlgn="base"/>
            <a:r>
              <a:rPr lang="ko-KR" altLang="en-US" dirty="0" err="1"/>
              <a:t>서블릿이</a:t>
            </a:r>
            <a:r>
              <a:rPr lang="ko-KR" altLang="en-US" dirty="0"/>
              <a:t> 요청을 수신</a:t>
            </a:r>
            <a:r>
              <a:rPr lang="en-US" altLang="ko-KR" dirty="0"/>
              <a:t>(</a:t>
            </a:r>
            <a:r>
              <a:rPr lang="ko-KR" altLang="en-US" dirty="0"/>
              <a:t>앞에서 </a:t>
            </a:r>
            <a:r>
              <a:rPr lang="en-US" altLang="ko-KR" dirty="0"/>
              <a:t>Servlet Container</a:t>
            </a:r>
            <a:r>
              <a:rPr lang="ko-KR" altLang="en-US" dirty="0"/>
              <a:t>가 적절한 </a:t>
            </a:r>
            <a:r>
              <a:rPr lang="ko-KR" altLang="en-US" dirty="0" err="1"/>
              <a:t>서블릿으로</a:t>
            </a:r>
            <a:r>
              <a:rPr lang="ko-KR" altLang="en-US" dirty="0"/>
              <a:t> </a:t>
            </a:r>
            <a:r>
              <a:rPr lang="ko-KR" altLang="en-US" dirty="0" err="1"/>
              <a:t>보낸준</a:t>
            </a:r>
            <a:r>
              <a:rPr lang="ko-KR" altLang="en-US" dirty="0"/>
              <a:t> 것</a:t>
            </a:r>
            <a:r>
              <a:rPr lang="en-US" altLang="ko-KR" dirty="0"/>
              <a:t>)</a:t>
            </a:r>
          </a:p>
          <a:p>
            <a:pPr lvl="1" fontAlgn="base"/>
            <a:r>
              <a:rPr lang="en-US" altLang="ko-KR" dirty="0"/>
              <a:t>Handler Mapping</a:t>
            </a:r>
            <a:r>
              <a:rPr lang="ko-KR" altLang="en-US" dirty="0"/>
              <a:t>을 통해서 요청을 처리할 </a:t>
            </a:r>
            <a:r>
              <a:rPr lang="en-US" altLang="ko-KR" dirty="0"/>
              <a:t>Controller</a:t>
            </a:r>
            <a:r>
              <a:rPr lang="ko-KR" altLang="en-US" dirty="0"/>
              <a:t>를 검색</a:t>
            </a:r>
            <a:endParaRPr lang="en-US" altLang="ko-KR" dirty="0"/>
          </a:p>
          <a:p>
            <a:pPr lvl="1" fontAlgn="base"/>
            <a:r>
              <a:rPr lang="ko-KR" altLang="en-US" dirty="0"/>
              <a:t>해당 </a:t>
            </a:r>
            <a:r>
              <a:rPr lang="en-US" altLang="ko-KR" dirty="0"/>
              <a:t>Controller</a:t>
            </a:r>
            <a:r>
              <a:rPr lang="ko-KR" altLang="en-US" dirty="0"/>
              <a:t>로 요청을 전송</a:t>
            </a:r>
            <a:endParaRPr lang="en-US" altLang="ko-KR" dirty="0"/>
          </a:p>
          <a:p>
            <a:pPr lvl="1" fontAlgn="base"/>
            <a:r>
              <a:rPr lang="en-US" altLang="ko-KR" dirty="0"/>
              <a:t>Controller</a:t>
            </a:r>
            <a:r>
              <a:rPr lang="ko-KR" altLang="en-US" dirty="0"/>
              <a:t>는 처리 결과를 </a:t>
            </a:r>
            <a:r>
              <a:rPr lang="en-US" altLang="ko-KR" dirty="0"/>
              <a:t>Model</a:t>
            </a:r>
            <a:r>
              <a:rPr lang="ko-KR" altLang="en-US" dirty="0"/>
              <a:t>로 반환</a:t>
            </a:r>
            <a:endParaRPr lang="en-US" altLang="ko-KR" dirty="0"/>
          </a:p>
          <a:p>
            <a:pPr lvl="1" fontAlgn="base"/>
            <a:r>
              <a:rPr lang="ko-KR" altLang="en-US" dirty="0"/>
              <a:t>반환 받은 </a:t>
            </a:r>
            <a:r>
              <a:rPr lang="en-US" altLang="ko-KR" dirty="0"/>
              <a:t>View Name</a:t>
            </a:r>
            <a:r>
              <a:rPr lang="ko-KR" altLang="en-US" dirty="0"/>
              <a:t>으로 </a:t>
            </a:r>
            <a:r>
              <a:rPr lang="en-US" altLang="ko-KR" dirty="0"/>
              <a:t>View Resolver</a:t>
            </a:r>
            <a:r>
              <a:rPr lang="ko-KR" altLang="en-US" dirty="0"/>
              <a:t>를 통해 </a:t>
            </a:r>
            <a:r>
              <a:rPr lang="en-US" altLang="ko-KR" dirty="0"/>
              <a:t>View</a:t>
            </a:r>
            <a:r>
              <a:rPr lang="ko-KR" altLang="en-US" dirty="0"/>
              <a:t>를 검색</a:t>
            </a:r>
            <a:endParaRPr lang="en-US" altLang="ko-KR" dirty="0"/>
          </a:p>
          <a:p>
            <a:pPr lvl="1" fontAlgn="base"/>
            <a:r>
              <a:rPr lang="ko-KR" altLang="en-US" dirty="0"/>
              <a:t>찾은 </a:t>
            </a:r>
            <a:r>
              <a:rPr lang="en-US" altLang="ko-KR" dirty="0"/>
              <a:t>View </a:t>
            </a:r>
            <a:r>
              <a:rPr lang="ko-KR" altLang="en-US" dirty="0"/>
              <a:t>파일에 </a:t>
            </a:r>
            <a:r>
              <a:rPr lang="en-US" altLang="ko-KR" dirty="0"/>
              <a:t>Controller</a:t>
            </a:r>
            <a:r>
              <a:rPr lang="ko-KR" altLang="en-US" dirty="0"/>
              <a:t>가 만들었던 </a:t>
            </a:r>
            <a:r>
              <a:rPr lang="en-US" altLang="ko-KR" dirty="0"/>
              <a:t>Model</a:t>
            </a:r>
            <a:r>
              <a:rPr lang="ko-KR" altLang="en-US" dirty="0"/>
              <a:t>을 주어 </a:t>
            </a:r>
            <a:r>
              <a:rPr lang="en-US" altLang="ko-KR" dirty="0"/>
              <a:t>View</a:t>
            </a:r>
            <a:r>
              <a:rPr lang="ko-KR" altLang="en-US" dirty="0"/>
              <a:t>를 완성</a:t>
            </a:r>
            <a:endParaRPr lang="en-US" altLang="ko-KR" dirty="0"/>
          </a:p>
          <a:p>
            <a:pPr lvl="1" fontAlgn="base"/>
            <a:r>
              <a:rPr lang="ko-KR" altLang="en-US" dirty="0"/>
              <a:t>완성된 </a:t>
            </a:r>
            <a:r>
              <a:rPr lang="en-US" altLang="ko-KR" dirty="0"/>
              <a:t>View</a:t>
            </a:r>
            <a:r>
              <a:rPr lang="ko-KR" altLang="en-US" dirty="0"/>
              <a:t>를 </a:t>
            </a:r>
            <a:r>
              <a:rPr lang="en-US" altLang="ko-KR" dirty="0"/>
              <a:t>Response</a:t>
            </a:r>
            <a:r>
              <a:rPr lang="ko-KR" altLang="en-US" dirty="0"/>
              <a:t>가 </a:t>
            </a:r>
            <a:r>
              <a:rPr lang="en-US" altLang="ko-KR" dirty="0"/>
              <a:t>Client</a:t>
            </a:r>
            <a:r>
              <a:rPr lang="ko-KR" altLang="en-US" dirty="0"/>
              <a:t>로 전달</a:t>
            </a:r>
            <a:endParaRPr lang="en-US" altLang="ko-KR" dirty="0"/>
          </a:p>
          <a:p>
            <a:pPr lvl="1" fontAlgn="base"/>
            <a:endParaRPr lang="en-US" altLang="ko-KR" dirty="0"/>
          </a:p>
          <a:p>
            <a:pPr fontAlgn="base"/>
            <a:r>
              <a:rPr lang="en-US" altLang="ko-KR" dirty="0"/>
              <a:t>Spring Container(=Application Container) </a:t>
            </a:r>
            <a:r>
              <a:rPr lang="ko-KR" altLang="en-US" dirty="0"/>
              <a:t>의 역할</a:t>
            </a:r>
          </a:p>
          <a:p>
            <a:pPr lvl="1" fontAlgn="base"/>
            <a:r>
              <a:rPr lang="en-US" altLang="ko-KR" dirty="0"/>
              <a:t>Singleton</a:t>
            </a:r>
            <a:r>
              <a:rPr lang="ko-KR" altLang="en-US" dirty="0"/>
              <a:t>의 </a:t>
            </a:r>
            <a:r>
              <a:rPr lang="en-US" altLang="ko-KR" dirty="0"/>
              <a:t>bean</a:t>
            </a:r>
            <a:r>
              <a:rPr lang="ko-KR" altLang="en-US" dirty="0"/>
              <a:t>들을 관리</a:t>
            </a:r>
            <a:r>
              <a:rPr lang="en-US" altLang="ko-KR" dirty="0"/>
              <a:t>(Handler Mapper, Controller, View Resolver, View) : </a:t>
            </a:r>
            <a:r>
              <a:rPr lang="ko-KR" altLang="en-US" dirty="0"/>
              <a:t>요청 마다 매번 새로 객체를 만드는 것 보다 </a:t>
            </a:r>
            <a:r>
              <a:rPr lang="en-US" altLang="ko-KR" dirty="0"/>
              <a:t>Singleton</a:t>
            </a:r>
            <a:r>
              <a:rPr lang="ko-KR" altLang="en-US" dirty="0"/>
              <a:t>으로 하나 만들어 두고 재사용</a:t>
            </a:r>
            <a:endParaRPr lang="en-US" altLang="ko-KR" dirty="0"/>
          </a:p>
          <a:p>
            <a:pPr lvl="1" fontAlgn="base"/>
            <a:r>
              <a:rPr lang="ko-KR" altLang="en-US" dirty="0"/>
              <a:t>개발자가 직접 </a:t>
            </a:r>
            <a:r>
              <a:rPr lang="en-US" altLang="ko-KR" dirty="0"/>
              <a:t>Dispatcher Servlet</a:t>
            </a:r>
            <a:r>
              <a:rPr lang="ko-KR" altLang="en-US" dirty="0"/>
              <a:t>과 각 </a:t>
            </a:r>
            <a:r>
              <a:rPr lang="en-US" altLang="ko-KR" dirty="0"/>
              <a:t>bean</a:t>
            </a:r>
            <a:r>
              <a:rPr lang="ko-KR" altLang="en-US" dirty="0"/>
              <a:t>들 사이의 의존성을 명시적으로 코드로 나타내지 않아도 </a:t>
            </a:r>
            <a:r>
              <a:rPr lang="en-US" altLang="ko-KR" dirty="0"/>
              <a:t>DI</a:t>
            </a:r>
            <a:r>
              <a:rPr lang="ko-KR" altLang="en-US" dirty="0"/>
              <a:t>로 각 컴포넌트 사이의 연결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8810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스프링 </a:t>
            </a:r>
            <a:r>
              <a:rPr lang="en-US" altLang="ko-KR" dirty="0">
                <a:latin typeface="+mn-ea"/>
              </a:rPr>
              <a:t>MVC </a:t>
            </a:r>
            <a:r>
              <a:rPr lang="ko-KR" altLang="en-US" dirty="0">
                <a:latin typeface="+mn-ea"/>
              </a:rPr>
              <a:t>동작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20807" y="3282632"/>
            <a:ext cx="1281953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377654" y="3282632"/>
            <a:ext cx="2124636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DispatcherServlet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638500" y="1839314"/>
            <a:ext cx="2124636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HandlerMapping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883724" y="1839314"/>
            <a:ext cx="2124636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HandlerAdapter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9286265" y="3177276"/>
            <a:ext cx="16270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381266" y="4829260"/>
            <a:ext cx="16270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ViewResolver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750560" y="4725950"/>
            <a:ext cx="16270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View(JSP)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410336" y="3600879"/>
            <a:ext cx="2841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4812877" y="2594427"/>
            <a:ext cx="1192306" cy="58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6825453" y="2535119"/>
            <a:ext cx="972671" cy="64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7627797" y="3495523"/>
            <a:ext cx="1452280" cy="11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6825453" y="4019816"/>
            <a:ext cx="1154206" cy="70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5252147" y="4019816"/>
            <a:ext cx="828117" cy="60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7708480" y="3692108"/>
            <a:ext cx="1371597" cy="1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864240" y="3773595"/>
            <a:ext cx="97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CC7231CA-A792-F52F-0D4F-38914C1DFFDE}"/>
              </a:ext>
            </a:extLst>
          </p:cNvPr>
          <p:cNvCxnSpPr>
            <a:cxnSpLocks/>
          </p:cNvCxnSpPr>
          <p:nvPr/>
        </p:nvCxnSpPr>
        <p:spPr>
          <a:xfrm flipH="1" flipV="1">
            <a:off x="6540759" y="4019816"/>
            <a:ext cx="1257365" cy="74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64D35D8-FB9B-0B17-5735-3A0DF3383CE1}"/>
              </a:ext>
            </a:extLst>
          </p:cNvPr>
          <p:cNvCxnSpPr>
            <a:cxnSpLocks/>
          </p:cNvCxnSpPr>
          <p:nvPr/>
        </p:nvCxnSpPr>
        <p:spPr>
          <a:xfrm flipH="1" flipV="1">
            <a:off x="2302760" y="4019816"/>
            <a:ext cx="1335740" cy="80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88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스프링 </a:t>
            </a:r>
            <a:r>
              <a:rPr lang="en-US" altLang="ko-KR" dirty="0">
                <a:latin typeface="+mn-ea"/>
              </a:rPr>
              <a:t>MVC </a:t>
            </a:r>
            <a:r>
              <a:rPr lang="ko-KR" altLang="en-US" dirty="0">
                <a:latin typeface="+mn-ea"/>
              </a:rPr>
              <a:t>구조 살펴보기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우선 스프링 </a:t>
            </a:r>
            <a:r>
              <a:rPr lang="en-US" altLang="ko-KR" dirty="0"/>
              <a:t>MVC </a:t>
            </a:r>
            <a:r>
              <a:rPr lang="ko-KR" altLang="en-US" dirty="0"/>
              <a:t>프로젝트 생성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https://t1.daumcdn.net/cfile/tistory/2773943A588EF5641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33"/>
          <a:stretch/>
        </p:blipFill>
        <p:spPr bwMode="auto">
          <a:xfrm>
            <a:off x="2370352" y="1761224"/>
            <a:ext cx="7058025" cy="470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603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스프링 </a:t>
            </a:r>
            <a:r>
              <a:rPr lang="en-US" altLang="ko-KR" dirty="0">
                <a:latin typeface="+mn-ea"/>
              </a:rPr>
              <a:t>MVC </a:t>
            </a:r>
            <a:r>
              <a:rPr lang="ko-KR" altLang="en-US" dirty="0">
                <a:latin typeface="+mn-ea"/>
              </a:rPr>
              <a:t>구조 살펴보기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883" y="1550019"/>
            <a:ext cx="4242955" cy="38965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976" y="1550019"/>
            <a:ext cx="4235083" cy="18735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68632" y="5657495"/>
            <a:ext cx="4453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Project </a:t>
            </a:r>
            <a:r>
              <a:rPr lang="ko-KR" altLang="en-US" sz="1200" dirty="0"/>
              <a:t>이름 및 </a:t>
            </a:r>
            <a:r>
              <a:rPr lang="en-US" altLang="ko-KR" sz="1200" dirty="0"/>
              <a:t>Spring MVC Project </a:t>
            </a:r>
            <a:r>
              <a:rPr lang="ko-KR" altLang="en-US" sz="1200" dirty="0"/>
              <a:t>설정</a:t>
            </a:r>
            <a:endParaRPr lang="en-US" altLang="ko-KR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8064076" y="3581607"/>
            <a:ext cx="2083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기본 패키지 설정</a:t>
            </a:r>
            <a:endParaRPr lang="en-US" altLang="ko-KR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2461463" y="2455657"/>
            <a:ext cx="1303173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21320" y="4815730"/>
            <a:ext cx="1221286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54397" y="2515980"/>
            <a:ext cx="1130548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936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자바 및 웹 모듈 버전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Properties </a:t>
            </a:r>
            <a:r>
              <a:rPr lang="ko-KR" altLang="en-US" dirty="0"/>
              <a:t>변경                                                                                                                                                                                  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프로젝트</a:t>
            </a:r>
            <a:r>
              <a:rPr lang="en-US" altLang="ko-KR" dirty="0"/>
              <a:t>]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&gt; Properties</a:t>
            </a:r>
          </a:p>
          <a:p>
            <a:pPr lvl="1"/>
            <a:r>
              <a:rPr lang="en-US" altLang="ko-KR" dirty="0"/>
              <a:t>Project Facets &gt; </a:t>
            </a:r>
          </a:p>
          <a:p>
            <a:pPr lvl="1"/>
            <a:r>
              <a:rPr lang="en-US" altLang="ko-KR" dirty="0"/>
              <a:t>Dynamic Web Module 2.5 -&gt; 4.0</a:t>
            </a:r>
          </a:p>
          <a:p>
            <a:pPr lvl="1"/>
            <a:r>
              <a:rPr lang="en-US" altLang="ko-KR" dirty="0"/>
              <a:t>Java 1.6 -&gt; 11</a:t>
            </a:r>
          </a:p>
          <a:p>
            <a:pPr lvl="1"/>
            <a:r>
              <a:rPr lang="ko-KR" altLang="en-US" dirty="0" err="1"/>
              <a:t>대화창</a:t>
            </a:r>
            <a:r>
              <a:rPr lang="ko-KR" altLang="en-US" dirty="0"/>
              <a:t> 우측 화면에 </a:t>
            </a:r>
            <a:r>
              <a:rPr lang="en-US" altLang="ko-KR" dirty="0"/>
              <a:t>Runtimes </a:t>
            </a:r>
            <a:r>
              <a:rPr lang="ko-KR" altLang="en-US" dirty="0"/>
              <a:t>클릭 </a:t>
            </a:r>
            <a:r>
              <a:rPr lang="en-US" altLang="ko-KR" dirty="0"/>
              <a:t>-&gt; Apache Tomcat </a:t>
            </a:r>
            <a:r>
              <a:rPr lang="ko-KR" altLang="en-US" dirty="0"/>
              <a:t>체크</a:t>
            </a:r>
            <a:endParaRPr lang="en-US" altLang="ko-KR" dirty="0"/>
          </a:p>
          <a:p>
            <a:pPr lvl="1"/>
            <a:r>
              <a:rPr lang="en-US" altLang="ko-KR" dirty="0"/>
              <a:t>[Apply]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35162" t="1" b="58398"/>
          <a:stretch/>
        </p:blipFill>
        <p:spPr>
          <a:xfrm>
            <a:off x="6800044" y="3451539"/>
            <a:ext cx="5213467" cy="2240923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9839459" y="4250028"/>
            <a:ext cx="875764" cy="3477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324304" y="4597758"/>
            <a:ext cx="360609" cy="2962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02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라이브러리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2148"/>
            <a:ext cx="10515600" cy="5440624"/>
          </a:xfrm>
        </p:spPr>
        <p:txBody>
          <a:bodyPr>
            <a:normAutofit/>
          </a:bodyPr>
          <a:lstStyle/>
          <a:p>
            <a:r>
              <a:rPr lang="ko-KR" altLang="en-US" dirty="0"/>
              <a:t>라이브러리 버전 수정</a:t>
            </a:r>
            <a:r>
              <a:rPr lang="en-US" altLang="ko-KR" dirty="0"/>
              <a:t>(pom.xml)</a:t>
            </a:r>
          </a:p>
          <a:p>
            <a:pPr lvl="1"/>
            <a:r>
              <a:rPr lang="ko-KR" altLang="en-US" dirty="0"/>
              <a:t>라이브러리 버전 확인 사이트 </a:t>
            </a:r>
            <a:r>
              <a:rPr lang="en-US" altLang="ko-KR" dirty="0">
                <a:hlinkClick r:id="rId2"/>
              </a:rPr>
              <a:t>https://mvnrepository.com/</a:t>
            </a:r>
            <a:r>
              <a:rPr lang="en-US" altLang="ko-KR" dirty="0"/>
              <a:t> (Maven Repository)</a:t>
            </a:r>
          </a:p>
          <a:p>
            <a:pPr lvl="1"/>
            <a:r>
              <a:rPr lang="en-US" altLang="ko-KR" dirty="0"/>
              <a:t>java-version : 11</a:t>
            </a:r>
          </a:p>
          <a:p>
            <a:pPr lvl="1"/>
            <a:r>
              <a:rPr lang="en-US" altLang="ko-KR" dirty="0" err="1"/>
              <a:t>springframework</a:t>
            </a:r>
            <a:r>
              <a:rPr lang="en-US" altLang="ko-KR" dirty="0"/>
              <a:t>-version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5.3.20</a:t>
            </a:r>
            <a:endParaRPr lang="ko-KR" altLang="en-US" dirty="0"/>
          </a:p>
          <a:p>
            <a:pPr lvl="1"/>
            <a:r>
              <a:rPr lang="en-US" altLang="ko-KR" dirty="0" err="1"/>
              <a:t>aspectj</a:t>
            </a:r>
            <a:r>
              <a:rPr lang="en-US" altLang="ko-KR" dirty="0"/>
              <a:t>-version : 1.9.6</a:t>
            </a:r>
          </a:p>
          <a:p>
            <a:pPr lvl="1"/>
            <a:r>
              <a:rPr lang="en-US" altLang="ko-KR" dirty="0"/>
              <a:t>slf4j-version : 2.0.9</a:t>
            </a:r>
          </a:p>
          <a:p>
            <a:pPr lvl="1"/>
            <a:r>
              <a:rPr lang="en-US" altLang="ko-KR" dirty="0"/>
              <a:t>servlet-</a:t>
            </a:r>
            <a:r>
              <a:rPr lang="en-US" altLang="ko-KR" dirty="0" err="1"/>
              <a:t>api</a:t>
            </a:r>
            <a:r>
              <a:rPr lang="en-US" altLang="ko-KR" dirty="0"/>
              <a:t> -&gt; </a:t>
            </a:r>
            <a:r>
              <a:rPr lang="en-US" altLang="ko-KR" dirty="0" err="1"/>
              <a:t>javax.servlet-api</a:t>
            </a:r>
            <a:r>
              <a:rPr lang="en-US" altLang="ko-KR" dirty="0"/>
              <a:t> version : 3.1.0</a:t>
            </a:r>
          </a:p>
          <a:p>
            <a:pPr lvl="1"/>
            <a:r>
              <a:rPr lang="en-US" altLang="ko-KR" dirty="0"/>
              <a:t>maven-compiler-plugin</a:t>
            </a:r>
            <a:r>
              <a:rPr lang="ko-KR" altLang="en-US" dirty="0"/>
              <a:t> </a:t>
            </a:r>
            <a:r>
              <a:rPr lang="en-US" altLang="ko-KR" dirty="0"/>
              <a:t>configuration</a:t>
            </a:r>
            <a:r>
              <a:rPr lang="ko-KR" altLang="en-US" dirty="0"/>
              <a:t>의 </a:t>
            </a:r>
            <a:r>
              <a:rPr lang="en-US" altLang="ko-KR" dirty="0"/>
              <a:t>source</a:t>
            </a:r>
            <a:r>
              <a:rPr lang="ko-KR" altLang="en-US" dirty="0"/>
              <a:t>와</a:t>
            </a:r>
            <a:r>
              <a:rPr lang="en-US" altLang="ko-KR" dirty="0"/>
              <a:t> target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11 (version 3.8.1)</a:t>
            </a:r>
          </a:p>
          <a:p>
            <a:pPr lvl="1"/>
            <a:r>
              <a:rPr lang="ko-KR" altLang="en-US" dirty="0"/>
              <a:t>파일을 저장하면 자동으로 라이브러리 갱신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프로젝트</a:t>
            </a:r>
            <a:r>
              <a:rPr lang="en-US" altLang="ko-KR" dirty="0"/>
              <a:t>]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&gt; Maven &gt; Update Protect…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ko-KR" altLang="en-US" dirty="0"/>
              <a:t>오류가 있을 경우</a:t>
            </a:r>
            <a:r>
              <a:rPr lang="en-US" altLang="ko-KR" dirty="0"/>
              <a:t>(</a:t>
            </a:r>
            <a:r>
              <a:rPr lang="ko-KR" altLang="en-US" dirty="0"/>
              <a:t>최종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프로젝트</a:t>
            </a:r>
            <a:r>
              <a:rPr lang="en-US" altLang="ko-KR" dirty="0"/>
              <a:t>]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&gt; Maven &gt; Disable Maven Nature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프로젝트</a:t>
            </a:r>
            <a:r>
              <a:rPr lang="en-US" altLang="ko-KR" dirty="0"/>
              <a:t>]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&gt; Configure &gt; Convert to Maven Project </a:t>
            </a:r>
            <a:r>
              <a:rPr lang="ko-KR" altLang="en-US" dirty="0"/>
              <a:t>실행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이 후 </a:t>
            </a:r>
            <a:r>
              <a:rPr lang="en-US" altLang="ko-KR" dirty="0"/>
              <a:t>DB </a:t>
            </a:r>
            <a:r>
              <a:rPr lang="ko-KR" altLang="en-US" dirty="0"/>
              <a:t>연결</a:t>
            </a:r>
            <a:r>
              <a:rPr lang="en-US" altLang="ko-KR" dirty="0"/>
              <a:t>, MyBatis, Secure, </a:t>
            </a:r>
            <a:r>
              <a:rPr lang="ko-KR" altLang="en-US" dirty="0"/>
              <a:t>파일업로드 관련 라이브러리 설정</a:t>
            </a:r>
          </a:p>
        </p:txBody>
      </p:sp>
    </p:spTree>
    <p:extLst>
      <p:ext uri="{BB962C8B-B14F-4D97-AF65-F5344CB8AC3E}">
        <p14:creationId xmlns:p14="http://schemas.microsoft.com/office/powerpoint/2010/main" val="338977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프레임워크의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프레임워크란</a:t>
            </a:r>
            <a:endParaRPr lang="en-US" altLang="ko-KR" dirty="0"/>
          </a:p>
          <a:p>
            <a:pPr lvl="1"/>
            <a:r>
              <a:rPr lang="ko-KR" altLang="en-US" dirty="0"/>
              <a:t>아키텍처에 해당하는 골격 코드</a:t>
            </a:r>
            <a:endParaRPr lang="en-US" altLang="ko-KR" dirty="0"/>
          </a:p>
          <a:p>
            <a:pPr lvl="1"/>
            <a:r>
              <a:rPr lang="ko-KR" altLang="en-US" dirty="0"/>
              <a:t>아키텍처 란</a:t>
            </a:r>
            <a:endParaRPr lang="en-US" altLang="ko-KR" dirty="0"/>
          </a:p>
          <a:p>
            <a:pPr lvl="2"/>
            <a:r>
              <a:rPr lang="ko-KR" altLang="en-US" dirty="0"/>
              <a:t>전체 애플리케이션의 구조를 결정</a:t>
            </a:r>
            <a:endParaRPr lang="en-US" altLang="ko-KR" dirty="0"/>
          </a:p>
          <a:p>
            <a:pPr lvl="1"/>
            <a:r>
              <a:rPr lang="ko-KR" altLang="en-US" dirty="0"/>
              <a:t>애플리케이션의 기본 아키텍처는 프레임워크가 제공</a:t>
            </a:r>
            <a:r>
              <a:rPr lang="en-US" altLang="ko-KR" dirty="0"/>
              <a:t>, </a:t>
            </a:r>
            <a:r>
              <a:rPr lang="ko-KR" altLang="en-US" dirty="0"/>
              <a:t>나머지는 개발자가 담당</a:t>
            </a:r>
            <a:endParaRPr lang="en-US" altLang="ko-KR" dirty="0"/>
          </a:p>
          <a:p>
            <a:r>
              <a:rPr lang="ko-KR" altLang="en-US" dirty="0"/>
              <a:t>프레임워크의 장점</a:t>
            </a:r>
            <a:endParaRPr lang="en-US" altLang="ko-KR" dirty="0"/>
          </a:p>
          <a:p>
            <a:pPr lvl="1"/>
            <a:r>
              <a:rPr lang="ko-KR" altLang="en-US" dirty="0"/>
              <a:t>빠른 구현 시간</a:t>
            </a:r>
            <a:endParaRPr lang="en-US" altLang="ko-KR" dirty="0"/>
          </a:p>
          <a:p>
            <a:pPr lvl="1"/>
            <a:r>
              <a:rPr lang="ko-KR" altLang="en-US" dirty="0"/>
              <a:t>쉬운 관리</a:t>
            </a:r>
            <a:endParaRPr lang="en-US" altLang="ko-KR" dirty="0"/>
          </a:p>
          <a:p>
            <a:pPr lvl="1"/>
            <a:r>
              <a:rPr lang="ko-KR" altLang="en-US" dirty="0"/>
              <a:t>개발자 역량 획일화</a:t>
            </a:r>
            <a:endParaRPr lang="en-US" altLang="ko-KR" dirty="0"/>
          </a:p>
          <a:p>
            <a:pPr lvl="1"/>
            <a:r>
              <a:rPr lang="ko-KR" altLang="en-US" dirty="0"/>
              <a:t>검증된 아키텍처의 재사용과 일관성 유지</a:t>
            </a:r>
          </a:p>
        </p:txBody>
      </p:sp>
    </p:spTree>
    <p:extLst>
      <p:ext uri="{BB962C8B-B14F-4D97-AF65-F5344CB8AC3E}">
        <p14:creationId xmlns:p14="http://schemas.microsoft.com/office/powerpoint/2010/main" val="2601453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web.xml(</a:t>
            </a:r>
            <a:r>
              <a:rPr lang="ko-KR" altLang="en-US" dirty="0"/>
              <a:t>그대로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3243" y="1722705"/>
            <a:ext cx="10341293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lvl="1"/>
            <a:r>
              <a:rPr lang="en-US" altLang="ko-KR" dirty="0"/>
              <a:t>&lt;filter&gt;</a:t>
            </a:r>
          </a:p>
          <a:p>
            <a:pPr lvl="1"/>
            <a:r>
              <a:rPr lang="en-US" altLang="ko-KR" dirty="0"/>
              <a:t>	&lt;filter-name&gt;</a:t>
            </a:r>
            <a:r>
              <a:rPr lang="en-US" altLang="ko-KR" dirty="0" err="1"/>
              <a:t>encodingFilter</a:t>
            </a:r>
            <a:r>
              <a:rPr lang="en-US" altLang="ko-KR" dirty="0"/>
              <a:t>&lt;/filter-name&gt;</a:t>
            </a:r>
          </a:p>
          <a:p>
            <a:pPr lvl="1"/>
            <a:r>
              <a:rPr lang="en-US" altLang="ko-KR" dirty="0"/>
              <a:t>	&lt;filter-class&gt;</a:t>
            </a:r>
            <a:r>
              <a:rPr lang="en-US" altLang="ko-KR" dirty="0" err="1"/>
              <a:t>org.springframework.web.filter.CharacterEncodingFilter</a:t>
            </a:r>
            <a:r>
              <a:rPr lang="en-US" altLang="ko-KR" dirty="0"/>
              <a:t>&lt;/filter-class&gt;	</a:t>
            </a:r>
          </a:p>
          <a:p>
            <a:pPr lvl="1"/>
            <a:r>
              <a:rPr lang="en-US" altLang="ko-KR" dirty="0"/>
              <a:t>	&lt;</a:t>
            </a:r>
            <a:r>
              <a:rPr lang="en-US" altLang="ko-KR" dirty="0" err="1"/>
              <a:t>init-param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		&lt;</a:t>
            </a:r>
            <a:r>
              <a:rPr lang="en-US" altLang="ko-KR" dirty="0" err="1"/>
              <a:t>param</a:t>
            </a:r>
            <a:r>
              <a:rPr lang="en-US" altLang="ko-KR" dirty="0"/>
              <a:t>-name&gt;encoding&lt;/</a:t>
            </a:r>
            <a:r>
              <a:rPr lang="en-US" altLang="ko-KR" dirty="0" err="1"/>
              <a:t>param</a:t>
            </a:r>
            <a:r>
              <a:rPr lang="en-US" altLang="ko-KR" dirty="0"/>
              <a:t>-name&gt;</a:t>
            </a:r>
          </a:p>
          <a:p>
            <a:pPr lvl="1"/>
            <a:r>
              <a:rPr lang="en-US" altLang="ko-KR" dirty="0"/>
              <a:t>		&lt;</a:t>
            </a:r>
            <a:r>
              <a:rPr lang="en-US" altLang="ko-KR" dirty="0" err="1"/>
              <a:t>param</a:t>
            </a:r>
            <a:r>
              <a:rPr lang="en-US" altLang="ko-KR" dirty="0"/>
              <a:t>-value&gt;UTF-8&lt;/</a:t>
            </a:r>
            <a:r>
              <a:rPr lang="en-US" altLang="ko-KR" dirty="0" err="1"/>
              <a:t>param</a:t>
            </a:r>
            <a:r>
              <a:rPr lang="en-US" altLang="ko-KR" dirty="0"/>
              <a:t>-value&gt;</a:t>
            </a:r>
          </a:p>
          <a:p>
            <a:pPr lvl="1"/>
            <a:r>
              <a:rPr lang="en-US" altLang="ko-KR" dirty="0"/>
              <a:t>	&lt;/</a:t>
            </a:r>
            <a:r>
              <a:rPr lang="en-US" altLang="ko-KR" dirty="0" err="1"/>
              <a:t>init-param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	&lt;</a:t>
            </a:r>
            <a:r>
              <a:rPr lang="en-US" altLang="ko-KR" dirty="0" err="1"/>
              <a:t>init-param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		&lt;</a:t>
            </a:r>
            <a:r>
              <a:rPr lang="en-US" altLang="ko-KR" dirty="0" err="1"/>
              <a:t>param</a:t>
            </a:r>
            <a:r>
              <a:rPr lang="en-US" altLang="ko-KR" dirty="0"/>
              <a:t>-name&gt;</a:t>
            </a:r>
            <a:r>
              <a:rPr lang="en-US" altLang="ko-KR" dirty="0" err="1"/>
              <a:t>forceEncoding</a:t>
            </a:r>
            <a:r>
              <a:rPr lang="en-US" altLang="ko-KR" dirty="0"/>
              <a:t>&lt;/</a:t>
            </a:r>
            <a:r>
              <a:rPr lang="en-US" altLang="ko-KR" dirty="0" err="1"/>
              <a:t>param</a:t>
            </a:r>
            <a:r>
              <a:rPr lang="en-US" altLang="ko-KR" dirty="0"/>
              <a:t>-name&gt;</a:t>
            </a:r>
          </a:p>
          <a:p>
            <a:pPr lvl="1"/>
            <a:r>
              <a:rPr lang="en-US" altLang="ko-KR" dirty="0"/>
              <a:t>		&lt;</a:t>
            </a:r>
            <a:r>
              <a:rPr lang="en-US" altLang="ko-KR" dirty="0" err="1"/>
              <a:t>param</a:t>
            </a:r>
            <a:r>
              <a:rPr lang="en-US" altLang="ko-KR" dirty="0"/>
              <a:t>-value&gt;true&lt;/</a:t>
            </a:r>
            <a:r>
              <a:rPr lang="en-US" altLang="ko-KR" dirty="0" err="1"/>
              <a:t>param</a:t>
            </a:r>
            <a:r>
              <a:rPr lang="en-US" altLang="ko-KR" dirty="0"/>
              <a:t>-value&gt;</a:t>
            </a:r>
          </a:p>
          <a:p>
            <a:pPr lvl="1"/>
            <a:r>
              <a:rPr lang="en-US" altLang="ko-KR" dirty="0"/>
              <a:t>	&lt;/</a:t>
            </a:r>
            <a:r>
              <a:rPr lang="en-US" altLang="ko-KR" dirty="0" err="1"/>
              <a:t>init-param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&lt;/filter&gt;</a:t>
            </a:r>
          </a:p>
          <a:p>
            <a:pPr lvl="1"/>
            <a:r>
              <a:rPr lang="en-US" altLang="ko-KR" dirty="0"/>
              <a:t>&lt;filter-mapping&gt;</a:t>
            </a:r>
          </a:p>
          <a:p>
            <a:pPr lvl="1"/>
            <a:r>
              <a:rPr lang="en-US" altLang="ko-KR" dirty="0"/>
              <a:t>	&lt;filter-name&gt;</a:t>
            </a:r>
            <a:r>
              <a:rPr lang="en-US" altLang="ko-KR" dirty="0" err="1"/>
              <a:t>encodingFilter</a:t>
            </a:r>
            <a:r>
              <a:rPr lang="en-US" altLang="ko-KR" dirty="0"/>
              <a:t>&lt;/filter-name&gt;</a:t>
            </a:r>
          </a:p>
          <a:p>
            <a:pPr lvl="1"/>
            <a:r>
              <a:rPr lang="en-US" altLang="ko-KR" dirty="0"/>
              <a:t>	&lt;</a:t>
            </a:r>
            <a:r>
              <a:rPr lang="en-US" altLang="ko-KR" dirty="0" err="1"/>
              <a:t>url</a:t>
            </a:r>
            <a:r>
              <a:rPr lang="en-US" altLang="ko-KR" dirty="0"/>
              <a:t>-pattern&gt;/*&lt;/</a:t>
            </a:r>
            <a:r>
              <a:rPr lang="en-US" altLang="ko-KR" dirty="0" err="1"/>
              <a:t>url</a:t>
            </a:r>
            <a:r>
              <a:rPr lang="en-US" altLang="ko-KR" dirty="0"/>
              <a:t>-pattern&gt;</a:t>
            </a:r>
          </a:p>
          <a:p>
            <a:pPr lvl="1"/>
            <a:r>
              <a:rPr lang="en-US" altLang="ko-KR" dirty="0"/>
              <a:t>&lt;/filter-mapping&gt;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71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2A69BD-9329-8813-CE32-5909979250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016" b="29490"/>
          <a:stretch/>
        </p:blipFill>
        <p:spPr>
          <a:xfrm>
            <a:off x="2892336" y="1166327"/>
            <a:ext cx="3104020" cy="564955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스프링 </a:t>
            </a:r>
            <a:r>
              <a:rPr lang="en-US" altLang="ko-KR" dirty="0">
                <a:latin typeface="+mn-ea"/>
              </a:rPr>
              <a:t>MVC </a:t>
            </a:r>
            <a:r>
              <a:rPr lang="ko-KR" altLang="en-US" dirty="0">
                <a:latin typeface="+mn-ea"/>
              </a:rPr>
              <a:t>구조 살펴보기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56315" y="5561178"/>
            <a:ext cx="2294964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web.xml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146761" y="4799889"/>
            <a:ext cx="2444432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DispatcherServlet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56316" y="6108025"/>
            <a:ext cx="2294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1) </a:t>
            </a:r>
            <a:r>
              <a:rPr lang="en-US" altLang="ko-KR" sz="1100" dirty="0" err="1"/>
              <a:t>DispatcherServlet</a:t>
            </a:r>
            <a:r>
              <a:rPr lang="en-US" altLang="ko-KR" sz="1100" dirty="0"/>
              <a:t> </a:t>
            </a:r>
            <a:r>
              <a:rPr lang="ko-KR" altLang="en-US" sz="1100" dirty="0" err="1"/>
              <a:t>서블릿</a:t>
            </a:r>
            <a:r>
              <a:rPr lang="en-US" altLang="ko-KR" sz="1100" dirty="0"/>
              <a:t> </a:t>
            </a:r>
            <a:r>
              <a:rPr lang="ko-KR" altLang="en-US" sz="1100" dirty="0" err="1"/>
              <a:t>맵핑</a:t>
            </a:r>
            <a:endParaRPr lang="en-US" altLang="ko-KR" sz="1100" dirty="0"/>
          </a:p>
          <a:p>
            <a:r>
              <a:rPr lang="en-US" altLang="ko-KR" sz="1100" dirty="0"/>
              <a:t>2) </a:t>
            </a:r>
            <a:r>
              <a:rPr lang="ko-KR" altLang="en-US" sz="1100" dirty="0"/>
              <a:t>스프링 설정 파일 위치 정의</a:t>
            </a:r>
            <a:endParaRPr lang="en-US" altLang="ko-KR" sz="1100" dirty="0"/>
          </a:p>
        </p:txBody>
      </p:sp>
      <p:cxnSp>
        <p:nvCxnSpPr>
          <p:cNvPr id="10" name="직선 화살표 연결선 9"/>
          <p:cNvCxnSpPr>
            <a:cxnSpLocks/>
          </p:cNvCxnSpPr>
          <p:nvPr/>
        </p:nvCxnSpPr>
        <p:spPr>
          <a:xfrm flipH="1">
            <a:off x="4329404" y="5829300"/>
            <a:ext cx="2126911" cy="17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46760" y="5398413"/>
            <a:ext cx="2444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100" dirty="0"/>
              <a:t>클라이언트의 요청을 최초 받아 </a:t>
            </a:r>
            <a:endParaRPr lang="en-US" altLang="ko-KR" sz="1100" dirty="0"/>
          </a:p>
          <a:p>
            <a:pPr marL="228600" indent="-228600">
              <a:buAutoNum type="arabicParenR"/>
            </a:pPr>
            <a:r>
              <a:rPr lang="ko-KR" altLang="en-US" sz="1100" dirty="0"/>
              <a:t>컨트롤러에게 전달</a:t>
            </a:r>
            <a:endParaRPr lang="en-US" altLang="ko-KR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6456315" y="4152557"/>
            <a:ext cx="2294964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servlet-context.xml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56316" y="4699404"/>
            <a:ext cx="2294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스프링 컨테이너 설정 파일</a:t>
            </a:r>
            <a:endParaRPr lang="en-US" altLang="ko-KR" sz="1100" dirty="0"/>
          </a:p>
        </p:txBody>
      </p:sp>
      <p:cxnSp>
        <p:nvCxnSpPr>
          <p:cNvPr id="24" name="직선 화살표 연결선 23"/>
          <p:cNvCxnSpPr>
            <a:cxnSpLocks/>
            <a:stCxn id="22" idx="1"/>
          </p:cNvCxnSpPr>
          <p:nvPr/>
        </p:nvCxnSpPr>
        <p:spPr>
          <a:xfrm flipH="1">
            <a:off x="4702629" y="4425981"/>
            <a:ext cx="1753686" cy="32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456314" y="2775165"/>
            <a:ext cx="2294966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컨트롤러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56315" y="3322012"/>
            <a:ext cx="2453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Dispatcher</a:t>
            </a:r>
            <a:r>
              <a:rPr lang="ko-KR" altLang="en-US" sz="1100" dirty="0"/>
              <a:t>에서 전달된 요청을 처리</a:t>
            </a:r>
            <a:endParaRPr lang="en-US" altLang="ko-KR" sz="1100" dirty="0"/>
          </a:p>
        </p:txBody>
      </p:sp>
      <p:cxnSp>
        <p:nvCxnSpPr>
          <p:cNvPr id="27" name="직선 화살표 연결선 26"/>
          <p:cNvCxnSpPr>
            <a:cxnSpLocks/>
            <a:stCxn id="25" idx="1"/>
          </p:cNvCxnSpPr>
          <p:nvPr/>
        </p:nvCxnSpPr>
        <p:spPr>
          <a:xfrm flipH="1" flipV="1">
            <a:off x="4441371" y="2248678"/>
            <a:ext cx="2014943" cy="79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00822" y="4236614"/>
            <a:ext cx="2294964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뷰</a:t>
            </a:r>
            <a:r>
              <a:rPr lang="en-US" altLang="ko-KR" dirty="0"/>
              <a:t>(.</a:t>
            </a:r>
            <a:r>
              <a:rPr lang="en-US" altLang="ko-KR" dirty="0" err="1"/>
              <a:t>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cxnSpLocks/>
            <a:stCxn id="32" idx="3"/>
          </p:cNvCxnSpPr>
          <p:nvPr/>
        </p:nvCxnSpPr>
        <p:spPr>
          <a:xfrm>
            <a:off x="2695786" y="4510038"/>
            <a:ext cx="737879" cy="45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260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54" y="1855648"/>
            <a:ext cx="2821087" cy="182540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스프링 </a:t>
            </a:r>
            <a:r>
              <a:rPr lang="en-US" altLang="ko-KR" dirty="0">
                <a:latin typeface="+mn-ea"/>
              </a:rPr>
              <a:t>MVC </a:t>
            </a:r>
            <a:r>
              <a:rPr lang="ko-KR" altLang="en-US" dirty="0">
                <a:latin typeface="+mn-ea"/>
              </a:rPr>
              <a:t>구조 살펴보기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webapp</a:t>
            </a:r>
            <a:r>
              <a:rPr lang="en-US" altLang="ko-KR" dirty="0"/>
              <a:t>/resources </a:t>
            </a:r>
            <a:r>
              <a:rPr lang="ko-KR" altLang="en-US" dirty="0"/>
              <a:t>폴더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08362" y="2665113"/>
            <a:ext cx="1474593" cy="4046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974" y="1361396"/>
            <a:ext cx="6085048" cy="300461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098379" y="4343388"/>
            <a:ext cx="1033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web.xml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80" y="5199116"/>
            <a:ext cx="10935024" cy="486942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5905850" y="3872205"/>
            <a:ext cx="536754" cy="2998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498664" y="5346442"/>
            <a:ext cx="1205879" cy="4105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cxnSpLocks/>
          </p:cNvCxnSpPr>
          <p:nvPr/>
        </p:nvCxnSpPr>
        <p:spPr>
          <a:xfrm flipV="1">
            <a:off x="6442604" y="2169045"/>
            <a:ext cx="2332280" cy="170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8131" y="5418191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cxnSpLocks/>
          </p:cNvCxnSpPr>
          <p:nvPr/>
        </p:nvCxnSpPr>
        <p:spPr>
          <a:xfrm flipH="1" flipV="1">
            <a:off x="3573570" y="3153747"/>
            <a:ext cx="1123151" cy="219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515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컨트롤러 클래스 제작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최초 클라이언트로부터 요청이 들어왔을 때</a:t>
            </a:r>
            <a:r>
              <a:rPr lang="en-US" altLang="ko-KR" dirty="0"/>
              <a:t>, </a:t>
            </a:r>
            <a:r>
              <a:rPr lang="ko-KR" altLang="en-US" dirty="0"/>
              <a:t>컨트롤러로 진입</a:t>
            </a:r>
            <a:endParaRPr lang="en-US" altLang="ko-KR" dirty="0"/>
          </a:p>
          <a:p>
            <a:r>
              <a:rPr lang="ko-KR" altLang="en-US" dirty="0"/>
              <a:t>컨트롤러는 요청에 대한 작업을 한 후 </a:t>
            </a:r>
            <a:r>
              <a:rPr lang="en-US" altLang="ko-KR" dirty="0"/>
              <a:t>View</a:t>
            </a:r>
            <a:r>
              <a:rPr lang="ko-KR" altLang="en-US" dirty="0"/>
              <a:t>쪽으로 데이터를 전달</a:t>
            </a:r>
            <a:endParaRPr lang="en-US" altLang="ko-KR" dirty="0"/>
          </a:p>
          <a:p>
            <a:r>
              <a:rPr lang="ko-KR" altLang="en-US" dirty="0"/>
              <a:t>컨트롤러 클래스 제작 순서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64731" y="2698053"/>
            <a:ext cx="5235389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@Controller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이용한 클래스 생성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364731" y="3709340"/>
            <a:ext cx="5235389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Url</a:t>
            </a:r>
            <a:r>
              <a:rPr lang="en-US" altLang="ko-KR" dirty="0"/>
              <a:t> Mapping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이용한 요청 경로 지정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364731" y="4731269"/>
            <a:ext cx="5235389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요청 처리 </a:t>
            </a:r>
            <a:r>
              <a:rPr lang="ko-KR" altLang="en-US" dirty="0" err="1"/>
              <a:t>메소드</a:t>
            </a:r>
            <a:r>
              <a:rPr lang="ko-KR" altLang="en-US" dirty="0"/>
              <a:t> 구현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364731" y="5753198"/>
            <a:ext cx="5235389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뷰</a:t>
            </a:r>
            <a:r>
              <a:rPr lang="ko-KR" altLang="en-US" dirty="0"/>
              <a:t> 이름 리턴</a:t>
            </a:r>
          </a:p>
        </p:txBody>
      </p:sp>
      <p:cxnSp>
        <p:nvCxnSpPr>
          <p:cNvPr id="10" name="직선 화살표 연결선 9"/>
          <p:cNvCxnSpPr>
            <a:stCxn id="7" idx="2"/>
            <a:endCxn id="28" idx="0"/>
          </p:cNvCxnSpPr>
          <p:nvPr/>
        </p:nvCxnSpPr>
        <p:spPr>
          <a:xfrm>
            <a:off x="4982426" y="3415229"/>
            <a:ext cx="0" cy="29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982425" y="4437158"/>
            <a:ext cx="0" cy="29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4982425" y="5459087"/>
            <a:ext cx="0" cy="29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2703" t="8536" b="7827"/>
          <a:stretch/>
        </p:blipFill>
        <p:spPr>
          <a:xfrm>
            <a:off x="7961152" y="2698053"/>
            <a:ext cx="3136079" cy="7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35" y="1664658"/>
            <a:ext cx="3902158" cy="2059472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요청 처리 </a:t>
            </a:r>
            <a:r>
              <a:rPr lang="ko-KR" altLang="en-US" dirty="0" err="1">
                <a:latin typeface="+mn-ea"/>
              </a:rPr>
              <a:t>메소드</a:t>
            </a:r>
            <a:r>
              <a:rPr lang="ko-KR" altLang="en-US" dirty="0">
                <a:latin typeface="+mn-ea"/>
              </a:rPr>
              <a:t> 제작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클라이언트의 요청을 처리할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뷰페이지</a:t>
            </a:r>
            <a:r>
              <a:rPr lang="ko-KR" altLang="en-US" dirty="0"/>
              <a:t> 이름 생성</a:t>
            </a:r>
            <a:r>
              <a:rPr lang="en-US" altLang="ko-KR" dirty="0"/>
              <a:t>(</a:t>
            </a:r>
            <a:r>
              <a:rPr lang="ko-KR" altLang="en-US" dirty="0"/>
              <a:t>조합</a:t>
            </a:r>
            <a:r>
              <a:rPr lang="en-US" altLang="ko-KR" dirty="0"/>
              <a:t>) </a:t>
            </a:r>
            <a:r>
              <a:rPr lang="ko-KR" altLang="en-US" dirty="0"/>
              <a:t>방법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975412" y="1792704"/>
            <a:ext cx="2017059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요청 경로</a:t>
            </a:r>
            <a:r>
              <a:rPr lang="en-US" altLang="ko-KR" dirty="0"/>
              <a:t>(path)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562989" y="1870587"/>
            <a:ext cx="708407" cy="8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975412" y="2791669"/>
            <a:ext cx="2017059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뷰페이지</a:t>
            </a:r>
            <a:r>
              <a:rPr lang="ko-KR" altLang="en-US" dirty="0"/>
              <a:t> 이름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3581205" y="3050630"/>
            <a:ext cx="1394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59" y="4950579"/>
            <a:ext cx="7564099" cy="13093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209" y="2264954"/>
            <a:ext cx="3390900" cy="6858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81634" y="1954287"/>
            <a:ext cx="2496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결과 화면</a:t>
            </a:r>
            <a:endParaRPr lang="en-US" altLang="ko-KR" sz="11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4865" y="4481397"/>
            <a:ext cx="2270629" cy="2076926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1737840" y="4481397"/>
            <a:ext cx="949376" cy="2958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834774" y="5656277"/>
            <a:ext cx="809688" cy="2958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75494" y="4507491"/>
            <a:ext cx="6406841" cy="338554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뷰페이지</a:t>
            </a:r>
            <a:r>
              <a:rPr lang="ko-KR" altLang="en-US" sz="1600" dirty="0"/>
              <a:t> 이름 </a:t>
            </a:r>
            <a:r>
              <a:rPr lang="en-US" altLang="ko-KR" sz="1600" dirty="0"/>
              <a:t>= prefix + </a:t>
            </a:r>
            <a:r>
              <a:rPr lang="ko-KR" altLang="en-US" sz="1600" dirty="0"/>
              <a:t>요청처리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반환값</a:t>
            </a:r>
            <a:r>
              <a:rPr lang="ko-KR" altLang="en-US" sz="1600" dirty="0"/>
              <a:t> </a:t>
            </a:r>
            <a:r>
              <a:rPr lang="en-US" altLang="ko-KR" sz="1600" dirty="0"/>
              <a:t>+ suffix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301412" y="5391452"/>
            <a:ext cx="5015075" cy="6585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052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+mn-ea"/>
              </a:rPr>
              <a:t>뷰에</a:t>
            </a:r>
            <a:r>
              <a:rPr lang="ko-KR" altLang="en-US" dirty="0">
                <a:latin typeface="+mn-ea"/>
              </a:rPr>
              <a:t> 데이터 전달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</a:t>
            </a:r>
            <a:r>
              <a:rPr lang="ko-KR" altLang="en-US" dirty="0"/>
              <a:t>클래스를 이용한 데이터 전달</a:t>
            </a:r>
            <a:endParaRPr lang="en-US" altLang="ko-KR" dirty="0"/>
          </a:p>
          <a:p>
            <a:pPr lvl="1"/>
            <a:r>
              <a:rPr lang="ko-KR" altLang="en-US" dirty="0"/>
              <a:t>컨트롤러에서 </a:t>
            </a:r>
            <a:r>
              <a:rPr lang="ko-KR" altLang="en-US" dirty="0" err="1"/>
              <a:t>로직</a:t>
            </a:r>
            <a:r>
              <a:rPr lang="ko-KR" altLang="en-US" dirty="0"/>
              <a:t> 수행 후 </a:t>
            </a:r>
            <a:r>
              <a:rPr lang="ko-KR" altLang="en-US" dirty="0" err="1"/>
              <a:t>뷰</a:t>
            </a:r>
            <a:r>
              <a:rPr lang="ko-KR" altLang="en-US" dirty="0"/>
              <a:t> 페이지를 반환</a:t>
            </a:r>
            <a:endParaRPr lang="en-US" altLang="ko-KR" dirty="0"/>
          </a:p>
          <a:p>
            <a:pPr lvl="1"/>
            <a:r>
              <a:rPr lang="ko-KR" altLang="en-US" dirty="0"/>
              <a:t>이때 </a:t>
            </a:r>
            <a:r>
              <a:rPr lang="ko-KR" altLang="en-US" dirty="0" err="1"/>
              <a:t>뷰에서</a:t>
            </a:r>
            <a:r>
              <a:rPr lang="ko-KR" altLang="en-US" dirty="0"/>
              <a:t> 사용하게 될 데이터를 객체로 전달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662285" y="2482958"/>
            <a:ext cx="349999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 </a:t>
            </a:r>
            <a:r>
              <a:rPr lang="ko-KR" altLang="en-US" dirty="0"/>
              <a:t>객체를 </a:t>
            </a:r>
            <a:r>
              <a:rPr lang="ko-KR" altLang="en-US" dirty="0" err="1"/>
              <a:t>파라미터로</a:t>
            </a:r>
            <a:r>
              <a:rPr lang="ko-KR" altLang="en-US" dirty="0"/>
              <a:t> 받음</a:t>
            </a:r>
          </a:p>
        </p:txBody>
      </p:sp>
      <p:cxnSp>
        <p:nvCxnSpPr>
          <p:cNvPr id="25" name="직선 화살표 연결선 24"/>
          <p:cNvCxnSpPr>
            <a:cxnSpLocks/>
          </p:cNvCxnSpPr>
          <p:nvPr/>
        </p:nvCxnSpPr>
        <p:spPr>
          <a:xfrm flipH="1">
            <a:off x="5310231" y="2717971"/>
            <a:ext cx="1535186" cy="21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937" y="2500232"/>
            <a:ext cx="3637089" cy="2015144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6662285" y="3053630"/>
            <a:ext cx="349999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 </a:t>
            </a:r>
            <a:r>
              <a:rPr lang="ko-KR" altLang="en-US" dirty="0"/>
              <a:t>객체에 데이터를 담음</a:t>
            </a:r>
          </a:p>
        </p:txBody>
      </p:sp>
      <p:cxnSp>
        <p:nvCxnSpPr>
          <p:cNvPr id="29" name="직선 화살표 연결선 28"/>
          <p:cNvCxnSpPr>
            <a:cxnSpLocks/>
          </p:cNvCxnSpPr>
          <p:nvPr/>
        </p:nvCxnSpPr>
        <p:spPr>
          <a:xfrm flipH="1">
            <a:off x="4644846" y="3394177"/>
            <a:ext cx="2134414" cy="11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993" y="4475793"/>
            <a:ext cx="3406603" cy="1595658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6662285" y="4351642"/>
            <a:ext cx="3499994" cy="959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컨트롤러에서 전달 받은</a:t>
            </a:r>
            <a:endParaRPr lang="en-US" altLang="ko-KR" dirty="0"/>
          </a:p>
          <a:p>
            <a:pPr algn="ctr"/>
            <a:r>
              <a:rPr lang="en-US" altLang="ko-KR" dirty="0"/>
              <a:t>Model</a:t>
            </a:r>
            <a:r>
              <a:rPr lang="ko-KR" altLang="en-US" dirty="0"/>
              <a:t>객체의 속성을 이용함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4644846" y="5074512"/>
            <a:ext cx="2965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아래쪽 화살표 16"/>
          <p:cNvSpPr/>
          <p:nvPr/>
        </p:nvSpPr>
        <p:spPr>
          <a:xfrm>
            <a:off x="5550950" y="3765192"/>
            <a:ext cx="1445342" cy="30355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846" y="5871127"/>
            <a:ext cx="3257550" cy="847725"/>
          </a:xfrm>
          <a:prstGeom prst="rect">
            <a:avLst/>
          </a:prstGeom>
        </p:spPr>
      </p:pic>
      <p:sp>
        <p:nvSpPr>
          <p:cNvPr id="38" name="아래쪽 화살표 37"/>
          <p:cNvSpPr/>
          <p:nvPr/>
        </p:nvSpPr>
        <p:spPr>
          <a:xfrm>
            <a:off x="5550950" y="5452222"/>
            <a:ext cx="1445342" cy="32615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277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956" y="1964159"/>
            <a:ext cx="4525899" cy="2472798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</a:rPr>
              <a:t>뷰에</a:t>
            </a:r>
            <a:r>
              <a:rPr lang="ko-KR" altLang="en-US" dirty="0">
                <a:latin typeface="+mn-ea"/>
              </a:rPr>
              <a:t> 데이터 전달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ModelAndView</a:t>
            </a:r>
            <a:r>
              <a:rPr lang="en-US" altLang="ko-KR" dirty="0"/>
              <a:t> </a:t>
            </a:r>
            <a:r>
              <a:rPr lang="ko-KR" altLang="en-US" dirty="0"/>
              <a:t>클래스를 이용한 데이터 전달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702043" y="2262746"/>
            <a:ext cx="349999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ModelAndView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5364566" y="2504453"/>
            <a:ext cx="1274724" cy="32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702043" y="2833418"/>
            <a:ext cx="349999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 </a:t>
            </a:r>
            <a:r>
              <a:rPr lang="ko-KR" altLang="en-US" dirty="0"/>
              <a:t>객체에 데이터를 담음</a:t>
            </a:r>
          </a:p>
        </p:txBody>
      </p:sp>
      <p:cxnSp>
        <p:nvCxnSpPr>
          <p:cNvPr id="29" name="직선 화살표 연결선 28"/>
          <p:cNvCxnSpPr>
            <a:cxnSpLocks/>
          </p:cNvCxnSpPr>
          <p:nvPr/>
        </p:nvCxnSpPr>
        <p:spPr>
          <a:xfrm flipH="1">
            <a:off x="4152550" y="3075125"/>
            <a:ext cx="2486741" cy="10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아래쪽 화살표 37"/>
          <p:cNvSpPr/>
          <p:nvPr/>
        </p:nvSpPr>
        <p:spPr>
          <a:xfrm>
            <a:off x="5677599" y="4188750"/>
            <a:ext cx="1445342" cy="43262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698283" y="3392944"/>
            <a:ext cx="349999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뷰이름</a:t>
            </a:r>
            <a:r>
              <a:rPr lang="ko-KR" altLang="en-US" dirty="0"/>
              <a:t> 설정</a:t>
            </a:r>
          </a:p>
        </p:txBody>
      </p:sp>
      <p:cxnSp>
        <p:nvCxnSpPr>
          <p:cNvPr id="21" name="직선 화살표 연결선 20"/>
          <p:cNvCxnSpPr>
            <a:cxnSpLocks/>
          </p:cNvCxnSpPr>
          <p:nvPr/>
        </p:nvCxnSpPr>
        <p:spPr>
          <a:xfrm flipH="1" flipV="1">
            <a:off x="4798503" y="3429000"/>
            <a:ext cx="1840788" cy="1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373" y="4945772"/>
            <a:ext cx="30384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29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394" y="1889009"/>
            <a:ext cx="3544117" cy="100752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클래스에 </a:t>
            </a:r>
            <a:r>
              <a:rPr lang="en-US" altLang="ko-KR" dirty="0">
                <a:latin typeface="+mn-ea"/>
              </a:rPr>
              <a:t>@</a:t>
            </a:r>
            <a:r>
              <a:rPr lang="en-US" altLang="ko-KR" dirty="0" err="1">
                <a:latin typeface="+mn-ea"/>
              </a:rPr>
              <a:t>RequestMapping</a:t>
            </a:r>
            <a:r>
              <a:rPr lang="ko-KR" altLang="en-US" dirty="0">
                <a:latin typeface="+mn-ea"/>
              </a:rPr>
              <a:t>적용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 </a:t>
            </a:r>
            <a:r>
              <a:rPr lang="ko-KR" altLang="en-US" dirty="0" err="1"/>
              <a:t>어노테이션을</a:t>
            </a:r>
            <a:r>
              <a:rPr lang="ko-KR" altLang="en-US" dirty="0"/>
              <a:t> 클래스에 적용하여 요청경로</a:t>
            </a:r>
            <a:r>
              <a:rPr lang="en-US" altLang="ko-KR" dirty="0"/>
              <a:t> </a:t>
            </a:r>
            <a:r>
              <a:rPr lang="ko-KR" altLang="en-US" dirty="0"/>
              <a:t>획득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739181" y="1924338"/>
            <a:ext cx="434024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클래스에 </a:t>
            </a:r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</a:p>
        </p:txBody>
      </p:sp>
      <p:cxnSp>
        <p:nvCxnSpPr>
          <p:cNvPr id="25" name="직선 화살표 연결선 24"/>
          <p:cNvCxnSpPr>
            <a:cxnSpLocks/>
          </p:cNvCxnSpPr>
          <p:nvPr/>
        </p:nvCxnSpPr>
        <p:spPr>
          <a:xfrm flipH="1">
            <a:off x="4561924" y="2177158"/>
            <a:ext cx="1102184" cy="11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884" y="3690715"/>
            <a:ext cx="3544118" cy="199652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739181" y="3619797"/>
            <a:ext cx="434024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메소드에</a:t>
            </a:r>
            <a:r>
              <a:rPr lang="ko-KR" altLang="en-US" dirty="0"/>
              <a:t> </a:t>
            </a:r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</a:p>
        </p:txBody>
      </p:sp>
      <p:cxnSp>
        <p:nvCxnSpPr>
          <p:cNvPr id="27" name="직선 화살표 연결선 26"/>
          <p:cNvCxnSpPr>
            <a:cxnSpLocks/>
          </p:cNvCxnSpPr>
          <p:nvPr/>
        </p:nvCxnSpPr>
        <p:spPr>
          <a:xfrm flipH="1">
            <a:off x="4303552" y="3872617"/>
            <a:ext cx="1360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739181" y="5189571"/>
            <a:ext cx="434024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조합된 요청 경로 </a:t>
            </a:r>
            <a:r>
              <a:rPr lang="en-US" altLang="ko-KR" dirty="0"/>
              <a:t>: /board/write</a:t>
            </a:r>
            <a:endParaRPr lang="ko-KR" altLang="en-US" dirty="0"/>
          </a:p>
        </p:txBody>
      </p:sp>
      <p:sp>
        <p:nvSpPr>
          <p:cNvPr id="10" name="덧셈 기호 9"/>
          <p:cNvSpPr/>
          <p:nvPr/>
        </p:nvSpPr>
        <p:spPr>
          <a:xfrm>
            <a:off x="7583987" y="2625706"/>
            <a:ext cx="650631" cy="65063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7583987" y="4270420"/>
            <a:ext cx="738554" cy="73855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170790" y="254373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/board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70790" y="424593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/write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114" y="5832199"/>
            <a:ext cx="30003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44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Form </a:t>
            </a:r>
            <a:r>
              <a:rPr lang="ko-KR" altLang="en-US" dirty="0">
                <a:latin typeface="+mn-ea"/>
              </a:rPr>
              <a:t>데이터 전송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HttpServletRequest</a:t>
            </a:r>
            <a:r>
              <a:rPr lang="ko-KR" altLang="en-US" dirty="0"/>
              <a:t>클래스를 이용해서 데이터 전송 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951" y="1827662"/>
            <a:ext cx="6814341" cy="20983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003" y="3926047"/>
            <a:ext cx="4419600" cy="800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9406" y="4570551"/>
            <a:ext cx="1972874" cy="1352828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cxnSpLocks/>
          </p:cNvCxnSpPr>
          <p:nvPr/>
        </p:nvCxnSpPr>
        <p:spPr>
          <a:xfrm flipV="1">
            <a:off x="5013951" y="2436275"/>
            <a:ext cx="3920324" cy="1431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20827" y="3902030"/>
            <a:ext cx="3469341" cy="3412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93500" y="4253099"/>
            <a:ext cx="984644" cy="5068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cxnSpLocks/>
          </p:cNvCxnSpPr>
          <p:nvPr/>
        </p:nvCxnSpPr>
        <p:spPr>
          <a:xfrm flipH="1" flipV="1">
            <a:off x="2078144" y="4491745"/>
            <a:ext cx="3629997" cy="53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546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012" y="1772218"/>
            <a:ext cx="8916708" cy="161804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Form </a:t>
            </a:r>
            <a:r>
              <a:rPr lang="ko-KR" altLang="en-US" dirty="0">
                <a:latin typeface="+mn-ea"/>
              </a:rPr>
              <a:t>데이터 전송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RequestParam</a:t>
            </a:r>
            <a:r>
              <a:rPr lang="en-US" altLang="ko-KR" dirty="0"/>
              <a:t> </a:t>
            </a:r>
            <a:r>
              <a:rPr lang="ko-KR" altLang="en-US" dirty="0" err="1"/>
              <a:t>어노테이션을</a:t>
            </a:r>
            <a:r>
              <a:rPr lang="ko-KR" altLang="en-US" dirty="0"/>
              <a:t> 이용한 데이터 전송 방법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845" y="3707683"/>
            <a:ext cx="4524375" cy="819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956" y="4152509"/>
            <a:ext cx="2816274" cy="1929934"/>
          </a:xfrm>
          <a:prstGeom prst="rect">
            <a:avLst/>
          </a:prstGeom>
        </p:spPr>
      </p:pic>
      <p:cxnSp>
        <p:nvCxnSpPr>
          <p:cNvPr id="16" name="직선 화살표 연결선 15"/>
          <p:cNvCxnSpPr>
            <a:cxnSpLocks/>
          </p:cNvCxnSpPr>
          <p:nvPr/>
        </p:nvCxnSpPr>
        <p:spPr>
          <a:xfrm flipV="1">
            <a:off x="5310956" y="2310581"/>
            <a:ext cx="1315410" cy="134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68012" y="3656908"/>
            <a:ext cx="3609208" cy="3412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cxnSpLocks/>
          </p:cNvCxnSpPr>
          <p:nvPr/>
        </p:nvCxnSpPr>
        <p:spPr>
          <a:xfrm flipV="1">
            <a:off x="5310956" y="2354785"/>
            <a:ext cx="3842375" cy="130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281690" y="3991897"/>
            <a:ext cx="984644" cy="5506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cxnSpLocks/>
            <a:stCxn id="10" idx="1"/>
          </p:cNvCxnSpPr>
          <p:nvPr/>
        </p:nvCxnSpPr>
        <p:spPr>
          <a:xfrm flipH="1" flipV="1">
            <a:off x="2360645" y="4286931"/>
            <a:ext cx="2950311" cy="83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43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로드 존슨(</a:t>
            </a:r>
            <a:r>
              <a:rPr lang="ko-KR" altLang="en-US" dirty="0" err="1"/>
              <a:t>Rod</a:t>
            </a:r>
            <a:r>
              <a:rPr lang="ko-KR" altLang="en-US" dirty="0"/>
              <a:t> Johnson)이 2002년에 출판한 저서 </a:t>
            </a:r>
            <a:r>
              <a:rPr lang="ko-KR" altLang="en-US" dirty="0" err="1"/>
              <a:t>Expert</a:t>
            </a:r>
            <a:r>
              <a:rPr lang="ko-KR" altLang="en-US" dirty="0"/>
              <a:t> One-</a:t>
            </a:r>
            <a:r>
              <a:rPr lang="ko-KR" altLang="en-US" dirty="0" err="1"/>
              <a:t>on</a:t>
            </a:r>
            <a:r>
              <a:rPr lang="ko-KR" altLang="en-US" dirty="0"/>
              <a:t>-One J2EE </a:t>
            </a:r>
            <a:r>
              <a:rPr lang="ko-KR" altLang="en-US" dirty="0" err="1"/>
              <a:t>Design</a:t>
            </a:r>
            <a:r>
              <a:rPr lang="ko-KR" altLang="en-US" dirty="0"/>
              <a:t> and </a:t>
            </a:r>
            <a:r>
              <a:rPr lang="ko-KR" altLang="en-US" dirty="0" err="1"/>
              <a:t>Development에서</a:t>
            </a:r>
            <a:r>
              <a:rPr lang="ko-KR" altLang="en-US" dirty="0"/>
              <a:t> 선보인 예제 소스 코드에서 시작하여 현재까지 발전된 자바 기반의 웹 프레임워크. </a:t>
            </a:r>
          </a:p>
          <a:p>
            <a:r>
              <a:rPr lang="ko-KR" altLang="en-US" dirty="0"/>
              <a:t>한국 전자정부 표준 프레임워크의 기반 기술이며, 한국 정보화 진흥원에서 공공기관의 웹 서비스 제공 시에 스프링 프레임워크를 권장하고 있음.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027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Form </a:t>
            </a:r>
            <a:r>
              <a:rPr lang="ko-KR" altLang="en-US" dirty="0">
                <a:latin typeface="+mn-ea"/>
              </a:rPr>
              <a:t>데이터 전송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커맨드</a:t>
            </a:r>
            <a:r>
              <a:rPr lang="en-US" altLang="ko-KR" dirty="0"/>
              <a:t>) </a:t>
            </a:r>
            <a:r>
              <a:rPr lang="ko-KR" altLang="en-US" dirty="0"/>
              <a:t>객체를 이용하여 데이터 많을 경우 간단하게 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0337"/>
            <a:ext cx="5537838" cy="23637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501" y="2213327"/>
            <a:ext cx="4951425" cy="102334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38200" y="1794897"/>
            <a:ext cx="1067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기존 방법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다소 </a:t>
            </a:r>
            <a:r>
              <a:rPr lang="ko-KR" altLang="en-US" sz="1200" b="1" dirty="0" err="1"/>
              <a:t>코드양이</a:t>
            </a:r>
            <a:r>
              <a:rPr lang="ko-KR" altLang="en-US" sz="1200" b="1" dirty="0"/>
              <a:t> 많다</a:t>
            </a:r>
            <a:r>
              <a:rPr lang="en-US" altLang="ko-KR" sz="1200" b="1" dirty="0"/>
              <a:t>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501" y="5198549"/>
            <a:ext cx="4951425" cy="102334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38200" y="4780119"/>
            <a:ext cx="1067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개선 방법 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코드양이</a:t>
            </a:r>
            <a:r>
              <a:rPr lang="ko-KR" altLang="en-US" sz="1200" b="1" dirty="0"/>
              <a:t> 적다</a:t>
            </a:r>
            <a:r>
              <a:rPr lang="en-US" altLang="ko-KR" sz="1200" b="1" dirty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149383"/>
            <a:ext cx="3409950" cy="120015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2420189" y="5359837"/>
            <a:ext cx="1492046" cy="3165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910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Form </a:t>
            </a:r>
            <a:r>
              <a:rPr lang="ko-KR" altLang="en-US" dirty="0">
                <a:latin typeface="+mn-ea"/>
              </a:rPr>
              <a:t>데이터 전송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@</a:t>
            </a:r>
            <a:r>
              <a:rPr lang="en-US" altLang="ko-KR" dirty="0" err="1">
                <a:latin typeface="+mn-ea"/>
              </a:rPr>
              <a:t>PathValriable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어노테이션을</a:t>
            </a:r>
            <a:r>
              <a:rPr lang="ko-KR" altLang="en-US" dirty="0">
                <a:latin typeface="+mn-ea"/>
              </a:rPr>
              <a:t> 이용하면 경로</a:t>
            </a:r>
            <a:r>
              <a:rPr lang="en-US" altLang="ko-KR" dirty="0">
                <a:latin typeface="+mn-ea"/>
              </a:rPr>
              <a:t>(path)</a:t>
            </a:r>
            <a:r>
              <a:rPr lang="ko-KR" altLang="en-US" dirty="0">
                <a:latin typeface="+mn-ea"/>
              </a:rPr>
              <a:t>에 변수를 넣어 </a:t>
            </a:r>
            <a:r>
              <a:rPr lang="ko-KR" altLang="en-US" dirty="0" err="1">
                <a:latin typeface="+mn-ea"/>
              </a:rPr>
              <a:t>요청메소드에서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파라미터로</a:t>
            </a:r>
            <a:r>
              <a:rPr lang="ko-KR" altLang="en-US" dirty="0">
                <a:latin typeface="+mn-ea"/>
              </a:rPr>
              <a:t> 이용</a:t>
            </a:r>
            <a:endParaRPr lang="ko-KR" altLang="en-US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239" y="2197965"/>
            <a:ext cx="3763606" cy="42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40" y="2829371"/>
            <a:ext cx="8033362" cy="260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054274" y="2229709"/>
            <a:ext cx="974926" cy="3458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cxnSpLocks/>
            <a:stCxn id="17" idx="2"/>
          </p:cNvCxnSpPr>
          <p:nvPr/>
        </p:nvCxnSpPr>
        <p:spPr>
          <a:xfrm flipH="1">
            <a:off x="4420034" y="2575590"/>
            <a:ext cx="121703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948987" y="2984064"/>
            <a:ext cx="2565404" cy="2980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712521" y="3641016"/>
            <a:ext cx="1391324" cy="3417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838" y="4706587"/>
            <a:ext cx="3635966" cy="1256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786" y="4898539"/>
            <a:ext cx="4513973" cy="107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직선 화살표 연결선 26"/>
          <p:cNvCxnSpPr>
            <a:cxnSpLocks/>
          </p:cNvCxnSpPr>
          <p:nvPr/>
        </p:nvCxnSpPr>
        <p:spPr>
          <a:xfrm>
            <a:off x="5029200" y="4005991"/>
            <a:ext cx="1769002" cy="1447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410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 </a:t>
            </a:r>
            <a:r>
              <a:rPr lang="ko-KR" altLang="en-US" dirty="0"/>
              <a:t>프로젝트 구조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05509" y="1280755"/>
            <a:ext cx="1321904" cy="10535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브라우저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78865" y="1283375"/>
            <a:ext cx="2107096" cy="1053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73417" y="1244943"/>
            <a:ext cx="1570383" cy="2062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7" name="원통 6"/>
          <p:cNvSpPr/>
          <p:nvPr/>
        </p:nvSpPr>
        <p:spPr>
          <a:xfrm>
            <a:off x="10197549" y="1398728"/>
            <a:ext cx="1156251" cy="1828800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MySQL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35757" y="1657145"/>
            <a:ext cx="1242392" cy="397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8209722" y="1786354"/>
            <a:ext cx="1537253" cy="1053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MyBatis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134100" y="2165349"/>
            <a:ext cx="1242392" cy="397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insert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20847" y="2673552"/>
            <a:ext cx="1242392" cy="397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Etc.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4" idx="3"/>
            <a:endCxn id="5" idx="1"/>
          </p:cNvCxnSpPr>
          <p:nvPr/>
        </p:nvCxnSpPr>
        <p:spPr>
          <a:xfrm>
            <a:off x="2327413" y="1807529"/>
            <a:ext cx="851452" cy="2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3"/>
            <a:endCxn id="8" idx="1"/>
          </p:cNvCxnSpPr>
          <p:nvPr/>
        </p:nvCxnSpPr>
        <p:spPr>
          <a:xfrm>
            <a:off x="5285961" y="1810149"/>
            <a:ext cx="849796" cy="45779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3"/>
            <a:endCxn id="10" idx="1"/>
          </p:cNvCxnSpPr>
          <p:nvPr/>
        </p:nvCxnSpPr>
        <p:spPr>
          <a:xfrm>
            <a:off x="5285961" y="1810149"/>
            <a:ext cx="848139" cy="553983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3"/>
            <a:endCxn id="11" idx="1"/>
          </p:cNvCxnSpPr>
          <p:nvPr/>
        </p:nvCxnSpPr>
        <p:spPr>
          <a:xfrm>
            <a:off x="5285961" y="1810149"/>
            <a:ext cx="834886" cy="106218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8" idx="3"/>
          </p:cNvCxnSpPr>
          <p:nvPr/>
        </p:nvCxnSpPr>
        <p:spPr>
          <a:xfrm>
            <a:off x="7378149" y="1855928"/>
            <a:ext cx="831573" cy="30942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3"/>
            <a:endCxn id="9" idx="2"/>
          </p:cNvCxnSpPr>
          <p:nvPr/>
        </p:nvCxnSpPr>
        <p:spPr>
          <a:xfrm flipV="1">
            <a:off x="7376492" y="2313128"/>
            <a:ext cx="833230" cy="51004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1" idx="3"/>
          </p:cNvCxnSpPr>
          <p:nvPr/>
        </p:nvCxnSpPr>
        <p:spPr>
          <a:xfrm flipV="1">
            <a:off x="7363239" y="2437624"/>
            <a:ext cx="846483" cy="43471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705639" y="2798803"/>
            <a:ext cx="1053548" cy="4995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9" idx="6"/>
            <a:endCxn id="7" idx="2"/>
          </p:cNvCxnSpPr>
          <p:nvPr/>
        </p:nvCxnSpPr>
        <p:spPr>
          <a:xfrm>
            <a:off x="9746975" y="2313128"/>
            <a:ext cx="450574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005509" y="4179818"/>
            <a:ext cx="1321904" cy="10535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브라우저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178865" y="4182438"/>
            <a:ext cx="2107096" cy="1053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973417" y="4182438"/>
            <a:ext cx="1570383" cy="2062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52" name="원통 51"/>
          <p:cNvSpPr/>
          <p:nvPr/>
        </p:nvSpPr>
        <p:spPr>
          <a:xfrm>
            <a:off x="10197549" y="4336223"/>
            <a:ext cx="1156251" cy="1828800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MySQL</a:t>
            </a:r>
            <a:endParaRPr lang="ko-KR" altLang="en-US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35757" y="4594640"/>
            <a:ext cx="1242392" cy="397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209722" y="4723849"/>
            <a:ext cx="1537253" cy="1053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MyBatis</a:t>
            </a:r>
            <a:endParaRPr lang="ko-KR" altLang="en-US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34100" y="5102844"/>
            <a:ext cx="1242392" cy="397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insert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20847" y="5611047"/>
            <a:ext cx="1242392" cy="397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Etc.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endCxn id="53" idx="1"/>
          </p:cNvCxnSpPr>
          <p:nvPr/>
        </p:nvCxnSpPr>
        <p:spPr>
          <a:xfrm>
            <a:off x="5285961" y="4551229"/>
            <a:ext cx="849796" cy="24219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50" idx="3"/>
            <a:endCxn id="55" idx="1"/>
          </p:cNvCxnSpPr>
          <p:nvPr/>
        </p:nvCxnSpPr>
        <p:spPr>
          <a:xfrm>
            <a:off x="5285961" y="4709212"/>
            <a:ext cx="848139" cy="59241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56" idx="1"/>
          </p:cNvCxnSpPr>
          <p:nvPr/>
        </p:nvCxnSpPr>
        <p:spPr>
          <a:xfrm>
            <a:off x="5307495" y="4913920"/>
            <a:ext cx="813352" cy="89591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3" idx="3"/>
          </p:cNvCxnSpPr>
          <p:nvPr/>
        </p:nvCxnSpPr>
        <p:spPr>
          <a:xfrm>
            <a:off x="7378149" y="4793423"/>
            <a:ext cx="831573" cy="309421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5" idx="3"/>
            <a:endCxn id="54" idx="2"/>
          </p:cNvCxnSpPr>
          <p:nvPr/>
        </p:nvCxnSpPr>
        <p:spPr>
          <a:xfrm flipV="1">
            <a:off x="7376492" y="5250623"/>
            <a:ext cx="833230" cy="5100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6" idx="3"/>
          </p:cNvCxnSpPr>
          <p:nvPr/>
        </p:nvCxnSpPr>
        <p:spPr>
          <a:xfrm flipV="1">
            <a:off x="7363239" y="5375119"/>
            <a:ext cx="846483" cy="434711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705639" y="5826330"/>
            <a:ext cx="1053548" cy="42814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/>
          <p:cNvCxnSpPr>
            <a:stCxn id="54" idx="6"/>
            <a:endCxn id="52" idx="2"/>
          </p:cNvCxnSpPr>
          <p:nvPr/>
        </p:nvCxnSpPr>
        <p:spPr>
          <a:xfrm>
            <a:off x="9746975" y="5250623"/>
            <a:ext cx="450574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0" idx="2"/>
            <a:endCxn id="64" idx="0"/>
          </p:cNvCxnSpPr>
          <p:nvPr/>
        </p:nvCxnSpPr>
        <p:spPr>
          <a:xfrm>
            <a:off x="4232413" y="5235986"/>
            <a:ext cx="0" cy="5903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4" idx="1"/>
            <a:endCxn id="49" idx="3"/>
          </p:cNvCxnSpPr>
          <p:nvPr/>
        </p:nvCxnSpPr>
        <p:spPr>
          <a:xfrm flipH="1" flipV="1">
            <a:off x="2327413" y="4706592"/>
            <a:ext cx="1378226" cy="13338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43697" y="3583458"/>
            <a:ext cx="1097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3697" y="3103960"/>
            <a:ext cx="1173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</a:p>
          <a:p>
            <a:endParaRPr lang="en-US" altLang="ko-KR" dirty="0"/>
          </a:p>
          <a:p>
            <a:r>
              <a:rPr lang="en-US" altLang="ko-KR" dirty="0"/>
              <a:t>Response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894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Model(</a:t>
            </a:r>
            <a:r>
              <a:rPr lang="en-US" altLang="ko-KR" dirty="0" err="1"/>
              <a:t>dto</a:t>
            </a:r>
            <a:r>
              <a:rPr lang="en-US" altLang="ko-KR" dirty="0"/>
              <a:t> class)</a:t>
            </a:r>
          </a:p>
          <a:p>
            <a:pPr lvl="1"/>
            <a:r>
              <a:rPr lang="en-US" altLang="ko-KR" dirty="0"/>
              <a:t>Member class : </a:t>
            </a:r>
            <a:r>
              <a:rPr lang="ko-KR" altLang="en-US" dirty="0"/>
              <a:t>회원 정보</a:t>
            </a:r>
            <a:endParaRPr lang="en-US" altLang="ko-KR" dirty="0"/>
          </a:p>
          <a:p>
            <a:pPr lvl="1"/>
            <a:r>
              <a:rPr lang="en-US" altLang="ko-KR" dirty="0"/>
              <a:t>Board class : </a:t>
            </a:r>
            <a:r>
              <a:rPr lang="ko-KR" altLang="en-US" dirty="0" err="1"/>
              <a:t>게시글</a:t>
            </a:r>
            <a:r>
              <a:rPr lang="ko-KR" altLang="en-US" dirty="0"/>
              <a:t> 정보</a:t>
            </a:r>
            <a:endParaRPr lang="en-US" altLang="ko-KR" dirty="0"/>
          </a:p>
          <a:p>
            <a:pPr lvl="1"/>
            <a:r>
              <a:rPr lang="en-US" altLang="ko-KR" dirty="0" err="1"/>
              <a:t>Bfile</a:t>
            </a:r>
            <a:r>
              <a:rPr lang="en-US" altLang="ko-KR" dirty="0"/>
              <a:t> class : </a:t>
            </a:r>
            <a:r>
              <a:rPr lang="ko-KR" altLang="en-US" dirty="0"/>
              <a:t>첨부파일 정보</a:t>
            </a:r>
            <a:endParaRPr lang="en-US" altLang="ko-KR" dirty="0"/>
          </a:p>
          <a:p>
            <a:pPr lvl="1"/>
            <a:r>
              <a:rPr lang="en-US" altLang="ko-KR" dirty="0"/>
              <a:t>Reply class : </a:t>
            </a:r>
            <a:r>
              <a:rPr lang="ko-KR" altLang="en-US" dirty="0"/>
              <a:t>댓글 정보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View(</a:t>
            </a:r>
            <a:r>
              <a:rPr lang="en-US" altLang="ko-KR" dirty="0" err="1"/>
              <a:t>jsp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home.jsp</a:t>
            </a:r>
            <a:r>
              <a:rPr lang="en-US" altLang="ko-KR" dirty="0"/>
              <a:t> : </a:t>
            </a:r>
            <a:r>
              <a:rPr lang="ko-KR" altLang="en-US" dirty="0"/>
              <a:t>로그인 페이지</a:t>
            </a:r>
            <a:endParaRPr lang="en-US" altLang="ko-KR" dirty="0"/>
          </a:p>
          <a:p>
            <a:pPr lvl="1"/>
            <a:r>
              <a:rPr lang="en-US" altLang="ko-KR" dirty="0" err="1"/>
              <a:t>joinFrm.jsp</a:t>
            </a:r>
            <a:r>
              <a:rPr lang="en-US" altLang="ko-KR" dirty="0"/>
              <a:t> : </a:t>
            </a:r>
            <a:r>
              <a:rPr lang="ko-KR" altLang="en-US" dirty="0"/>
              <a:t>회원</a:t>
            </a:r>
            <a:r>
              <a:rPr lang="en-US" altLang="ko-KR" dirty="0"/>
              <a:t> </a:t>
            </a:r>
            <a:r>
              <a:rPr lang="ko-KR" altLang="en-US" dirty="0"/>
              <a:t>가입 페이지</a:t>
            </a:r>
            <a:endParaRPr lang="en-US" altLang="ko-KR" dirty="0"/>
          </a:p>
          <a:p>
            <a:pPr lvl="1"/>
            <a:r>
              <a:rPr lang="en-US" altLang="ko-KR" dirty="0" err="1"/>
              <a:t>boardList.jsp</a:t>
            </a:r>
            <a:r>
              <a:rPr lang="en-US" altLang="ko-KR" dirty="0"/>
              <a:t> : </a:t>
            </a:r>
            <a:r>
              <a:rPr lang="ko-KR" altLang="en-US" dirty="0"/>
              <a:t>게시판</a:t>
            </a:r>
            <a:r>
              <a:rPr lang="en-US" altLang="ko-KR" dirty="0"/>
              <a:t> </a:t>
            </a:r>
            <a:r>
              <a:rPr lang="ko-KR" altLang="en-US" dirty="0"/>
              <a:t>목록 페이지</a:t>
            </a:r>
            <a:endParaRPr lang="en-US" altLang="ko-KR" dirty="0"/>
          </a:p>
          <a:p>
            <a:pPr lvl="1"/>
            <a:r>
              <a:rPr lang="en-US" altLang="ko-KR" dirty="0" err="1"/>
              <a:t>writeFrm.jsp</a:t>
            </a:r>
            <a:r>
              <a:rPr lang="en-US" altLang="ko-KR" dirty="0"/>
              <a:t> : </a:t>
            </a:r>
            <a:r>
              <a:rPr lang="ko-KR" altLang="en-US" dirty="0"/>
              <a:t>글쓰기 페이지</a:t>
            </a:r>
            <a:endParaRPr lang="en-US" altLang="ko-KR" dirty="0"/>
          </a:p>
          <a:p>
            <a:pPr lvl="1"/>
            <a:r>
              <a:rPr lang="en-US" altLang="ko-KR" dirty="0" err="1"/>
              <a:t>boardContent.jsp</a:t>
            </a:r>
            <a:r>
              <a:rPr lang="en-US" altLang="ko-KR" dirty="0"/>
              <a:t> : </a:t>
            </a:r>
            <a:r>
              <a:rPr lang="ko-KR" altLang="en-US" dirty="0"/>
              <a:t>글</a:t>
            </a:r>
            <a:r>
              <a:rPr lang="en-US" altLang="ko-KR" dirty="0"/>
              <a:t> </a:t>
            </a:r>
            <a:r>
              <a:rPr lang="ko-KR" altLang="en-US" dirty="0"/>
              <a:t>내용 보기 페이지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댓글 포함</a:t>
            </a:r>
            <a:r>
              <a:rPr lang="en-US" altLang="ko-KR" dirty="0"/>
              <a:t>) – Ajax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277776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Controller</a:t>
            </a:r>
          </a:p>
          <a:p>
            <a:pPr lvl="1"/>
            <a:r>
              <a:rPr lang="en-US" altLang="ko-KR" dirty="0" err="1"/>
              <a:t>HomeController</a:t>
            </a:r>
            <a:r>
              <a:rPr lang="en-US" altLang="ko-KR" dirty="0"/>
              <a:t> : </a:t>
            </a:r>
            <a:r>
              <a:rPr lang="ko-KR" altLang="en-US" dirty="0"/>
              <a:t>회원</a:t>
            </a:r>
            <a:r>
              <a:rPr lang="en-US" altLang="ko-KR" dirty="0"/>
              <a:t> </a:t>
            </a:r>
            <a:r>
              <a:rPr lang="ko-KR" altLang="en-US" dirty="0"/>
              <a:t>처리용</a:t>
            </a:r>
            <a:r>
              <a:rPr lang="en-US" altLang="ko-KR" dirty="0"/>
              <a:t>(</a:t>
            </a: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아웃</a:t>
            </a:r>
            <a:r>
              <a:rPr lang="en-US" altLang="ko-KR" dirty="0"/>
              <a:t>, </a:t>
            </a:r>
            <a:r>
              <a:rPr lang="ko-KR" altLang="en-US" dirty="0"/>
              <a:t>회원 가입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BoardController</a:t>
            </a:r>
            <a:r>
              <a:rPr lang="en-US" altLang="ko-KR" dirty="0"/>
              <a:t> : </a:t>
            </a:r>
            <a:r>
              <a:rPr lang="ko-KR" altLang="en-US" dirty="0"/>
              <a:t>게시판 처리용</a:t>
            </a:r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, </a:t>
            </a:r>
            <a:r>
              <a:rPr lang="ko-KR" altLang="en-US" dirty="0"/>
              <a:t>글쓰기</a:t>
            </a:r>
            <a:r>
              <a:rPr lang="en-US" altLang="ko-KR" dirty="0"/>
              <a:t>, </a:t>
            </a:r>
            <a:r>
              <a:rPr lang="ko-KR" altLang="en-US" dirty="0"/>
              <a:t>내용 보기</a:t>
            </a:r>
            <a:r>
              <a:rPr lang="en-US" altLang="ko-KR" dirty="0"/>
              <a:t>, </a:t>
            </a:r>
            <a:r>
              <a:rPr lang="ko-KR" altLang="en-US" dirty="0" err="1"/>
              <a:t>글삭제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Service</a:t>
            </a:r>
          </a:p>
          <a:p>
            <a:pPr lvl="1"/>
            <a:r>
              <a:rPr lang="en-US" altLang="ko-KR" dirty="0" err="1"/>
              <a:t>MemberManagement</a:t>
            </a:r>
            <a:r>
              <a:rPr lang="en-US" altLang="ko-KR" dirty="0"/>
              <a:t> : </a:t>
            </a:r>
            <a:r>
              <a:rPr lang="ko-KR" altLang="en-US" dirty="0"/>
              <a:t>회원 관련 처리용 서비스 객체</a:t>
            </a:r>
            <a:endParaRPr lang="en-US" altLang="ko-KR" dirty="0"/>
          </a:p>
          <a:p>
            <a:pPr lvl="1"/>
            <a:r>
              <a:rPr lang="en-US" altLang="ko-KR" dirty="0" err="1"/>
              <a:t>BoardManagement</a:t>
            </a:r>
            <a:r>
              <a:rPr lang="en-US" altLang="ko-KR" dirty="0"/>
              <a:t> : </a:t>
            </a:r>
            <a:r>
              <a:rPr lang="ko-KR" altLang="en-US" dirty="0"/>
              <a:t>게시판 관련 처리용 서비스 객체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8044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pom.xml</a:t>
            </a:r>
            <a:r>
              <a:rPr lang="ko-KR" altLang="en-US" dirty="0"/>
              <a:t>에 라이브러리 설정</a:t>
            </a:r>
            <a:endParaRPr lang="en-US" altLang="ko-KR" dirty="0"/>
          </a:p>
          <a:p>
            <a:pPr lvl="1"/>
            <a:r>
              <a:rPr lang="ko-KR" altLang="en-US" dirty="0"/>
              <a:t>설정 위치는 </a:t>
            </a:r>
            <a:r>
              <a:rPr lang="en-US" altLang="ko-KR" dirty="0"/>
              <a:t>servlet</a:t>
            </a:r>
            <a:r>
              <a:rPr lang="ko-KR" altLang="en-US" dirty="0"/>
              <a:t>과</a:t>
            </a:r>
            <a:r>
              <a:rPr lang="en-US" altLang="ko-KR" dirty="0"/>
              <a:t> test </a:t>
            </a:r>
            <a:r>
              <a:rPr lang="ko-KR" altLang="en-US" dirty="0"/>
              <a:t>사이</a:t>
            </a:r>
            <a:r>
              <a:rPr lang="en-US" altLang="ko-KR" dirty="0"/>
              <a:t>(</a:t>
            </a:r>
            <a:r>
              <a:rPr lang="ko-KR" altLang="en-US" dirty="0"/>
              <a:t>위치는 큰 의미 없음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MyBatis, DBCP(DB Connection Pool), Spring </a:t>
            </a:r>
            <a:r>
              <a:rPr lang="en-US" altLang="ko-KR" dirty="0" err="1"/>
              <a:t>jdbc</a:t>
            </a:r>
            <a:r>
              <a:rPr lang="en-US" altLang="ko-KR" dirty="0"/>
              <a:t>, </a:t>
            </a:r>
            <a:r>
              <a:rPr lang="en-US" altLang="ko-KR" dirty="0" err="1"/>
              <a:t>mysql</a:t>
            </a:r>
            <a:r>
              <a:rPr lang="en-US" altLang="ko-KR" dirty="0"/>
              <a:t> connector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en-US" altLang="ko-KR" dirty="0"/>
              <a:t>Maven Repository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많이 사용하는 버전 선택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Maven Repository</a:t>
            </a:r>
          </a:p>
          <a:p>
            <a:pPr lvl="2"/>
            <a:r>
              <a:rPr lang="en-US" altLang="ko-KR" dirty="0"/>
              <a:t>Artifact(</a:t>
            </a:r>
            <a:r>
              <a:rPr lang="ko-KR" altLang="en-US" dirty="0"/>
              <a:t>라이브러리</a:t>
            </a:r>
            <a:r>
              <a:rPr lang="en-US" altLang="ko-KR" dirty="0"/>
              <a:t>)</a:t>
            </a:r>
            <a:r>
              <a:rPr lang="ko-KR" altLang="en-US" dirty="0"/>
              <a:t>들의 저장소로 로컬 및</a:t>
            </a:r>
            <a:br>
              <a:rPr lang="en-US" altLang="ko-KR" dirty="0"/>
            </a:br>
            <a:r>
              <a:rPr lang="ko-KR" altLang="en-US" dirty="0"/>
              <a:t>원격 </a:t>
            </a:r>
            <a:r>
              <a:rPr lang="en-US" altLang="ko-KR" dirty="0"/>
              <a:t>repository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lvl="2"/>
            <a:r>
              <a:rPr lang="ko-KR" altLang="en-US" dirty="0"/>
              <a:t>프로젝트의 </a:t>
            </a:r>
            <a:r>
              <a:rPr lang="en-US" altLang="ko-KR" dirty="0"/>
              <a:t>pom.xml</a:t>
            </a:r>
            <a:r>
              <a:rPr lang="ko-KR" altLang="en-US" dirty="0"/>
              <a:t>에서 선언한 </a:t>
            </a:r>
            <a:br>
              <a:rPr lang="en-US" altLang="ko-KR" dirty="0"/>
            </a:br>
            <a:r>
              <a:rPr lang="en-US" altLang="ko-KR" dirty="0"/>
              <a:t>dependency</a:t>
            </a:r>
            <a:r>
              <a:rPr lang="ko-KR" altLang="en-US" dirty="0"/>
              <a:t>들의 </a:t>
            </a:r>
            <a:r>
              <a:rPr lang="en-US" altLang="ko-KR" dirty="0"/>
              <a:t>artifact</a:t>
            </a:r>
            <a:r>
              <a:rPr lang="ko-KR" altLang="en-US" dirty="0"/>
              <a:t>을 저장소로부터 </a:t>
            </a:r>
            <a:br>
              <a:rPr lang="en-US" altLang="ko-KR" dirty="0"/>
            </a:br>
            <a:r>
              <a:rPr lang="ko-KR" altLang="en-US" dirty="0"/>
              <a:t>불러와서 사용</a:t>
            </a:r>
            <a:endParaRPr lang="en-US" altLang="ko-KR" dirty="0"/>
          </a:p>
          <a:p>
            <a:pPr lvl="2"/>
            <a:r>
              <a:rPr lang="en-US" altLang="ko-KR" dirty="0"/>
              <a:t>Maven </a:t>
            </a:r>
            <a:r>
              <a:rPr lang="ko-KR" altLang="en-US" dirty="0"/>
              <a:t>설치 시 로컬에 </a:t>
            </a:r>
            <a:r>
              <a:rPr lang="en-US" altLang="ko-KR" dirty="0"/>
              <a:t>Maven artifact</a:t>
            </a:r>
            <a:r>
              <a:rPr lang="ko-KR" altLang="en-US" dirty="0"/>
              <a:t>들을 </a:t>
            </a:r>
            <a:br>
              <a:rPr lang="en-US" altLang="ko-KR" dirty="0"/>
            </a:br>
            <a:r>
              <a:rPr lang="ko-KR" altLang="en-US" dirty="0"/>
              <a:t>저장하고 관리하는 </a:t>
            </a:r>
            <a:r>
              <a:rPr lang="en-US" altLang="ko-KR" dirty="0"/>
              <a:t>repository</a:t>
            </a:r>
            <a:r>
              <a:rPr lang="ko-KR" altLang="en-US" dirty="0"/>
              <a:t>가 자동으로 구성</a:t>
            </a:r>
            <a:endParaRPr lang="en-US" altLang="ko-KR" dirty="0"/>
          </a:p>
          <a:p>
            <a:pPr lvl="2"/>
            <a:r>
              <a:rPr lang="ko-KR" altLang="en-US" dirty="0"/>
              <a:t>로컬 위치 </a:t>
            </a:r>
            <a:r>
              <a:rPr lang="en-US" altLang="ko-KR" dirty="0"/>
              <a:t>-&gt; </a:t>
            </a:r>
            <a:r>
              <a:rPr lang="ko-KR" altLang="en-US" dirty="0"/>
              <a:t>그림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23580" b="42777"/>
          <a:stretch/>
        </p:blipFill>
        <p:spPr>
          <a:xfrm>
            <a:off x="7012471" y="2971180"/>
            <a:ext cx="4520234" cy="299230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7106478" y="3687417"/>
            <a:ext cx="755374" cy="2683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328452" y="5406266"/>
            <a:ext cx="901148" cy="2683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894900" y="5272087"/>
            <a:ext cx="2167351" cy="4025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390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설정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pom.xml</a:t>
            </a:r>
            <a:r>
              <a:rPr lang="ko-KR" altLang="en-US" dirty="0"/>
              <a:t>에 라이브러리 설정</a:t>
            </a:r>
            <a:endParaRPr lang="en-US" altLang="ko-KR" dirty="0"/>
          </a:p>
          <a:p>
            <a:pPr lvl="1"/>
            <a:r>
              <a:rPr lang="en-US" altLang="ko-KR" dirty="0"/>
              <a:t>Spring </a:t>
            </a:r>
            <a:r>
              <a:rPr lang="en-US" altLang="ko-KR" dirty="0" err="1"/>
              <a:t>jdbc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3243" y="2564915"/>
            <a:ext cx="9384365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/>
              <a:t>&lt;dependency&gt;</a:t>
            </a:r>
          </a:p>
          <a:p>
            <a:pPr lvl="1"/>
            <a:r>
              <a:rPr lang="en-US" altLang="ko-KR" dirty="0"/>
              <a:t>	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com.mysql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	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dirty="0" err="1"/>
              <a:t>mysql</a:t>
            </a:r>
            <a:r>
              <a:rPr lang="en-US" altLang="ko-KR" dirty="0"/>
              <a:t>-connector-j&lt;/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	&lt;version&gt;8.3.0&lt;/version&gt;</a:t>
            </a:r>
          </a:p>
          <a:p>
            <a:pPr lvl="1"/>
            <a:r>
              <a:rPr lang="en-US" altLang="ko-KR" dirty="0"/>
              <a:t>&lt;/dependency&gt;</a:t>
            </a:r>
            <a:endParaRPr lang="ko-KR" altLang="en-US" dirty="0"/>
          </a:p>
          <a:p>
            <a:pPr lvl="1"/>
            <a:r>
              <a:rPr lang="en-US" altLang="ko-KR" dirty="0"/>
              <a:t>		</a:t>
            </a:r>
          </a:p>
          <a:p>
            <a:pPr lvl="1"/>
            <a:r>
              <a:rPr lang="en-US" altLang="ko-KR" dirty="0"/>
              <a:t>&lt;dependency&gt;</a:t>
            </a:r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org.springframework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artifactId</a:t>
            </a:r>
            <a:r>
              <a:rPr lang="en-US" altLang="ko-KR" dirty="0"/>
              <a:t>&gt;spring-</a:t>
            </a:r>
            <a:r>
              <a:rPr lang="en-US" altLang="ko-KR" dirty="0" err="1"/>
              <a:t>jdbc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pPr lvl="2"/>
            <a:r>
              <a:rPr lang="en-US" altLang="ko-KR" dirty="0"/>
              <a:t>&lt;version&gt;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-version}</a:t>
            </a:r>
            <a:r>
              <a:rPr lang="en-US" altLang="ko-KR" dirty="0"/>
              <a:t>&lt;/version&gt;</a:t>
            </a:r>
          </a:p>
          <a:p>
            <a:pPr lvl="1"/>
            <a:r>
              <a:rPr lang="en-US" altLang="ko-KR" dirty="0"/>
              <a:t>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619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</a:t>
            </a:r>
            <a:r>
              <a:rPr lang="ko-KR" altLang="en-US" dirty="0"/>
              <a:t>를 위한 </a:t>
            </a:r>
            <a:r>
              <a:rPr lang="ko-KR" altLang="en-US" dirty="0" err="1"/>
              <a:t>어노테이션</a:t>
            </a:r>
            <a:r>
              <a:rPr lang="ko-KR" altLang="en-US" dirty="0"/>
              <a:t> </a:t>
            </a:r>
            <a:r>
              <a:rPr lang="en-US" altLang="ko-KR" dirty="0" err="1"/>
              <a:t>Autowired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서비스 객체에 </a:t>
            </a:r>
            <a:r>
              <a:rPr lang="en-US" altLang="ko-KR" dirty="0"/>
              <a:t>DAO </a:t>
            </a:r>
            <a:r>
              <a:rPr lang="ko-KR" altLang="en-US" dirty="0"/>
              <a:t>멤버변수 선언 후 사용</a:t>
            </a:r>
            <a:endParaRPr lang="en-US" altLang="ko-KR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en-US" altLang="ko-KR" dirty="0"/>
              <a:t>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사용하여 </a:t>
            </a:r>
            <a:r>
              <a:rPr lang="en-US" altLang="ko-KR" dirty="0"/>
              <a:t>bean</a:t>
            </a:r>
            <a:r>
              <a:rPr lang="ko-KR" altLang="en-US" dirty="0"/>
              <a:t>과 자동 연동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멤버 변수 이름은 </a:t>
            </a:r>
            <a:r>
              <a:rPr lang="en-US" altLang="ko-KR" dirty="0"/>
              <a:t>bean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와 동일해야 함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103243" y="2181920"/>
            <a:ext cx="1034129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endParaRPr lang="en-US" altLang="ko-KR" dirty="0"/>
          </a:p>
          <a:p>
            <a:pPr lvl="1"/>
            <a:r>
              <a:rPr lang="en-US" altLang="ko-KR" b="1" dirty="0"/>
              <a:t>private </a:t>
            </a:r>
            <a:r>
              <a:rPr lang="en-US" altLang="ko-KR" b="1" dirty="0" err="1"/>
              <a:t>MemberDao</a:t>
            </a:r>
            <a:r>
              <a:rPr lang="en-US" altLang="ko-KR" b="1" dirty="0"/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mDao</a:t>
            </a:r>
            <a:r>
              <a:rPr lang="en-US" altLang="ko-KR" b="1" dirty="0"/>
              <a:t>;						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712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DBCP(DB Connection Pool)</a:t>
            </a:r>
          </a:p>
          <a:p>
            <a:pPr lvl="1"/>
            <a:r>
              <a:rPr lang="ko-KR" altLang="en-US" dirty="0"/>
              <a:t>일반적인 </a:t>
            </a:r>
            <a:r>
              <a:rPr lang="en-US" altLang="ko-KR" dirty="0"/>
              <a:t>DB </a:t>
            </a:r>
            <a:r>
              <a:rPr lang="ko-KR" altLang="en-US" dirty="0"/>
              <a:t>처리 과정</a:t>
            </a:r>
          </a:p>
          <a:p>
            <a:pPr lvl="2"/>
            <a:r>
              <a:rPr lang="en-US" altLang="ko-KR" dirty="0"/>
              <a:t>DB </a:t>
            </a:r>
            <a:r>
              <a:rPr lang="ko-KR" altLang="en-US" dirty="0"/>
              <a:t>서버 접속을 위해 </a:t>
            </a:r>
            <a:r>
              <a:rPr lang="en-US" altLang="ko-KR" dirty="0"/>
              <a:t>JDBC </a:t>
            </a:r>
            <a:r>
              <a:rPr lang="ko-KR" altLang="en-US" dirty="0"/>
              <a:t>드라이버를 로드</a:t>
            </a:r>
            <a:endParaRPr lang="en-US" altLang="ko-KR" dirty="0"/>
          </a:p>
          <a:p>
            <a:pPr lvl="2"/>
            <a:r>
              <a:rPr lang="en-US" altLang="ko-KR" dirty="0"/>
              <a:t>DB </a:t>
            </a:r>
            <a:r>
              <a:rPr lang="ko-KR" altLang="en-US" dirty="0"/>
              <a:t>접속 정보와 </a:t>
            </a:r>
            <a:r>
              <a:rPr lang="en-US" altLang="ko-KR" dirty="0" err="1"/>
              <a:t>DriverManager.getConnection</a:t>
            </a:r>
            <a:r>
              <a:rPr lang="en-US" altLang="ko-KR" dirty="0"/>
              <a:t>() Method</a:t>
            </a:r>
            <a:r>
              <a:rPr lang="ko-KR" altLang="en-US" dirty="0"/>
              <a:t>로 </a:t>
            </a:r>
            <a:r>
              <a:rPr lang="en-US" altLang="ko-KR" dirty="0"/>
              <a:t>DB Connection </a:t>
            </a:r>
            <a:r>
              <a:rPr lang="ko-KR" altLang="en-US" dirty="0"/>
              <a:t>객체 획득</a:t>
            </a:r>
            <a:endParaRPr lang="en-US" altLang="ko-KR" dirty="0"/>
          </a:p>
          <a:p>
            <a:pPr lvl="2"/>
            <a:r>
              <a:rPr lang="en-US" altLang="ko-KR" dirty="0"/>
              <a:t>Connection </a:t>
            </a:r>
            <a:r>
              <a:rPr lang="ko-KR" altLang="en-US" dirty="0"/>
              <a:t>객체로 부터 쿼리를 수행하기 위한 </a:t>
            </a:r>
            <a:r>
              <a:rPr lang="en-US" altLang="ko-KR" dirty="0"/>
              <a:t>Statement </a:t>
            </a:r>
            <a:r>
              <a:rPr lang="ko-KR" altLang="en-US" dirty="0"/>
              <a:t>객체 획득</a:t>
            </a:r>
            <a:endParaRPr lang="en-US" altLang="ko-KR" dirty="0"/>
          </a:p>
          <a:p>
            <a:pPr lvl="2"/>
            <a:r>
              <a:rPr lang="ko-KR" altLang="en-US" dirty="0"/>
              <a:t>쿼리를 수행하여 그 결과를 받아서 데이터 처리</a:t>
            </a:r>
            <a:endParaRPr lang="en-US" altLang="ko-KR" dirty="0"/>
          </a:p>
          <a:p>
            <a:pPr lvl="2"/>
            <a:r>
              <a:rPr lang="ko-KR" altLang="en-US" dirty="0"/>
              <a:t>처리가 완료되면 처리에 사용된 리소스들을 </a:t>
            </a:r>
            <a:r>
              <a:rPr lang="en-US" altLang="ko-KR" dirty="0"/>
              <a:t>close</a:t>
            </a:r>
            <a:r>
              <a:rPr lang="ko-KR" altLang="en-US" dirty="0"/>
              <a:t>하여 반환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가장 느린 부분은 웹 서버에서 물리적으로 </a:t>
            </a:r>
            <a:r>
              <a:rPr lang="en-US" altLang="ko-KR" dirty="0"/>
              <a:t>DB</a:t>
            </a:r>
            <a:r>
              <a:rPr lang="ko-KR" altLang="en-US" dirty="0"/>
              <a:t>서버에 최초로 연결되어 </a:t>
            </a:r>
            <a:r>
              <a:rPr lang="en-US" altLang="ko-KR" dirty="0"/>
              <a:t>Connection </a:t>
            </a:r>
            <a:r>
              <a:rPr lang="ko-KR" altLang="en-US" dirty="0"/>
              <a:t>객체를 생성하는 부분 </a:t>
            </a:r>
            <a:r>
              <a:rPr lang="en-US" altLang="ko-KR" dirty="0"/>
              <a:t>-&gt; </a:t>
            </a:r>
            <a:r>
              <a:rPr lang="ko-KR" altLang="en-US" dirty="0"/>
              <a:t>여기서 서버 오류가 발생</a:t>
            </a:r>
            <a:endParaRPr lang="en-US" altLang="ko-KR" dirty="0"/>
          </a:p>
          <a:p>
            <a:pPr lvl="1"/>
            <a:r>
              <a:rPr lang="en-US" altLang="ko-KR" dirty="0"/>
              <a:t>CP</a:t>
            </a:r>
            <a:r>
              <a:rPr lang="ko-KR" altLang="en-US" dirty="0"/>
              <a:t>를 사용하여 </a:t>
            </a:r>
            <a:r>
              <a:rPr lang="en-US" altLang="ko-KR" dirty="0"/>
              <a:t>HTTP </a:t>
            </a:r>
            <a:r>
              <a:rPr lang="ko-KR" altLang="en-US" dirty="0"/>
              <a:t>요청에 매번 위의 </a:t>
            </a:r>
            <a:r>
              <a:rPr lang="en-US" altLang="ko-KR" dirty="0"/>
              <a:t>1-5</a:t>
            </a:r>
            <a:r>
              <a:rPr lang="ko-KR" altLang="en-US" dirty="0"/>
              <a:t>의 단계를 거치지 않도록 처리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CP</a:t>
            </a:r>
            <a:r>
              <a:rPr lang="ko-KR" altLang="en-US" dirty="0"/>
              <a:t>의 활용</a:t>
            </a:r>
          </a:p>
          <a:p>
            <a:pPr lvl="2"/>
            <a:r>
              <a:rPr lang="en-US" altLang="ko-KR" dirty="0"/>
              <a:t>WAS</a:t>
            </a:r>
            <a:r>
              <a:rPr lang="ko-KR" altLang="en-US" dirty="0"/>
              <a:t>가 실행되면서 미리 일정량의 </a:t>
            </a:r>
            <a:r>
              <a:rPr lang="en-US" altLang="ko-KR" dirty="0"/>
              <a:t>DB Connection </a:t>
            </a:r>
            <a:r>
              <a:rPr lang="ko-KR" altLang="en-US" dirty="0"/>
              <a:t>객체를 생성하고 </a:t>
            </a:r>
            <a:r>
              <a:rPr lang="en-US" altLang="ko-KR" dirty="0"/>
              <a:t>Pool </a:t>
            </a:r>
            <a:r>
              <a:rPr lang="ko-KR" altLang="en-US" dirty="0"/>
              <a:t>이라는 공간에 저장</a:t>
            </a:r>
            <a:endParaRPr lang="en-US" altLang="ko-KR" dirty="0"/>
          </a:p>
          <a:p>
            <a:pPr lvl="2"/>
            <a:r>
              <a:rPr lang="en-US" altLang="ko-KR" dirty="0"/>
              <a:t>HTTP </a:t>
            </a:r>
            <a:r>
              <a:rPr lang="ko-KR" altLang="en-US" dirty="0"/>
              <a:t>요청에 따라 필요할 때 </a:t>
            </a:r>
            <a:r>
              <a:rPr lang="en-US" altLang="ko-KR" dirty="0"/>
              <a:t>Pool</a:t>
            </a:r>
            <a:r>
              <a:rPr lang="ko-KR" altLang="en-US" dirty="0"/>
              <a:t>에서 </a:t>
            </a:r>
            <a:r>
              <a:rPr lang="en-US" altLang="ko-KR" dirty="0"/>
              <a:t>Connection </a:t>
            </a:r>
            <a:r>
              <a:rPr lang="ko-KR" altLang="en-US" dirty="0"/>
              <a:t>객체를 가져다 쓰고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9142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라이브러리 설정</a:t>
            </a:r>
            <a:r>
              <a:rPr lang="en-US" altLang="ko-KR" dirty="0"/>
              <a:t>(pom.xml)</a:t>
            </a:r>
          </a:p>
          <a:p>
            <a:pPr lvl="1"/>
            <a:r>
              <a:rPr lang="en-US" altLang="ko-KR" dirty="0"/>
              <a:t>DBCP(DB Connection Pool)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365" y="2209721"/>
            <a:ext cx="10341293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lvl="1"/>
            <a:r>
              <a:rPr lang="en-US" altLang="ko-KR" dirty="0"/>
              <a:t>&lt;!-- DB Connection Pool --&gt;								</a:t>
            </a:r>
          </a:p>
          <a:p>
            <a:pPr lvl="1"/>
            <a:r>
              <a:rPr lang="en-US" altLang="ko-KR" dirty="0"/>
              <a:t>&lt;dependency&gt;</a:t>
            </a:r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org.apache.commons</a:t>
            </a:r>
            <a:r>
              <a:rPr lang="en-US" altLang="ko-KR" dirty="0"/>
              <a:t>&lt;/groupId&gt;</a:t>
            </a:r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artifactId</a:t>
            </a:r>
            <a:r>
              <a:rPr lang="en-US" altLang="ko-KR" dirty="0"/>
              <a:t>&gt;commons-dbcp2&lt;/artifactId&gt;</a:t>
            </a:r>
          </a:p>
          <a:p>
            <a:pPr lvl="2"/>
            <a:r>
              <a:rPr lang="en-US" altLang="ko-KR" dirty="0"/>
              <a:t>&lt;version&gt;2.7.0&lt;/version&gt;</a:t>
            </a:r>
          </a:p>
          <a:p>
            <a:pPr lvl="1"/>
            <a:r>
              <a:rPr lang="en-US" altLang="ko-KR" dirty="0"/>
              <a:t>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05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POJO(</a:t>
            </a:r>
            <a:r>
              <a:rPr lang="ko-KR" altLang="en-US" dirty="0" err="1"/>
              <a:t>Plain</a:t>
            </a:r>
            <a:r>
              <a:rPr lang="ko-KR" altLang="en-US" dirty="0"/>
              <a:t> </a:t>
            </a:r>
            <a:r>
              <a:rPr lang="ko-KR" altLang="en-US" dirty="0" err="1"/>
              <a:t>Old</a:t>
            </a:r>
            <a:r>
              <a:rPr lang="ko-KR" altLang="en-US" dirty="0"/>
              <a:t> </a:t>
            </a:r>
            <a:r>
              <a:rPr lang="ko-KR" altLang="en-US" dirty="0" err="1"/>
              <a:t>Java</a:t>
            </a:r>
            <a:r>
              <a:rPr lang="ko-KR" altLang="en-US" dirty="0"/>
              <a:t> </a:t>
            </a:r>
            <a:r>
              <a:rPr lang="ko-KR" altLang="en-US" dirty="0" err="1"/>
              <a:t>Object</a:t>
            </a:r>
            <a:r>
              <a:rPr lang="ko-KR" altLang="en-US" dirty="0"/>
              <a:t>) 방식</a:t>
            </a:r>
          </a:p>
          <a:p>
            <a:pPr lvl="1">
              <a:defRPr/>
            </a:pPr>
            <a:r>
              <a:rPr lang="ko-KR" altLang="en-US" dirty="0"/>
              <a:t>‘오래된 방식의 간단한 자바 </a:t>
            </a:r>
            <a:r>
              <a:rPr lang="ko-KR" altLang="en-US" dirty="0" err="1"/>
              <a:t>오브젝트’라는</a:t>
            </a:r>
            <a:r>
              <a:rPr lang="ko-KR" altLang="en-US" dirty="0"/>
              <a:t> 뜻. </a:t>
            </a:r>
            <a:r>
              <a:rPr lang="ko-KR" altLang="en-US" dirty="0" err="1"/>
              <a:t>Java</a:t>
            </a:r>
            <a:r>
              <a:rPr lang="ko-KR" altLang="en-US" dirty="0"/>
              <a:t> EE(EJB) 등의 중량 프레임워크들을 사용하게 되면서 해당 프레임워크에 종속된 "무거운" 객체를 만들게 된 것에 반발해서 사용되게 된 용어. 특정 자바 모델이나 기능, 프레임워크 등을 따르지 않은 자바 오브젝트를 지칭.</a:t>
            </a:r>
          </a:p>
          <a:p>
            <a:pPr lvl="1"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AOP(</a:t>
            </a:r>
            <a:r>
              <a:rPr lang="ko-KR" altLang="en-US" dirty="0" err="1"/>
              <a:t>Aspect</a:t>
            </a:r>
            <a:r>
              <a:rPr lang="ko-KR" altLang="en-US" dirty="0"/>
              <a:t> </a:t>
            </a:r>
            <a:r>
              <a:rPr lang="ko-KR" altLang="en-US" dirty="0" err="1"/>
              <a:t>Oriented</a:t>
            </a:r>
            <a:r>
              <a:rPr lang="ko-KR" altLang="en-US" dirty="0"/>
              <a:t> </a:t>
            </a:r>
            <a:r>
              <a:rPr lang="ko-KR" altLang="en-US" dirty="0" err="1"/>
              <a:t>Programming</a:t>
            </a:r>
            <a:r>
              <a:rPr lang="ko-KR" altLang="en-US" dirty="0"/>
              <a:t>)</a:t>
            </a:r>
          </a:p>
          <a:p>
            <a:pPr lvl="1">
              <a:defRPr/>
            </a:pPr>
            <a:r>
              <a:rPr lang="ko-KR" altLang="en-US" dirty="0"/>
              <a:t>‘관점 지향 프로그래밍’. 로깅, 트랜잭션, 보안 등 여러 부분에서 공통적으로 사용되는 코드(기능)</a:t>
            </a:r>
            <a:r>
              <a:rPr lang="ko-KR" altLang="en-US" dirty="0" err="1"/>
              <a:t>를</a:t>
            </a:r>
            <a:r>
              <a:rPr lang="ko-KR" altLang="en-US" dirty="0"/>
              <a:t> 분리하여 관리하는 프로그래밍 방식.</a:t>
            </a:r>
          </a:p>
          <a:p>
            <a:pPr lvl="1"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DI(</a:t>
            </a:r>
            <a:r>
              <a:rPr lang="ko-KR" altLang="en-US" dirty="0" err="1"/>
              <a:t>Dependency</a:t>
            </a:r>
            <a:r>
              <a:rPr lang="ko-KR" altLang="en-US" dirty="0"/>
              <a:t> </a:t>
            </a:r>
            <a:r>
              <a:rPr lang="ko-KR" altLang="en-US" dirty="0" err="1"/>
              <a:t>Injection</a:t>
            </a:r>
            <a:r>
              <a:rPr lang="ko-KR" altLang="en-US" dirty="0"/>
              <a:t>)</a:t>
            </a:r>
          </a:p>
          <a:p>
            <a:pPr lvl="1">
              <a:defRPr/>
            </a:pPr>
            <a:r>
              <a:rPr lang="ko-KR" altLang="en-US" dirty="0"/>
              <a:t>‘의존성 주입’. 객체 간의 의존 관계를 소스 코드 내부에서 처리하지 않고, 외부 설정으로 정의되는 방식. 소소의 재사용성과 객체 간의 결합도를 낮출 수 있음. 스프링 프레임워크가 </a:t>
            </a:r>
            <a:r>
              <a:rPr lang="ko-KR" altLang="en-US" dirty="0" err="1"/>
              <a:t>DI를</a:t>
            </a:r>
            <a:r>
              <a:rPr lang="ko-KR" altLang="en-US" dirty="0"/>
              <a:t> 처리.</a:t>
            </a:r>
          </a:p>
        </p:txBody>
      </p:sp>
    </p:spTree>
    <p:extLst>
      <p:ext uri="{BB962C8B-B14F-4D97-AF65-F5344CB8AC3E}">
        <p14:creationId xmlns:p14="http://schemas.microsoft.com/office/powerpoint/2010/main" val="798356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MyBatis</a:t>
            </a:r>
          </a:p>
          <a:p>
            <a:pPr lvl="1"/>
            <a:r>
              <a:rPr lang="ko-KR" altLang="en-US" dirty="0"/>
              <a:t>자바의 관계형 데이터 베이스 프로그래밍을 좀더 쉽게 할 수 있게 도와주는 개발 프레임워크</a:t>
            </a:r>
            <a:endParaRPr lang="en-US" altLang="ko-KR" dirty="0"/>
          </a:p>
          <a:p>
            <a:pPr lvl="1"/>
            <a:r>
              <a:rPr lang="en-US" altLang="ko-KR" dirty="0"/>
              <a:t>SQL</a:t>
            </a:r>
            <a:r>
              <a:rPr lang="ko-KR" altLang="en-US" dirty="0"/>
              <a:t>문을 소스 코드로부터 완전 분리</a:t>
            </a:r>
            <a:r>
              <a:rPr lang="en-US" altLang="ko-KR" dirty="0"/>
              <a:t>(</a:t>
            </a:r>
            <a:r>
              <a:rPr lang="ko-KR" altLang="en-US" dirty="0"/>
              <a:t>자바 내부에서 </a:t>
            </a:r>
            <a:r>
              <a:rPr lang="ko-KR" altLang="en-US" dirty="0" err="1"/>
              <a:t>쿼리문을</a:t>
            </a:r>
            <a:r>
              <a:rPr lang="ko-KR" altLang="en-US" dirty="0"/>
              <a:t> 사용하지 않음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구성</a:t>
            </a:r>
            <a:endParaRPr lang="en-US" altLang="ko-KR" dirty="0"/>
          </a:p>
          <a:p>
            <a:pPr lvl="2"/>
            <a:r>
              <a:rPr lang="ko-KR" altLang="en-US" dirty="0"/>
              <a:t>환경설정파일</a:t>
            </a:r>
            <a:r>
              <a:rPr lang="en-US" altLang="ko-KR" dirty="0"/>
              <a:t>(mybatis-conf.xml)</a:t>
            </a:r>
            <a:endParaRPr lang="ko-KR" altLang="en-US" dirty="0"/>
          </a:p>
          <a:p>
            <a:pPr lvl="3"/>
            <a:r>
              <a:rPr lang="en-US" altLang="ko-KR" dirty="0"/>
              <a:t>Mybatis </a:t>
            </a:r>
            <a:r>
              <a:rPr lang="ko-KR" altLang="en-US" dirty="0"/>
              <a:t>전반에 걸친 </a:t>
            </a:r>
            <a:r>
              <a:rPr lang="ko-KR" altLang="en-US" dirty="0" err="1"/>
              <a:t>세팅</a:t>
            </a:r>
            <a:endParaRPr lang="en-US" altLang="ko-KR" dirty="0"/>
          </a:p>
          <a:p>
            <a:pPr lvl="3"/>
            <a:r>
              <a:rPr lang="ko-KR" altLang="en-US" dirty="0"/>
              <a:t>필요 </a:t>
            </a:r>
            <a:r>
              <a:rPr lang="en-US" altLang="ko-KR" dirty="0"/>
              <a:t>Artifact : </a:t>
            </a:r>
            <a:r>
              <a:rPr lang="en-US" altLang="ko-KR" dirty="0" err="1"/>
              <a:t>mybatis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r>
              <a:rPr lang="en-US" altLang="ko-KR" dirty="0"/>
              <a:t>-spring</a:t>
            </a:r>
            <a:endParaRPr lang="ko-KR" altLang="en-US" dirty="0"/>
          </a:p>
          <a:p>
            <a:pPr lvl="2"/>
            <a:r>
              <a:rPr lang="en-US" altLang="ko-KR" dirty="0"/>
              <a:t>Mapping </a:t>
            </a:r>
            <a:r>
              <a:rPr lang="ko-KR" altLang="en-US" dirty="0"/>
              <a:t>설정파일</a:t>
            </a:r>
          </a:p>
          <a:p>
            <a:pPr lvl="3"/>
            <a:r>
              <a:rPr lang="ko-KR" altLang="en-US" dirty="0"/>
              <a:t>사용할 </a:t>
            </a:r>
            <a:r>
              <a:rPr lang="en-US" altLang="ko-KR" dirty="0"/>
              <a:t>SQL</a:t>
            </a:r>
            <a:r>
              <a:rPr lang="ko-KR" altLang="en-US" dirty="0"/>
              <a:t>문들 정의</a:t>
            </a:r>
          </a:p>
        </p:txBody>
      </p:sp>
    </p:spTree>
    <p:extLst>
      <p:ext uri="{BB962C8B-B14F-4D97-AF65-F5344CB8AC3E}">
        <p14:creationId xmlns:p14="http://schemas.microsoft.com/office/powerpoint/2010/main" val="37324085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MyBatis </a:t>
            </a:r>
            <a:r>
              <a:rPr lang="ko-KR" altLang="en-US" dirty="0"/>
              <a:t>라이브러리 설정</a:t>
            </a:r>
            <a:r>
              <a:rPr lang="en-US" altLang="ko-KR" dirty="0"/>
              <a:t>(pom.xml)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365" y="1851913"/>
            <a:ext cx="9417963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lvl="1"/>
            <a:r>
              <a:rPr lang="en-US" altLang="ko-KR" dirty="0"/>
              <a:t>&lt;!-- MyBatis --&gt;</a:t>
            </a:r>
          </a:p>
          <a:p>
            <a:pPr lvl="1"/>
            <a:r>
              <a:rPr lang="en-US" altLang="ko-KR" dirty="0"/>
              <a:t>&lt;dependency&gt;</a:t>
            </a:r>
          </a:p>
          <a:p>
            <a:pPr lvl="2"/>
            <a:r>
              <a:rPr lang="en-US" altLang="ko-KR" dirty="0"/>
              <a:t>&lt;groupId&gt;org.mybatis&lt;/groupId&gt;</a:t>
            </a:r>
          </a:p>
          <a:p>
            <a:pPr lvl="2"/>
            <a:r>
              <a:rPr lang="en-US" altLang="ko-KR" dirty="0"/>
              <a:t>&lt;artifactId&gt;mybatis&lt;/artifactId&gt;</a:t>
            </a:r>
          </a:p>
          <a:p>
            <a:pPr lvl="2"/>
            <a:r>
              <a:rPr lang="en-US" altLang="ko-KR" dirty="0"/>
              <a:t>&lt;version&gt;3.5.9&lt;/version&gt;</a:t>
            </a:r>
          </a:p>
          <a:p>
            <a:pPr lvl="1"/>
            <a:r>
              <a:rPr lang="en-US" altLang="ko-KR" dirty="0"/>
              <a:t>&lt;/dependency&gt;</a:t>
            </a:r>
          </a:p>
          <a:p>
            <a:pPr lvl="1"/>
            <a:r>
              <a:rPr lang="en-US" altLang="ko-KR" dirty="0"/>
              <a:t>&lt;dependency&gt;</a:t>
            </a:r>
          </a:p>
          <a:p>
            <a:pPr lvl="2"/>
            <a:r>
              <a:rPr lang="en-US" altLang="ko-KR" dirty="0"/>
              <a:t>&lt;groupId&gt;org.mybatis&lt;/groupId&gt;</a:t>
            </a:r>
          </a:p>
          <a:p>
            <a:pPr lvl="2"/>
            <a:r>
              <a:rPr lang="en-US" altLang="ko-KR" dirty="0"/>
              <a:t>&lt;artifactId&gt;mybatis-spring&lt;/artifactId&gt;					</a:t>
            </a:r>
          </a:p>
          <a:p>
            <a:pPr lvl="2"/>
            <a:r>
              <a:rPr lang="en-US" altLang="ko-KR" dirty="0"/>
              <a:t>&lt;version&gt;2.0.6&lt;/version&gt;</a:t>
            </a:r>
          </a:p>
          <a:p>
            <a:pPr lvl="1"/>
            <a:r>
              <a:rPr lang="en-US" altLang="ko-KR" dirty="0"/>
              <a:t>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1561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(root-context.xml)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365" y="1851913"/>
            <a:ext cx="10270435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&lt;bean id="</a:t>
            </a:r>
            <a:r>
              <a:rPr lang="en-US" altLang="ko-KR" dirty="0" err="1"/>
              <a:t>sqlSessionFactory</a:t>
            </a:r>
            <a:r>
              <a:rPr lang="en-US" altLang="ko-KR" dirty="0"/>
              <a:t>" class="</a:t>
            </a:r>
            <a:r>
              <a:rPr lang="en-US" altLang="ko-KR" dirty="0" err="1"/>
              <a:t>org.mybatis.spring.SqlSessionFactoryBean</a:t>
            </a:r>
            <a:r>
              <a:rPr lang="en-US" altLang="ko-KR" dirty="0"/>
              <a:t>"&gt;</a:t>
            </a:r>
          </a:p>
          <a:p>
            <a:pPr algn="l"/>
            <a:r>
              <a:rPr lang="en-US" altLang="ko-KR" dirty="0"/>
              <a:t>	&lt;property name="</a:t>
            </a:r>
            <a:r>
              <a:rPr lang="en-US" altLang="ko-KR" dirty="0" err="1"/>
              <a:t>dataSource</a:t>
            </a:r>
            <a:r>
              <a:rPr lang="en-US" altLang="ko-KR" dirty="0"/>
              <a:t>" ref="</a:t>
            </a:r>
            <a:r>
              <a:rPr lang="en-US" altLang="ko-KR" dirty="0" err="1"/>
              <a:t>dataSource</a:t>
            </a:r>
            <a:r>
              <a:rPr lang="en-US" altLang="ko-KR" dirty="0"/>
              <a:t>"/&gt;</a:t>
            </a:r>
          </a:p>
          <a:p>
            <a:pPr algn="l"/>
            <a:r>
              <a:rPr lang="en-US" altLang="ko-KR" dirty="0"/>
              <a:t>	&lt;property name="</a:t>
            </a:r>
            <a:r>
              <a:rPr lang="en-US" altLang="ko-KR" dirty="0" err="1"/>
              <a:t>configLocation</a:t>
            </a:r>
            <a:r>
              <a:rPr lang="en-US" altLang="ko-KR" dirty="0"/>
              <a:t>" </a:t>
            </a:r>
          </a:p>
          <a:p>
            <a:pPr algn="l"/>
            <a:r>
              <a:rPr lang="en-US" altLang="ko-KR" dirty="0"/>
              <a:t>		value="</a:t>
            </a:r>
            <a:r>
              <a:rPr lang="en-US" altLang="ko-KR" dirty="0" err="1"/>
              <a:t>classpath:com</a:t>
            </a:r>
            <a:r>
              <a:rPr lang="en-US" altLang="ko-KR" dirty="0"/>
              <a:t>/****/****/</a:t>
            </a:r>
            <a:r>
              <a:rPr lang="en-US" altLang="ko-KR" dirty="0" err="1"/>
              <a:t>dao</a:t>
            </a:r>
            <a:r>
              <a:rPr lang="en-US" altLang="ko-KR" dirty="0"/>
              <a:t>/mybatis-conf.xml“/&gt;</a:t>
            </a:r>
          </a:p>
          <a:p>
            <a:pPr algn="l"/>
            <a:r>
              <a:rPr lang="en-US" altLang="ko-KR" dirty="0"/>
              <a:t>&lt;/bean&gt;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&lt;</a:t>
            </a:r>
            <a:r>
              <a:rPr lang="en-US" altLang="ko-KR" dirty="0" err="1"/>
              <a:t>mybatis-spring:scan</a:t>
            </a:r>
            <a:r>
              <a:rPr lang="en-US" altLang="ko-KR" dirty="0"/>
              <a:t> base-package="</a:t>
            </a:r>
            <a:r>
              <a:rPr lang="en-US" altLang="ko-KR" dirty="0" err="1"/>
              <a:t>com.icia.movieinfo.dao</a:t>
            </a:r>
            <a:r>
              <a:rPr lang="en-US" altLang="ko-KR" dirty="0"/>
              <a:t>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682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MyBatis </a:t>
            </a:r>
            <a:r>
              <a:rPr lang="ko-KR" altLang="en-US" dirty="0"/>
              <a:t>환경설정</a:t>
            </a:r>
            <a:endParaRPr lang="en-US" altLang="ko-KR" dirty="0"/>
          </a:p>
          <a:p>
            <a:pPr lvl="1"/>
            <a:r>
              <a:rPr lang="en-US" altLang="ko-KR" dirty="0"/>
              <a:t>DAO(Data Access Object) </a:t>
            </a:r>
            <a:r>
              <a:rPr lang="ko-KR" altLang="en-US" dirty="0"/>
              <a:t>패키지를 생성하고 내부에 </a:t>
            </a:r>
            <a:r>
              <a:rPr lang="en-US" altLang="ko-KR" dirty="0"/>
              <a:t>MyBatis </a:t>
            </a:r>
            <a:r>
              <a:rPr lang="ko-KR" altLang="en-US" dirty="0"/>
              <a:t>설정 파일</a:t>
            </a:r>
            <a:r>
              <a:rPr lang="en-US" altLang="ko-KR" dirty="0"/>
              <a:t>(xml)</a:t>
            </a:r>
            <a:r>
              <a:rPr lang="ko-KR" altLang="en-US" dirty="0"/>
              <a:t>과 </a:t>
            </a:r>
            <a:r>
              <a:rPr lang="en-US" altLang="ko-KR" dirty="0"/>
              <a:t>DAO </a:t>
            </a:r>
            <a:r>
              <a:rPr lang="ko-KR" altLang="en-US" dirty="0"/>
              <a:t>인터페이스 생성</a:t>
            </a:r>
            <a:r>
              <a:rPr lang="en-US" altLang="ko-KR" b="1" dirty="0">
                <a:solidFill>
                  <a:srgbClr val="C00000"/>
                </a:solidFill>
              </a:rPr>
              <a:t> (&lt;</a:t>
            </a:r>
            <a:r>
              <a:rPr lang="en-US" altLang="ko-KR" b="1" dirty="0" err="1">
                <a:solidFill>
                  <a:srgbClr val="C00000"/>
                </a:solidFill>
              </a:rPr>
              <a:t>mybatis-spring:scan</a:t>
            </a:r>
            <a:r>
              <a:rPr lang="en-US" altLang="ko-KR" b="1" dirty="0">
                <a:solidFill>
                  <a:srgbClr val="C00000"/>
                </a:solidFill>
              </a:rPr>
              <a:t>&gt;</a:t>
            </a:r>
            <a:r>
              <a:rPr lang="ko-KR" altLang="en-US" b="1" dirty="0">
                <a:solidFill>
                  <a:srgbClr val="C00000"/>
                </a:solidFill>
              </a:rPr>
              <a:t>으로 </a:t>
            </a:r>
            <a:r>
              <a:rPr lang="en-US" altLang="ko-KR" b="1" dirty="0" err="1">
                <a:solidFill>
                  <a:srgbClr val="C00000"/>
                </a:solidFill>
              </a:rPr>
              <a:t>Mybatis</a:t>
            </a:r>
            <a:r>
              <a:rPr lang="ko-KR" altLang="en-US" b="1" dirty="0">
                <a:solidFill>
                  <a:srgbClr val="C00000"/>
                </a:solidFill>
              </a:rPr>
              <a:t>와 </a:t>
            </a:r>
            <a:r>
              <a:rPr lang="en-US" altLang="ko-KR" b="1" dirty="0">
                <a:solidFill>
                  <a:srgbClr val="C00000"/>
                </a:solidFill>
              </a:rPr>
              <a:t>DAO </a:t>
            </a:r>
            <a:r>
              <a:rPr lang="ko-KR" altLang="en-US" b="1" dirty="0">
                <a:solidFill>
                  <a:srgbClr val="C00000"/>
                </a:solidFill>
              </a:rPr>
              <a:t>연동 처리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endParaRPr lang="en-US" altLang="ko-KR" dirty="0"/>
          </a:p>
          <a:p>
            <a:pPr lvl="2"/>
            <a:r>
              <a:rPr lang="en-US" altLang="ko-KR" dirty="0"/>
              <a:t>MyBatis</a:t>
            </a:r>
            <a:r>
              <a:rPr lang="ko-KR" altLang="en-US" dirty="0"/>
              <a:t>와</a:t>
            </a:r>
            <a:r>
              <a:rPr lang="en-US" altLang="ko-KR" dirty="0"/>
              <a:t> DAO</a:t>
            </a:r>
            <a:r>
              <a:rPr lang="ko-KR" altLang="en-US" dirty="0"/>
              <a:t>가 연동되어 </a:t>
            </a:r>
            <a:r>
              <a:rPr lang="en-US" altLang="ko-KR" dirty="0"/>
              <a:t>SQL </a:t>
            </a:r>
            <a:r>
              <a:rPr lang="ko-KR" altLang="en-US" dirty="0" err="1"/>
              <a:t>쿼리문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2"/>
            <a:r>
              <a:rPr lang="ko-KR" altLang="en-US" dirty="0"/>
              <a:t>설정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(xml)</a:t>
            </a:r>
            <a:r>
              <a:rPr lang="ko-KR" altLang="en-US" dirty="0"/>
              <a:t>에 다음 문장을 추가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위 문장으로 </a:t>
            </a:r>
            <a:r>
              <a:rPr lang="en-US" altLang="ko-KR" dirty="0"/>
              <a:t>MyBatis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ko-KR" altLang="en-US" dirty="0"/>
              <a:t>용 태그를 사용할 수 있음</a:t>
            </a:r>
            <a:endParaRPr lang="en-US" altLang="ko-KR" dirty="0"/>
          </a:p>
          <a:p>
            <a:pPr lvl="2"/>
            <a:r>
              <a:rPr lang="en-US" altLang="ko-KR" dirty="0"/>
              <a:t>Bean </a:t>
            </a:r>
            <a:r>
              <a:rPr lang="ko-KR" altLang="en-US" dirty="0"/>
              <a:t>객체를 설정 파일에 지정</a:t>
            </a:r>
            <a:r>
              <a:rPr lang="en-US" altLang="ko-KR" dirty="0"/>
              <a:t>(</a:t>
            </a:r>
            <a:r>
              <a:rPr lang="ko-KR" altLang="en-US" dirty="0" err="1"/>
              <a:t>자료형에</a:t>
            </a:r>
            <a:r>
              <a:rPr lang="ko-KR" altLang="en-US" dirty="0"/>
              <a:t> 긴 패키지 이름을 별칭으로 사용하도록 지정</a:t>
            </a:r>
            <a:r>
              <a:rPr lang="en-US" altLang="ko-KR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3365" y="3054551"/>
            <a:ext cx="1034129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&lt;!DOCTYPE configuration PUBLIC "-//mybatis.org//DTD </a:t>
            </a:r>
            <a:r>
              <a:rPr lang="en-US" altLang="ko-KR" dirty="0" err="1"/>
              <a:t>Config</a:t>
            </a:r>
            <a:r>
              <a:rPr lang="en-US" altLang="ko-KR" dirty="0"/>
              <a:t> 3.0//EN“			</a:t>
            </a:r>
          </a:p>
          <a:p>
            <a:r>
              <a:rPr lang="en-US" altLang="ko-KR" dirty="0"/>
              <a:t> "http://mybatis.org/</a:t>
            </a:r>
            <a:r>
              <a:rPr lang="en-US" altLang="ko-KR" dirty="0" err="1"/>
              <a:t>dtd</a:t>
            </a:r>
            <a:r>
              <a:rPr lang="en-US" altLang="ko-KR" dirty="0"/>
              <a:t>/mybatis-3-config.dtd"&gt;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8812" y="4538795"/>
            <a:ext cx="10341293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&lt;configuration&gt;</a:t>
            </a:r>
          </a:p>
          <a:p>
            <a:r>
              <a:rPr lang="en-US" altLang="ko-KR" dirty="0"/>
              <a:t>	&lt;</a:t>
            </a:r>
            <a:r>
              <a:rPr lang="en-US" altLang="ko-KR" dirty="0" err="1"/>
              <a:t>typeAliases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&lt;</a:t>
            </a:r>
            <a:r>
              <a:rPr lang="en-US" altLang="ko-KR" dirty="0" err="1"/>
              <a:t>typeAlias</a:t>
            </a:r>
            <a:r>
              <a:rPr lang="en-US" altLang="ko-KR" i="1" dirty="0"/>
              <a:t> alias="</a:t>
            </a:r>
            <a:r>
              <a:rPr lang="ko-KR" altLang="en-US" i="1" dirty="0"/>
              <a:t>별칭</a:t>
            </a:r>
            <a:r>
              <a:rPr lang="en-US" altLang="ko-KR" i="1" dirty="0"/>
              <a:t>1"</a:t>
            </a:r>
            <a:r>
              <a:rPr lang="en-US" altLang="ko-KR" dirty="0"/>
              <a:t> type=</a:t>
            </a:r>
            <a:r>
              <a:rPr lang="en-US" altLang="ko-KR" i="1" dirty="0"/>
              <a:t>“Bean </a:t>
            </a:r>
            <a:r>
              <a:rPr lang="ko-KR" altLang="en-US" i="1" dirty="0"/>
              <a:t>객체 패키지</a:t>
            </a:r>
            <a:r>
              <a:rPr lang="en-US" altLang="ko-KR" i="1" dirty="0"/>
              <a:t>.</a:t>
            </a:r>
            <a:r>
              <a:rPr lang="ko-KR" altLang="en-US" i="1" dirty="0"/>
              <a:t>클래스</a:t>
            </a:r>
            <a:r>
              <a:rPr lang="en-US" altLang="ko-KR" i="1" dirty="0"/>
              <a:t>1</a:t>
            </a:r>
            <a:r>
              <a:rPr lang="ko-KR" altLang="en-US" i="1" dirty="0"/>
              <a:t>명</a:t>
            </a:r>
            <a:r>
              <a:rPr lang="en-US" altLang="ko-KR" i="1" dirty="0"/>
              <a:t>"/&gt;		</a:t>
            </a:r>
          </a:p>
          <a:p>
            <a:r>
              <a:rPr lang="en-US" altLang="ko-KR" dirty="0"/>
              <a:t>		&lt;</a:t>
            </a:r>
            <a:r>
              <a:rPr lang="en-US" altLang="ko-KR" dirty="0" err="1"/>
              <a:t>typeAlias</a:t>
            </a:r>
            <a:r>
              <a:rPr lang="en-US" altLang="ko-KR" i="1" dirty="0"/>
              <a:t> alias="</a:t>
            </a:r>
            <a:r>
              <a:rPr lang="ko-KR" altLang="en-US" i="1" dirty="0"/>
              <a:t>별칭</a:t>
            </a:r>
            <a:r>
              <a:rPr lang="en-US" altLang="ko-KR" i="1" dirty="0"/>
              <a:t>2"</a:t>
            </a:r>
            <a:r>
              <a:rPr lang="en-US" altLang="ko-KR" dirty="0"/>
              <a:t> type=</a:t>
            </a:r>
            <a:r>
              <a:rPr lang="en-US" altLang="ko-KR" i="1" dirty="0"/>
              <a:t>“Bean </a:t>
            </a:r>
            <a:r>
              <a:rPr lang="ko-KR" altLang="en-US" i="1" dirty="0"/>
              <a:t>객체 패키지</a:t>
            </a:r>
            <a:r>
              <a:rPr lang="en-US" altLang="ko-KR" i="1" dirty="0"/>
              <a:t>.</a:t>
            </a:r>
            <a:r>
              <a:rPr lang="ko-KR" altLang="en-US" i="1" dirty="0"/>
              <a:t>클래스</a:t>
            </a:r>
            <a:r>
              <a:rPr lang="en-US" altLang="ko-KR" i="1" dirty="0"/>
              <a:t>2</a:t>
            </a:r>
            <a:r>
              <a:rPr lang="ko-KR" altLang="en-US" i="1" dirty="0"/>
              <a:t>명</a:t>
            </a:r>
            <a:r>
              <a:rPr lang="en-US" altLang="ko-KR" i="1" dirty="0"/>
              <a:t>"/&gt;	</a:t>
            </a:r>
          </a:p>
          <a:p>
            <a:r>
              <a:rPr lang="en-US" altLang="ko-KR" i="1" dirty="0"/>
              <a:t>		…..</a:t>
            </a:r>
          </a:p>
          <a:p>
            <a:r>
              <a:rPr lang="en-US" altLang="ko-KR" dirty="0"/>
              <a:t>	&lt;/</a:t>
            </a:r>
            <a:r>
              <a:rPr lang="en-US" altLang="ko-KR" dirty="0" err="1"/>
              <a:t>typeAliases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&lt;/configuration&gt;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9012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MyBatis </a:t>
            </a:r>
            <a:r>
              <a:rPr lang="ko-KR" altLang="en-US" dirty="0"/>
              <a:t>환경설정</a:t>
            </a:r>
            <a:endParaRPr lang="en-US" altLang="ko-KR" dirty="0"/>
          </a:p>
          <a:p>
            <a:pPr lvl="1"/>
            <a:r>
              <a:rPr lang="en-US" altLang="ko-KR" dirty="0"/>
              <a:t>DTO class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en-US" altLang="ko-KR" dirty="0"/>
              <a:t>DB</a:t>
            </a:r>
            <a:r>
              <a:rPr lang="ko-KR" altLang="en-US" dirty="0"/>
              <a:t>에 저장 또는 불러올 데이터 객체</a:t>
            </a:r>
            <a:endParaRPr lang="en-US" altLang="ko-KR" dirty="0"/>
          </a:p>
          <a:p>
            <a:pPr lvl="2"/>
            <a:r>
              <a:rPr lang="en-US" altLang="ko-KR" dirty="0"/>
              <a:t>DTO </a:t>
            </a:r>
            <a:r>
              <a:rPr lang="ko-KR" altLang="en-US" dirty="0"/>
              <a:t>패키지 생성 후 클래스 생성</a:t>
            </a:r>
            <a:endParaRPr lang="en-US" altLang="ko-KR" dirty="0"/>
          </a:p>
          <a:p>
            <a:pPr lvl="2"/>
            <a:r>
              <a:rPr lang="en-US" altLang="ko-KR" dirty="0"/>
              <a:t>@Alias(“</a:t>
            </a:r>
            <a:r>
              <a:rPr lang="ko-KR" altLang="en-US" dirty="0"/>
              <a:t>별칭</a:t>
            </a:r>
            <a:r>
              <a:rPr lang="en-US" altLang="ko-KR" dirty="0"/>
              <a:t>”) </a:t>
            </a:r>
            <a:r>
              <a:rPr lang="ko-KR" altLang="en-US" dirty="0" err="1"/>
              <a:t>어노테이션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3"/>
            <a:r>
              <a:rPr lang="en-US" altLang="ko-KR" dirty="0"/>
              <a:t>MyBatis </a:t>
            </a:r>
            <a:r>
              <a:rPr lang="ko-KR" altLang="en-US" dirty="0"/>
              <a:t>설정 파일과 동일한 별칭 사용</a:t>
            </a:r>
            <a:r>
              <a:rPr lang="en-US" altLang="ko-KR" dirty="0"/>
              <a:t>(</a:t>
            </a:r>
            <a:r>
              <a:rPr lang="en-US" altLang="ko-KR" dirty="0" err="1"/>
              <a:t>typeAlias</a:t>
            </a:r>
            <a:r>
              <a:rPr lang="ko-KR" altLang="en-US" dirty="0"/>
              <a:t>의 </a:t>
            </a:r>
            <a:r>
              <a:rPr lang="en-US" altLang="ko-KR" dirty="0"/>
              <a:t>alias 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Mapper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설정하는 </a:t>
            </a:r>
            <a:r>
              <a:rPr lang="ko-KR" altLang="en-US" dirty="0" err="1"/>
              <a:t>자료형이</a:t>
            </a:r>
            <a:r>
              <a:rPr lang="ko-KR" altLang="en-US" dirty="0"/>
              <a:t> 객체일 경우 </a:t>
            </a:r>
            <a:r>
              <a:rPr lang="ko-KR" altLang="en-US" dirty="0" err="1"/>
              <a:t>패키지명을</a:t>
            </a:r>
            <a:r>
              <a:rPr lang="ko-KR" altLang="en-US" dirty="0"/>
              <a:t> 생략하도록 만듦</a:t>
            </a:r>
            <a:endParaRPr lang="en-US" altLang="ko-KR" dirty="0"/>
          </a:p>
          <a:p>
            <a:pPr lvl="2"/>
            <a:r>
              <a:rPr lang="ko-KR" altLang="en-US" dirty="0"/>
              <a:t>멤버 변수 생성 후 </a:t>
            </a:r>
            <a:r>
              <a:rPr lang="en-US" altLang="ko-KR" dirty="0"/>
              <a:t>Setter/Getter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3"/>
            <a:r>
              <a:rPr lang="en-US" altLang="ko-KR" dirty="0"/>
              <a:t>MyBatis</a:t>
            </a:r>
            <a:r>
              <a:rPr lang="ko-KR" altLang="en-US" dirty="0"/>
              <a:t>에서 쿼리를 실행하거나 쿼리 실행 후 결과값을 자동으로 해당 </a:t>
            </a:r>
            <a:r>
              <a:rPr lang="ko-KR" altLang="en-US" dirty="0" err="1"/>
              <a:t>멤버변수에</a:t>
            </a:r>
            <a:r>
              <a:rPr lang="ko-KR" altLang="en-US" dirty="0"/>
              <a:t> 주입할 때 </a:t>
            </a:r>
            <a:r>
              <a:rPr lang="en-US" altLang="ko-KR" dirty="0"/>
              <a:t>Setter/Getter </a:t>
            </a:r>
            <a:r>
              <a:rPr lang="ko-KR" altLang="en-US" dirty="0"/>
              <a:t>메서드를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5405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MyBatis Mapping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en-US" altLang="ko-KR" dirty="0"/>
              <a:t>Mapper xml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ko-KR" altLang="en-US" dirty="0"/>
              <a:t>사용할</a:t>
            </a:r>
            <a:r>
              <a:rPr lang="en-US" altLang="ko-KR" dirty="0"/>
              <a:t> SQL </a:t>
            </a:r>
            <a:r>
              <a:rPr lang="ko-KR" altLang="en-US" dirty="0" err="1"/>
              <a:t>쿼리문과</a:t>
            </a:r>
            <a:r>
              <a:rPr lang="ko-KR" altLang="en-US" dirty="0"/>
              <a:t> 자바 코드의 연결용 설정 파일</a:t>
            </a:r>
            <a:endParaRPr lang="en-US" altLang="ko-KR" dirty="0"/>
          </a:p>
          <a:p>
            <a:pPr lvl="2"/>
            <a:r>
              <a:rPr lang="en-US" altLang="ko-KR" dirty="0"/>
              <a:t>mapper </a:t>
            </a:r>
            <a:r>
              <a:rPr lang="ko-KR" altLang="en-US" dirty="0"/>
              <a:t>패키지 생성 후 </a:t>
            </a:r>
            <a:r>
              <a:rPr lang="en-US" altLang="ko-KR" dirty="0"/>
              <a:t>xml </a:t>
            </a:r>
            <a:r>
              <a:rPr lang="ko-KR" altLang="en-US" dirty="0"/>
              <a:t>문서 생성</a:t>
            </a:r>
            <a:endParaRPr lang="en-US" altLang="ko-KR" dirty="0"/>
          </a:p>
          <a:p>
            <a:pPr lvl="2"/>
            <a:r>
              <a:rPr lang="ko-KR" altLang="en-US" dirty="0"/>
              <a:t>설정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(xml)</a:t>
            </a:r>
            <a:r>
              <a:rPr lang="ko-KR" altLang="en-US" dirty="0"/>
              <a:t>에 다음 문장을 추가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위 문장으로 </a:t>
            </a:r>
            <a:r>
              <a:rPr lang="en-US" altLang="ko-KR" dirty="0"/>
              <a:t>MyBatis mapper</a:t>
            </a:r>
            <a:r>
              <a:rPr lang="ko-KR" altLang="en-US" dirty="0"/>
              <a:t>용 태그를 사용할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select, insert, update, delete </a:t>
            </a:r>
            <a:r>
              <a:rPr lang="ko-KR" altLang="en-US" dirty="0"/>
              <a:t>태그에 따라 </a:t>
            </a:r>
            <a:r>
              <a:rPr lang="ko-KR" altLang="en-US" dirty="0" err="1"/>
              <a:t>쿼리문</a:t>
            </a:r>
            <a:r>
              <a:rPr lang="ko-KR" altLang="en-US" dirty="0"/>
              <a:t> 작성 및 해당 메서드 입력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083365" y="3054551"/>
            <a:ext cx="1034129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&lt;!DOCTYPE mapper PUBLIC "-//mybatis.org//DTD Mapper 3.0//EN“				</a:t>
            </a:r>
          </a:p>
          <a:p>
            <a:r>
              <a:rPr lang="en-US" altLang="ko-KR" dirty="0"/>
              <a:t>"http://mybatis.org/</a:t>
            </a:r>
            <a:r>
              <a:rPr lang="en-US" altLang="ko-KR" dirty="0" err="1"/>
              <a:t>dtd</a:t>
            </a:r>
            <a:r>
              <a:rPr lang="en-US" altLang="ko-KR" dirty="0"/>
              <a:t>/mybatis-3-mapper.dtd"&gt;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8812" y="4274635"/>
            <a:ext cx="10341293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&lt;mapper namespace=</a:t>
            </a:r>
            <a:r>
              <a:rPr lang="en-US" altLang="ko-KR" i="1" dirty="0"/>
              <a:t>“</a:t>
            </a:r>
            <a:r>
              <a:rPr lang="en-US" altLang="ko-KR" i="1" dirty="0" err="1"/>
              <a:t>DAO_Interface</a:t>
            </a:r>
            <a:r>
              <a:rPr lang="en-US" altLang="ko-KR" i="1" dirty="0"/>
              <a:t>_</a:t>
            </a:r>
            <a:r>
              <a:rPr lang="ko-KR" altLang="en-US" i="1" dirty="0"/>
              <a:t>패키지</a:t>
            </a:r>
            <a:r>
              <a:rPr lang="en-US" altLang="ko-KR" i="1" dirty="0"/>
              <a:t>.</a:t>
            </a:r>
            <a:r>
              <a:rPr lang="ko-KR" altLang="en-US" i="1" dirty="0"/>
              <a:t>인터페이스명</a:t>
            </a:r>
            <a:r>
              <a:rPr lang="en-US" altLang="ko-KR" i="1" dirty="0"/>
              <a:t>”&gt;					</a:t>
            </a:r>
          </a:p>
          <a:p>
            <a:r>
              <a:rPr lang="en-US" altLang="ko-KR" dirty="0"/>
              <a:t>	&lt;select id=</a:t>
            </a:r>
            <a:r>
              <a:rPr lang="en-US" altLang="ko-KR" i="1" dirty="0"/>
              <a:t>"</a:t>
            </a:r>
            <a:r>
              <a:rPr lang="ko-KR" altLang="en-US" i="1" dirty="0" err="1"/>
              <a:t>메서드명</a:t>
            </a:r>
            <a:r>
              <a:rPr lang="en-US" altLang="ko-KR" i="1" dirty="0"/>
              <a:t>” </a:t>
            </a:r>
            <a:r>
              <a:rPr lang="en-US" altLang="ko-KR" dirty="0"/>
              <a:t> </a:t>
            </a:r>
            <a:r>
              <a:rPr lang="en-US" altLang="ko-KR" dirty="0" err="1"/>
              <a:t>resultType</a:t>
            </a:r>
            <a:r>
              <a:rPr lang="en-US" altLang="ko-KR" dirty="0"/>
              <a:t>=</a:t>
            </a:r>
            <a:r>
              <a:rPr lang="en-US" altLang="ko-KR" i="1" dirty="0"/>
              <a:t>"</a:t>
            </a:r>
            <a:r>
              <a:rPr lang="ko-KR" altLang="en-US" i="1" dirty="0"/>
              <a:t>반환형</a:t>
            </a:r>
            <a:r>
              <a:rPr lang="en-US" altLang="ko-KR" i="1" dirty="0"/>
              <a:t>” </a:t>
            </a:r>
            <a:r>
              <a:rPr lang="en-US" altLang="ko-KR" i="1" dirty="0" err="1"/>
              <a:t>parameterType</a:t>
            </a:r>
            <a:r>
              <a:rPr lang="en-US" altLang="ko-KR" i="1" dirty="0"/>
              <a:t>="</a:t>
            </a:r>
            <a:r>
              <a:rPr lang="ko-KR" altLang="en-US" i="1" dirty="0" err="1"/>
              <a:t>매개변수형</a:t>
            </a:r>
            <a:r>
              <a:rPr lang="en-US" altLang="ko-KR" i="1" dirty="0"/>
              <a:t>"&gt;</a:t>
            </a:r>
          </a:p>
          <a:p>
            <a:r>
              <a:rPr lang="en-US" altLang="ko-KR" dirty="0"/>
              <a:t>		SQL </a:t>
            </a:r>
            <a:r>
              <a:rPr lang="ko-KR" altLang="en-US" dirty="0"/>
              <a:t>쿼리 문장</a:t>
            </a:r>
            <a:endParaRPr lang="en-US" altLang="ko-KR" dirty="0"/>
          </a:p>
          <a:p>
            <a:r>
              <a:rPr lang="en-US" altLang="ko-KR" dirty="0"/>
              <a:t>	&lt;/select&gt;</a:t>
            </a:r>
            <a:endParaRPr lang="ko-KR" altLang="en-US" dirty="0"/>
          </a:p>
          <a:p>
            <a:r>
              <a:rPr lang="en-US" altLang="ko-KR" dirty="0"/>
              <a:t>&lt;/mapper&gt;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4014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MyBatis Mapping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en-US" altLang="ko-KR" dirty="0"/>
              <a:t>DAO </a:t>
            </a:r>
            <a:r>
              <a:rPr lang="ko-KR" altLang="en-US" dirty="0"/>
              <a:t>인터페이스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en-US" altLang="ko-KR" dirty="0"/>
              <a:t>Mapper xml</a:t>
            </a:r>
            <a:r>
              <a:rPr lang="ko-KR" altLang="en-US" dirty="0"/>
              <a:t>의 </a:t>
            </a:r>
            <a:r>
              <a:rPr lang="en-US" altLang="ko-KR" dirty="0"/>
              <a:t>namespace</a:t>
            </a:r>
            <a:r>
              <a:rPr lang="ko-KR" altLang="en-US" dirty="0"/>
              <a:t>에 설정된 패키지에 생성</a:t>
            </a:r>
            <a:r>
              <a:rPr lang="en-US" altLang="ko-KR" dirty="0"/>
              <a:t>(MyBatis </a:t>
            </a:r>
            <a:r>
              <a:rPr lang="ko-KR" altLang="en-US" dirty="0"/>
              <a:t>설정 파일과 같은 위치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인터페이스로 생성하는 이유</a:t>
            </a:r>
            <a:endParaRPr lang="en-US" altLang="ko-KR" dirty="0"/>
          </a:p>
          <a:p>
            <a:pPr lvl="3"/>
            <a:r>
              <a:rPr lang="en-US" altLang="ko-KR" dirty="0"/>
              <a:t>MyBatis</a:t>
            </a:r>
            <a:r>
              <a:rPr lang="ko-KR" altLang="en-US" dirty="0"/>
              <a:t>가 </a:t>
            </a:r>
            <a:r>
              <a:rPr lang="ko-KR" altLang="en-US" dirty="0" err="1"/>
              <a:t>쿼리문을</a:t>
            </a:r>
            <a:r>
              <a:rPr lang="ko-KR" altLang="en-US" dirty="0"/>
              <a:t> 실행하여 결과의 반환까지 처리하기 때문에 메서드의 정의가 필요 없음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en-US" altLang="ko-KR" dirty="0"/>
              <a:t>Mapper</a:t>
            </a:r>
            <a:r>
              <a:rPr lang="ko-KR" altLang="en-US" dirty="0"/>
              <a:t>와 맞춰야 하는 내용</a:t>
            </a:r>
            <a:endParaRPr lang="en-US" altLang="ko-KR" dirty="0"/>
          </a:p>
          <a:p>
            <a:pPr lvl="3"/>
            <a:r>
              <a:rPr lang="ko-KR" altLang="en-US" dirty="0"/>
              <a:t>메서드의 개수 </a:t>
            </a:r>
            <a:r>
              <a:rPr lang="en-US" altLang="ko-KR" dirty="0"/>
              <a:t>= mapper xml</a:t>
            </a:r>
            <a:r>
              <a:rPr lang="ko-KR" altLang="en-US" dirty="0"/>
              <a:t>의 요소 개수</a:t>
            </a:r>
            <a:endParaRPr lang="en-US" altLang="ko-KR" dirty="0"/>
          </a:p>
          <a:p>
            <a:pPr lvl="3"/>
            <a:r>
              <a:rPr lang="ko-KR" altLang="en-US" dirty="0"/>
              <a:t>메서드의 반환형 </a:t>
            </a:r>
            <a:r>
              <a:rPr lang="en-US" altLang="ko-KR" dirty="0"/>
              <a:t>= mapper xml</a:t>
            </a:r>
            <a:r>
              <a:rPr lang="ko-KR" altLang="en-US" dirty="0"/>
              <a:t>의 </a:t>
            </a:r>
            <a:r>
              <a:rPr lang="en-US" altLang="ko-KR" dirty="0" err="1"/>
              <a:t>resultType</a:t>
            </a:r>
            <a:r>
              <a:rPr lang="en-US" altLang="ko-KR" dirty="0"/>
              <a:t>(Wrapper class) :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ko-KR" altLang="en-US" dirty="0"/>
              <a:t>메서드</a:t>
            </a:r>
            <a:r>
              <a:rPr lang="en-US" altLang="ko-KR" dirty="0"/>
              <a:t>) = Integer(Mapper)</a:t>
            </a:r>
          </a:p>
          <a:p>
            <a:pPr lvl="3"/>
            <a:r>
              <a:rPr lang="ko-KR" altLang="en-US" dirty="0"/>
              <a:t>메서드의 매개변수 </a:t>
            </a:r>
            <a:r>
              <a:rPr lang="en-US" altLang="ko-KR" dirty="0"/>
              <a:t>= mapper xml</a:t>
            </a:r>
            <a:r>
              <a:rPr lang="ko-KR" altLang="en-US" dirty="0"/>
              <a:t>의 </a:t>
            </a:r>
            <a:r>
              <a:rPr lang="en-US" altLang="ko-KR" dirty="0" err="1"/>
              <a:t>parameterType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27172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MyBatis Session </a:t>
            </a:r>
            <a:r>
              <a:rPr lang="ko-KR" altLang="en-US" dirty="0"/>
              <a:t>빌드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(root-context.xml)</a:t>
            </a:r>
          </a:p>
          <a:p>
            <a:pPr lvl="1"/>
            <a:r>
              <a:rPr lang="en-US" altLang="ko-KR" dirty="0" err="1"/>
              <a:t>dataSource</a:t>
            </a:r>
            <a:r>
              <a:rPr lang="en-US" altLang="ko-KR" dirty="0"/>
              <a:t>, Transaction, </a:t>
            </a:r>
            <a:r>
              <a:rPr lang="en-US" altLang="ko-KR" dirty="0" err="1"/>
              <a:t>sqlSessionFactory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en-US" altLang="ko-KR" dirty="0" err="1"/>
              <a:t>dataSource</a:t>
            </a:r>
            <a:r>
              <a:rPr lang="en-US" altLang="ko-KR" dirty="0"/>
              <a:t> bean</a:t>
            </a:r>
          </a:p>
          <a:p>
            <a:pPr lvl="2"/>
            <a:r>
              <a:rPr lang="en-US" altLang="ko-KR" dirty="0"/>
              <a:t>DB </a:t>
            </a:r>
            <a:r>
              <a:rPr lang="ko-KR" altLang="en-US" dirty="0"/>
              <a:t>접속 정보 </a:t>
            </a:r>
            <a:r>
              <a:rPr lang="en-US" altLang="ko-KR" dirty="0"/>
              <a:t>bean</a:t>
            </a:r>
          </a:p>
          <a:p>
            <a:pPr lvl="1"/>
            <a:r>
              <a:rPr lang="en-US" altLang="ko-KR" dirty="0" err="1"/>
              <a:t>sqlSessionFactory</a:t>
            </a:r>
            <a:endParaRPr lang="en-US" altLang="ko-KR" dirty="0"/>
          </a:p>
          <a:p>
            <a:pPr lvl="2"/>
            <a:r>
              <a:rPr lang="en-US" altLang="ko-KR" dirty="0" err="1"/>
              <a:t>sqlSessionFactory</a:t>
            </a:r>
            <a:r>
              <a:rPr lang="en-US" altLang="ko-KR" dirty="0"/>
              <a:t> bean</a:t>
            </a:r>
            <a:r>
              <a:rPr lang="ko-KR" altLang="en-US" dirty="0"/>
              <a:t>을 설정</a:t>
            </a:r>
            <a:endParaRPr lang="en-US" altLang="ko-KR" dirty="0"/>
          </a:p>
          <a:p>
            <a:pPr lvl="2"/>
            <a:r>
              <a:rPr lang="en-US" altLang="ko-KR" dirty="0"/>
              <a:t>MyBatis</a:t>
            </a:r>
            <a:r>
              <a:rPr lang="ko-KR" altLang="en-US" dirty="0"/>
              <a:t>와 </a:t>
            </a:r>
            <a:r>
              <a:rPr lang="en-US" altLang="ko-KR" dirty="0"/>
              <a:t>DB</a:t>
            </a:r>
            <a:r>
              <a:rPr lang="ko-KR" altLang="en-US" dirty="0"/>
              <a:t>를 연결하는 객체</a:t>
            </a:r>
            <a:endParaRPr lang="en-US" altLang="ko-KR" dirty="0"/>
          </a:p>
          <a:p>
            <a:pPr lvl="2"/>
            <a:r>
              <a:rPr lang="en-US" altLang="ko-KR" dirty="0" err="1"/>
              <a:t>dataSource</a:t>
            </a:r>
            <a:r>
              <a:rPr lang="ko-KR" altLang="en-US" dirty="0"/>
              <a:t>를 참조하여 </a:t>
            </a:r>
            <a:r>
              <a:rPr lang="en-US" altLang="ko-KR" dirty="0"/>
              <a:t>MyBatis</a:t>
            </a:r>
            <a:r>
              <a:rPr lang="ko-KR" altLang="en-US" dirty="0"/>
              <a:t>와 </a:t>
            </a:r>
            <a:r>
              <a:rPr lang="en-US" altLang="ko-KR" dirty="0" err="1"/>
              <a:t>MySql</a:t>
            </a:r>
            <a:r>
              <a:rPr lang="ko-KR" altLang="en-US" dirty="0"/>
              <a:t>을 연동시킴</a:t>
            </a:r>
            <a:endParaRPr lang="en-US" altLang="ko-KR" dirty="0"/>
          </a:p>
          <a:p>
            <a:pPr lvl="1"/>
            <a:r>
              <a:rPr lang="en-US" altLang="ko-KR" dirty="0"/>
              <a:t>DAO bean</a:t>
            </a:r>
            <a:r>
              <a:rPr lang="ko-KR" altLang="en-US" dirty="0"/>
              <a:t> 등록</a:t>
            </a:r>
            <a:endParaRPr lang="en-US" altLang="ko-KR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mybatis-spring:scan</a:t>
            </a:r>
            <a:r>
              <a:rPr lang="en-US" altLang="ko-KR" dirty="0"/>
              <a:t> base-package=“</a:t>
            </a:r>
            <a:r>
              <a:rPr lang="ko-KR" altLang="en-US" dirty="0"/>
              <a:t>프로젝트패키지</a:t>
            </a:r>
            <a:r>
              <a:rPr lang="en-US" altLang="ko-KR" dirty="0"/>
              <a:t>.</a:t>
            </a:r>
            <a:r>
              <a:rPr lang="en-US" altLang="ko-KR" dirty="0" err="1"/>
              <a:t>dao</a:t>
            </a:r>
            <a:r>
              <a:rPr lang="en-US" altLang="ko-KR" dirty="0"/>
              <a:t>”&gt;</a:t>
            </a:r>
          </a:p>
        </p:txBody>
      </p:sp>
    </p:spTree>
    <p:extLst>
      <p:ext uri="{BB962C8B-B14F-4D97-AF65-F5344CB8AC3E}">
        <p14:creationId xmlns:p14="http://schemas.microsoft.com/office/powerpoint/2010/main" val="6865972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err="1"/>
              <a:t>dataSource</a:t>
            </a:r>
            <a:r>
              <a:rPr lang="en-US" altLang="ko-KR" dirty="0"/>
              <a:t> bean</a:t>
            </a:r>
          </a:p>
          <a:p>
            <a:pPr lvl="1"/>
            <a:r>
              <a:rPr lang="en-US" altLang="ko-KR" dirty="0"/>
              <a:t>DB </a:t>
            </a:r>
            <a:r>
              <a:rPr lang="ko-KR" altLang="en-US" dirty="0"/>
              <a:t>접속에 필요한 정보 객체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class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각 </a:t>
            </a:r>
            <a:r>
              <a:rPr lang="en-US" altLang="ko-KR" dirty="0"/>
              <a:t>property name</a:t>
            </a:r>
            <a:r>
              <a:rPr lang="ko-KR" altLang="en-US" dirty="0"/>
              <a:t>의 값은 위와 같이 작성 해야함</a:t>
            </a:r>
            <a:r>
              <a:rPr lang="en-US" altLang="ko-KR" dirty="0"/>
              <a:t>(</a:t>
            </a:r>
            <a:r>
              <a:rPr lang="ko-KR" altLang="en-US" dirty="0" err="1"/>
              <a:t>고정값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driverClassName</a:t>
            </a:r>
            <a:r>
              <a:rPr lang="en-US" altLang="ko-KR" dirty="0"/>
              <a:t>, </a:t>
            </a:r>
            <a:r>
              <a:rPr lang="en-US" altLang="ko-KR" dirty="0" err="1"/>
              <a:t>url</a:t>
            </a:r>
            <a:r>
              <a:rPr lang="en-US" altLang="ko-KR" dirty="0"/>
              <a:t>, username, password</a:t>
            </a:r>
          </a:p>
          <a:p>
            <a:pPr lvl="2"/>
            <a:r>
              <a:rPr lang="ko-KR" altLang="en-US" dirty="0"/>
              <a:t>다르게 작성할 경우 문법 </a:t>
            </a:r>
            <a:r>
              <a:rPr lang="en-US" altLang="ko-KR" dirty="0"/>
              <a:t>error </a:t>
            </a:r>
            <a:r>
              <a:rPr lang="ko-KR" altLang="en-US" dirty="0"/>
              <a:t>발생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083365" y="2179910"/>
            <a:ext cx="10341293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beans:bean</a:t>
            </a:r>
            <a:r>
              <a:rPr lang="en-US" altLang="ko-KR" dirty="0"/>
              <a:t> id=</a:t>
            </a:r>
            <a:r>
              <a:rPr lang="en-US" altLang="ko-KR" i="1" dirty="0"/>
              <a:t>"</a:t>
            </a:r>
            <a:r>
              <a:rPr lang="en-US" altLang="ko-KR" i="1" dirty="0" err="1"/>
              <a:t>dataSource</a:t>
            </a:r>
            <a:r>
              <a:rPr lang="en-US" altLang="ko-KR" i="1" dirty="0"/>
              <a:t>"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>
                <a:solidFill>
                  <a:srgbClr val="FF0000"/>
                </a:solidFill>
              </a:rPr>
              <a:t>class=</a:t>
            </a:r>
            <a:r>
              <a:rPr lang="en-US" altLang="ko-KR" i="1" dirty="0">
                <a:solidFill>
                  <a:srgbClr val="FF0000"/>
                </a:solidFill>
              </a:rPr>
              <a:t>"org.springframework.jdbc.datasource.DriverManagerDataSource"</a:t>
            </a:r>
            <a:r>
              <a:rPr lang="en-US" altLang="ko-KR" i="1" dirty="0"/>
              <a:t>&gt;</a:t>
            </a:r>
            <a:r>
              <a:rPr lang="en-US" altLang="ko-KR" dirty="0"/>
              <a:t>		</a:t>
            </a:r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</a:t>
            </a:r>
            <a:r>
              <a:rPr lang="en-US" altLang="ko-KR" i="1" dirty="0"/>
              <a:t>"</a:t>
            </a:r>
            <a:r>
              <a:rPr lang="en-US" altLang="ko-KR" i="1" dirty="0" err="1">
                <a:solidFill>
                  <a:srgbClr val="FF0000"/>
                </a:solidFill>
              </a:rPr>
              <a:t>driverClassName</a:t>
            </a:r>
            <a:r>
              <a:rPr lang="en-US" altLang="ko-KR" i="1" dirty="0"/>
              <a:t>" value="</a:t>
            </a:r>
            <a:r>
              <a:rPr lang="en-US" altLang="ko-KR" i="1" dirty="0" err="1"/>
              <a:t>com.mysql.jdbc.Driver</a:t>
            </a:r>
            <a:r>
              <a:rPr lang="en-US" altLang="ko-KR" i="1" dirty="0"/>
              <a:t>"/&gt;</a:t>
            </a:r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</a:t>
            </a:r>
            <a:r>
              <a:rPr lang="en-US" altLang="ko-KR" i="1" dirty="0"/>
              <a:t>"</a:t>
            </a:r>
            <a:r>
              <a:rPr lang="en-US" altLang="ko-KR" i="1" dirty="0" err="1">
                <a:solidFill>
                  <a:srgbClr val="FF0000"/>
                </a:solidFill>
              </a:rPr>
              <a:t>url</a:t>
            </a:r>
            <a:r>
              <a:rPr lang="en-US" altLang="ko-KR" i="1" dirty="0"/>
              <a:t>" value="</a:t>
            </a:r>
            <a:r>
              <a:rPr lang="en-US" altLang="ko-KR" i="1" dirty="0" err="1"/>
              <a:t>jdbc:mysql</a:t>
            </a:r>
            <a:r>
              <a:rPr lang="en-US" altLang="ko-KR" i="1" dirty="0"/>
              <a:t>://</a:t>
            </a:r>
            <a:r>
              <a:rPr lang="ko-KR" altLang="en-US" i="1" dirty="0" err="1"/>
              <a:t>아이피</a:t>
            </a:r>
            <a:r>
              <a:rPr lang="en-US" altLang="ko-KR" i="1" dirty="0"/>
              <a:t>:3306/DB</a:t>
            </a:r>
            <a:r>
              <a:rPr lang="ko-KR" altLang="en-US" i="1" dirty="0"/>
              <a:t>명</a:t>
            </a:r>
            <a:r>
              <a:rPr lang="en-US" altLang="ko-KR" i="1" dirty="0"/>
              <a:t>"/&gt;</a:t>
            </a:r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</a:t>
            </a:r>
            <a:r>
              <a:rPr lang="en-US" altLang="ko-KR" i="1" dirty="0"/>
              <a:t>"</a:t>
            </a:r>
            <a:r>
              <a:rPr lang="en-US" altLang="ko-KR" i="1" dirty="0">
                <a:solidFill>
                  <a:srgbClr val="FF0000"/>
                </a:solidFill>
              </a:rPr>
              <a:t>username</a:t>
            </a:r>
            <a:r>
              <a:rPr lang="en-US" altLang="ko-KR" i="1" dirty="0"/>
              <a:t>" value="root"/&gt;</a:t>
            </a:r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</a:t>
            </a:r>
            <a:r>
              <a:rPr lang="en-US" altLang="ko-KR" i="1" dirty="0"/>
              <a:t>"</a:t>
            </a:r>
            <a:r>
              <a:rPr lang="en-US" altLang="ko-KR" i="1" dirty="0">
                <a:solidFill>
                  <a:srgbClr val="FF0000"/>
                </a:solidFill>
              </a:rPr>
              <a:t>password</a:t>
            </a:r>
            <a:r>
              <a:rPr lang="en-US" altLang="ko-KR" i="1" dirty="0"/>
              <a:t>" value=“DB</a:t>
            </a:r>
            <a:r>
              <a:rPr lang="ko-KR" altLang="en-US" i="1" dirty="0"/>
              <a:t>암호</a:t>
            </a:r>
            <a:r>
              <a:rPr lang="en-US" altLang="ko-KR" i="1" dirty="0"/>
              <a:t>"/&gt;</a:t>
            </a:r>
          </a:p>
          <a:p>
            <a:pPr lvl="1"/>
            <a:r>
              <a:rPr lang="en-US" altLang="ko-KR" dirty="0"/>
              <a:t>&lt;/</a:t>
            </a:r>
            <a:r>
              <a:rPr lang="en-US" altLang="ko-KR" dirty="0" err="1"/>
              <a:t>beans:bean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5636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err="1"/>
              <a:t>sqlSessionFactory</a:t>
            </a:r>
            <a:r>
              <a:rPr lang="en-US" altLang="ko-KR" dirty="0"/>
              <a:t> bean</a:t>
            </a:r>
          </a:p>
          <a:p>
            <a:pPr lvl="1"/>
            <a:r>
              <a:rPr lang="en-US" altLang="ko-KR" dirty="0"/>
              <a:t>MyBatis</a:t>
            </a:r>
            <a:r>
              <a:rPr lang="ko-KR" altLang="en-US" dirty="0"/>
              <a:t>가 </a:t>
            </a:r>
            <a:r>
              <a:rPr lang="en-US" altLang="ko-KR" dirty="0" err="1"/>
              <a:t>dataSource</a:t>
            </a:r>
            <a:r>
              <a:rPr lang="ko-KR" altLang="en-US" dirty="0"/>
              <a:t>와 </a:t>
            </a:r>
            <a:r>
              <a:rPr lang="en-US" altLang="ko-KR" dirty="0"/>
              <a:t>mapper xml</a:t>
            </a:r>
            <a:r>
              <a:rPr lang="ko-KR" altLang="en-US" dirty="0"/>
              <a:t>을 사용하여 </a:t>
            </a:r>
            <a:r>
              <a:rPr lang="en-US" altLang="ko-KR" dirty="0"/>
              <a:t>DB</a:t>
            </a:r>
            <a:r>
              <a:rPr lang="ko-KR" altLang="en-US" dirty="0"/>
              <a:t>와 연동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class</a:t>
            </a:r>
            <a:r>
              <a:rPr lang="ko-KR" altLang="en-US" dirty="0"/>
              <a:t>는 위와 같이 작성 해야함</a:t>
            </a:r>
            <a:r>
              <a:rPr lang="en-US" altLang="ko-KR" dirty="0"/>
              <a:t>(</a:t>
            </a:r>
            <a:r>
              <a:rPr lang="ko-KR" altLang="en-US" dirty="0" err="1"/>
              <a:t>고정값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name</a:t>
            </a:r>
            <a:r>
              <a:rPr lang="ko-KR" altLang="en-US" dirty="0"/>
              <a:t>의 </a:t>
            </a:r>
            <a:r>
              <a:rPr lang="en-US" altLang="ko-KR" dirty="0" err="1"/>
              <a:t>dataSource</a:t>
            </a:r>
            <a:r>
              <a:rPr lang="en-US" altLang="ko-KR" dirty="0"/>
              <a:t>, </a:t>
            </a:r>
            <a:r>
              <a:rPr lang="en-US" altLang="ko-KR" dirty="0" err="1"/>
              <a:t>configLocation</a:t>
            </a:r>
            <a:r>
              <a:rPr lang="en-US" altLang="ko-KR" dirty="0"/>
              <a:t>(</a:t>
            </a:r>
            <a:r>
              <a:rPr lang="en-US" altLang="ko-KR" dirty="0" err="1"/>
              <a:t>SqlSessionFactoryBean</a:t>
            </a:r>
            <a:r>
              <a:rPr lang="en-US" altLang="ko-KR" dirty="0"/>
              <a:t> </a:t>
            </a:r>
            <a:r>
              <a:rPr lang="ko-KR" altLang="en-US" dirty="0"/>
              <a:t>클래스의 내부 </a:t>
            </a:r>
            <a:r>
              <a:rPr lang="ko-KR" altLang="en-US" dirty="0" err="1"/>
              <a:t>변수이름</a:t>
            </a:r>
            <a:r>
              <a:rPr lang="en-US" altLang="ko-KR" dirty="0"/>
              <a:t>, </a:t>
            </a:r>
            <a:r>
              <a:rPr lang="ko-KR" altLang="en-US" dirty="0" err="1"/>
              <a:t>고정값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ref</a:t>
            </a:r>
            <a:r>
              <a:rPr lang="ko-KR" altLang="en-US" dirty="0"/>
              <a:t>의 값은 </a:t>
            </a:r>
            <a:r>
              <a:rPr lang="en-US" altLang="ko-KR" dirty="0" err="1"/>
              <a:t>dataSource</a:t>
            </a:r>
            <a:r>
              <a:rPr lang="en-US" altLang="ko-KR" dirty="0"/>
              <a:t> bean</a:t>
            </a:r>
            <a:r>
              <a:rPr lang="ko-KR" altLang="en-US" dirty="0"/>
              <a:t>에서 작성한 </a:t>
            </a:r>
            <a:r>
              <a:rPr lang="en-US" altLang="ko-KR" dirty="0"/>
              <a:t>id </a:t>
            </a:r>
            <a:r>
              <a:rPr lang="ko-KR" altLang="en-US" dirty="0"/>
              <a:t>값과 동일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083365" y="2179910"/>
            <a:ext cx="10341293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beans:bean</a:t>
            </a:r>
            <a:r>
              <a:rPr lang="en-US" altLang="ko-KR" dirty="0"/>
              <a:t> id=</a:t>
            </a:r>
            <a:r>
              <a:rPr lang="en-US" altLang="ko-KR" i="1" dirty="0"/>
              <a:t>"</a:t>
            </a:r>
            <a:r>
              <a:rPr lang="en-US" altLang="ko-KR" i="1" dirty="0" err="1"/>
              <a:t>sqlSessionFactory</a:t>
            </a:r>
            <a:r>
              <a:rPr lang="en-US" altLang="ko-KR" i="1" dirty="0"/>
              <a:t>"</a:t>
            </a:r>
          </a:p>
          <a:p>
            <a:pPr lvl="2"/>
            <a:r>
              <a:rPr lang="en-US" altLang="ko-KR" dirty="0"/>
              <a:t>class=</a:t>
            </a:r>
            <a:r>
              <a:rPr lang="en-US" altLang="ko-KR" i="1" dirty="0"/>
              <a:t>"</a:t>
            </a:r>
            <a:r>
              <a:rPr lang="en-US" altLang="ko-KR" i="1" dirty="0" err="1">
                <a:solidFill>
                  <a:srgbClr val="FF0000"/>
                </a:solidFill>
              </a:rPr>
              <a:t>org.mybatis.spring.SqlSessionFactoryBean</a:t>
            </a:r>
            <a:r>
              <a:rPr lang="en-US" altLang="ko-KR" i="1" dirty="0"/>
              <a:t>"&gt;</a:t>
            </a:r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</a:t>
            </a:r>
            <a:r>
              <a:rPr lang="en-US" altLang="ko-KR" i="1" dirty="0"/>
              <a:t>"</a:t>
            </a:r>
            <a:r>
              <a:rPr lang="en-US" altLang="ko-KR" i="1" dirty="0" err="1">
                <a:solidFill>
                  <a:srgbClr val="FF0000"/>
                </a:solidFill>
              </a:rPr>
              <a:t>dataSource</a:t>
            </a:r>
            <a:r>
              <a:rPr lang="en-US" altLang="ko-KR" i="1" dirty="0"/>
              <a:t>" ref="</a:t>
            </a:r>
            <a:r>
              <a:rPr lang="en-US" altLang="ko-KR" i="1" dirty="0" err="1"/>
              <a:t>dataSource</a:t>
            </a:r>
            <a:r>
              <a:rPr lang="en-US" altLang="ko-KR" i="1" dirty="0"/>
              <a:t>"/&gt;</a:t>
            </a:r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</a:t>
            </a:r>
            <a:r>
              <a:rPr lang="en-US" altLang="ko-KR" i="1" dirty="0"/>
              <a:t>"</a:t>
            </a:r>
            <a:r>
              <a:rPr lang="en-US" altLang="ko-KR" i="1" dirty="0" err="1">
                <a:solidFill>
                  <a:srgbClr val="FF0000"/>
                </a:solidFill>
              </a:rPr>
              <a:t>configLocation</a:t>
            </a:r>
            <a:r>
              <a:rPr lang="en-US" altLang="ko-KR" i="1" dirty="0"/>
              <a:t>" </a:t>
            </a:r>
          </a:p>
          <a:p>
            <a:pPr lvl="3"/>
            <a:r>
              <a:rPr lang="en-US" altLang="ko-KR" dirty="0"/>
              <a:t>value=</a:t>
            </a:r>
            <a:r>
              <a:rPr lang="en-US" altLang="ko-KR" i="1" dirty="0"/>
              <a:t>"</a:t>
            </a:r>
            <a:r>
              <a:rPr lang="en-US" altLang="ko-KR" i="1" dirty="0" err="1"/>
              <a:t>classpath:com</a:t>
            </a:r>
            <a:r>
              <a:rPr lang="en-US" altLang="ko-KR" i="1" dirty="0"/>
              <a:t>/****/****/</a:t>
            </a:r>
            <a:r>
              <a:rPr lang="en-US" altLang="ko-KR" i="1" dirty="0" err="1"/>
              <a:t>dao</a:t>
            </a:r>
            <a:r>
              <a:rPr lang="en-US" altLang="ko-KR" i="1" dirty="0"/>
              <a:t>/mybatis-conf.xml"/&gt;				</a:t>
            </a:r>
          </a:p>
          <a:p>
            <a:pPr lvl="1"/>
            <a:r>
              <a:rPr lang="en-US" altLang="ko-KR" dirty="0"/>
              <a:t>&lt;/</a:t>
            </a:r>
            <a:r>
              <a:rPr lang="en-US" altLang="ko-KR" dirty="0" err="1"/>
              <a:t>beans:bean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66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IoC</a:t>
            </a:r>
            <a:r>
              <a:rPr lang="ko-KR" altLang="en-US" dirty="0"/>
              <a:t>(</a:t>
            </a:r>
            <a:r>
              <a:rPr lang="ko-KR" altLang="en-US" dirty="0" err="1"/>
              <a:t>Inversion</a:t>
            </a:r>
            <a:r>
              <a:rPr lang="ko-KR" altLang="en-US" dirty="0"/>
              <a:t> of </a:t>
            </a:r>
            <a:r>
              <a:rPr lang="ko-KR" altLang="en-US" dirty="0" err="1"/>
              <a:t>Control</a:t>
            </a:r>
            <a:r>
              <a:rPr lang="ko-KR" altLang="en-US" dirty="0"/>
              <a:t>)</a:t>
            </a:r>
          </a:p>
          <a:p>
            <a:pPr lvl="1">
              <a:defRPr/>
            </a:pPr>
            <a:r>
              <a:rPr lang="ko-KR" altLang="en-US" dirty="0"/>
              <a:t>‘제어의 역전’. 개발자가 작성한 코드가 외부 라이브러리를 사용하는 방식(전통적인 방식)이 아니라 외부 라이브러리(프레임워크)가 개발자의 코드를 필요에 따라 사용하는 방식.</a:t>
            </a:r>
          </a:p>
          <a:p>
            <a:pPr lvl="1"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 err="1"/>
              <a:t>Lifecycle</a:t>
            </a:r>
            <a:r>
              <a:rPr lang="ko-KR" altLang="en-US" dirty="0"/>
              <a:t> 관리</a:t>
            </a:r>
          </a:p>
          <a:p>
            <a:pPr lvl="1">
              <a:defRPr/>
            </a:pPr>
            <a:r>
              <a:rPr lang="ko-KR" altLang="en-US" dirty="0"/>
              <a:t>자바 객체의 생성, 소멸을 프레임워크가 관리. </a:t>
            </a:r>
          </a:p>
        </p:txBody>
      </p:sp>
    </p:spTree>
    <p:extLst>
      <p:ext uri="{BB962C8B-B14F-4D97-AF65-F5344CB8AC3E}">
        <p14:creationId xmlns:p14="http://schemas.microsoft.com/office/powerpoint/2010/main" val="34860987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컨트롤러는 요청 </a:t>
            </a:r>
            <a:r>
              <a:rPr lang="en-US" altLang="ko-KR" dirty="0"/>
              <a:t>URL</a:t>
            </a:r>
            <a:r>
              <a:rPr lang="ko-KR" altLang="en-US" dirty="0"/>
              <a:t>에 대하여 서비스 메서드를 연결하는 작업으로 구성</a:t>
            </a:r>
            <a:endParaRPr lang="en-US" altLang="ko-KR" dirty="0"/>
          </a:p>
          <a:p>
            <a:pPr lvl="1"/>
            <a:r>
              <a:rPr lang="ko-KR" altLang="en-US" dirty="0"/>
              <a:t>실질적인 처리는 서비스 객체에서 수행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처리 메서드 정의</a:t>
            </a:r>
            <a:endParaRPr lang="en-US" altLang="ko-KR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: @</a:t>
            </a:r>
            <a:r>
              <a:rPr lang="en-US" altLang="ko-KR" dirty="0" err="1"/>
              <a:t>WebServlet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같은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</a:t>
            </a:r>
            <a:r>
              <a:rPr lang="en-US" altLang="ko-KR" dirty="0"/>
              <a:t>Controller</a:t>
            </a:r>
            <a:r>
              <a:rPr lang="ko-KR" altLang="en-US" dirty="0"/>
              <a:t>에서 요청</a:t>
            </a:r>
            <a:r>
              <a:rPr lang="en-US" altLang="ko-KR" dirty="0"/>
              <a:t> URL</a:t>
            </a:r>
            <a:r>
              <a:rPr lang="ko-KR" altLang="en-US" dirty="0"/>
              <a:t>과의 연결에 사용하는 </a:t>
            </a:r>
            <a:r>
              <a:rPr lang="ko-KR" altLang="en-US" dirty="0" err="1"/>
              <a:t>어노테이션</a:t>
            </a:r>
            <a:endParaRPr lang="en-US" altLang="ko-KR" dirty="0"/>
          </a:p>
          <a:p>
            <a:pPr lvl="2"/>
            <a:r>
              <a:rPr lang="en-US" altLang="ko-KR" dirty="0"/>
              <a:t>value : </a:t>
            </a:r>
            <a:r>
              <a:rPr lang="ko-KR" altLang="en-US" dirty="0"/>
              <a:t>메서드와 연결할 호출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endParaRPr lang="en-US" altLang="ko-KR" dirty="0"/>
          </a:p>
          <a:p>
            <a:pPr lvl="2"/>
            <a:r>
              <a:rPr lang="en-US" altLang="ko-KR" dirty="0"/>
              <a:t>method : </a:t>
            </a:r>
            <a:r>
              <a:rPr lang="ko-KR" altLang="en-US" dirty="0"/>
              <a:t>전송 방식</a:t>
            </a:r>
            <a:r>
              <a:rPr lang="en-US" altLang="ko-KR" dirty="0"/>
              <a:t>(GET/POST) </a:t>
            </a:r>
            <a:r>
              <a:rPr lang="ko-KR" altLang="en-US" dirty="0"/>
              <a:t>지정</a:t>
            </a:r>
            <a:endParaRPr lang="en-US" altLang="ko-KR" dirty="0"/>
          </a:p>
          <a:p>
            <a:pPr lvl="2"/>
            <a:r>
              <a:rPr lang="en-US" altLang="ko-KR" dirty="0"/>
              <a:t>method</a:t>
            </a:r>
            <a:r>
              <a:rPr lang="ko-KR" altLang="en-US" dirty="0"/>
              <a:t>를 지정할 경우 지정된 전송 방식만 처리하는 메서드 작성</a:t>
            </a:r>
            <a:endParaRPr lang="en-US" altLang="ko-KR" dirty="0"/>
          </a:p>
          <a:p>
            <a:pPr lvl="2"/>
            <a:r>
              <a:rPr lang="en-US" altLang="ko-KR" dirty="0"/>
              <a:t>method</a:t>
            </a:r>
            <a:r>
              <a:rPr lang="ko-KR" altLang="en-US" dirty="0"/>
              <a:t>를 지정하지 않을 경우 </a:t>
            </a:r>
            <a:r>
              <a:rPr lang="en-US" altLang="ko-KR" dirty="0"/>
              <a:t>GET/POST </a:t>
            </a:r>
            <a:r>
              <a:rPr lang="ko-KR" altLang="en-US" dirty="0"/>
              <a:t>모두에 응답</a:t>
            </a:r>
            <a:endParaRPr lang="en-US" altLang="ko-KR" dirty="0"/>
          </a:p>
          <a:p>
            <a:pPr lvl="2"/>
            <a:r>
              <a:rPr lang="en-US" altLang="ko-KR" dirty="0"/>
              <a:t>@GetMapping, @PostMapping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/>
            <a:r>
              <a:rPr lang="ko-KR" altLang="en-US" dirty="0" err="1"/>
              <a:t>반환값의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2"/>
            <a:r>
              <a:rPr lang="ko-KR" altLang="en-US" dirty="0"/>
              <a:t>전달할 데이터 없이 페이지 </a:t>
            </a:r>
            <a:r>
              <a:rPr lang="ko-KR" altLang="en-US" dirty="0" err="1"/>
              <a:t>전환만</a:t>
            </a:r>
            <a:r>
              <a:rPr lang="ko-KR" altLang="en-US" dirty="0"/>
              <a:t> 처리할 경우 </a:t>
            </a:r>
            <a:r>
              <a:rPr lang="en-US" altLang="ko-KR" dirty="0"/>
              <a:t>: String</a:t>
            </a:r>
            <a:r>
              <a:rPr lang="ko-KR" altLang="en-US" dirty="0"/>
              <a:t>으로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파일명만 반환</a:t>
            </a:r>
            <a:endParaRPr lang="en-US" altLang="ko-KR" dirty="0"/>
          </a:p>
          <a:p>
            <a:pPr lvl="2"/>
            <a:r>
              <a:rPr lang="ko-KR" altLang="en-US" dirty="0"/>
              <a:t>전달할 데이터가 있을 경우 </a:t>
            </a:r>
            <a:r>
              <a:rPr lang="en-US" altLang="ko-KR" dirty="0"/>
              <a:t>: Model/</a:t>
            </a:r>
            <a:r>
              <a:rPr lang="en-US" altLang="ko-KR" dirty="0" err="1"/>
              <a:t>ModelAndView</a:t>
            </a:r>
            <a:r>
              <a:rPr lang="en-US" altLang="ko-KR" dirty="0"/>
              <a:t> </a:t>
            </a:r>
            <a:r>
              <a:rPr lang="ko-KR" altLang="en-US" dirty="0"/>
              <a:t>객체를 선언하여 반환</a:t>
            </a:r>
          </a:p>
        </p:txBody>
      </p:sp>
    </p:spTree>
    <p:extLst>
      <p:ext uri="{BB962C8B-B14F-4D97-AF65-F5344CB8AC3E}">
        <p14:creationId xmlns:p14="http://schemas.microsoft.com/office/powerpoint/2010/main" val="2282767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의존 객체 작성</a:t>
            </a:r>
            <a:endParaRPr lang="en-US" altLang="ko-KR" dirty="0"/>
          </a:p>
          <a:p>
            <a:pPr lvl="1"/>
            <a:r>
              <a:rPr lang="en-US" altLang="ko-KR" dirty="0"/>
              <a:t>@Service </a:t>
            </a:r>
            <a:r>
              <a:rPr lang="ko-KR" altLang="en-US" dirty="0" err="1"/>
              <a:t>어노테이션을</a:t>
            </a:r>
            <a:r>
              <a:rPr lang="ko-KR" altLang="en-US" dirty="0"/>
              <a:t> 클래스 앞에 붙임</a:t>
            </a:r>
            <a:r>
              <a:rPr lang="en-US" altLang="ko-KR" dirty="0"/>
              <a:t>(</a:t>
            </a:r>
            <a:r>
              <a:rPr lang="ko-KR" altLang="en-US" dirty="0"/>
              <a:t>클래스가 서비스용임을 알림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en-US" altLang="ko-KR" dirty="0"/>
              <a:t>DB </a:t>
            </a:r>
            <a:r>
              <a:rPr lang="ko-KR" altLang="en-US" dirty="0" err="1"/>
              <a:t>연동용</a:t>
            </a:r>
            <a:r>
              <a:rPr lang="ko-KR" altLang="en-US" dirty="0"/>
              <a:t> </a:t>
            </a:r>
            <a:r>
              <a:rPr lang="en-US" altLang="ko-KR" dirty="0"/>
              <a:t>DAO </a:t>
            </a:r>
            <a:r>
              <a:rPr lang="ko-KR" altLang="en-US" dirty="0"/>
              <a:t>인터페이스 객체 </a:t>
            </a:r>
            <a:r>
              <a:rPr lang="en-US" altLang="ko-KR" dirty="0"/>
              <a:t>: MyBatis </a:t>
            </a:r>
            <a:r>
              <a:rPr lang="ko-KR" altLang="en-US" dirty="0"/>
              <a:t>연결용 인터페이스</a:t>
            </a:r>
            <a:endParaRPr lang="en-US" altLang="ko-KR" dirty="0"/>
          </a:p>
          <a:p>
            <a:pPr lvl="2"/>
            <a:r>
              <a:rPr lang="en-US" altLang="ko-KR" dirty="0"/>
              <a:t>servlet-context.xml</a:t>
            </a:r>
            <a:r>
              <a:rPr lang="ko-KR" altLang="en-US" dirty="0"/>
              <a:t>의 </a:t>
            </a:r>
            <a:r>
              <a:rPr lang="en-US" altLang="ko-KR" dirty="0"/>
              <a:t>DAO bean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동일한 </a:t>
            </a:r>
            <a:r>
              <a:rPr lang="ko-KR" altLang="en-US" dirty="0" err="1"/>
              <a:t>객체명을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1"/>
            <a:r>
              <a:rPr lang="en-US" altLang="ko-KR" dirty="0" err="1"/>
              <a:t>HttpSession</a:t>
            </a:r>
            <a:r>
              <a:rPr lang="en-US" altLang="ko-KR" dirty="0"/>
              <a:t> : </a:t>
            </a:r>
            <a:r>
              <a:rPr lang="ko-KR" altLang="en-US" dirty="0"/>
              <a:t>세션을 사용하기 위한 객체</a:t>
            </a:r>
            <a:endParaRPr lang="en-US" altLang="ko-KR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en-US" altLang="ko-KR" dirty="0"/>
              <a:t> </a:t>
            </a:r>
            <a:r>
              <a:rPr lang="ko-KR" altLang="en-US" dirty="0" err="1"/>
              <a:t>어노테이션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/>
            <a:r>
              <a:rPr lang="ko-KR" altLang="en-US" dirty="0"/>
              <a:t>해당 클래스의 객체를 주입</a:t>
            </a:r>
            <a:r>
              <a:rPr lang="en-US" altLang="ko-KR" dirty="0"/>
              <a:t>(</a:t>
            </a:r>
            <a:r>
              <a:rPr lang="ko-KR" altLang="en-US" dirty="0"/>
              <a:t>인스턴스 가져오기</a:t>
            </a:r>
            <a:r>
              <a:rPr lang="en-US" altLang="ko-KR" dirty="0"/>
              <a:t>) : new </a:t>
            </a:r>
            <a:r>
              <a:rPr lang="ko-KR" altLang="en-US" dirty="0"/>
              <a:t>또는 </a:t>
            </a:r>
            <a:r>
              <a:rPr lang="en-US" altLang="ko-KR" dirty="0" err="1"/>
              <a:t>getInstance</a:t>
            </a:r>
            <a:r>
              <a:rPr lang="en-US" altLang="ko-KR" dirty="0"/>
              <a:t>() </a:t>
            </a:r>
            <a:r>
              <a:rPr lang="ko-KR" altLang="en-US" dirty="0"/>
              <a:t>하지 않아도 자동으로 처리</a:t>
            </a:r>
            <a:r>
              <a:rPr lang="en-US" altLang="ko-KR" dirty="0"/>
              <a:t>. </a:t>
            </a:r>
            <a:r>
              <a:rPr lang="ko-KR" altLang="en-US" dirty="0"/>
              <a:t>스프링 프레임워크에서 자동으로 클래스 이름을 검색하여 처리해 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Model </a:t>
            </a:r>
            <a:r>
              <a:rPr lang="ko-KR" altLang="en-US" dirty="0"/>
              <a:t>또는 </a:t>
            </a:r>
            <a:r>
              <a:rPr lang="en-US" altLang="ko-KR" dirty="0" err="1"/>
              <a:t>ModelAndView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2"/>
            <a:r>
              <a:rPr lang="en-US" altLang="ko-KR" dirty="0"/>
              <a:t>Model/</a:t>
            </a:r>
            <a:r>
              <a:rPr lang="en-US" altLang="ko-KR" dirty="0" err="1"/>
              <a:t>ModelAndView</a:t>
            </a:r>
            <a:r>
              <a:rPr lang="en-US" altLang="ko-KR" dirty="0"/>
              <a:t> : View</a:t>
            </a:r>
            <a:r>
              <a:rPr lang="ko-KR" altLang="en-US" dirty="0"/>
              <a:t>로 데이터를 전달하기 위해 사용하는 객체</a:t>
            </a:r>
            <a:endParaRPr lang="en-US" altLang="ko-KR" dirty="0"/>
          </a:p>
          <a:p>
            <a:pPr lvl="2"/>
            <a:r>
              <a:rPr lang="en-US" altLang="ko-KR" dirty="0"/>
              <a:t>Model </a:t>
            </a:r>
            <a:r>
              <a:rPr lang="ko-KR" altLang="en-US" dirty="0"/>
              <a:t>객체는 데이터만 저장</a:t>
            </a:r>
            <a:endParaRPr lang="en-US" altLang="ko-KR" dirty="0"/>
          </a:p>
          <a:p>
            <a:pPr lvl="2"/>
            <a:r>
              <a:rPr lang="en-US" altLang="ko-KR" dirty="0" err="1"/>
              <a:t>ModelAndView</a:t>
            </a:r>
            <a:r>
              <a:rPr lang="en-US" altLang="ko-KR" dirty="0"/>
              <a:t> </a:t>
            </a:r>
            <a:r>
              <a:rPr lang="ko-KR" altLang="en-US" dirty="0"/>
              <a:t>객체는 데이터와 데이터를 보여줄 </a:t>
            </a:r>
            <a:r>
              <a:rPr lang="en-US" altLang="ko-KR" dirty="0"/>
              <a:t>view(</a:t>
            </a:r>
            <a:r>
              <a:rPr lang="en-US" altLang="ko-KR" dirty="0" err="1"/>
              <a:t>jsp</a:t>
            </a:r>
            <a:r>
              <a:rPr lang="en-US" altLang="ko-KR" dirty="0"/>
              <a:t>) </a:t>
            </a:r>
            <a:r>
              <a:rPr lang="ko-KR" altLang="en-US" dirty="0"/>
              <a:t>정보도 함께 저장</a:t>
            </a:r>
            <a:endParaRPr lang="en-US" altLang="ko-KR" dirty="0"/>
          </a:p>
          <a:p>
            <a:pPr lvl="1"/>
            <a:r>
              <a:rPr lang="ko-KR" altLang="en-US" dirty="0"/>
              <a:t>서비스 처리용 메서드 정의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48818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Ajax(Asynchronous JavaScript and XML)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</a:t>
            </a:r>
            <a:r>
              <a:rPr lang="ko-KR" altLang="en-US" dirty="0"/>
              <a:t>에서 화면을 갱신하지 않고 </a:t>
            </a:r>
            <a:r>
              <a:rPr lang="en-US" altLang="ko-KR" dirty="0"/>
              <a:t>Server</a:t>
            </a:r>
            <a:r>
              <a:rPr lang="ko-KR" altLang="en-US" dirty="0"/>
              <a:t>로부터 </a:t>
            </a:r>
            <a:r>
              <a:rPr lang="en-US" altLang="ko-KR" dirty="0"/>
              <a:t>Data</a:t>
            </a:r>
            <a:r>
              <a:rPr lang="ko-KR" altLang="en-US" dirty="0"/>
              <a:t>를 가져오는 방법을</a:t>
            </a:r>
            <a:r>
              <a:rPr lang="en-US" altLang="ko-KR" dirty="0"/>
              <a:t> </a:t>
            </a:r>
            <a:r>
              <a:rPr lang="ko-KR" altLang="en-US" dirty="0"/>
              <a:t>제공</a:t>
            </a:r>
            <a:endParaRPr lang="en-US" altLang="ko-KR" dirty="0"/>
          </a:p>
          <a:p>
            <a:r>
              <a:rPr lang="ko-KR" altLang="en-US" dirty="0"/>
              <a:t>동작 원리</a:t>
            </a:r>
            <a:endParaRPr lang="en-US" altLang="ko-KR" dirty="0"/>
          </a:p>
          <a:p>
            <a:pPr lvl="1"/>
            <a:r>
              <a:rPr lang="en-US" altLang="ko-KR" dirty="0"/>
              <a:t>Browser</a:t>
            </a:r>
            <a:r>
              <a:rPr lang="ko-KR" altLang="en-US" dirty="0"/>
              <a:t>에서 서버로 보낼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/>
              <a:t>Ajax Engine</a:t>
            </a:r>
            <a:r>
              <a:rPr lang="ko-KR" altLang="en-US" dirty="0"/>
              <a:t>을 통해 </a:t>
            </a:r>
            <a:r>
              <a:rPr lang="en-US" altLang="ko-KR" dirty="0"/>
              <a:t>Server</a:t>
            </a:r>
            <a:r>
              <a:rPr lang="ko-KR" altLang="en-US" dirty="0"/>
              <a:t>로 전송</a:t>
            </a:r>
            <a:endParaRPr lang="en-US" altLang="ko-KR" dirty="0"/>
          </a:p>
          <a:p>
            <a:pPr lvl="1"/>
            <a:r>
              <a:rPr lang="en-US" altLang="ko-KR" dirty="0"/>
              <a:t>Ajax Engine</a:t>
            </a:r>
            <a:r>
              <a:rPr lang="ko-KR" altLang="en-US" dirty="0"/>
              <a:t>은 </a:t>
            </a:r>
            <a:r>
              <a:rPr lang="en-US" altLang="ko-KR" dirty="0"/>
              <a:t>JavaScript</a:t>
            </a:r>
            <a:r>
              <a:rPr lang="ko-KR" altLang="en-US" dirty="0"/>
              <a:t>를 통해 </a:t>
            </a:r>
            <a:r>
              <a:rPr lang="en-US" altLang="ko-KR" dirty="0"/>
              <a:t>DOM</a:t>
            </a:r>
            <a:r>
              <a:rPr lang="ko-KR" altLang="en-US" dirty="0"/>
              <a:t>을 사용하여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객체로 </a:t>
            </a:r>
            <a:r>
              <a:rPr lang="en-US" altLang="ko-KR" dirty="0"/>
              <a:t>Data</a:t>
            </a:r>
            <a:r>
              <a:rPr lang="ko-KR" altLang="en-US" dirty="0"/>
              <a:t>를 전달</a:t>
            </a:r>
            <a:endParaRPr lang="en-US" altLang="ko-KR" dirty="0"/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를 전달 할 때 화면전체의 </a:t>
            </a:r>
            <a:r>
              <a:rPr lang="en-US" altLang="ko-KR" dirty="0"/>
              <a:t>HTML</a:t>
            </a:r>
            <a:r>
              <a:rPr lang="ko-KR" altLang="en-US" dirty="0"/>
              <a:t>을 전달하지 않고 </a:t>
            </a:r>
            <a:r>
              <a:rPr lang="en-US" altLang="ko-KR" dirty="0"/>
              <a:t>Text </a:t>
            </a:r>
            <a:r>
              <a:rPr lang="ko-KR" altLang="en-US" dirty="0"/>
              <a:t>또는 </a:t>
            </a:r>
            <a:r>
              <a:rPr lang="en-US" altLang="ko-KR" dirty="0"/>
              <a:t>Xml</a:t>
            </a:r>
            <a:r>
              <a:rPr lang="ko-KR" altLang="en-US" dirty="0"/>
              <a:t>형식으로 </a:t>
            </a:r>
            <a:r>
              <a:rPr lang="en-US" altLang="ko-KR" dirty="0"/>
              <a:t>Browser</a:t>
            </a:r>
            <a:r>
              <a:rPr lang="ko-KR" altLang="en-US" dirty="0"/>
              <a:t>에 전달</a:t>
            </a:r>
          </a:p>
        </p:txBody>
      </p:sp>
      <p:pic>
        <p:nvPicPr>
          <p:cNvPr id="1026" name="Picture 2" descr="http://www.nextree.co.kr/content/images/2016/09/jhkim-140121-Ajax-15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87" y="4142673"/>
            <a:ext cx="8074025" cy="219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1930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Ajax(Asynchronous JavaScript and XML)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방법</a:t>
            </a:r>
            <a:endParaRPr lang="en-US" altLang="ko-KR" dirty="0"/>
          </a:p>
          <a:p>
            <a:pPr lvl="1"/>
            <a:r>
              <a:rPr lang="en-US" altLang="ko-KR" dirty="0"/>
              <a:t>jQuery </a:t>
            </a:r>
            <a:r>
              <a:rPr lang="ko-KR" altLang="en-US" dirty="0"/>
              <a:t>문법을 사용하여 간단히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URL</a:t>
            </a:r>
            <a:r>
              <a:rPr lang="ko-KR" altLang="en-US" dirty="0"/>
              <a:t>은 필수 요소이므로 반드시 구현해야 하는 </a:t>
            </a:r>
            <a:r>
              <a:rPr lang="en-US" altLang="ko-KR" dirty="0"/>
              <a:t>Property</a:t>
            </a:r>
          </a:p>
          <a:p>
            <a:pPr lvl="1"/>
            <a:r>
              <a:rPr lang="ko-KR" altLang="en-US" dirty="0"/>
              <a:t>다양한 속성들 중에서 필요한 </a:t>
            </a:r>
            <a:r>
              <a:rPr lang="en-US" altLang="ko-KR" dirty="0"/>
              <a:t>Option</a:t>
            </a:r>
            <a:r>
              <a:rPr lang="ko-KR" altLang="en-US" dirty="0"/>
              <a:t>을 선택해서 구현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365" y="2180741"/>
            <a:ext cx="1034129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lvl="1"/>
            <a:r>
              <a:rPr lang="en-US" altLang="ko-KR" dirty="0"/>
              <a:t>$.</a:t>
            </a:r>
            <a:r>
              <a:rPr lang="en-US" altLang="ko-KR" dirty="0" err="1"/>
              <a:t>ajax</a:t>
            </a:r>
            <a:r>
              <a:rPr lang="en-US" altLang="ko-KR" dirty="0"/>
              <a:t>({</a:t>
            </a:r>
          </a:p>
          <a:p>
            <a:pPr lvl="2"/>
            <a:r>
              <a:rPr lang="en-US" altLang="ko-KR" dirty="0" err="1"/>
              <a:t>url</a:t>
            </a:r>
            <a:r>
              <a:rPr lang="en-US" altLang="ko-KR" dirty="0"/>
              <a:t> : '</a:t>
            </a:r>
            <a:r>
              <a:rPr lang="ko-KR" altLang="en-US" dirty="0"/>
              <a:t>요청 </a:t>
            </a:r>
            <a:r>
              <a:rPr lang="en-US" altLang="ko-KR" dirty="0"/>
              <a:t>URL </a:t>
            </a:r>
            <a:r>
              <a:rPr lang="ko-KR" altLang="en-US" dirty="0"/>
              <a:t>주소</a:t>
            </a:r>
            <a:r>
              <a:rPr lang="en-US" altLang="ko-KR" dirty="0"/>
              <a:t>‘								</a:t>
            </a:r>
          </a:p>
          <a:p>
            <a:pPr lvl="2"/>
            <a:r>
              <a:rPr lang="en-US" altLang="ko-KR" dirty="0"/>
              <a:t>[, Options]</a:t>
            </a:r>
          </a:p>
          <a:p>
            <a:pPr lvl="1"/>
            <a:r>
              <a:rPr lang="en-US" altLang="ko-KR" dirty="0"/>
              <a:t>});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646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Ajax(Asynchronous JavaScript and XML)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Options</a:t>
            </a:r>
          </a:p>
          <a:p>
            <a:pPr lvl="1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47875" y="1796498"/>
            <a:ext cx="7772400" cy="4591050"/>
            <a:chOff x="1343025" y="1720298"/>
            <a:chExt cx="7772400" cy="4591050"/>
          </a:xfrm>
        </p:grpSpPr>
        <p:pic>
          <p:nvPicPr>
            <p:cNvPr id="3075" name="Picture 3" descr="http://www.nextree.co.kr/content/images/2016/09/jhkim-140121-Ajax-03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043"/>
            <a:stretch/>
          </p:blipFill>
          <p:spPr bwMode="auto">
            <a:xfrm>
              <a:off x="1343025" y="1720298"/>
              <a:ext cx="7772400" cy="3737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http://www.nextree.co.kr/content/images/2016/09/jhkim-140121-Ajax-03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722"/>
            <a:stretch/>
          </p:blipFill>
          <p:spPr bwMode="auto">
            <a:xfrm>
              <a:off x="1343025" y="5295899"/>
              <a:ext cx="7772400" cy="1015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31929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91265E6-0D61-4151-96A1-603DFB3F3A36}"/>
              </a:ext>
            </a:extLst>
          </p:cNvPr>
          <p:cNvSpPr txBox="1">
            <a:spLocks/>
          </p:cNvSpPr>
          <p:nvPr/>
        </p:nvSpPr>
        <p:spPr>
          <a:xfrm>
            <a:off x="838200" y="1282148"/>
            <a:ext cx="10515600" cy="5188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리다이렉트가</a:t>
            </a:r>
            <a:r>
              <a:rPr lang="ko-KR" altLang="en-US" dirty="0"/>
              <a:t> 발생하기 전에 모든 플래시 속성을 세션에 복사</a:t>
            </a:r>
            <a:endParaRPr lang="en-US" altLang="ko-KR" dirty="0"/>
          </a:p>
          <a:p>
            <a:r>
              <a:rPr lang="ko-KR" altLang="en-US" dirty="0" err="1"/>
              <a:t>리다이렉션</a:t>
            </a:r>
            <a:r>
              <a:rPr lang="ko-KR" altLang="en-US" dirty="0"/>
              <a:t> 이후에는 저장된 플래시 속성을 세션에서 모델로 이동시킴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헤더에 파라미터를 붙이지 않기 때문에 </a:t>
            </a:r>
            <a:r>
              <a:rPr lang="en-US" altLang="ko-KR" dirty="0"/>
              <a:t>URL</a:t>
            </a:r>
            <a:r>
              <a:rPr lang="ko-KR" altLang="en-US" dirty="0"/>
              <a:t>에 노출되지 않음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addFlashAttribute</a:t>
            </a:r>
            <a:r>
              <a:rPr lang="ko-KR" altLang="en-US" dirty="0"/>
              <a:t>()</a:t>
            </a:r>
          </a:p>
          <a:p>
            <a:pPr lvl="1"/>
            <a:r>
              <a:rPr lang="ko-KR" altLang="en-US" dirty="0" err="1"/>
              <a:t>RedirectAttributes가</a:t>
            </a:r>
            <a:r>
              <a:rPr lang="ko-KR" altLang="en-US" dirty="0"/>
              <a:t> 제공하는 메소드.</a:t>
            </a:r>
          </a:p>
          <a:p>
            <a:pPr lvl="1"/>
            <a:r>
              <a:rPr lang="ko-KR" altLang="en-US" dirty="0" err="1"/>
              <a:t>리다이렉트</a:t>
            </a:r>
            <a:r>
              <a:rPr lang="ko-KR" altLang="en-US" dirty="0"/>
              <a:t> 직전 플래시에 저장하는 메소드다. </a:t>
            </a:r>
            <a:r>
              <a:rPr lang="ko-KR" altLang="en-US" dirty="0" err="1"/>
              <a:t>리다이렉트</a:t>
            </a:r>
            <a:r>
              <a:rPr lang="ko-KR" altLang="en-US" dirty="0"/>
              <a:t> 이후에는 소멸한다.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RedirectAttributes</a:t>
            </a:r>
            <a:endParaRPr lang="ko-KR" altLang="en-US" dirty="0"/>
          </a:p>
        </p:txBody>
      </p:sp>
      <p:pic>
        <p:nvPicPr>
          <p:cNvPr id="1026" name="Picture 2" descr="https://mblogthumb-phinf.pstatic.net/MjAxNzAzMjNfMTM0/MDAxNDkwMjI2NDg1MDM1.0aPyyJNg7EzyZMhjbeQNYFmzSgywlEh6cSodmHHXxVgg.Rid25N6sY9plW_tnYfTsBWf0k33frKR6ETXBEUvxxyUg.PNG.allkanet72/666.png?type=w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192" y="3800713"/>
            <a:ext cx="5957615" cy="284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50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핵심 개념</a:t>
            </a:r>
            <a:endParaRPr lang="en-US" altLang="ko-KR" dirty="0"/>
          </a:p>
          <a:p>
            <a:pPr lvl="1"/>
            <a:r>
              <a:rPr lang="en-US" altLang="ko-KR" dirty="0"/>
              <a:t>DI(Dependency Injection, </a:t>
            </a:r>
            <a:r>
              <a:rPr lang="ko-KR" altLang="en-US" dirty="0"/>
              <a:t>의존성 주입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일체형</a:t>
            </a:r>
          </a:p>
          <a:p>
            <a:pPr lvl="3"/>
            <a:r>
              <a:rPr lang="en-US" altLang="ko-KR" dirty="0"/>
              <a:t>HAS-A </a:t>
            </a:r>
            <a:r>
              <a:rPr lang="ko-KR" altLang="en-US" dirty="0"/>
              <a:t>관계</a:t>
            </a:r>
          </a:p>
          <a:p>
            <a:pPr lvl="3"/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를 생성하는 관계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분리</a:t>
            </a:r>
            <a:r>
              <a:rPr lang="en-US" altLang="ko-KR" dirty="0"/>
              <a:t>/</a:t>
            </a:r>
            <a:r>
              <a:rPr lang="ko-KR" altLang="en-US" dirty="0" err="1"/>
              <a:t>부착형</a:t>
            </a:r>
            <a:r>
              <a:rPr lang="en-US" altLang="ko-KR" dirty="0"/>
              <a:t>(DI)</a:t>
            </a:r>
          </a:p>
          <a:p>
            <a:pPr lvl="3"/>
            <a:r>
              <a:rPr lang="en-US" altLang="ko-KR" dirty="0"/>
              <a:t>A </a:t>
            </a:r>
            <a:r>
              <a:rPr lang="ko-KR" altLang="en-US" dirty="0"/>
              <a:t>객체가</a:t>
            </a:r>
            <a:r>
              <a:rPr lang="en-US" altLang="ko-KR" dirty="0"/>
              <a:t> B </a:t>
            </a:r>
            <a:r>
              <a:rPr lang="ko-KR" altLang="en-US" dirty="0"/>
              <a:t>객체를 사용하는 관계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457905" y="2948010"/>
            <a:ext cx="4046482" cy="9038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class Car { Car(){ new Engine(); }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Car </a:t>
            </a:r>
            <a:r>
              <a:rPr lang="en-US" altLang="ko-KR" sz="1600" dirty="0" err="1">
                <a:solidFill>
                  <a:schemeClr val="tx1"/>
                </a:solidFill>
              </a:rPr>
              <a:t>car</a:t>
            </a:r>
            <a:r>
              <a:rPr lang="en-US" altLang="ko-KR" sz="1600" dirty="0">
                <a:solidFill>
                  <a:schemeClr val="tx1"/>
                </a:solidFill>
              </a:rPr>
              <a:t> = new Car();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57905" y="4762598"/>
            <a:ext cx="4046482" cy="10652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Engine </a:t>
            </a:r>
            <a:r>
              <a:rPr lang="en-US" altLang="ko-KR" sz="1600" dirty="0" err="1">
                <a:solidFill>
                  <a:schemeClr val="tx1"/>
                </a:solidFill>
              </a:rPr>
              <a:t>eg</a:t>
            </a:r>
            <a:r>
              <a:rPr lang="en-US" altLang="ko-KR" sz="1600" dirty="0">
                <a:solidFill>
                  <a:schemeClr val="tx1"/>
                </a:solidFill>
              </a:rPr>
              <a:t> = new Engine();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Car </a:t>
            </a:r>
            <a:r>
              <a:rPr lang="en-US" altLang="ko-KR" sz="1600" dirty="0" err="1">
                <a:solidFill>
                  <a:schemeClr val="tx1"/>
                </a:solidFill>
              </a:rPr>
              <a:t>car</a:t>
            </a:r>
            <a:r>
              <a:rPr lang="en-US" altLang="ko-KR" sz="1600" dirty="0">
                <a:solidFill>
                  <a:schemeClr val="tx1"/>
                </a:solidFill>
              </a:rPr>
              <a:t> = new Car();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Car.setEngine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eg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1514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핵심 개념</a:t>
            </a:r>
            <a:endParaRPr lang="en-US" altLang="ko-KR" dirty="0"/>
          </a:p>
          <a:p>
            <a:pPr lvl="1"/>
            <a:r>
              <a:rPr lang="en-US" altLang="ko-KR" dirty="0"/>
              <a:t>DI </a:t>
            </a:r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en-US" altLang="ko-KR" dirty="0"/>
              <a:t>Setter Injection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Constructor Injection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스프링에서의 </a:t>
            </a:r>
            <a:r>
              <a:rPr lang="en-US" altLang="ko-KR" dirty="0"/>
              <a:t>DI</a:t>
            </a:r>
          </a:p>
          <a:p>
            <a:pPr lvl="2"/>
            <a:r>
              <a:rPr lang="ko-KR" altLang="en-US" dirty="0"/>
              <a:t>부품들을 생성하고</a:t>
            </a:r>
            <a:r>
              <a:rPr lang="en-US" altLang="ko-KR" dirty="0"/>
              <a:t>, </a:t>
            </a:r>
            <a:r>
              <a:rPr lang="ko-KR" altLang="en-US" dirty="0"/>
              <a:t>제품을 조립해주는 공정 과정을 대신해 주는 라이브러리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457905" y="2323563"/>
            <a:ext cx="4046482" cy="8513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B </a:t>
            </a:r>
            <a:r>
              <a:rPr lang="en-US" altLang="ko-KR" sz="1600" dirty="0" err="1">
                <a:solidFill>
                  <a:schemeClr val="tx1"/>
                </a:solidFill>
              </a:rPr>
              <a:t>b</a:t>
            </a:r>
            <a:r>
              <a:rPr lang="en-US" altLang="ko-KR" sz="1600" dirty="0">
                <a:solidFill>
                  <a:schemeClr val="tx1"/>
                </a:solidFill>
              </a:rPr>
              <a:t> = new B();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A </a:t>
            </a:r>
            <a:r>
              <a:rPr lang="en-US" altLang="ko-KR" sz="1600" dirty="0" err="1">
                <a:solidFill>
                  <a:schemeClr val="tx1"/>
                </a:solidFill>
              </a:rPr>
              <a:t>a</a:t>
            </a:r>
            <a:r>
              <a:rPr lang="en-US" altLang="ko-KR" sz="1600" dirty="0">
                <a:solidFill>
                  <a:schemeClr val="tx1"/>
                </a:solidFill>
              </a:rPr>
              <a:t> = new A();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a.setB</a:t>
            </a:r>
            <a:r>
              <a:rPr lang="en-US" altLang="ko-KR" sz="1600" dirty="0">
                <a:solidFill>
                  <a:schemeClr val="tx1"/>
                </a:solidFill>
              </a:rPr>
              <a:t>(b);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57905" y="3610305"/>
            <a:ext cx="4046482" cy="7078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B </a:t>
            </a:r>
            <a:r>
              <a:rPr lang="en-US" altLang="ko-KR" sz="1600" dirty="0" err="1">
                <a:solidFill>
                  <a:schemeClr val="tx1"/>
                </a:solidFill>
              </a:rPr>
              <a:t>b</a:t>
            </a:r>
            <a:r>
              <a:rPr lang="en-US" altLang="ko-KR" sz="1600" dirty="0">
                <a:solidFill>
                  <a:schemeClr val="tx1"/>
                </a:solidFill>
              </a:rPr>
              <a:t> = new B();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A </a:t>
            </a:r>
            <a:r>
              <a:rPr lang="en-US" altLang="ko-KR" sz="1600" dirty="0" err="1">
                <a:solidFill>
                  <a:schemeClr val="tx1"/>
                </a:solidFill>
              </a:rPr>
              <a:t>a</a:t>
            </a:r>
            <a:r>
              <a:rPr lang="en-US" altLang="ko-KR" sz="1600" dirty="0">
                <a:solidFill>
                  <a:schemeClr val="tx1"/>
                </a:solidFill>
              </a:rPr>
              <a:t> = new A(b);</a:t>
            </a:r>
          </a:p>
        </p:txBody>
      </p:sp>
    </p:spTree>
    <p:extLst>
      <p:ext uri="{BB962C8B-B14F-4D97-AF65-F5344CB8AC3E}">
        <p14:creationId xmlns:p14="http://schemas.microsoft.com/office/powerpoint/2010/main" val="128350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핵심 개념</a:t>
            </a:r>
            <a:endParaRPr lang="en-US" altLang="ko-KR" dirty="0"/>
          </a:p>
          <a:p>
            <a:pPr lvl="1"/>
            <a:r>
              <a:rPr lang="en-US" altLang="ko-KR" dirty="0"/>
              <a:t>DI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객체의 생성과 도킹에 대한 내용이 소스 코드 상에 있는 것이 아닌 별도의 </a:t>
            </a:r>
            <a:r>
              <a:rPr lang="en-US" altLang="ko-KR" dirty="0"/>
              <a:t>XML </a:t>
            </a:r>
            <a:r>
              <a:rPr lang="ko-KR" altLang="en-US" dirty="0"/>
              <a:t>설정 파일에 분리하여 존재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JAVA</a:t>
            </a:r>
            <a:r>
              <a:rPr lang="ko-KR" altLang="en-US" dirty="0"/>
              <a:t>소스 컴파일 없이 </a:t>
            </a:r>
            <a:r>
              <a:rPr lang="en-US" altLang="ko-KR" dirty="0"/>
              <a:t>XML </a:t>
            </a:r>
            <a:r>
              <a:rPr lang="ko-KR" altLang="en-US" dirty="0"/>
              <a:t>변경만으로 내용 변경 가능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config.xml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Java</a:t>
            </a:r>
            <a:r>
              <a:rPr lang="ko-KR" altLang="en-US" dirty="0"/>
              <a:t>의 어느 클래스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457906" y="3370602"/>
            <a:ext cx="7103833" cy="1096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&lt;bean id=“record” class=“</a:t>
            </a:r>
            <a:r>
              <a:rPr lang="en-US" altLang="ko-KR" sz="1400" dirty="0" err="1">
                <a:solidFill>
                  <a:schemeClr val="tx1"/>
                </a:solidFill>
              </a:rPr>
              <a:t>di.SprRecord</a:t>
            </a:r>
            <a:r>
              <a:rPr lang="en-US" altLang="ko-KR" sz="1400" dirty="0">
                <a:solidFill>
                  <a:schemeClr val="tx1"/>
                </a:solidFill>
              </a:rPr>
              <a:t>”&gt;&lt;/bean&gt; // </a:t>
            </a:r>
            <a:r>
              <a:rPr lang="ko-KR" altLang="en-US" sz="1400" dirty="0">
                <a:solidFill>
                  <a:schemeClr val="tx1"/>
                </a:solidFill>
              </a:rPr>
              <a:t>빈 객체 생성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&lt;bean id=“view” class=“</a:t>
            </a:r>
            <a:r>
              <a:rPr lang="en-US" altLang="ko-KR" sz="1400" dirty="0" err="1">
                <a:solidFill>
                  <a:schemeClr val="tx1"/>
                </a:solidFill>
              </a:rPr>
              <a:t>di.SprRecordView</a:t>
            </a:r>
            <a:r>
              <a:rPr lang="en-US" altLang="ko-KR" sz="1400" dirty="0">
                <a:solidFill>
                  <a:schemeClr val="tx1"/>
                </a:solidFill>
              </a:rPr>
              <a:t>”&gt; // </a:t>
            </a:r>
            <a:r>
              <a:rPr lang="ko-KR" altLang="en-US" sz="1400" dirty="0">
                <a:solidFill>
                  <a:schemeClr val="tx1"/>
                </a:solidFill>
              </a:rPr>
              <a:t>빈 객체 생성</a:t>
            </a:r>
          </a:p>
          <a:p>
            <a:pPr lvl="1"/>
            <a:r>
              <a:rPr lang="en-US" altLang="ko-KR" sz="1400" dirty="0">
                <a:solidFill>
                  <a:schemeClr val="tx1"/>
                </a:solidFill>
              </a:rPr>
              <a:t>&lt;property name=“record” ref=“record”&gt;&lt;/property&gt; // </a:t>
            </a:r>
            <a:r>
              <a:rPr lang="en-US" altLang="ko-KR" sz="1400" dirty="0" err="1">
                <a:solidFill>
                  <a:schemeClr val="tx1"/>
                </a:solidFill>
              </a:rPr>
              <a:t>setRecord</a:t>
            </a:r>
            <a:r>
              <a:rPr lang="en-US" altLang="ko-KR" sz="1400" dirty="0">
                <a:solidFill>
                  <a:schemeClr val="tx1"/>
                </a:solidFill>
              </a:rPr>
              <a:t>() </a:t>
            </a:r>
            <a:r>
              <a:rPr lang="ko-KR" altLang="en-US" sz="1400" dirty="0">
                <a:solidFill>
                  <a:schemeClr val="tx1"/>
                </a:solidFill>
              </a:rPr>
              <a:t>호출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&lt;/bean&gt;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7905" y="5083191"/>
            <a:ext cx="7103833" cy="8030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// XML</a:t>
            </a:r>
            <a:r>
              <a:rPr lang="ko-KR" altLang="en-US" sz="1400" dirty="0">
                <a:solidFill>
                  <a:schemeClr val="tx1"/>
                </a:solidFill>
              </a:rPr>
              <a:t>을 </a:t>
            </a:r>
            <a:r>
              <a:rPr lang="ko-KR" altLang="en-US" sz="1400" dirty="0" err="1">
                <a:solidFill>
                  <a:schemeClr val="tx1"/>
                </a:solidFill>
              </a:rPr>
              <a:t>파싱하여</a:t>
            </a:r>
            <a:r>
              <a:rPr lang="ko-KR" altLang="en-US" sz="1400" dirty="0">
                <a:solidFill>
                  <a:schemeClr val="tx1"/>
                </a:solidFill>
              </a:rPr>
              <a:t> 컨테이너에 담는 작업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ApplicationContext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ctx</a:t>
            </a:r>
            <a:r>
              <a:rPr lang="en-US" altLang="ko-KR" sz="1400" dirty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>
                <a:solidFill>
                  <a:schemeClr val="tx1"/>
                </a:solidFill>
              </a:rPr>
              <a:t>ClassPathXmlApplicationContext</a:t>
            </a:r>
            <a:r>
              <a:rPr lang="en-US" altLang="ko-KR" sz="1400" dirty="0">
                <a:solidFill>
                  <a:schemeClr val="tx1"/>
                </a:solidFill>
              </a:rPr>
              <a:t>(“config.xml”);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RecordView</a:t>
            </a:r>
            <a:r>
              <a:rPr lang="en-US" altLang="ko-KR" sz="1400" dirty="0">
                <a:solidFill>
                  <a:schemeClr val="tx1"/>
                </a:solidFill>
              </a:rPr>
              <a:t> = (</a:t>
            </a:r>
            <a:r>
              <a:rPr lang="en-US" altLang="ko-KR" sz="1400" dirty="0" err="1">
                <a:solidFill>
                  <a:schemeClr val="tx1"/>
                </a:solidFill>
              </a:rPr>
              <a:t>RecordView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en-US" altLang="ko-KR" sz="1400" dirty="0" err="1">
                <a:solidFill>
                  <a:schemeClr val="tx1"/>
                </a:solidFill>
              </a:rPr>
              <a:t>ctx.getBean</a:t>
            </a:r>
            <a:r>
              <a:rPr lang="en-US" altLang="ko-KR" sz="1400" dirty="0">
                <a:solidFill>
                  <a:schemeClr val="tx1"/>
                </a:solidFill>
              </a:rPr>
              <a:t>(“view”);</a:t>
            </a:r>
          </a:p>
        </p:txBody>
      </p:sp>
    </p:spTree>
    <p:extLst>
      <p:ext uri="{BB962C8B-B14F-4D97-AF65-F5344CB8AC3E}">
        <p14:creationId xmlns:p14="http://schemas.microsoft.com/office/powerpoint/2010/main" val="379493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핵심 개념</a:t>
            </a:r>
            <a:endParaRPr lang="en-US" altLang="ko-KR" dirty="0"/>
          </a:p>
          <a:p>
            <a:pPr lvl="1"/>
            <a:r>
              <a:rPr lang="en-US" altLang="ko-KR" dirty="0" err="1"/>
              <a:t>IoC</a:t>
            </a:r>
            <a:r>
              <a:rPr lang="en-US" altLang="ko-KR" dirty="0"/>
              <a:t>(Inversion of Control, </a:t>
            </a:r>
            <a:r>
              <a:rPr lang="ko-KR" altLang="en-US" dirty="0"/>
              <a:t>제어의</a:t>
            </a:r>
            <a:r>
              <a:rPr lang="en-US" altLang="ko-KR" dirty="0"/>
              <a:t> </a:t>
            </a:r>
            <a:r>
              <a:rPr lang="ko-KR" altLang="en-US" dirty="0"/>
              <a:t>역전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외부</a:t>
            </a:r>
            <a:r>
              <a:rPr lang="en-US" altLang="ko-KR" dirty="0"/>
              <a:t>(</a:t>
            </a:r>
            <a:r>
              <a:rPr lang="ko-KR" altLang="en-US" dirty="0"/>
              <a:t>컨테이너</a:t>
            </a:r>
            <a:r>
              <a:rPr lang="en-US" altLang="ko-KR" dirty="0"/>
              <a:t>)</a:t>
            </a:r>
            <a:r>
              <a:rPr lang="ko-KR" altLang="en-US" dirty="0"/>
              <a:t>에서 제어를 함</a:t>
            </a:r>
            <a:endParaRPr lang="en-US" altLang="ko-KR" dirty="0"/>
          </a:p>
          <a:p>
            <a:pPr lvl="2"/>
            <a:r>
              <a:rPr lang="ko-KR" altLang="en-US" dirty="0"/>
              <a:t>객체 간의 낮은 결합도 유지</a:t>
            </a:r>
            <a:endParaRPr lang="en-US" altLang="ko-KR" dirty="0"/>
          </a:p>
          <a:p>
            <a:pPr lvl="2"/>
            <a:r>
              <a:rPr lang="ko-KR" altLang="en-US" dirty="0"/>
              <a:t>프레임워크에 제어의 권한을 넘김으로써 클라이언트 코드가 신경 써야 할 것을 줄이는 전략</a:t>
            </a:r>
            <a:endParaRPr lang="en-US" altLang="ko-KR" dirty="0"/>
          </a:p>
          <a:p>
            <a:pPr lvl="2"/>
            <a:r>
              <a:rPr lang="ko-KR" altLang="en-US" dirty="0"/>
              <a:t>컨테이너가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r>
              <a:rPr lang="en-US" altLang="ko-KR" dirty="0"/>
              <a:t>, </a:t>
            </a:r>
            <a:r>
              <a:rPr lang="ko-KR" altLang="en-US" dirty="0"/>
              <a:t>객체 사이의 의존관계 처리</a:t>
            </a:r>
            <a:endParaRPr lang="en-US" altLang="ko-KR" dirty="0"/>
          </a:p>
          <a:p>
            <a:pPr lvl="2"/>
            <a:r>
              <a:rPr lang="ko-KR" altLang="en-US" dirty="0"/>
              <a:t>기본적인 완제품 제작 순서와는 다르게 작은 부품부터 큰 부품으로</a:t>
            </a:r>
            <a:r>
              <a:rPr lang="en-US" altLang="ko-KR" dirty="0"/>
              <a:t>, </a:t>
            </a:r>
            <a:r>
              <a:rPr lang="ko-KR" altLang="en-US" dirty="0"/>
              <a:t>제품을 만드는 순서가 역순</a:t>
            </a:r>
            <a:endParaRPr lang="en-US" altLang="ko-KR" dirty="0"/>
          </a:p>
          <a:p>
            <a:pPr lvl="2"/>
            <a:r>
              <a:rPr lang="ko-KR" altLang="en-US" dirty="0"/>
              <a:t>이러한 일련의 작업을 스프링은 컨테이너라는 곳에 담아서 처리 </a:t>
            </a:r>
            <a:r>
              <a:rPr lang="en-US" altLang="ko-KR" dirty="0"/>
              <a:t>-&gt; </a:t>
            </a:r>
            <a:r>
              <a:rPr lang="en-US" altLang="ko-KR" dirty="0" err="1"/>
              <a:t>IoC</a:t>
            </a:r>
            <a:r>
              <a:rPr lang="en-US" altLang="ko-KR" dirty="0"/>
              <a:t> </a:t>
            </a:r>
            <a:r>
              <a:rPr lang="ko-KR" altLang="en-US" dirty="0"/>
              <a:t>컨테이너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048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11927</TotalTime>
  <Words>4237</Words>
  <Application>Microsoft Office PowerPoint</Application>
  <PresentationFormat>와이드스크린</PresentationFormat>
  <Paragraphs>695</Paragraphs>
  <Slides>55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9" baseType="lpstr">
      <vt:lpstr>맑은 고딕</vt:lpstr>
      <vt:lpstr>Arial</vt:lpstr>
      <vt:lpstr>Consolas</vt:lpstr>
      <vt:lpstr>Office 테마</vt:lpstr>
      <vt:lpstr>Spring MVC(Legacy)</vt:lpstr>
      <vt:lpstr>프레임워크의 개념</vt:lpstr>
      <vt:lpstr>스프링 프레임워크</vt:lpstr>
      <vt:lpstr>스프링 프레임워크</vt:lpstr>
      <vt:lpstr>스프링 프레임워크</vt:lpstr>
      <vt:lpstr>스프링 프레임워크</vt:lpstr>
      <vt:lpstr>스프링 프레임워크</vt:lpstr>
      <vt:lpstr>스프링 프레임워크</vt:lpstr>
      <vt:lpstr>스프링 프레임워크</vt:lpstr>
      <vt:lpstr>스프링 프레임워크</vt:lpstr>
      <vt:lpstr>스프링 프레임워크</vt:lpstr>
      <vt:lpstr>Spring MVC 웹서버 구동 방식</vt:lpstr>
      <vt:lpstr>Spring MVC 웹서버 구동 방식</vt:lpstr>
      <vt:lpstr>Spring MVC 웹서버 구동 방식</vt:lpstr>
      <vt:lpstr>스프링 MVC 동작</vt:lpstr>
      <vt:lpstr>스프링 MVC 구조 살펴보기</vt:lpstr>
      <vt:lpstr>스프링 MVC 구조 살펴보기</vt:lpstr>
      <vt:lpstr>프로젝트 자바 및 웹 모듈 버전 변경</vt:lpstr>
      <vt:lpstr>Spring 라이브러리 설정</vt:lpstr>
      <vt:lpstr>한글 설정</vt:lpstr>
      <vt:lpstr>스프링 MVC 구조 살펴보기</vt:lpstr>
      <vt:lpstr>스프링 MVC 구조 살펴보기</vt:lpstr>
      <vt:lpstr>컨트롤러 클래스 제작</vt:lpstr>
      <vt:lpstr>요청 처리 메소드 제작</vt:lpstr>
      <vt:lpstr>뷰에 데이터 전달</vt:lpstr>
      <vt:lpstr>뷰에 데이터 전달</vt:lpstr>
      <vt:lpstr>클래스에 @RequestMapping적용</vt:lpstr>
      <vt:lpstr>Form 데이터 전송</vt:lpstr>
      <vt:lpstr>Form 데이터 전송</vt:lpstr>
      <vt:lpstr>Form 데이터 전송</vt:lpstr>
      <vt:lpstr>Form 데이터 전송</vt:lpstr>
      <vt:lpstr>Spring MVC 프로젝트 구조</vt:lpstr>
      <vt:lpstr>Spring MVC</vt:lpstr>
      <vt:lpstr>Spring MVC</vt:lpstr>
      <vt:lpstr>Database 설정</vt:lpstr>
      <vt:lpstr>DB 설정 방법</vt:lpstr>
      <vt:lpstr>DI를 위한 어노테이션 Autowired</vt:lpstr>
      <vt:lpstr>Database 설정</vt:lpstr>
      <vt:lpstr>Database 설정</vt:lpstr>
      <vt:lpstr>Database 설정</vt:lpstr>
      <vt:lpstr>Database 설정</vt:lpstr>
      <vt:lpstr>Database 설정</vt:lpstr>
      <vt:lpstr>Database 설정</vt:lpstr>
      <vt:lpstr>Database 설정</vt:lpstr>
      <vt:lpstr>Database 설정</vt:lpstr>
      <vt:lpstr>Database 설정</vt:lpstr>
      <vt:lpstr>Database 설정</vt:lpstr>
      <vt:lpstr>Database 설정</vt:lpstr>
      <vt:lpstr>Database 설정</vt:lpstr>
      <vt:lpstr>Controller</vt:lpstr>
      <vt:lpstr>Service class</vt:lpstr>
      <vt:lpstr>Ajax(Asynchronous JavaScript and XML)</vt:lpstr>
      <vt:lpstr>Ajax(Asynchronous JavaScript and XML)</vt:lpstr>
      <vt:lpstr>Ajax(Asynchronous JavaScript and XML)</vt:lpstr>
      <vt:lpstr>RedirectAttributes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게시판</dc:title>
  <dc:creator>Windows 사용자</dc:creator>
  <cp:lastModifiedBy>user</cp:lastModifiedBy>
  <cp:revision>230</cp:revision>
  <cp:lastPrinted>2022-04-13T03:46:36Z</cp:lastPrinted>
  <dcterms:created xsi:type="dcterms:W3CDTF">2018-12-12T23:49:59Z</dcterms:created>
  <dcterms:modified xsi:type="dcterms:W3CDTF">2024-01-31T05:14:42Z</dcterms:modified>
</cp:coreProperties>
</file>