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1" r:id="rId3"/>
    <p:sldId id="401" r:id="rId4"/>
    <p:sldId id="402" r:id="rId5"/>
    <p:sldId id="403" r:id="rId6"/>
    <p:sldId id="406" r:id="rId7"/>
    <p:sldId id="404" r:id="rId8"/>
    <p:sldId id="405" r:id="rId9"/>
    <p:sldId id="407" r:id="rId10"/>
    <p:sldId id="408" r:id="rId11"/>
    <p:sldId id="409" r:id="rId12"/>
    <p:sldId id="410" r:id="rId13"/>
    <p:sldId id="411" r:id="rId14"/>
    <p:sldId id="445" r:id="rId15"/>
    <p:sldId id="412" r:id="rId16"/>
    <p:sldId id="413" r:id="rId17"/>
    <p:sldId id="415" r:id="rId18"/>
    <p:sldId id="416" r:id="rId19"/>
    <p:sldId id="420" r:id="rId20"/>
    <p:sldId id="429" r:id="rId21"/>
    <p:sldId id="427" r:id="rId22"/>
    <p:sldId id="428" r:id="rId23"/>
    <p:sldId id="430" r:id="rId24"/>
    <p:sldId id="431" r:id="rId25"/>
    <p:sldId id="432" r:id="rId26"/>
    <p:sldId id="417" r:id="rId27"/>
    <p:sldId id="418" r:id="rId28"/>
    <p:sldId id="433" r:id="rId29"/>
    <p:sldId id="414" r:id="rId30"/>
    <p:sldId id="434" r:id="rId31"/>
    <p:sldId id="452" r:id="rId32"/>
    <p:sldId id="453" r:id="rId33"/>
    <p:sldId id="435" r:id="rId34"/>
    <p:sldId id="454" r:id="rId35"/>
    <p:sldId id="457" r:id="rId36"/>
    <p:sldId id="455" r:id="rId37"/>
    <p:sldId id="456" r:id="rId38"/>
    <p:sldId id="458" r:id="rId39"/>
    <p:sldId id="459" r:id="rId40"/>
    <p:sldId id="460" r:id="rId41"/>
    <p:sldId id="436" r:id="rId42"/>
    <p:sldId id="437" r:id="rId43"/>
    <p:sldId id="450" r:id="rId44"/>
    <p:sldId id="438" r:id="rId45"/>
    <p:sldId id="451" r:id="rId46"/>
    <p:sldId id="439" r:id="rId47"/>
    <p:sldId id="440" r:id="rId48"/>
    <p:sldId id="441" r:id="rId49"/>
    <p:sldId id="442" r:id="rId50"/>
    <p:sldId id="443" r:id="rId51"/>
    <p:sldId id="444" r:id="rId52"/>
    <p:sldId id="461" r:id="rId53"/>
    <p:sldId id="446" r:id="rId54"/>
    <p:sldId id="447" r:id="rId55"/>
    <p:sldId id="448" r:id="rId56"/>
    <p:sldId id="44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8" y="2395393"/>
            <a:ext cx="4820323" cy="2067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90" y="2533525"/>
            <a:ext cx="3067478" cy="1790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30423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밑에서 불러도 알아서 찾아온다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0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39" y="2619262"/>
            <a:ext cx="2972215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68" y="2619262"/>
            <a:ext cx="2662153" cy="1619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7" y="530423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가변적으로 인자를 받고 싶을 땐 이렇게 해도 됨</a:t>
            </a:r>
          </a:p>
        </p:txBody>
      </p:sp>
    </p:spTree>
    <p:extLst>
      <p:ext uri="{BB962C8B-B14F-4D97-AF65-F5344CB8AC3E}">
        <p14:creationId xmlns:p14="http://schemas.microsoft.com/office/powerpoint/2010/main" val="36137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2124" y="4833449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 예측 가능한 범위 내에서만 저렇게 쓰기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안그러면</a:t>
            </a:r>
            <a:r>
              <a:rPr lang="ko-KR" altLang="en-US" dirty="0">
                <a:solidFill>
                  <a:schemeClr val="tx1"/>
                </a:solidFill>
              </a:rPr>
              <a:t> 나중에 혼자 울면서 뚝딱뚝딱 해야 함</a:t>
            </a:r>
          </a:p>
        </p:txBody>
      </p:sp>
      <p:pic>
        <p:nvPicPr>
          <p:cNvPr id="1032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64" y="1731779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2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8" y="2447788"/>
            <a:ext cx="2467319" cy="1962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55" y="2447788"/>
            <a:ext cx="1436267" cy="19624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413414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고정 인자와 가변 인자가 함께 있을 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472"/>
            <a:ext cx="6239746" cy="2191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57908" y="3060881"/>
            <a:ext cx="4134143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*: positional argument</a:t>
            </a:r>
            <a:r>
              <a:rPr lang="ko-KR" altLang="en-US" dirty="0">
                <a:solidFill>
                  <a:schemeClr val="tx1"/>
                </a:solidFill>
              </a:rPr>
              <a:t>만 받을 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**: keyword argument</a:t>
            </a:r>
            <a:r>
              <a:rPr lang="ko-KR" altLang="en-US" dirty="0">
                <a:solidFill>
                  <a:schemeClr val="tx1"/>
                </a:solidFill>
              </a:rPr>
              <a:t>만 받을 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4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5" y="2652604"/>
            <a:ext cx="1524213" cy="15527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13" y="3290868"/>
            <a:ext cx="790685" cy="2762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2276467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리턴 타입의 함수</a:t>
            </a:r>
          </a:p>
        </p:txBody>
      </p:sp>
    </p:spTree>
    <p:extLst>
      <p:ext uri="{BB962C8B-B14F-4D97-AF65-F5344CB8AC3E}">
        <p14:creationId xmlns:p14="http://schemas.microsoft.com/office/powerpoint/2010/main" val="59611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16" y="2523998"/>
            <a:ext cx="2629267" cy="1810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22124" y="5121353"/>
            <a:ext cx="3747752" cy="121207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 타고 신나게 내려가다 </a:t>
            </a:r>
            <a:r>
              <a:rPr lang="en-US" altLang="ko-KR" dirty="0">
                <a:solidFill>
                  <a:schemeClr val="tx1"/>
                </a:solidFill>
              </a:rPr>
              <a:t>return 10 </a:t>
            </a:r>
            <a:r>
              <a:rPr lang="ko-KR" altLang="en-US" dirty="0">
                <a:solidFill>
                  <a:schemeClr val="tx1"/>
                </a:solidFill>
              </a:rPr>
              <a:t>조건에 맞으니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을 반환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반환했으니 그 밑은 수행 </a:t>
            </a:r>
            <a:r>
              <a:rPr lang="en-US" altLang="ko-KR" dirty="0">
                <a:solidFill>
                  <a:schemeClr val="tx1"/>
                </a:solidFill>
              </a:rPr>
              <a:t>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23" y="2943157"/>
            <a:ext cx="281979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85" y="3043183"/>
            <a:ext cx="2753109" cy="7716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58060" y="4629753"/>
            <a:ext cx="5075880" cy="175179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일반적인 언어에서는 불가능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파이썬에서는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r>
              <a:rPr lang="ko-KR" altLang="en-US" dirty="0">
                <a:solidFill>
                  <a:schemeClr val="tx1"/>
                </a:solidFill>
              </a:rPr>
              <a:t> 덕분에 가능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 값은 </a:t>
            </a:r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r>
              <a:rPr lang="ko-KR" altLang="en-US" dirty="0">
                <a:solidFill>
                  <a:schemeClr val="tx1"/>
                </a:solidFill>
              </a:rPr>
              <a:t> 형태로 반환된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값이 단수가 아니라 복수의 반환이 가능함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파이썬만</a:t>
            </a:r>
            <a:r>
              <a:rPr lang="ko-KR" altLang="en-US" b="1" dirty="0">
                <a:solidFill>
                  <a:srgbClr val="FF0000"/>
                </a:solidFill>
              </a:rPr>
              <a:t> 가능한 </a:t>
            </a:r>
            <a:r>
              <a:rPr lang="ko-KR" altLang="en-US" b="1" dirty="0" err="1">
                <a:solidFill>
                  <a:srgbClr val="FF0000"/>
                </a:solidFill>
              </a:rPr>
              <a:t>진기명기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65" y="2871709"/>
            <a:ext cx="2543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8060" y="2877646"/>
            <a:ext cx="5075880" cy="102968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Reference rewriting: </a:t>
            </a:r>
            <a:r>
              <a:rPr lang="ko-KR" altLang="en-US" dirty="0">
                <a:solidFill>
                  <a:schemeClr val="tx1"/>
                </a:solidFill>
              </a:rPr>
              <a:t>어떤 경우에는 레퍼런스를 덮어쓰는 경우도 있고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어떤 경우에는 덮어쓰지 않는 경우가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12" y="2566867"/>
            <a:ext cx="4810796" cy="17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99" y="2666893"/>
            <a:ext cx="3077004" cy="15242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41732" y="3169251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84874" y="5062888"/>
            <a:ext cx="3222252" cy="99140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‘dic1 </a:t>
            </a:r>
            <a:r>
              <a:rPr lang="ko-KR" altLang="en-US" dirty="0">
                <a:solidFill>
                  <a:schemeClr val="tx1"/>
                </a:solidFill>
              </a:rPr>
              <a:t>값이 </a:t>
            </a:r>
            <a:r>
              <a:rPr lang="en-US" altLang="ko-KR" dirty="0">
                <a:solidFill>
                  <a:schemeClr val="tx1"/>
                </a:solidFill>
              </a:rPr>
              <a:t>dic2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덮어씌워짐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이걸 설명하려면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ko-KR" altLang="en-US" dirty="0">
                <a:solidFill>
                  <a:schemeClr val="tx1"/>
                </a:solidFill>
              </a:rPr>
              <a:t> 별 구분을 설명해야 하는데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1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5341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7030" y="2991050"/>
            <a:ext cx="2537940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 vs inmutable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변경 가능 </a:t>
            </a:r>
            <a:r>
              <a:rPr lang="en-US" altLang="ko-KR" sz="1600" dirty="0">
                <a:solidFill>
                  <a:schemeClr val="tx1"/>
                </a:solidFill>
              </a:rPr>
              <a:t>vs </a:t>
            </a:r>
            <a:r>
              <a:rPr lang="ko-KR" altLang="en-US" sz="1600" dirty="0">
                <a:solidFill>
                  <a:schemeClr val="tx1"/>
                </a:solidFill>
              </a:rPr>
              <a:t>읽기 전용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942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5285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285" y="1424719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7942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284" y="3679255"/>
            <a:ext cx="3092997" cy="262529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7438" y="4666828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198669" y="3930626"/>
            <a:ext cx="1540043" cy="930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225285" y="367925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19790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1862" y="1917723"/>
            <a:ext cx="1331574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다른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1862" y="4740530"/>
            <a:ext cx="1331574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25284" y="3176515"/>
            <a:ext cx="3092997" cy="50273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91862" y="657723"/>
            <a:ext cx="2640610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9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7942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25285" y="1927459"/>
            <a:ext cx="1456702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25285" y="1424719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17942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25284" y="3679255"/>
            <a:ext cx="3092997" cy="2625291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25285" y="367925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19790" y="367925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87438" y="4666828"/>
            <a:ext cx="1456702" cy="5027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98670" y="4433366"/>
            <a:ext cx="1498372" cy="427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225285" y="4181996"/>
            <a:ext cx="1552716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19790" y="4181996"/>
            <a:ext cx="1456702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7517330" y="2001944"/>
            <a:ext cx="452388" cy="41851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1862" y="657723"/>
            <a:ext cx="2640610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 = 10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로 바뀌면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91862" y="1917723"/>
            <a:ext cx="1331574" cy="50274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다른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1862" y="4740530"/>
            <a:ext cx="1331574" cy="50274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6573" y="4991900"/>
            <a:ext cx="2807407" cy="79256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r>
              <a:rPr lang="ko-KR" altLang="en-US" sz="1400" dirty="0">
                <a:solidFill>
                  <a:schemeClr val="tx1"/>
                </a:solidFill>
              </a:rPr>
              <a:t>이라고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r>
              <a:rPr lang="ko-KR" altLang="en-US" sz="1400" dirty="0">
                <a:solidFill>
                  <a:schemeClr val="tx1"/>
                </a:solidFill>
              </a:rPr>
              <a:t>이라는 값에서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가리키자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25284" y="3176515"/>
            <a:ext cx="3092997" cy="50273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56573" y="5801804"/>
            <a:ext cx="2807407" cy="79256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결과적으로 메모리에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이라는 값은 남아있게 됨</a:t>
            </a:r>
            <a:r>
              <a:rPr lang="en-US" altLang="ko-KR" sz="1400" dirty="0">
                <a:solidFill>
                  <a:schemeClr val="tx1"/>
                </a:solidFill>
              </a:rPr>
              <a:t>.)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56573" y="2511415"/>
            <a:ext cx="2807407" cy="79256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메모리 위에서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을 지우고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11</a:t>
            </a:r>
            <a:r>
              <a:rPr lang="ko-KR" altLang="en-US" sz="1400" dirty="0">
                <a:solidFill>
                  <a:schemeClr val="tx1"/>
                </a:solidFill>
              </a:rPr>
              <a:t>을 넣는다</a:t>
            </a:r>
          </a:p>
        </p:txBody>
      </p:sp>
    </p:spTree>
    <p:extLst>
      <p:ext uri="{BB962C8B-B14F-4D97-AF65-F5344CB8AC3E}">
        <p14:creationId xmlns:p14="http://schemas.microsoft.com/office/powerpoint/2010/main" val="182745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9195" y="1556886"/>
            <a:ext cx="2537940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inmutable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23913" y="1556886"/>
            <a:ext cx="2537940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04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9465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72026" y="3429000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tuple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9465" y="4425215"/>
            <a:ext cx="1737399" cy="875899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132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0693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53254" y="3429000"/>
            <a:ext cx="1737399" cy="8758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Dictionlary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7" y="2688255"/>
            <a:ext cx="5947177" cy="3366035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49223" y="2688256"/>
            <a:ext cx="5874859" cy="296177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27030" y="399648"/>
            <a:ext cx="2537940" cy="875899"/>
          </a:xfrm>
          <a:prstGeom prst="rect">
            <a:avLst/>
          </a:prstGeom>
          <a:solidFill>
            <a:srgbClr val="FFFF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Python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03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8049" y="1556887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immutable</a:t>
            </a:r>
            <a:r>
              <a:rPr lang="ko-KR" altLang="en-US" dirty="0">
                <a:solidFill>
                  <a:schemeClr val="tx1"/>
                </a:solidFill>
              </a:rPr>
              <a:t>은 안쪽에서 데이터가 변경되면 메모리 주소가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8049" y="3915077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39376" y="3915077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54143" y="1556887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</a:t>
            </a:r>
            <a:r>
              <a:rPr lang="ko-KR" altLang="en-US" dirty="0">
                <a:solidFill>
                  <a:schemeClr val="tx1"/>
                </a:solidFill>
              </a:rPr>
              <a:t>은 안쪽에서 데이터가 변경되면원본이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4144" y="3915077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87939" y="3915077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1’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2502568" y="4272415"/>
            <a:ext cx="1236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39376" y="3200401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a!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48049" y="3200401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54143" y="3200401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87937" y="3200401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8" name="직선 화살표 연결선 17"/>
          <p:cNvCxnSpPr>
            <a:stCxn id="8" idx="3"/>
            <a:endCxn id="9" idx="1"/>
          </p:cNvCxnSpPr>
          <p:nvPr/>
        </p:nvCxnSpPr>
        <p:spPr>
          <a:xfrm>
            <a:off x="8208663" y="4272415"/>
            <a:ext cx="1279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61357" y="5344429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이건 함수 한정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객체나 클래스 넘어가면 또 상황이 달라집니다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90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894477" y="2183798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</a:t>
            </a:r>
            <a:r>
              <a:rPr lang="ko-KR" altLang="en-US" dirty="0">
                <a:solidFill>
                  <a:schemeClr val="tx1"/>
                </a:solidFill>
              </a:rPr>
              <a:t>은 안쪽에서 데이터가 변경되면원본이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94478" y="4541988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28273" y="4541988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94477" y="3827312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28271" y="3827312"/>
            <a:ext cx="1554519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" name="직선 화살표 연결선 14"/>
          <p:cNvCxnSpPr>
            <a:stCxn id="8" idx="3"/>
            <a:endCxn id="9" idx="1"/>
          </p:cNvCxnSpPr>
          <p:nvPr/>
        </p:nvCxnSpPr>
        <p:spPr>
          <a:xfrm>
            <a:off x="8448997" y="4899326"/>
            <a:ext cx="12792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894477" y="1254960"/>
            <a:ext cx="4469286" cy="714676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얕은 복사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70672" y="2183798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immutable</a:t>
            </a:r>
            <a:r>
              <a:rPr lang="ko-KR" altLang="en-US" dirty="0">
                <a:solidFill>
                  <a:schemeClr val="tx1"/>
                </a:solidFill>
              </a:rPr>
              <a:t>은 안쪽에서 데이터가 변경되면 메모리 주소가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70672" y="4541988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61999" y="4541988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2425191" y="4899326"/>
            <a:ext cx="1236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661999" y="3827312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a!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0672" y="3827312"/>
            <a:ext cx="1554519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70672" y="1254960"/>
            <a:ext cx="4469286" cy="714676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깊은 복사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30414" y="3727516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2583" y="3727516"/>
            <a:ext cx="1733349" cy="8144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61357" y="5828163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* </a:t>
            </a:r>
            <a:r>
              <a:rPr lang="ko-KR" altLang="en-US" sz="1600" dirty="0">
                <a:solidFill>
                  <a:schemeClr val="tx1"/>
                </a:solidFill>
              </a:rPr>
              <a:t>더 정확하게는 교안에 있는 도해가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맞습니당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</a:rPr>
              <a:t>ㅁ</a:t>
            </a:r>
            <a:r>
              <a:rPr lang="en-US" altLang="ko-KR" sz="1600" dirty="0">
                <a:solidFill>
                  <a:schemeClr val="tx1"/>
                </a:solidFill>
              </a:rPr>
              <a:t>‘/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이건 대략적인 설명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8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73255" y="803125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 </a:t>
            </a:r>
            <a:r>
              <a:rPr lang="ko-KR" altLang="en-US" sz="1600" dirty="0" err="1">
                <a:solidFill>
                  <a:schemeClr val="tx1"/>
                </a:solidFill>
              </a:rPr>
              <a:t>선언부의</a:t>
            </a:r>
            <a:r>
              <a:rPr lang="ko-KR" altLang="en-US" sz="1600" dirty="0">
                <a:solidFill>
                  <a:schemeClr val="tx1"/>
                </a:solidFill>
              </a:rPr>
              <a:t> 메모리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84631" y="137001"/>
            <a:ext cx="2338940" cy="17454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전역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4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73255" y="3112853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‘add </a:t>
            </a:r>
            <a:r>
              <a:rPr lang="ko-KR" altLang="en-US" sz="1600" dirty="0">
                <a:solidFill>
                  <a:schemeClr val="tx1"/>
                </a:solidFill>
              </a:rPr>
              <a:t>함수 호출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79267" y="2468210"/>
            <a:ext cx="1620151" cy="140821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스택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84631" y="137000"/>
            <a:ext cx="2338940" cy="373942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전역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6902" y="2825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7555" y="2825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26902" y="316977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37555" y="316977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26902" y="3527626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37555" y="3527626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26902" y="2482730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‘add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9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73255" y="1476794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‘mul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c </a:t>
            </a:r>
            <a:r>
              <a:rPr lang="ko-KR" altLang="en-US" sz="1600" dirty="0">
                <a:solidFill>
                  <a:schemeClr val="tx1"/>
                </a:solidFill>
              </a:rPr>
              <a:t>호출 </a:t>
            </a:r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계산 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26902" y="2825549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37555" y="2825549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6902" y="316977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37555" y="316977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26902" y="3527626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37555" y="3527626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26902" y="2482730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26902" y="4382328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37555" y="4382328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26902" y="4726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7555" y="472654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26902" y="5084405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7555" y="5084405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26902" y="4039509"/>
            <a:ext cx="1010653" cy="3487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79267" y="2468210"/>
            <a:ext cx="1620151" cy="29649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스택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4631" y="137000"/>
            <a:ext cx="2338940" cy="54167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전역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7" y="933101"/>
            <a:ext cx="1981477" cy="499179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3255" y="5480904"/>
            <a:ext cx="981777" cy="714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26902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37555" y="479274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26902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37555" y="82349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add(a,b)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6902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37555" y="1181351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26902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37555" y="153361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26902" y="136455"/>
            <a:ext cx="1010653" cy="34879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61357" y="6143324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함수들은 각각 사용 끝났으니 소멸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384631" y="137001"/>
            <a:ext cx="2338940" cy="1745414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전역 프레임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6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30" y="1771049"/>
            <a:ext cx="4009540" cy="130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30" y="4388461"/>
            <a:ext cx="4013642" cy="105943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431136" y="2723949"/>
            <a:ext cx="1530417" cy="1867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096000" y="2800292"/>
            <a:ext cx="1289065" cy="179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740532" y="2800292"/>
            <a:ext cx="927462" cy="179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19160" y="58040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이렇게 넣을 수 있을까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재귀함수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77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F7F9C-186F-2A86-9F0F-5592A08B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9" y="2071498"/>
            <a:ext cx="2200582" cy="2715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AE6267-36A4-EE3D-7749-6F9317515EA0}"/>
              </a:ext>
            </a:extLst>
          </p:cNvPr>
          <p:cNvSpPr/>
          <p:nvPr/>
        </p:nvSpPr>
        <p:spPr>
          <a:xfrm>
            <a:off x="3861357" y="5379319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함수를 안에서 한번 다시 호출하는 것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47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EB869-7267-D19A-3070-5D3F6411D908}"/>
              </a:ext>
            </a:extLst>
          </p:cNvPr>
          <p:cNvSpPr/>
          <p:nvPr/>
        </p:nvSpPr>
        <p:spPr>
          <a:xfrm>
            <a:off x="3861357" y="3989672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특정 조건에 따라 </a:t>
            </a:r>
            <a:r>
              <a:rPr lang="ko-KR" altLang="en-US" sz="1600" dirty="0" err="1">
                <a:solidFill>
                  <a:schemeClr val="tx1"/>
                </a:solidFill>
              </a:rPr>
              <a:t>반복문</a:t>
            </a:r>
            <a:r>
              <a:rPr lang="ko-KR" altLang="en-US" sz="1600" dirty="0">
                <a:solidFill>
                  <a:schemeClr val="tx1"/>
                </a:solidFill>
              </a:rPr>
              <a:t> 돌리는 방식이 달라져야 </a:t>
            </a:r>
            <a:r>
              <a:rPr lang="ko-KR" altLang="en-US" sz="1600" dirty="0" err="1">
                <a:solidFill>
                  <a:schemeClr val="tx1"/>
                </a:solidFill>
              </a:rPr>
              <a:t>한다던지</a:t>
            </a:r>
            <a:r>
              <a:rPr lang="ko-KR" altLang="en-US" sz="1600" dirty="0">
                <a:solidFill>
                  <a:schemeClr val="tx1"/>
                </a:solidFill>
              </a:rPr>
              <a:t> 할 때 사용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6C684-62F9-A2D7-F0C5-A15273ED2E60}"/>
              </a:ext>
            </a:extLst>
          </p:cNvPr>
          <p:cNvSpPr/>
          <p:nvPr/>
        </p:nvSpPr>
        <p:spPr>
          <a:xfrm>
            <a:off x="3861357" y="2208998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재귀는 부르는 만큼 메모리에 쌓이기 때문에 메모리를 많이 먹음 </a:t>
            </a:r>
            <a:r>
              <a:rPr lang="en-US" altLang="ko-KR" sz="1600" dirty="0">
                <a:solidFill>
                  <a:schemeClr val="tx1"/>
                </a:solidFill>
              </a:rPr>
              <a:t>+ </a:t>
            </a:r>
            <a:r>
              <a:rPr lang="ko-KR" altLang="en-US" sz="1600" dirty="0">
                <a:solidFill>
                  <a:schemeClr val="tx1"/>
                </a:solidFill>
              </a:rPr>
              <a:t>비효율적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0861A-B94F-F735-9F84-F4ABC6E82BA2}"/>
              </a:ext>
            </a:extLst>
          </p:cNvPr>
          <p:cNvSpPr/>
          <p:nvPr/>
        </p:nvSpPr>
        <p:spPr>
          <a:xfrm>
            <a:off x="3861357" y="3099335"/>
            <a:ext cx="4469286" cy="71467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가독성도 </a:t>
            </a:r>
            <a:r>
              <a:rPr lang="ko-KR" altLang="en-US" sz="1600" dirty="0">
                <a:solidFill>
                  <a:schemeClr val="tx1"/>
                </a:solidFill>
              </a:rPr>
              <a:t>떨어짐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63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람다</a:t>
            </a:r>
          </a:p>
        </p:txBody>
      </p:sp>
    </p:spTree>
    <p:extLst>
      <p:ext uri="{BB962C8B-B14F-4D97-AF65-F5344CB8AC3E}">
        <p14:creationId xmlns:p14="http://schemas.microsoft.com/office/powerpoint/2010/main" val="758234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618CA9-098E-65A3-730A-EED66940802C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ko-KR" altLang="en-US" dirty="0" err="1">
                <a:solidFill>
                  <a:schemeClr val="tx1"/>
                </a:solidFill>
              </a:rPr>
              <a:t>쏘아올린</a:t>
            </a:r>
            <a:r>
              <a:rPr lang="ko-KR" altLang="en-US" dirty="0">
                <a:solidFill>
                  <a:schemeClr val="tx1"/>
                </a:solidFill>
              </a:rPr>
              <a:t> 큰 공</a:t>
            </a:r>
          </a:p>
        </p:txBody>
      </p:sp>
    </p:spTree>
    <p:extLst>
      <p:ext uri="{BB962C8B-B14F-4D97-AF65-F5344CB8AC3E}">
        <p14:creationId xmlns:p14="http://schemas.microsoft.com/office/powerpoint/2010/main" val="126277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844B6-5E46-D9F9-8AE1-CF31FAA7CDAB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간단하게 함수를 쓰고 싶을 때 쓰는 인스턴트 함수</a:t>
            </a:r>
          </a:p>
        </p:txBody>
      </p:sp>
    </p:spTree>
    <p:extLst>
      <p:ext uri="{BB962C8B-B14F-4D97-AF65-F5344CB8AC3E}">
        <p14:creationId xmlns:p14="http://schemas.microsoft.com/office/powerpoint/2010/main" val="1964557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7E77535-3A08-7102-B99A-90223DC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37" y="2724051"/>
            <a:ext cx="1895740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867E1-9C4D-D8CF-67EC-B3C07480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24" y="3028894"/>
            <a:ext cx="2105319" cy="800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6E6131-D32C-7949-FF9F-126889EBC8B5}"/>
              </a:ext>
            </a:extLst>
          </p:cNvPr>
          <p:cNvSpPr/>
          <p:nvPr/>
        </p:nvSpPr>
        <p:spPr>
          <a:xfrm>
            <a:off x="4663046" y="4992367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 err="1">
                <a:solidFill>
                  <a:schemeClr val="tx1"/>
                </a:solidFill>
              </a:rPr>
              <a:t>줄여버림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7A344BE-C06C-3899-CD51-09B57C58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8" y="4233612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F280F-026A-2941-002B-C81A23B6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2119129"/>
            <a:ext cx="6830378" cy="2619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2A3E8F-E339-9DF3-4DD2-2F3C3D461FBC}"/>
              </a:ext>
            </a:extLst>
          </p:cNvPr>
          <p:cNvSpPr/>
          <p:nvPr/>
        </p:nvSpPr>
        <p:spPr>
          <a:xfrm>
            <a:off x="3130620" y="5389408"/>
            <a:ext cx="5930759" cy="10595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리스트나 배열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딕셔너리같은</a:t>
            </a:r>
            <a:r>
              <a:rPr lang="ko-KR" altLang="en-US" dirty="0">
                <a:solidFill>
                  <a:schemeClr val="tx1"/>
                </a:solidFill>
              </a:rPr>
              <a:t> 여러 값을 들고 있는 자료형은 </a:t>
            </a:r>
            <a:r>
              <a:rPr lang="en-US" altLang="ko-KR" dirty="0">
                <a:solidFill>
                  <a:schemeClr val="tx1"/>
                </a:solidFill>
              </a:rPr>
              <a:t>for</a:t>
            </a:r>
            <a:r>
              <a:rPr lang="ko-KR" altLang="en-US" dirty="0">
                <a:solidFill>
                  <a:schemeClr val="tx1"/>
                </a:solidFill>
              </a:rPr>
              <a:t>를 돌려야 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배보다 배꼽이 더 커짐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=&gt; </a:t>
            </a:r>
            <a:r>
              <a:rPr lang="ko-KR" altLang="en-US" dirty="0">
                <a:solidFill>
                  <a:schemeClr val="tx1"/>
                </a:solidFill>
              </a:rPr>
              <a:t>그럼 </a:t>
            </a:r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을 쓰면 되겠네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D02D3-A3B4-616A-1F74-40F7D95EDF9F}"/>
              </a:ext>
            </a:extLst>
          </p:cNvPr>
          <p:cNvSpPr/>
          <p:nvPr/>
        </p:nvSpPr>
        <p:spPr>
          <a:xfrm>
            <a:off x="10329111" y="5389408"/>
            <a:ext cx="1764226" cy="10595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얘 </a:t>
            </a:r>
            <a:r>
              <a:rPr lang="en-US" altLang="ko-KR" i="1" dirty="0">
                <a:solidFill>
                  <a:schemeClr val="tx1"/>
                </a:solidFill>
              </a:rPr>
              <a:t>React </a:t>
            </a:r>
            <a:r>
              <a:rPr lang="ko-KR" altLang="en-US" i="1" dirty="0">
                <a:solidFill>
                  <a:schemeClr val="tx1"/>
                </a:solidFill>
              </a:rPr>
              <a:t>할 때 또 나온다</a:t>
            </a:r>
            <a:r>
              <a:rPr lang="en-US" altLang="ko-KR" i="1" dirty="0">
                <a:solidFill>
                  <a:schemeClr val="tx1"/>
                </a:solidFill>
              </a:rPr>
              <a:t>?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7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258EF9-BBC4-F788-A6DF-4CC6E12D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2485893"/>
            <a:ext cx="4896533" cy="1886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AEB15E-2895-1FA3-B6A9-F94F27AAA59D}"/>
              </a:ext>
            </a:extLst>
          </p:cNvPr>
          <p:cNvSpPr/>
          <p:nvPr/>
        </p:nvSpPr>
        <p:spPr>
          <a:xfrm>
            <a:off x="3130620" y="5389408"/>
            <a:ext cx="5930759" cy="105951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여기서도 </a:t>
            </a:r>
            <a:r>
              <a:rPr lang="en-US" altLang="ko-KR" dirty="0">
                <a:solidFill>
                  <a:schemeClr val="tx1"/>
                </a:solidFill>
              </a:rPr>
              <a:t>map</a:t>
            </a:r>
            <a:r>
              <a:rPr lang="ko-KR" altLang="en-US" dirty="0">
                <a:solidFill>
                  <a:schemeClr val="tx1"/>
                </a:solidFill>
              </a:rPr>
              <a:t>을 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Flask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 err="1">
                <a:solidFill>
                  <a:schemeClr val="tx1"/>
                </a:solidFill>
              </a:rPr>
              <a:t>django</a:t>
            </a:r>
            <a:r>
              <a:rPr lang="ko-KR" altLang="en-US" dirty="0">
                <a:solidFill>
                  <a:schemeClr val="tx1"/>
                </a:solidFill>
              </a:rPr>
              <a:t>같은 경우 이렇게 코팅해주는 경우가 종종 있다고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17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C516BB-95D7-A5B8-1F7A-A2280E9D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919341"/>
            <a:ext cx="3419952" cy="1019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6CF19F-76C8-49D0-3C92-3B2528C358B5}"/>
              </a:ext>
            </a:extLst>
          </p:cNvPr>
          <p:cNvSpPr/>
          <p:nvPr/>
        </p:nvSpPr>
        <p:spPr>
          <a:xfrm>
            <a:off x="4176163" y="5058540"/>
            <a:ext cx="3839674" cy="65044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이런 식으로 짧게 끊어버릴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089" y="2740802"/>
            <a:ext cx="2612343" cy="1376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66" y="1867757"/>
            <a:ext cx="2787454" cy="31224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8501" y="5534526"/>
            <a:ext cx="3914997" cy="100574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애스터리스크</a:t>
            </a:r>
            <a:r>
              <a:rPr lang="en-US" altLang="ko-KR" dirty="0">
                <a:solidFill>
                  <a:schemeClr val="tx1"/>
                </a:solidFill>
              </a:rPr>
              <a:t>(*)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인자 앞에 넣으면 알아서 할당 가능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66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42CD83-80FD-670B-78B5-28D051C7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128920"/>
            <a:ext cx="7459116" cy="6001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41A2BD-5568-3950-CB02-299D9FFA3536}"/>
              </a:ext>
            </a:extLst>
          </p:cNvPr>
          <p:cNvSpPr/>
          <p:nvPr/>
        </p:nvSpPr>
        <p:spPr>
          <a:xfrm>
            <a:off x="3512124" y="4833449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이건 너무 복잡해서 가독성이 떨어짐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58F3A9-AFFD-C8F2-6B62-B23A94FEA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539" y="4184650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12124" y="4833449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 예측 가능한 범위 내에서만 저렇게 쓰기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안그러면</a:t>
            </a:r>
            <a:r>
              <a:rPr lang="ko-KR" altLang="en-US" dirty="0">
                <a:solidFill>
                  <a:schemeClr val="tx1"/>
                </a:solidFill>
              </a:rPr>
              <a:t> 나중에 혼자 울면서 뚝딱뚝딱 해야 함</a:t>
            </a:r>
          </a:p>
        </p:txBody>
      </p:sp>
      <p:pic>
        <p:nvPicPr>
          <p:cNvPr id="6" name="Picture 8" descr="쭐어 200붕이들과 비숍 짤 | 메이플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64" y="1731779"/>
            <a:ext cx="2452871" cy="24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7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6" y="2552577"/>
            <a:ext cx="3381847" cy="1752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15895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X1</a:t>
            </a:r>
            <a:r>
              <a:rPr lang="ko-KR" altLang="en-US" dirty="0">
                <a:solidFill>
                  <a:schemeClr val="tx1"/>
                </a:solidFill>
              </a:rPr>
              <a:t>의 항목에서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보다 크고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보다 작은 걸 뽑아줘</a:t>
            </a:r>
          </a:p>
        </p:txBody>
      </p:sp>
    </p:spTree>
    <p:extLst>
      <p:ext uri="{BB962C8B-B14F-4D97-AF65-F5344CB8AC3E}">
        <p14:creationId xmlns:p14="http://schemas.microsoft.com/office/powerpoint/2010/main" val="3429660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reduce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64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60" y="1709497"/>
            <a:ext cx="3610479" cy="34390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172907-B66E-FB8F-4AE6-C899E72D7836}"/>
              </a:ext>
            </a:extLst>
          </p:cNvPr>
          <p:cNvSpPr/>
          <p:nvPr/>
        </p:nvSpPr>
        <p:spPr>
          <a:xfrm>
            <a:off x="4663046" y="515895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증감을 통한 누적연산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합 </a:t>
            </a:r>
            <a:r>
              <a:rPr lang="ko-KR" altLang="en-US" dirty="0" err="1">
                <a:solidFill>
                  <a:schemeClr val="tx1"/>
                </a:solidFill>
              </a:rPr>
              <a:t>같은걸</a:t>
            </a:r>
            <a:r>
              <a:rPr lang="ko-KR" altLang="en-US" dirty="0">
                <a:solidFill>
                  <a:schemeClr val="tx1"/>
                </a:solidFill>
              </a:rPr>
              <a:t> 계산할 때 쓰인다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4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closure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84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0" y="1623141"/>
            <a:ext cx="3974740" cy="35386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08630" y="1623141"/>
            <a:ext cx="3974740" cy="353869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3792" y="2670691"/>
            <a:ext cx="2688410" cy="98691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12124" y="5584220"/>
            <a:ext cx="5167752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함수 안에 함수 선언하기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9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630" y="1589452"/>
            <a:ext cx="3880338" cy="35661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08630" y="1589452"/>
            <a:ext cx="3880338" cy="356614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17164" y="2569624"/>
            <a:ext cx="3371804" cy="114572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9" y="602740"/>
            <a:ext cx="2886061" cy="3581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9" y="4184650"/>
            <a:ext cx="2886061" cy="21934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95366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Mutable</a:t>
            </a:r>
            <a:r>
              <a:rPr lang="ko-KR" altLang="en-US" dirty="0">
                <a:solidFill>
                  <a:schemeClr val="tx1"/>
                </a:solidFill>
              </a:rPr>
              <a:t>은 덮어씌워지고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Immutable</a:t>
            </a:r>
            <a:r>
              <a:rPr lang="ko-KR" altLang="en-US" dirty="0">
                <a:solidFill>
                  <a:schemeClr val="tx1"/>
                </a:solidFill>
              </a:rPr>
              <a:t>은 기존에 저장된 값을 가져온다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9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2857" y="3097394"/>
            <a:ext cx="742628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이렇듯 리스트나 </a:t>
            </a:r>
            <a:r>
              <a:rPr lang="ko-KR" altLang="en-US" dirty="0" err="1">
                <a:solidFill>
                  <a:schemeClr val="tx1"/>
                </a:solidFill>
              </a:rPr>
              <a:t>튜플의</a:t>
            </a:r>
            <a:r>
              <a:rPr lang="ko-KR" altLang="en-US" dirty="0">
                <a:solidFill>
                  <a:schemeClr val="tx1"/>
                </a:solidFill>
              </a:rPr>
              <a:t> 형식에 맞게 값을 뿌리는 걸 </a:t>
            </a:r>
            <a:r>
              <a:rPr lang="ko-KR" altLang="en-US" dirty="0" err="1">
                <a:solidFill>
                  <a:schemeClr val="tx1"/>
                </a:solidFill>
              </a:rPr>
              <a:t>언패킹이라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편하다</a:t>
            </a:r>
            <a:r>
              <a:rPr lang="en-US" altLang="ko-KR" dirty="0">
                <a:solidFill>
                  <a:schemeClr val="tx1"/>
                </a:solidFill>
              </a:rPr>
              <a:t>!)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27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486693"/>
            <a:ext cx="2686425" cy="3362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6" y="3849486"/>
            <a:ext cx="2686425" cy="203580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95366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Nonlocal</a:t>
            </a:r>
            <a:r>
              <a:rPr lang="ko-KR" altLang="en-US" dirty="0">
                <a:solidFill>
                  <a:schemeClr val="tx1"/>
                </a:solidFill>
              </a:rPr>
              <a:t>로 함수 밖으로 빼줄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Closure</a:t>
            </a:r>
            <a:r>
              <a:rPr lang="ko-KR" altLang="en-US" dirty="0">
                <a:solidFill>
                  <a:schemeClr val="tx1"/>
                </a:solidFill>
              </a:rPr>
              <a:t>와 같은 역할</a:t>
            </a:r>
          </a:p>
        </p:txBody>
      </p:sp>
    </p:spTree>
    <p:extLst>
      <p:ext uri="{BB962C8B-B14F-4D97-AF65-F5344CB8AC3E}">
        <p14:creationId xmlns:p14="http://schemas.microsoft.com/office/powerpoint/2010/main" val="1980212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86" y="2566867"/>
            <a:ext cx="6192114" cy="1724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1" y="2133419"/>
            <a:ext cx="522995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26D0E-034B-C8C9-656D-E1118823BEB5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87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215664"/>
            <a:ext cx="3917102" cy="43536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071" y="3182909"/>
            <a:ext cx="647790" cy="4191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7449" y="5803974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Self =&gt; 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this.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32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215664"/>
            <a:ext cx="3917102" cy="50790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34903" y="3111499"/>
            <a:ext cx="1733349" cy="36322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8667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__init__ =&gt; 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567453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449" y="1159210"/>
            <a:ext cx="3897484" cy="51355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26343" y="3210877"/>
            <a:ext cx="1733349" cy="36322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38667" y="2983771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__init__ =&gt; JS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constructor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밑에 </a:t>
            </a:r>
            <a:r>
              <a:rPr lang="en-US" altLang="ko-KR" dirty="0">
                <a:solidFill>
                  <a:schemeClr val="tx1"/>
                </a:solidFill>
              </a:rPr>
              <a:t>super()</a:t>
            </a:r>
            <a:r>
              <a:rPr lang="ko-KR" altLang="en-US" dirty="0">
                <a:solidFill>
                  <a:schemeClr val="tx1"/>
                </a:solidFill>
              </a:rPr>
              <a:t>가 생략된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45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771" y="1808017"/>
            <a:ext cx="4115374" cy="1143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71" y="4494932"/>
            <a:ext cx="4410691" cy="6382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80771" y="688674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_third</a:t>
            </a:r>
            <a:r>
              <a:rPr lang="ko-KR" altLang="en-US" dirty="0">
                <a:solidFill>
                  <a:schemeClr val="tx1"/>
                </a:solidFill>
              </a:rPr>
              <a:t>는 직접적인 접근은 가능하지만 권장하지 않기에 경고를 띄움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80771" y="3367217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__forth</a:t>
            </a:r>
            <a:r>
              <a:rPr lang="ko-KR" altLang="en-US" dirty="0">
                <a:solidFill>
                  <a:schemeClr val="tx1"/>
                </a:solidFill>
              </a:rPr>
              <a:t>는 아예 접근 자체를 막음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9" y="538003"/>
            <a:ext cx="4810796" cy="32008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400" y="3738850"/>
            <a:ext cx="3583034" cy="28464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80771" y="5443478"/>
            <a:ext cx="4053333" cy="81743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__fifth__</a:t>
            </a:r>
            <a:r>
              <a:rPr lang="ko-KR" altLang="en-US" dirty="0">
                <a:solidFill>
                  <a:schemeClr val="tx1"/>
                </a:solidFill>
              </a:rPr>
              <a:t>는 접근을 허용함</a:t>
            </a:r>
          </a:p>
        </p:txBody>
      </p:sp>
    </p:spTree>
    <p:extLst>
      <p:ext uri="{BB962C8B-B14F-4D97-AF65-F5344CB8AC3E}">
        <p14:creationId xmlns:p14="http://schemas.microsoft.com/office/powerpoint/2010/main" val="21853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89660" y="3097394"/>
            <a:ext cx="2012679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딕셔너리의</a:t>
            </a:r>
            <a:r>
              <a:rPr lang="ko-KR" altLang="en-US" dirty="0">
                <a:solidFill>
                  <a:schemeClr val="tx1"/>
                </a:solidFill>
              </a:rPr>
              <a:t> 경우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09" y="2576393"/>
            <a:ext cx="4220164" cy="1705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1" y="3071762"/>
            <a:ext cx="117173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6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19" y="2447788"/>
            <a:ext cx="4143953" cy="1962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3081289"/>
            <a:ext cx="119079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93" y="2543051"/>
            <a:ext cx="4925112" cy="1771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04" y="2709762"/>
            <a:ext cx="5430008" cy="143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2493" y="42422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인자값을</a:t>
            </a:r>
            <a:r>
              <a:rPr lang="ko-KR" altLang="en-US" dirty="0">
                <a:solidFill>
                  <a:schemeClr val="tx1"/>
                </a:solidFill>
              </a:rPr>
              <a:t> 모를 때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713</Words>
  <Application>Microsoft Office PowerPoint</Application>
  <PresentationFormat>와이드스크린</PresentationFormat>
  <Paragraphs>202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148</cp:revision>
  <dcterms:created xsi:type="dcterms:W3CDTF">2023-03-28T00:49:55Z</dcterms:created>
  <dcterms:modified xsi:type="dcterms:W3CDTF">2023-04-08T15:01:18Z</dcterms:modified>
</cp:coreProperties>
</file>