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3" r:id="rId3"/>
    <p:sldId id="294" r:id="rId4"/>
    <p:sldId id="295" r:id="rId5"/>
    <p:sldId id="296" r:id="rId6"/>
    <p:sldId id="299" r:id="rId7"/>
    <p:sldId id="298" r:id="rId8"/>
    <p:sldId id="300" r:id="rId9"/>
    <p:sldId id="302" r:id="rId10"/>
    <p:sldId id="301" r:id="rId11"/>
    <p:sldId id="303" r:id="rId12"/>
    <p:sldId id="304" r:id="rId13"/>
    <p:sldId id="305" r:id="rId14"/>
    <p:sldId id="264" r:id="rId15"/>
    <p:sldId id="290" r:id="rId16"/>
    <p:sldId id="297" r:id="rId17"/>
    <p:sldId id="307" r:id="rId18"/>
    <p:sldId id="306" r:id="rId19"/>
    <p:sldId id="310" r:id="rId20"/>
    <p:sldId id="308" r:id="rId21"/>
    <p:sldId id="311" r:id="rId22"/>
    <p:sldId id="312" r:id="rId23"/>
    <p:sldId id="313" r:id="rId24"/>
    <p:sldId id="286" r:id="rId25"/>
    <p:sldId id="287" r:id="rId26"/>
    <p:sldId id="291" r:id="rId27"/>
    <p:sldId id="288" r:id="rId28"/>
    <p:sldId id="289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1" autoAdjust="0"/>
  </p:normalViewPr>
  <p:slideViewPr>
    <p:cSldViewPr snapToGrid="0" showGuides="1">
      <p:cViewPr varScale="1">
        <p:scale>
          <a:sx n="149" d="100"/>
          <a:sy n="149" d="100"/>
        </p:scale>
        <p:origin x="588" y="114"/>
      </p:cViewPr>
      <p:guideLst>
        <p:guide orient="horz" pos="2183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요소의 </a:t>
            </a:r>
            <a:r>
              <a:rPr lang="en-US" altLang="ko-KR" dirty="0">
                <a:solidFill>
                  <a:schemeClr val="tx1"/>
                </a:solidFill>
              </a:rPr>
              <a:t>lifecycle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47" y="1158031"/>
            <a:ext cx="7057505" cy="56999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7783" y="40234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창 띄울 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57437" y="254325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수제 요소가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에 연결되었을 때 </a:t>
            </a:r>
            <a:r>
              <a:rPr lang="en-US" altLang="ko-KR" sz="1600" dirty="0">
                <a:solidFill>
                  <a:schemeClr val="tx1"/>
                </a:solidFill>
              </a:rPr>
              <a:t>(= </a:t>
            </a:r>
            <a:r>
              <a:rPr lang="ko-KR" altLang="en-US" sz="1600" dirty="0">
                <a:solidFill>
                  <a:schemeClr val="tx1"/>
                </a:solidFill>
              </a:rPr>
              <a:t>화면에 처음 그릴 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58847" y="470062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요소가 </a:t>
            </a:r>
            <a:r>
              <a:rPr lang="en-US" altLang="ko-KR" dirty="0">
                <a:solidFill>
                  <a:schemeClr val="tx1"/>
                </a:solidFill>
              </a:rPr>
              <a:t>DOM</a:t>
            </a:r>
            <a:r>
              <a:rPr lang="ko-KR" altLang="en-US" dirty="0">
                <a:solidFill>
                  <a:schemeClr val="tx1"/>
                </a:solidFill>
              </a:rPr>
              <a:t>에 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될 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2578" y="392848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▽변화하는 요소를 감시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관찰하는 </a:t>
            </a:r>
            <a:r>
              <a:rPr lang="en-US" altLang="ko-KR" sz="1600" b="1" dirty="0">
                <a:solidFill>
                  <a:schemeClr val="tx1"/>
                </a:solidFill>
              </a:rPr>
              <a:t>static method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6673" y="57715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수제 요소가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에서 연결이 해제 되었을 때 </a:t>
            </a:r>
            <a:r>
              <a:rPr lang="en-US" altLang="ko-KR" sz="1600" dirty="0">
                <a:solidFill>
                  <a:schemeClr val="tx1"/>
                </a:solidFill>
              </a:rPr>
              <a:t>(=</a:t>
            </a:r>
            <a:r>
              <a:rPr lang="ko-KR" altLang="en-US" sz="1600" dirty="0">
                <a:solidFill>
                  <a:schemeClr val="tx1"/>
                </a:solidFill>
              </a:rPr>
              <a:t>화면에서 삭제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9E6B12-6970-BE3B-7DDB-2084D7C91DE0}"/>
              </a:ext>
            </a:extLst>
          </p:cNvPr>
          <p:cNvSpPr/>
          <p:nvPr/>
        </p:nvSpPr>
        <p:spPr>
          <a:xfrm>
            <a:off x="9899711" y="1296368"/>
            <a:ext cx="2233731" cy="212146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observedAttribute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웹 컴포넌트 내에서 실시간으로 변화되는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감시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관찰하는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스태틱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메서드입니다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리턴값으로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해당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배열을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리턴하면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관련 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값이 변할 때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attributeChangedCallback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함수를 호출하게 됩니다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컴포넌트의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817" y="172932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캡슐화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17" y="269242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확장성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817" y="365553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결합성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9403" y="1729323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컴포넌트는 메인 어플리케이션과 완전히 분리되어 작성된다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9403" y="2692429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기능의 확장이 가능하다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49403" y="3655535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컴포넌트의 조합으로 하나의 어플리케이션을 만들 수 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817" y="46186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재사용성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49403" y="4618641"/>
            <a:ext cx="711607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컴포넌트는 재사용할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34072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Shadow 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6" y="2086775"/>
            <a:ext cx="5673931" cy="2757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935116"/>
            <a:ext cx="9988456" cy="170148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5244" y="2502407"/>
            <a:ext cx="394023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 </a:t>
            </a:r>
            <a:r>
              <a:rPr lang="ko-KR" altLang="en-US" dirty="0" err="1">
                <a:solidFill>
                  <a:schemeClr val="tx1"/>
                </a:solidFill>
              </a:rPr>
              <a:t>않바끼조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41" y="2046128"/>
            <a:ext cx="7163800" cy="3620005"/>
          </a:xfrm>
          <a:prstGeom prst="rect">
            <a:avLst/>
          </a:prstGeom>
        </p:spPr>
      </p:pic>
      <p:pic>
        <p:nvPicPr>
          <p:cNvPr id="2054" name="Picture 6" descr="You Shall Not Pass!!! | Know Your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88" y="658631"/>
            <a:ext cx="2923712" cy="16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62150" y="5813778"/>
            <a:ext cx="446770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ShadowDOM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DOM</a:t>
            </a:r>
            <a:r>
              <a:rPr lang="ko-KR" altLang="en-US" dirty="0">
                <a:solidFill>
                  <a:schemeClr val="tx1"/>
                </a:solidFill>
              </a:rPr>
              <a:t>과는 분리되어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compone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650"/>
            <a:ext cx="59436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951" y="1722341"/>
            <a:ext cx="5611484" cy="13699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기존의 </a:t>
            </a:r>
            <a:r>
              <a:rPr lang="en-US" altLang="ko-KR" sz="1600" dirty="0">
                <a:solidFill>
                  <a:schemeClr val="tx1"/>
                </a:solidFill>
              </a:rPr>
              <a:t>DOM </a:t>
            </a:r>
            <a:r>
              <a:rPr lang="ko-KR" altLang="en-US" sz="1600" dirty="0">
                <a:solidFill>
                  <a:schemeClr val="tx1"/>
                </a:solidFill>
              </a:rPr>
              <a:t>트리는 출력한 이미지 등을 다시 그리거나 </a:t>
            </a:r>
            <a:r>
              <a:rPr lang="en-US" altLang="ko-KR" sz="1600" dirty="0">
                <a:solidFill>
                  <a:schemeClr val="tx1"/>
                </a:solidFill>
              </a:rPr>
              <a:t>(repaint), CSS </a:t>
            </a:r>
            <a:r>
              <a:rPr lang="ko-KR" altLang="en-US" sz="1600" dirty="0">
                <a:solidFill>
                  <a:schemeClr val="tx1"/>
                </a:solidFill>
              </a:rPr>
              <a:t>크기가 바뀌면 픽셀도 다시 계산할 수 있다</a:t>
            </a:r>
            <a:r>
              <a:rPr lang="en-US" altLang="ko-KR" sz="1600" dirty="0">
                <a:solidFill>
                  <a:schemeClr val="tx1"/>
                </a:solidFill>
              </a:rPr>
              <a:t>. (reflow)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부하가 걸린다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30" name="Picture 6" descr="rajephon lab - 개비스콘 짤 생성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3191769"/>
            <a:ext cx="4572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4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componen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71" y="1517650"/>
            <a:ext cx="5029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951" y="2179542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만약 크기가 변경되거나 할 때를 위해 미리 준비해둔 것으로 </a:t>
            </a:r>
            <a:r>
              <a:rPr lang="ko-KR" altLang="en-US" sz="1600" dirty="0" err="1">
                <a:solidFill>
                  <a:schemeClr val="tx1"/>
                </a:solidFill>
              </a:rPr>
              <a:t>바꿔치기</a:t>
            </a:r>
            <a:r>
              <a:rPr lang="ko-KR" altLang="en-US" sz="1600" dirty="0">
                <a:solidFill>
                  <a:schemeClr val="tx1"/>
                </a:solidFill>
              </a:rPr>
              <a:t> 하면 일일이 그리거나 </a:t>
            </a:r>
            <a:r>
              <a:rPr lang="ko-KR" altLang="en-US" sz="1600" dirty="0" err="1">
                <a:solidFill>
                  <a:schemeClr val="tx1"/>
                </a:solidFill>
              </a:rPr>
              <a:t>리사이징하며</a:t>
            </a:r>
            <a:r>
              <a:rPr lang="ko-KR" altLang="en-US" sz="1600" dirty="0">
                <a:solidFill>
                  <a:schemeClr val="tx1"/>
                </a:solidFill>
              </a:rPr>
              <a:t> 자원을 먹는 문제가 줄어지지 않을까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8" name="Picture 6" descr="개비스콘 짤 생성기 포스트모템 | rajepho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9" y="3023755"/>
            <a:ext cx="47434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3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9019"/>
            <a:ext cx="5386926" cy="3732987"/>
          </a:xfrm>
          <a:prstGeom prst="rect">
            <a:avLst/>
          </a:prstGeom>
        </p:spPr>
      </p:pic>
      <p:pic>
        <p:nvPicPr>
          <p:cNvPr id="7170" name="Picture 2" descr="Best practices for organizing your Unity project |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741"/>
            <a:ext cx="6062846" cy="29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1350" y="424225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폴더를 이렇게 칠해주는 </a:t>
            </a:r>
            <a:r>
              <a:rPr lang="ko-KR" altLang="en-US" sz="1600" dirty="0" err="1">
                <a:solidFill>
                  <a:schemeClr val="tx1"/>
                </a:solidFill>
              </a:rPr>
              <a:t>어셋을</a:t>
            </a:r>
            <a:r>
              <a:rPr lang="ko-KR" altLang="en-US" sz="1600" dirty="0">
                <a:solidFill>
                  <a:schemeClr val="tx1"/>
                </a:solidFill>
              </a:rPr>
              <a:t> 살 경우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350" y="5402443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기본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62846" y="5402443"/>
            <a:ext cx="561148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컴포넌트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폴더를 이렇게 칠해줘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ShadowDom: </a:t>
            </a:r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에만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</a:rPr>
              <a:t>이렇게 접근하게 나머지는 막을 거야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7092" y="6308530"/>
            <a:ext cx="5611484" cy="28131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유니티에서</a:t>
            </a:r>
            <a:r>
              <a:rPr lang="ko-KR" altLang="en-US" sz="1600" dirty="0">
                <a:solidFill>
                  <a:schemeClr val="tx1"/>
                </a:solidFill>
              </a:rPr>
              <a:t> 실제 폴더 관리를 위해 쓰는 </a:t>
            </a:r>
            <a:r>
              <a:rPr lang="ko-KR" altLang="en-US" sz="1600" dirty="0" err="1">
                <a:solidFill>
                  <a:schemeClr val="tx1"/>
                </a:solidFill>
              </a:rPr>
              <a:t>어셋입니다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4" y="1483438"/>
            <a:ext cx="2886478" cy="1581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37" y="1483438"/>
            <a:ext cx="7496361" cy="3951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4113" y="5757563"/>
            <a:ext cx="703926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아무리 스타일에 </a:t>
            </a:r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ko-KR" altLang="en-US" sz="1600" dirty="0">
                <a:solidFill>
                  <a:schemeClr val="tx1"/>
                </a:solidFill>
              </a:rPr>
              <a:t>로 선언 해도 </a:t>
            </a:r>
            <a:r>
              <a:rPr lang="en-US" altLang="ko-KR" sz="1600" dirty="0">
                <a:solidFill>
                  <a:schemeClr val="tx1"/>
                </a:solidFill>
              </a:rPr>
              <a:t>shadowRoot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통과 안하면 적용이 안됨</a:t>
            </a:r>
          </a:p>
        </p:txBody>
      </p:sp>
      <p:pic>
        <p:nvPicPr>
          <p:cNvPr id="9" name="Picture 6" descr="You Shall Not Pass!!! | Know Your M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7" y="3586495"/>
            <a:ext cx="2923712" cy="16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71350" y="424225"/>
            <a:ext cx="203449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코드 예제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71" y="1279681"/>
            <a:ext cx="9111658" cy="2431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3710866"/>
            <a:ext cx="6944694" cy="26102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18913" y="3710866"/>
            <a:ext cx="6951215" cy="263666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1350" y="4647854"/>
            <a:ext cx="203449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Div </a:t>
            </a:r>
            <a:r>
              <a:rPr lang="ko-KR" altLang="en-US" sz="1600" dirty="0">
                <a:solidFill>
                  <a:schemeClr val="tx1"/>
                </a:solidFill>
              </a:rPr>
              <a:t>밑은 </a:t>
            </a:r>
            <a:r>
              <a:rPr lang="en-US" altLang="ko-KR" sz="1600" dirty="0">
                <a:solidFill>
                  <a:schemeClr val="tx1"/>
                </a:solidFill>
              </a:rPr>
              <a:t>DOM</a:t>
            </a:r>
            <a:r>
              <a:rPr lang="ko-KR" altLang="en-US" sz="1600" dirty="0">
                <a:solidFill>
                  <a:schemeClr val="tx1"/>
                </a:solidFill>
              </a:rPr>
              <a:t>의 제어를 안받음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4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2046090"/>
            <a:ext cx="4820323" cy="28388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63162" y="5450027"/>
            <a:ext cx="366567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실제로 </a:t>
            </a:r>
            <a:r>
              <a:rPr lang="ko-KR" altLang="en-US" sz="1400" dirty="0" err="1">
                <a:solidFill>
                  <a:schemeClr val="tx1"/>
                </a:solidFill>
              </a:rPr>
              <a:t>랜더링</a:t>
            </a:r>
            <a:r>
              <a:rPr lang="ko-KR" altLang="en-US" sz="1400" dirty="0">
                <a:solidFill>
                  <a:schemeClr val="tx1"/>
                </a:solidFill>
              </a:rPr>
              <a:t> 되지는 않는 </a:t>
            </a:r>
            <a:r>
              <a:rPr lang="en-US" altLang="ko-KR" sz="1400" dirty="0">
                <a:solidFill>
                  <a:schemeClr val="tx1"/>
                </a:solidFill>
              </a:rPr>
              <a:t>HTML </a:t>
            </a:r>
            <a:r>
              <a:rPr lang="ko-KR" altLang="en-US" sz="1400" dirty="0">
                <a:solidFill>
                  <a:schemeClr val="tx1"/>
                </a:solidFill>
              </a:rPr>
              <a:t>코드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스타일 명세를 작성하기에 용이하다</a:t>
            </a:r>
            <a:r>
              <a:rPr lang="en-US" altLang="ko-KR" sz="1400" dirty="0">
                <a:solidFill>
                  <a:schemeClr val="tx1"/>
                </a:solidFill>
              </a:rPr>
              <a:t>. + </a:t>
            </a:r>
            <a:r>
              <a:rPr lang="ko-KR" altLang="en-US" sz="1400" dirty="0">
                <a:solidFill>
                  <a:schemeClr val="tx1"/>
                </a:solidFill>
              </a:rPr>
              <a:t>재사용하기도 편함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0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7" y="2255669"/>
            <a:ext cx="3429479" cy="2419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09" y="2255669"/>
            <a:ext cx="4830798" cy="25358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찍어보았다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7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59"/>
            <a:ext cx="4820323" cy="2838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3687"/>
            <a:ext cx="8316486" cy="2191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16486" y="1082213"/>
            <a:ext cx="366567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작성한 스타일 명세를 템플릿에 작성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6324" y="3561096"/>
            <a:ext cx="3455838" cy="736238"/>
          </a:xfrm>
          <a:prstGeom prst="rect">
            <a:avLst/>
          </a:prstGeom>
          <a:solidFill>
            <a:srgbClr val="0070C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코드로 </a:t>
            </a:r>
            <a:r>
              <a:rPr lang="ko-KR" altLang="en-US" sz="1600" dirty="0" err="1">
                <a:solidFill>
                  <a:schemeClr val="tx1"/>
                </a:solidFill>
              </a:rPr>
              <a:t>커스텀</a:t>
            </a:r>
            <a:r>
              <a:rPr lang="ko-KR" altLang="en-US" sz="1600" dirty="0">
                <a:solidFill>
                  <a:schemeClr val="tx1"/>
                </a:solidFill>
              </a:rPr>
              <a:t> 클래스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태그를 만들어서 </a:t>
            </a:r>
            <a:r>
              <a:rPr lang="ko-KR" altLang="en-US" sz="1600" dirty="0" err="1">
                <a:solidFill>
                  <a:schemeClr val="tx1"/>
                </a:solidFill>
              </a:rPr>
              <a:t>탬플릿</a:t>
            </a:r>
            <a:r>
              <a:rPr lang="ko-KR" altLang="en-US" sz="1600" dirty="0">
                <a:solidFill>
                  <a:schemeClr val="tx1"/>
                </a:solidFill>
              </a:rPr>
              <a:t> 값을 복사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7" y="5559054"/>
            <a:ext cx="3875514" cy="8012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26324" y="5591568"/>
            <a:ext cx="3455838" cy="736238"/>
          </a:xfrm>
          <a:prstGeom prst="rect">
            <a:avLst/>
          </a:prstGeom>
          <a:solidFill>
            <a:srgbClr val="00206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실행 코드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짧다</a:t>
            </a:r>
            <a:r>
              <a:rPr lang="en-US" altLang="ko-KR" sz="1600" dirty="0">
                <a:solidFill>
                  <a:schemeClr val="tx1"/>
                </a:solidFill>
              </a:rPr>
              <a:t>!)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0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5745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그럼 외부에 있는 태그를 동적으로 받아올 수는 없을까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If I were a demon (of course I'm a dog demon)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93" y="1555921"/>
            <a:ext cx="3846414" cy="34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5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42" y="1674563"/>
            <a:ext cx="3743847" cy="3581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2" y="1486056"/>
            <a:ext cx="4749356" cy="39589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9722" y="5785856"/>
            <a:ext cx="594576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 </a:t>
            </a:r>
            <a:r>
              <a:rPr lang="ko-KR" altLang="en-US" dirty="0">
                <a:solidFill>
                  <a:schemeClr val="tx1"/>
                </a:solidFill>
              </a:rPr>
              <a:t>태그로 저장한 값을 태그에 매칭해주면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태그로 </a:t>
            </a:r>
            <a:r>
              <a:rPr lang="en-US" altLang="ko-KR" dirty="0">
                <a:solidFill>
                  <a:schemeClr val="tx1"/>
                </a:solidFill>
              </a:rPr>
              <a:t>slot </a:t>
            </a:r>
            <a:r>
              <a:rPr lang="ko-KR" altLang="en-US" dirty="0">
                <a:solidFill>
                  <a:schemeClr val="tx1"/>
                </a:solidFill>
              </a:rPr>
              <a:t>태그의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값을 불러올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52550" y="2299317"/>
            <a:ext cx="1589103" cy="3373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11143" y="3166061"/>
            <a:ext cx="3253245" cy="2640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09588" cy="2849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49900"/>
            <a:ext cx="6096000" cy="2961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363" y="4676471"/>
            <a:ext cx="3486637" cy="21815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Slot default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17" y="21745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Slot=“slotname” </a:t>
            </a:r>
            <a:r>
              <a:rPr lang="ko-KR" altLang="en-US" sz="1400" dirty="0">
                <a:solidFill>
                  <a:schemeClr val="tx1"/>
                </a:solidFill>
              </a:rPr>
              <a:t>형식으로 부르지 않으면 해당 요소의 </a:t>
            </a:r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r>
              <a:rPr lang="ko-KR" altLang="en-US" sz="1400" dirty="0">
                <a:solidFill>
                  <a:schemeClr val="tx1"/>
                </a:solidFill>
              </a:rPr>
              <a:t>에 있는 값을 찾아서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52" y="4676471"/>
            <a:ext cx="1390844" cy="895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817" y="5767235"/>
            <a:ext cx="130967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하위 객체에서 얼마나 선언하든 다 가져옴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1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70" y="408931"/>
            <a:ext cx="4120342" cy="65305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2689" y="2844588"/>
            <a:ext cx="4834067" cy="124185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같은 객체라도 브라우저에 따라 다르게 보이는 경우가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왜 이걸 사용하지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9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990524"/>
            <a:ext cx="8011643" cy="2876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왜 이걸 사용하지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JS </a:t>
            </a:r>
            <a:r>
              <a:rPr lang="ko-KR" altLang="en-US" dirty="0">
                <a:solidFill>
                  <a:schemeClr val="tx1"/>
                </a:solidFill>
              </a:rPr>
              <a:t>컴포넌트의 문제점</a:t>
            </a:r>
          </a:p>
        </p:txBody>
      </p:sp>
    </p:spTree>
    <p:extLst>
      <p:ext uri="{BB962C8B-B14F-4D97-AF65-F5344CB8AC3E}">
        <p14:creationId xmlns:p14="http://schemas.microsoft.com/office/powerpoint/2010/main" val="175896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ebcomponent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022475"/>
            <a:ext cx="56578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78966" y="5411585"/>
            <a:ext cx="4834067" cy="57015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실제 코드가 실행되고 그려진 모습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4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49" y="2641485"/>
            <a:ext cx="3486637" cy="16480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2689" y="2844588"/>
            <a:ext cx="4834067" cy="124185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DOM</a:t>
            </a:r>
            <a:r>
              <a:rPr lang="ko-KR" altLang="en-US" dirty="0">
                <a:solidFill>
                  <a:schemeClr val="tx1"/>
                </a:solidFill>
              </a:rPr>
              <a:t>안에 있지만 렌더링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활용해서 </a:t>
            </a:r>
            <a:r>
              <a:rPr lang="ko-KR" altLang="en-US" dirty="0" err="1">
                <a:solidFill>
                  <a:schemeClr val="tx1"/>
                </a:solidFill>
              </a:rPr>
              <a:t>앨리먼트를</a:t>
            </a:r>
            <a:r>
              <a:rPr lang="ko-KR" altLang="en-US" dirty="0">
                <a:solidFill>
                  <a:schemeClr val="tx1"/>
                </a:solidFill>
              </a:rPr>
              <a:t> 넣을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17" y="4089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332282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72621"/>
            <a:ext cx="5940141" cy="2145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4" y="2394149"/>
            <a:ext cx="5563346" cy="21427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6558" y="4980959"/>
            <a:ext cx="4834067" cy="124185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49035" y="4980959"/>
            <a:ext cx="4834067" cy="124185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Shadow DOM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4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581" y="88925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61523" y="88925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9581" y="1333589"/>
            <a:ext cx="2877141" cy="105174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&lt;div “id=div1”&gt;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1523" y="1333588"/>
            <a:ext cx="2298302" cy="1135291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Color: 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9825" y="88925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9825" y="1333588"/>
            <a:ext cx="2298302" cy="1135291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708" y="3815330"/>
            <a:ext cx="1215525" cy="4443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1893" y="3815330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1892" y="3806506"/>
            <a:ext cx="970979" cy="4796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9824" y="3815330"/>
            <a:ext cx="970979" cy="479634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1"/>
            <a:endCxn id="9" idx="3"/>
          </p:cNvCxnSpPr>
          <p:nvPr/>
        </p:nvCxnSpPr>
        <p:spPr>
          <a:xfrm flipH="1" flipV="1">
            <a:off x="2318233" y="4037500"/>
            <a:ext cx="1393659" cy="8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1"/>
            <a:endCxn id="11" idx="3"/>
          </p:cNvCxnSpPr>
          <p:nvPr/>
        </p:nvCxnSpPr>
        <p:spPr>
          <a:xfrm flipH="1" flipV="1">
            <a:off x="4682871" y="4046323"/>
            <a:ext cx="1476953" cy="8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5681" y="4517134"/>
            <a:ext cx="1956375" cy="7151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 di1</a:t>
            </a:r>
            <a:r>
              <a:rPr lang="ko-KR" altLang="en-US" dirty="0">
                <a:solidFill>
                  <a:schemeClr val="tx1"/>
                </a:solidFill>
              </a:rPr>
              <a:t>인 애가 어떻게 </a:t>
            </a:r>
            <a:r>
              <a:rPr lang="ko-KR" altLang="en-US" dirty="0" err="1">
                <a:solidFill>
                  <a:schemeClr val="tx1"/>
                </a:solidFill>
              </a:rPr>
              <a:t>생겼냐면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966" y="4537359"/>
            <a:ext cx="1559998" cy="694934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 div1</a:t>
            </a:r>
            <a:r>
              <a:rPr lang="ko-KR" altLang="en-US" sz="1600" dirty="0">
                <a:solidFill>
                  <a:schemeClr val="tx1"/>
                </a:solidFill>
              </a:rPr>
              <a:t>인 애가 거기 있지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2871" y="5951913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2" idx="2"/>
            <a:endCxn id="25" idx="0"/>
          </p:cNvCxnSpPr>
          <p:nvPr/>
        </p:nvCxnSpPr>
        <p:spPr>
          <a:xfrm flipH="1">
            <a:off x="5832022" y="5232293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5457" y="121127"/>
            <a:ext cx="4037274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Document.queryselector(“div1”)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4277" y="5911832"/>
            <a:ext cx="2298302" cy="724568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#div1{...}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 flipH="1">
            <a:off x="2743428" y="5192212"/>
            <a:ext cx="17943" cy="71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4832" y="193847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1720" y="313550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HTMLDIVElement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6048" y="4224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 (name=div1)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28726" y="193847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r>
              <a:rPr lang="ko-KR" altLang="en-US" dirty="0">
                <a:solidFill>
                  <a:schemeClr val="tx1"/>
                </a:solidFill>
              </a:rPr>
              <a:t>의 최상위 객체 </a:t>
            </a:r>
          </a:p>
        </p:txBody>
      </p:sp>
      <p:cxnSp>
        <p:nvCxnSpPr>
          <p:cNvPr id="3" name="직선 화살표 연결선 2"/>
          <p:cNvCxnSpPr>
            <a:stCxn id="4" idx="3"/>
            <a:endCxn id="7" idx="1"/>
          </p:cNvCxnSpPr>
          <p:nvPr/>
        </p:nvCxnSpPr>
        <p:spPr>
          <a:xfrm>
            <a:off x="4150737" y="2306592"/>
            <a:ext cx="4277989" cy="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738652" y="2674711"/>
            <a:ext cx="0" cy="79080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1"/>
          </p:cNvCxnSpPr>
          <p:nvPr/>
        </p:nvCxnSpPr>
        <p:spPr>
          <a:xfrm>
            <a:off x="2738652" y="3465514"/>
            <a:ext cx="853068" cy="38112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042780" y="3871745"/>
            <a:ext cx="1" cy="71836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6" idx="1"/>
          </p:cNvCxnSpPr>
          <p:nvPr/>
        </p:nvCxnSpPr>
        <p:spPr>
          <a:xfrm>
            <a:off x="5042780" y="4590108"/>
            <a:ext cx="973268" cy="2486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609206"/>
            <a:ext cx="9030960" cy="5639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09513" y="578619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우리는 이미 최상위로부터 가져다 쓰고 있었다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5745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그럼 이 </a:t>
            </a:r>
            <a:r>
              <a:rPr lang="ko-KR" altLang="en-US" dirty="0" err="1">
                <a:solidFill>
                  <a:schemeClr val="tx1"/>
                </a:solidFill>
              </a:rPr>
              <a:t>앨리먼트를</a:t>
            </a:r>
            <a:r>
              <a:rPr lang="ko-KR" altLang="en-US" dirty="0">
                <a:solidFill>
                  <a:schemeClr val="tx1"/>
                </a:solidFill>
              </a:rPr>
              <a:t> 수제로 만들 수 없을까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f I were a demon (of course I'm a dog demon)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93" y="1555921"/>
            <a:ext cx="3846414" cy="34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63" y="175676"/>
            <a:ext cx="8258987" cy="28750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05248" y="3465513"/>
            <a:ext cx="7523215" cy="32844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HTMLElement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받아오는 클래스 </a:t>
            </a:r>
            <a:r>
              <a:rPr lang="en-US" altLang="ko-KR" dirty="0">
                <a:solidFill>
                  <a:schemeClr val="tx1"/>
                </a:solidFill>
              </a:rPr>
              <a:t>CustomTextInput</a:t>
            </a:r>
            <a:r>
              <a:rPr lang="ko-KR" altLang="en-US" dirty="0">
                <a:solidFill>
                  <a:schemeClr val="tx1"/>
                </a:solidFill>
              </a:rPr>
              <a:t>을 선언한다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 함수는 화면에 그려질 때 호출 된다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P1</a:t>
            </a:r>
            <a:r>
              <a:rPr lang="ko-KR" altLang="en-US" dirty="0">
                <a:solidFill>
                  <a:schemeClr val="tx1"/>
                </a:solidFill>
              </a:rPr>
              <a:t>이라는 </a:t>
            </a:r>
            <a:r>
              <a:rPr lang="en-US" altLang="ko-KR" dirty="0">
                <a:solidFill>
                  <a:schemeClr val="tx1"/>
                </a:solidFill>
              </a:rPr>
              <a:t>“p” </a:t>
            </a:r>
            <a:r>
              <a:rPr lang="ko-KR" altLang="en-US" dirty="0">
                <a:solidFill>
                  <a:schemeClr val="tx1"/>
                </a:solidFill>
              </a:rPr>
              <a:t>태그를 새로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P1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en-US" altLang="ko-KR" dirty="0">
                <a:solidFill>
                  <a:schemeClr val="tx1"/>
                </a:solidFill>
              </a:rPr>
              <a:t>“Hello webcomponent”</a:t>
            </a:r>
            <a:r>
              <a:rPr lang="ko-KR" altLang="en-US" dirty="0">
                <a:solidFill>
                  <a:schemeClr val="tx1"/>
                </a:solidFill>
              </a:rPr>
              <a:t>라는 스트링을 넣는다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클래스 </a:t>
            </a:r>
            <a:r>
              <a:rPr lang="en-US" altLang="ko-KR" dirty="0">
                <a:solidFill>
                  <a:schemeClr val="tx1"/>
                </a:solidFill>
              </a:rPr>
              <a:t>CustomTextInput.connectedCallback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p1</a:t>
            </a:r>
            <a:r>
              <a:rPr lang="ko-KR" altLang="en-US" dirty="0">
                <a:solidFill>
                  <a:schemeClr val="tx1"/>
                </a:solidFill>
              </a:rPr>
              <a:t>을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이라는 변수에 </a:t>
            </a:r>
            <a:r>
              <a:rPr lang="en-US" altLang="ko-KR" dirty="0">
                <a:solidFill>
                  <a:schemeClr val="tx1"/>
                </a:solidFill>
              </a:rPr>
              <a:t>button </a:t>
            </a:r>
            <a:r>
              <a:rPr lang="ko-KR" altLang="en-US" dirty="0">
                <a:solidFill>
                  <a:schemeClr val="tx1"/>
                </a:solidFill>
              </a:rPr>
              <a:t>요소를 새로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1”</a:t>
            </a:r>
            <a:r>
              <a:rPr lang="ko-KR" altLang="en-US" dirty="0">
                <a:solidFill>
                  <a:schemeClr val="tx1"/>
                </a:solidFill>
              </a:rPr>
              <a:t>이라는 텍스트를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클래스 </a:t>
            </a:r>
            <a:r>
              <a:rPr lang="en-US" altLang="ko-KR" dirty="0">
                <a:solidFill>
                  <a:schemeClr val="tx1"/>
                </a:solidFill>
              </a:rPr>
              <a:t>CustomTextInput.connectedCallback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button1</a:t>
            </a:r>
            <a:r>
              <a:rPr lang="ko-KR" altLang="en-US" dirty="0">
                <a:solidFill>
                  <a:schemeClr val="tx1"/>
                </a:solidFill>
              </a:rPr>
              <a:t>을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" y="2269645"/>
            <a:ext cx="3541312" cy="23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6" y="1080207"/>
            <a:ext cx="6096851" cy="2276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30938" y="18504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 </a:t>
            </a:r>
            <a:r>
              <a:rPr lang="ko-KR" altLang="en-US" dirty="0">
                <a:solidFill>
                  <a:schemeClr val="tx1"/>
                </a:solidFill>
              </a:rPr>
              <a:t>밑에 수제 태그를 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4" y="3962926"/>
            <a:ext cx="4420217" cy="2229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30938" y="470938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수제 컴포넌트의 위치</a:t>
            </a:r>
          </a:p>
        </p:txBody>
      </p:sp>
    </p:spTree>
    <p:extLst>
      <p:ext uri="{BB962C8B-B14F-4D97-AF65-F5344CB8AC3E}">
        <p14:creationId xmlns:p14="http://schemas.microsoft.com/office/powerpoint/2010/main" val="181978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31" y="2048857"/>
            <a:ext cx="4282611" cy="28333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06495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 결과</a:t>
            </a:r>
          </a:p>
        </p:txBody>
      </p:sp>
    </p:spTree>
    <p:extLst>
      <p:ext uri="{BB962C8B-B14F-4D97-AF65-F5344CB8AC3E}">
        <p14:creationId xmlns:p14="http://schemas.microsoft.com/office/powerpoint/2010/main" val="1724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7631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330960"/>
            <a:ext cx="5695950" cy="134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06495" y="16343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이걸 </a:t>
            </a:r>
            <a:r>
              <a:rPr lang="ko-KR" altLang="en-US" i="1" dirty="0" err="1">
                <a:solidFill>
                  <a:schemeClr val="tx1"/>
                </a:solidFill>
              </a:rPr>
              <a:t>상태값이라고도</a:t>
            </a:r>
            <a:r>
              <a:rPr lang="ko-KR" altLang="en-US" i="1" dirty="0">
                <a:solidFill>
                  <a:schemeClr val="tx1"/>
                </a:solidFill>
              </a:rPr>
              <a:t> 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29" y="3034451"/>
            <a:ext cx="4039974" cy="3374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57407" y="3483337"/>
            <a:ext cx="4564080" cy="247688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함수는 </a:t>
            </a:r>
            <a:r>
              <a:rPr lang="ko-KR" altLang="en-US" dirty="0" err="1">
                <a:solidFill>
                  <a:schemeClr val="tx1"/>
                </a:solidFill>
              </a:rPr>
              <a:t>프로퍼티를</a:t>
            </a:r>
            <a:r>
              <a:rPr lang="ko-KR" altLang="en-US" dirty="0">
                <a:solidFill>
                  <a:schemeClr val="tx1"/>
                </a:solidFill>
              </a:rPr>
              <a:t> 넣어서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값을 </a:t>
            </a:r>
            <a:r>
              <a:rPr lang="ko-KR" altLang="en-US" dirty="0" err="1">
                <a:solidFill>
                  <a:schemeClr val="tx1"/>
                </a:solidFill>
              </a:rPr>
              <a:t>리턴합니다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프로퍼티를</a:t>
            </a:r>
            <a:r>
              <a:rPr lang="ko-KR" altLang="en-US" dirty="0">
                <a:solidFill>
                  <a:schemeClr val="tx1"/>
                </a:solidFill>
              </a:rPr>
              <a:t> 데이터의 형태로 리턴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여기서 데이터로 이해하는 게 </a:t>
            </a:r>
            <a:r>
              <a:rPr lang="ko-KR" altLang="en-US" dirty="0" err="1">
                <a:solidFill>
                  <a:schemeClr val="tx1"/>
                </a:solidFill>
              </a:rPr>
              <a:t>편할듯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함수의 형식에 맞게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반환하니까요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1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552</Words>
  <Application>Microsoft Office PowerPoint</Application>
  <PresentationFormat>와이드스크린</PresentationFormat>
  <Paragraphs>101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63</cp:revision>
  <dcterms:created xsi:type="dcterms:W3CDTF">2023-03-28T00:49:55Z</dcterms:created>
  <dcterms:modified xsi:type="dcterms:W3CDTF">2023-04-02T06:19:35Z</dcterms:modified>
</cp:coreProperties>
</file>