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524" r:id="rId3"/>
    <p:sldId id="528" r:id="rId4"/>
    <p:sldId id="530" r:id="rId5"/>
    <p:sldId id="529" r:id="rId6"/>
    <p:sldId id="531" r:id="rId7"/>
    <p:sldId id="539" r:id="rId8"/>
    <p:sldId id="532" r:id="rId9"/>
    <p:sldId id="533" r:id="rId10"/>
    <p:sldId id="540" r:id="rId11"/>
    <p:sldId id="541" r:id="rId12"/>
    <p:sldId id="534" r:id="rId13"/>
    <p:sldId id="536" r:id="rId14"/>
    <p:sldId id="535" r:id="rId15"/>
    <p:sldId id="469" r:id="rId16"/>
    <p:sldId id="542" r:id="rId17"/>
    <p:sldId id="538" r:id="rId18"/>
    <p:sldId id="543" r:id="rId19"/>
    <p:sldId id="545" r:id="rId20"/>
    <p:sldId id="544" r:id="rId21"/>
    <p:sldId id="546" r:id="rId22"/>
    <p:sldId id="547" r:id="rId23"/>
    <p:sldId id="548" r:id="rId24"/>
    <p:sldId id="549" r:id="rId25"/>
    <p:sldId id="550" r:id="rId26"/>
    <p:sldId id="551" r:id="rId27"/>
    <p:sldId id="525" r:id="rId28"/>
    <p:sldId id="537" r:id="rId29"/>
    <p:sldId id="526" r:id="rId30"/>
    <p:sldId id="527" r:id="rId31"/>
    <p:sldId id="522" r:id="rId32"/>
    <p:sldId id="552" r:id="rId33"/>
    <p:sldId id="553" r:id="rId34"/>
    <p:sldId id="55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BOM2, Storage, IndexedDB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암튼</a:t>
            </a:r>
            <a:r>
              <a:rPr lang="ko-KR" altLang="en-US" dirty="0" smtClean="0">
                <a:solidFill>
                  <a:schemeClr val="tx1"/>
                </a:solidFill>
              </a:rPr>
              <a:t> 먼저 소개할 게 있으니 그것부터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3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Cookie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1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806" y="1434848"/>
            <a:ext cx="7282343" cy="174061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클라의</a:t>
            </a:r>
            <a:r>
              <a:rPr lang="ko-KR" altLang="en-US" sz="1600" dirty="0" smtClean="0">
                <a:solidFill>
                  <a:schemeClr val="tx1"/>
                </a:solidFill>
              </a:rPr>
              <a:t> 정보를 여러 요청 </a:t>
            </a:r>
            <a:r>
              <a:rPr lang="en-US" altLang="ko-KR" sz="1600" dirty="0" smtClean="0">
                <a:solidFill>
                  <a:schemeClr val="tx1"/>
                </a:solidFill>
              </a:rPr>
              <a:t>/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세션동안</a:t>
            </a:r>
            <a:r>
              <a:rPr lang="ko-KR" altLang="en-US" sz="1600" dirty="0" smtClean="0">
                <a:solidFill>
                  <a:schemeClr val="tx1"/>
                </a:solidFill>
              </a:rPr>
              <a:t> 유지하기 위해 사용하는 기술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브라우저에 저장되는 작은 텍스트파일로 저장되는 데이터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서버에서 웹 페이지 정보를 보내면 연결이 종료되고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이후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서버는 사용자를 잊어버린다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쿠키는 </a:t>
            </a:r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r>
              <a:rPr lang="ko-KR" altLang="en-US" sz="1600" dirty="0" smtClean="0">
                <a:solidFill>
                  <a:schemeClr val="tx1"/>
                </a:solidFill>
              </a:rPr>
              <a:t>사용자에 대한 정보를 기억하는 방법</a:t>
            </a:r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r>
              <a:rPr lang="ko-KR" altLang="en-US" sz="1600" dirty="0" smtClean="0">
                <a:solidFill>
                  <a:schemeClr val="tx1"/>
                </a:solidFill>
              </a:rPr>
              <a:t>을 해결하기 위해 고안되었다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6806" y="22119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cookie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web] 쿠키(cookie)와 세션(session)의 개념/차이/용도/작동방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39" y="3544816"/>
            <a:ext cx="5065875" cy="312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io - Cookie Monster | Pressro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475" y="2987175"/>
            <a:ext cx="3056313" cy="305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인터넷 밈 몰?루 의 기원을 찾아보자 : 네이버 포스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877" y="136487"/>
            <a:ext cx="2177464" cy="217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8927475" y="593347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그리고 그걸 보는 브라우저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27228" y="2239718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요청 보낸 뒤의 서버는 모든 걸 잊어버림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24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806" y="22119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Cookie</a:t>
            </a:r>
            <a:r>
              <a:rPr lang="ko-KR" altLang="en-US" dirty="0" smtClean="0">
                <a:solidFill>
                  <a:schemeClr val="tx1"/>
                </a:solidFill>
              </a:rPr>
              <a:t>가 쓰이는 곳들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09061" y="175904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세션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09061" y="302436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개인화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09061" y="42896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트래킹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83781" y="42896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유저의 행동을 기록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분석하는 의도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83781" y="302436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선호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테마등의</a:t>
            </a:r>
            <a:r>
              <a:rPr lang="ko-KR" altLang="en-US" dirty="0" smtClean="0">
                <a:solidFill>
                  <a:schemeClr val="tx1"/>
                </a:solidFill>
              </a:rPr>
              <a:t> 세팅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83781" y="175904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서버가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저장해야할</a:t>
            </a:r>
            <a:r>
              <a:rPr lang="ko-KR" altLang="en-US" sz="1600" dirty="0" smtClean="0">
                <a:solidFill>
                  <a:schemeClr val="tx1"/>
                </a:solidFill>
              </a:rPr>
              <a:t> 로그인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장바구니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게임스코어 등의 정보 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27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806" y="22119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Cookie</a:t>
            </a:r>
            <a:r>
              <a:rPr lang="ko-KR" altLang="en-US" dirty="0" smtClean="0">
                <a:solidFill>
                  <a:schemeClr val="tx1"/>
                </a:solidFill>
              </a:rPr>
              <a:t>의 단점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00502" y="118938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모든 요청 때마다 같이 </a:t>
            </a:r>
            <a:r>
              <a:rPr lang="ko-KR" altLang="en-US" dirty="0" err="1" smtClean="0">
                <a:solidFill>
                  <a:schemeClr val="tx1"/>
                </a:solidFill>
              </a:rPr>
              <a:t>묻어나감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00502" y="328059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쿠키는 네트워크를 타고 서버와 클라이언트를 왕래한다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00502" y="4529298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쿠키는 전송과정에서 </a:t>
            </a:r>
            <a:r>
              <a:rPr lang="ko-KR" altLang="en-US" dirty="0" err="1" smtClean="0">
                <a:solidFill>
                  <a:schemeClr val="tx1"/>
                </a:solidFill>
              </a:rPr>
              <a:t>쉽게탈취</a:t>
            </a:r>
            <a:r>
              <a:rPr lang="ko-KR" altLang="en-US" dirty="0" smtClean="0">
                <a:solidFill>
                  <a:schemeClr val="tx1"/>
                </a:solidFill>
              </a:rPr>
              <a:t> 및 조작 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0502" y="552176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암호화 된 상태에서의 전송</a:t>
            </a:r>
            <a:r>
              <a:rPr lang="en-US" altLang="ko-KR" dirty="0">
                <a:solidFill>
                  <a:schemeClr val="tx1"/>
                </a:solidFill>
              </a:rPr>
              <a:t>, HTTPS</a:t>
            </a:r>
            <a:r>
              <a:rPr lang="ko-KR" altLang="en-US" dirty="0" smtClean="0">
                <a:solidFill>
                  <a:schemeClr val="tx1"/>
                </a:solidFill>
              </a:rPr>
              <a:t>에서만 </a:t>
            </a:r>
            <a:r>
              <a:rPr lang="ko-KR" altLang="en-US" dirty="0" err="1" smtClean="0">
                <a:solidFill>
                  <a:schemeClr val="tx1"/>
                </a:solidFill>
              </a:rPr>
              <a:t>사용등이</a:t>
            </a:r>
            <a:r>
              <a:rPr lang="ko-KR" altLang="en-US" dirty="0" smtClean="0">
                <a:solidFill>
                  <a:schemeClr val="tx1"/>
                </a:solidFill>
              </a:rPr>
              <a:t> 권장됨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00161" y="5521767"/>
            <a:ext cx="2865905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점점 쓰기 어렵고 복잡해지고 있잖아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00160" y="3904948"/>
            <a:ext cx="2865905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누군가 가로채기 딱 좋은 먹음직스러운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막과자가</a:t>
            </a:r>
            <a:r>
              <a:rPr lang="ko-KR" altLang="en-US" sz="1600" dirty="0" smtClean="0">
                <a:solidFill>
                  <a:schemeClr val="tx1"/>
                </a:solidFill>
              </a:rPr>
              <a:t> 되어버린다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00160" y="1189386"/>
            <a:ext cx="2865905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무거워질 여지를 제공한다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endCxn id="10" idx="1"/>
          </p:cNvCxnSpPr>
          <p:nvPr/>
        </p:nvCxnSpPr>
        <p:spPr>
          <a:xfrm>
            <a:off x="5866407" y="3648718"/>
            <a:ext cx="633753" cy="6243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  <a:endCxn id="10" idx="1"/>
          </p:cNvCxnSpPr>
          <p:nvPr/>
        </p:nvCxnSpPr>
        <p:spPr>
          <a:xfrm flipV="1">
            <a:off x="5866407" y="4273067"/>
            <a:ext cx="633753" cy="624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9" idx="1"/>
          </p:cNvCxnSpPr>
          <p:nvPr/>
        </p:nvCxnSpPr>
        <p:spPr>
          <a:xfrm>
            <a:off x="5866407" y="5889886"/>
            <a:ext cx="6337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3"/>
            <a:endCxn id="11" idx="1"/>
          </p:cNvCxnSpPr>
          <p:nvPr/>
        </p:nvCxnSpPr>
        <p:spPr>
          <a:xfrm>
            <a:off x="5866407" y="1557505"/>
            <a:ext cx="6337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8" descr="쭐어 200붕이들과 비숍 짤 | 메이플 인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939" y="4016837"/>
            <a:ext cx="2452871" cy="245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000502" y="229374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최대 </a:t>
            </a:r>
            <a:r>
              <a:rPr lang="en-US" altLang="ko-KR" dirty="0" smtClean="0">
                <a:solidFill>
                  <a:schemeClr val="tx1"/>
                </a:solidFill>
              </a:rPr>
              <a:t>4kb</a:t>
            </a:r>
            <a:r>
              <a:rPr lang="ko-KR" altLang="en-US" dirty="0" smtClean="0">
                <a:solidFill>
                  <a:schemeClr val="tx1"/>
                </a:solidFill>
              </a:rPr>
              <a:t>의 제한적인 용량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00160" y="2293743"/>
            <a:ext cx="2865905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요즘 같은 세상에 </a:t>
            </a:r>
            <a:r>
              <a:rPr lang="en-US" altLang="ko-KR" dirty="0" smtClean="0">
                <a:solidFill>
                  <a:schemeClr val="tx1"/>
                </a:solidFill>
              </a:rPr>
              <a:t>4kb</a:t>
            </a:r>
            <a:r>
              <a:rPr lang="ko-KR" altLang="en-US" dirty="0" smtClean="0">
                <a:solidFill>
                  <a:schemeClr val="tx1"/>
                </a:solidFill>
              </a:rPr>
              <a:t>로 뭘 담으라고요</a:t>
            </a:r>
            <a:r>
              <a:rPr lang="en-US" altLang="ko-KR" dirty="0" smtClean="0">
                <a:solidFill>
                  <a:schemeClr val="tx1"/>
                </a:solidFill>
              </a:rPr>
              <a:t>...?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>
            <a:off x="5866407" y="2661862"/>
            <a:ext cx="6337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0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이제 진짜 들어가보</a:t>
            </a:r>
            <a:r>
              <a:rPr lang="ko-KR" altLang="en-US" dirty="0" smtClean="0">
                <a:solidFill>
                  <a:schemeClr val="tx1"/>
                </a:solidFill>
              </a:rPr>
              <a:t>자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043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42" y="0"/>
            <a:ext cx="7097115" cy="518232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48314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호환성이 여기서부턴 뒤죽박죽이다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 MDN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체크는 필수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96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93" y="2776446"/>
            <a:ext cx="8830907" cy="1305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093" y="1518971"/>
            <a:ext cx="8859486" cy="1257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25" y="3054303"/>
            <a:ext cx="1905266" cy="6763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6806" y="22119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코드에 저장된 값 생성하기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89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8" y="2990789"/>
            <a:ext cx="1771897" cy="876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566" y="2819315"/>
            <a:ext cx="8840434" cy="12193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6806" y="22119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로컬스토리지의 값을 페이지에 뿌리기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4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BOM2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1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93" y="1313406"/>
            <a:ext cx="8830907" cy="1305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093" y="2618513"/>
            <a:ext cx="8859486" cy="1257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25" y="3054303"/>
            <a:ext cx="1905266" cy="6763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6806" y="22119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로컬스토리지의 값을 지우기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72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11" y="2719288"/>
            <a:ext cx="1733792" cy="14194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987" y="2947920"/>
            <a:ext cx="8869013" cy="962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11" y="4560042"/>
            <a:ext cx="1743318" cy="13622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3934" y="4560042"/>
            <a:ext cx="8907118" cy="82879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63046" y="548314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한글도 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6806" y="22119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Input</a:t>
            </a:r>
            <a:r>
              <a:rPr lang="ko-KR" altLang="en-US" sz="1600" dirty="0" smtClean="0">
                <a:solidFill>
                  <a:schemeClr val="tx1"/>
                </a:solidFill>
              </a:rPr>
              <a:t>에 입력한 값을 형식에 맞게 로컬스토리지에 넣기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7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61" y="1517190"/>
            <a:ext cx="8878539" cy="781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86" y="3467251"/>
            <a:ext cx="1676634" cy="15527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092" y="3776099"/>
            <a:ext cx="8783276" cy="6192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63046" y="548314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한꺼번애</a:t>
            </a:r>
            <a:r>
              <a:rPr lang="ko-KR" altLang="en-US" sz="1600" dirty="0" smtClean="0">
                <a:solidFill>
                  <a:schemeClr val="tx1"/>
                </a:solidFill>
              </a:rPr>
              <a:t> 날리려면 </a:t>
            </a:r>
            <a:r>
              <a:rPr lang="en-US" altLang="ko-KR" sz="1600" dirty="0" smtClean="0">
                <a:solidFill>
                  <a:schemeClr val="tx1"/>
                </a:solidFill>
              </a:rPr>
              <a:t>clear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806" y="22119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로컬스토리지의 값을 한꺼번에 날리기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36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11486" y="5169620"/>
            <a:ext cx="5729052" cy="129678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WebStrage</a:t>
            </a:r>
            <a:r>
              <a:rPr lang="ko-KR" altLang="en-US" sz="1600" dirty="0" smtClean="0">
                <a:solidFill>
                  <a:schemeClr val="tx1"/>
                </a:solidFill>
              </a:rPr>
              <a:t>에 저장할 수 있는 데이터의 양도 획기적으로 늘어났다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쿠키</a:t>
            </a:r>
            <a:r>
              <a:rPr lang="en-US" altLang="ko-KR" sz="1600" dirty="0" smtClean="0">
                <a:solidFill>
                  <a:schemeClr val="tx1"/>
                </a:solidFill>
              </a:rPr>
              <a:t>: 4kb / WS: 5mb)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웹스토리지의 데이터는 전송 되지 않기 때문에 용량에 대한 부담이 사라졌고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스토리지의</a:t>
            </a:r>
            <a:r>
              <a:rPr lang="ko-KR" altLang="en-US" sz="1600" dirty="0" smtClean="0">
                <a:solidFill>
                  <a:schemeClr val="tx1"/>
                </a:solidFill>
              </a:rPr>
              <a:t> 구현에 따라 다르지만 </a:t>
            </a:r>
            <a:r>
              <a:rPr lang="en-US" altLang="ko-KR" sz="1600" dirty="0" smtClean="0">
                <a:solidFill>
                  <a:schemeClr val="tx1"/>
                </a:solidFill>
              </a:rPr>
              <a:t>5mb </a:t>
            </a:r>
            <a:r>
              <a:rPr lang="ko-KR" altLang="en-US" sz="1600" dirty="0" smtClean="0">
                <a:solidFill>
                  <a:schemeClr val="tx1"/>
                </a:solidFill>
              </a:rPr>
              <a:t>이상의 용량을 제공한다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11486" y="1256117"/>
            <a:ext cx="5729052" cy="101415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쿠키랑</a:t>
            </a:r>
            <a:r>
              <a:rPr lang="ko-KR" altLang="en-US" sz="1600" dirty="0" smtClean="0">
                <a:solidFill>
                  <a:schemeClr val="tx1"/>
                </a:solidFill>
              </a:rPr>
              <a:t> 마찬가지로 보안에 민감한 건 넣지 말 것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저 로컬 스토리지 크롤링해서 긁어가는 경우도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Webstrage</a:t>
            </a:r>
            <a:r>
              <a:rPr lang="ko-KR" altLang="en-US" sz="1600" dirty="0" smtClean="0">
                <a:solidFill>
                  <a:schemeClr val="tx1"/>
                </a:solidFill>
              </a:rPr>
              <a:t>도 어디까지나 임시로 저장할 목적으로 사용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11486" y="2485505"/>
            <a:ext cx="5729052" cy="64839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Webstorage</a:t>
            </a:r>
            <a:r>
              <a:rPr lang="ko-KR" altLang="en-US" sz="1600" dirty="0" smtClean="0">
                <a:solidFill>
                  <a:schemeClr val="tx1"/>
                </a:solidFill>
              </a:rPr>
              <a:t>는 통신이 진행된다고 해도 서버에 전송하지 않음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쿠키처럼 강제로 전송되지는 않는다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11486" y="3391592"/>
            <a:ext cx="5729052" cy="60772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전송이 안되기 때문에 패킷을 가로채더라도 데이터가 없음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뚫을 방법이 없는 건 아니지만 쿠키보다는 신경은 썼다 정도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11486" y="4257011"/>
            <a:ext cx="5729052" cy="65491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사용자들이 사용을 차단해야 할 이유도 별로 없다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01537" y="1256117"/>
            <a:ext cx="2179518" cy="101415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개요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01537" y="2485505"/>
            <a:ext cx="2179518" cy="64839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쿠키의 단점 해결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01537" y="3391592"/>
            <a:ext cx="2179518" cy="64839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보안상의 이점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01537" y="4297679"/>
            <a:ext cx="2179518" cy="64839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사용자들의 경험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01537" y="5161306"/>
            <a:ext cx="2179518" cy="130510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쿠키보다 늘어난 용량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6806" y="22119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Cookie</a:t>
            </a:r>
            <a:r>
              <a:rPr lang="ko-KR" altLang="en-US" dirty="0" smtClean="0">
                <a:solidFill>
                  <a:schemeClr val="tx1"/>
                </a:solidFill>
              </a:rPr>
              <a:t>와는 다르다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Cookie</a:t>
            </a:r>
            <a:r>
              <a:rPr lang="ko-KR" altLang="en-US" dirty="0" smtClean="0">
                <a:solidFill>
                  <a:schemeClr val="tx1"/>
                </a:solidFill>
              </a:rPr>
              <a:t>와는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151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1228673"/>
            <a:ext cx="8830907" cy="7430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09" y="2431227"/>
            <a:ext cx="9002381" cy="1047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449393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브라우저를 껐다 켜도 </a:t>
            </a:r>
            <a:r>
              <a:rPr lang="ko-KR" altLang="en-US" sz="1400" dirty="0" smtClean="0">
                <a:solidFill>
                  <a:schemeClr val="tx1"/>
                </a:solidFill>
              </a:rPr>
              <a:t>로컬스토리지의 데이터는</a:t>
            </a:r>
            <a:r>
              <a:rPr lang="ko-KR" altLang="en-US" sz="1400" dirty="0" smtClean="0">
                <a:solidFill>
                  <a:schemeClr val="tx1"/>
                </a:solidFill>
              </a:rPr>
              <a:t> 살아있다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100" name="Picture 4" descr="I'm Alive - Happy Squirrel | Make a Me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197" y="3574473"/>
            <a:ext cx="2376617" cy="304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1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89" y="658188"/>
            <a:ext cx="7573432" cy="10860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98" y="2319182"/>
            <a:ext cx="3029373" cy="22196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957" y="3000315"/>
            <a:ext cx="7621064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653" y="2916171"/>
            <a:ext cx="7630590" cy="952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232" y="1657203"/>
            <a:ext cx="7602011" cy="86689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06188" y="291617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껐다 켜면 세션 스토리지에는 아무 것도 없다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1266" name="Picture 2" descr="What is the Cat Meme? The 'Woman Yells At Cat' Meme, Explain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173" y="4071970"/>
            <a:ext cx="4184477" cy="235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8574" y="171748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78530" y="2817120"/>
            <a:ext cx="2865905" cy="736238"/>
          </a:xfrm>
          <a:prstGeom prst="rect">
            <a:avLst/>
          </a:prstGeom>
          <a:solidFill>
            <a:schemeClr val="accent1">
              <a:lumMod val="75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LocalStorage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78530" y="3916759"/>
            <a:ext cx="2865905" cy="736238"/>
          </a:xfrm>
          <a:prstGeom prst="rect">
            <a:avLst/>
          </a:prstGeom>
          <a:solidFill>
            <a:schemeClr val="accent1">
              <a:lumMod val="75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SessionStorage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55476" y="1717481"/>
            <a:ext cx="5769426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 Storage</a:t>
            </a:r>
            <a:r>
              <a:rPr lang="ko-KR" altLang="en-US" dirty="0">
                <a:solidFill>
                  <a:schemeClr val="tx1"/>
                </a:solidFill>
              </a:rPr>
              <a:t>는 적은 양의 데이터를 저장하는데 </a:t>
            </a:r>
            <a:r>
              <a:rPr lang="ko-KR" altLang="en-US" dirty="0" smtClean="0">
                <a:solidFill>
                  <a:schemeClr val="tx1"/>
                </a:solidFill>
              </a:rPr>
              <a:t>유용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대량의 구조화된 데이터에는 부적합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45432" y="2817120"/>
            <a:ext cx="5769426" cy="736238"/>
          </a:xfrm>
          <a:prstGeom prst="rect">
            <a:avLst/>
          </a:prstGeom>
          <a:solidFill>
            <a:schemeClr val="accent1">
              <a:lumMod val="75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쿠키의 기능이 둘로 나뉘었다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1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브라우저가 들고 있어야 하고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꺼도 저장되어 있어야 하는 데이터를 로컬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스토리지에</a:t>
            </a:r>
            <a:r>
              <a:rPr lang="ko-KR" altLang="en-US" sz="1600" dirty="0" smtClean="0">
                <a:solidFill>
                  <a:schemeClr val="tx1"/>
                </a:solidFill>
              </a:rPr>
              <a:t> 저장한다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45432" y="3916759"/>
            <a:ext cx="5769426" cy="736238"/>
          </a:xfrm>
          <a:prstGeom prst="rect">
            <a:avLst/>
          </a:prstGeom>
          <a:solidFill>
            <a:schemeClr val="accent1">
              <a:lumMod val="75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쿠키의 기능이 둘로 나뉘었다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2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브라우저가 서버와 함께 통신해야하는 데이터의 경우 세션 </a:t>
            </a:r>
            <a:r>
              <a:rPr lang="ko-KR" altLang="en-US" sz="1600" dirty="0" err="1">
                <a:solidFill>
                  <a:schemeClr val="tx1"/>
                </a:solidFill>
              </a:rPr>
              <a:t>스토리지에</a:t>
            </a:r>
            <a:r>
              <a:rPr lang="ko-KR" altLang="en-US" sz="1600" dirty="0">
                <a:solidFill>
                  <a:schemeClr val="tx1"/>
                </a:solidFill>
              </a:rPr>
              <a:t> 저장한다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8574" y="5297322"/>
            <a:ext cx="2865905" cy="736238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IndexedDB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55476" y="5297322"/>
            <a:ext cx="5769426" cy="736238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대량의 구조화된 데이터에 적합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88574" y="61784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Cookie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55476" y="617842"/>
            <a:ext cx="5769426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최대 </a:t>
            </a:r>
            <a:r>
              <a:rPr lang="en-US" altLang="ko-KR" dirty="0" smtClean="0">
                <a:solidFill>
                  <a:schemeClr val="tx1"/>
                </a:solidFill>
              </a:rPr>
              <a:t>4kb, </a:t>
            </a:r>
            <a:r>
              <a:rPr lang="ko-KR" altLang="en-US" dirty="0" smtClean="0">
                <a:solidFill>
                  <a:schemeClr val="tx1"/>
                </a:solidFill>
              </a:rPr>
              <a:t>작은 양의 데이터를 저장하기엔 좋다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보안상의 취약점이 있어 요즈음은 지양되기도 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6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8688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01394" y="2095149"/>
            <a:ext cx="2865905" cy="736238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Local 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01394" y="3816531"/>
            <a:ext cx="2865905" cy="736238"/>
          </a:xfrm>
          <a:prstGeom prst="rect">
            <a:avLst/>
          </a:prstGeom>
          <a:solidFill>
            <a:srgbClr val="92D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Session 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67299" y="741886"/>
            <a:ext cx="2865905" cy="736238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비휘발성</a:t>
            </a:r>
            <a:r>
              <a:rPr lang="ko-KR" altLang="en-US" dirty="0" smtClean="0">
                <a:solidFill>
                  <a:schemeClr val="tx1"/>
                </a:solidFill>
              </a:rPr>
              <a:t> 메모리 느낌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67298" y="5169794"/>
            <a:ext cx="2865905" cy="736238"/>
          </a:xfrm>
          <a:prstGeom prst="rect">
            <a:avLst/>
          </a:prstGeom>
          <a:solidFill>
            <a:srgbClr val="92D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휘발성 메모리 느낌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Cookie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01516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여러 요청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세션동안</a:t>
            </a:r>
            <a:r>
              <a:rPr lang="ko-KR" altLang="en-US" dirty="0" smtClean="0">
                <a:solidFill>
                  <a:schemeClr val="tx1"/>
                </a:solidFill>
              </a:rPr>
              <a:t> 정보를 들고 있기 위해 개발됨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58687" y="601516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쿠키의 단점을 극복하기 위해 만들어짐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1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806" y="22119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Specs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7083" y="22119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 smtClean="0">
                <a:solidFill>
                  <a:schemeClr val="tx1"/>
                </a:solidFill>
              </a:rPr>
              <a:t>그러니까 </a:t>
            </a:r>
            <a:r>
              <a:rPr lang="ko-KR" altLang="en-US" i="1" dirty="0" err="1" smtClean="0">
                <a:solidFill>
                  <a:schemeClr val="tx1"/>
                </a:solidFill>
              </a:rPr>
              <a:t>가급적으로</a:t>
            </a:r>
            <a:r>
              <a:rPr lang="ko-KR" altLang="en-US" i="1" dirty="0" smtClean="0">
                <a:solidFill>
                  <a:schemeClr val="tx1"/>
                </a:solidFill>
              </a:rPr>
              <a:t> 쓰지 말란 소리야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6806" y="1459786"/>
            <a:ext cx="8462750" cy="478307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선택적인값으로창의크기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스크롤여부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리사이즈가능등의속성을지정한다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 err="1">
                <a:solidFill>
                  <a:schemeClr val="tx1"/>
                </a:solidFill>
              </a:rPr>
              <a:t>사용가능한값을다음과같다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dirty="0">
                <a:solidFill>
                  <a:schemeClr val="tx1"/>
                </a:solidFill>
              </a:rPr>
              <a:t>channelmode=yes|no|1|0 : </a:t>
            </a:r>
            <a:r>
              <a:rPr lang="ko-KR" altLang="en-US" dirty="0" err="1">
                <a:solidFill>
                  <a:schemeClr val="tx1"/>
                </a:solidFill>
              </a:rPr>
              <a:t>전체화면으로창이열린다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en-US" altLang="ko-KR" dirty="0">
                <a:solidFill>
                  <a:srgbClr val="FF0000"/>
                </a:solidFill>
              </a:rPr>
              <a:t>IE</a:t>
            </a:r>
            <a:r>
              <a:rPr lang="ko-KR" altLang="en-US" dirty="0" err="1">
                <a:solidFill>
                  <a:srgbClr val="FF0000"/>
                </a:solidFill>
              </a:rPr>
              <a:t>에서만동작한다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dirty="0">
                <a:solidFill>
                  <a:schemeClr val="tx1"/>
                </a:solidFill>
              </a:rPr>
              <a:t>fullscreen=yes|no|1|0 : </a:t>
            </a:r>
            <a:r>
              <a:rPr lang="ko-KR" altLang="en-US" dirty="0">
                <a:solidFill>
                  <a:schemeClr val="tx1"/>
                </a:solidFill>
              </a:rPr>
              <a:t>전체화면모드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en-US" altLang="ko-KR" dirty="0">
                <a:solidFill>
                  <a:srgbClr val="FF0000"/>
                </a:solidFill>
              </a:rPr>
              <a:t>IE</a:t>
            </a:r>
            <a:r>
              <a:rPr lang="ko-KR" altLang="en-US" dirty="0" err="1">
                <a:solidFill>
                  <a:srgbClr val="FF0000"/>
                </a:solidFill>
              </a:rPr>
              <a:t>에서만동작한다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dirty="0">
                <a:solidFill>
                  <a:schemeClr val="tx1"/>
                </a:solidFill>
              </a:rPr>
              <a:t>height=pixels : </a:t>
            </a:r>
            <a:r>
              <a:rPr lang="ko-KR" altLang="en-US" dirty="0" err="1">
                <a:solidFill>
                  <a:schemeClr val="tx1"/>
                </a:solidFill>
              </a:rPr>
              <a:t>창의높이를지정한다</a:t>
            </a:r>
            <a:r>
              <a:rPr lang="en-US" altLang="ko-KR" dirty="0">
                <a:solidFill>
                  <a:schemeClr val="tx1"/>
                </a:solidFill>
              </a:rPr>
              <a:t>.(height=600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dirty="0">
                <a:solidFill>
                  <a:schemeClr val="tx1"/>
                </a:solidFill>
              </a:rPr>
              <a:t>width=pixels : </a:t>
            </a:r>
            <a:r>
              <a:rPr lang="ko-KR" altLang="en-US" dirty="0" err="1">
                <a:solidFill>
                  <a:schemeClr val="tx1"/>
                </a:solidFill>
              </a:rPr>
              <a:t>창의너비를지정한다</a:t>
            </a:r>
            <a:r>
              <a:rPr lang="en-US" altLang="ko-KR" dirty="0">
                <a:solidFill>
                  <a:schemeClr val="tx1"/>
                </a:solidFill>
              </a:rPr>
              <a:t>.(width=500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dirty="0">
                <a:solidFill>
                  <a:schemeClr val="tx1"/>
                </a:solidFill>
              </a:rPr>
              <a:t>left=pixels : </a:t>
            </a:r>
            <a:r>
              <a:rPr lang="ko-KR" altLang="en-US" dirty="0" err="1">
                <a:solidFill>
                  <a:schemeClr val="tx1"/>
                </a:solidFill>
              </a:rPr>
              <a:t>창의화면왼쪽에서의위치를지정한다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 err="1">
                <a:solidFill>
                  <a:schemeClr val="tx1"/>
                </a:solidFill>
              </a:rPr>
              <a:t>음수는사용할수없다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dirty="0">
                <a:solidFill>
                  <a:schemeClr val="tx1"/>
                </a:solidFill>
              </a:rPr>
              <a:t>top=pixels : </a:t>
            </a:r>
            <a:r>
              <a:rPr lang="ko-KR" altLang="en-US" dirty="0" err="1">
                <a:solidFill>
                  <a:schemeClr val="tx1"/>
                </a:solidFill>
              </a:rPr>
              <a:t>창의화면위쪽에서의위치를지정한다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 err="1">
                <a:solidFill>
                  <a:schemeClr val="tx1"/>
                </a:solidFill>
              </a:rPr>
              <a:t>음수는사용할수없다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dirty="0">
                <a:solidFill>
                  <a:schemeClr val="tx1"/>
                </a:solidFill>
              </a:rPr>
              <a:t>location=yes|no|1|0 : </a:t>
            </a:r>
            <a:r>
              <a:rPr lang="ko-KR" altLang="en-US" dirty="0" err="1">
                <a:solidFill>
                  <a:schemeClr val="tx1"/>
                </a:solidFill>
              </a:rPr>
              <a:t>주소표시줄사용여부를지정한다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en-US" altLang="ko-KR" dirty="0">
                <a:solidFill>
                  <a:srgbClr val="FF0000"/>
                </a:solidFill>
              </a:rPr>
              <a:t>Opera</a:t>
            </a:r>
            <a:r>
              <a:rPr lang="ko-KR" altLang="en-US" dirty="0" err="1">
                <a:solidFill>
                  <a:srgbClr val="FF0000"/>
                </a:solidFill>
              </a:rPr>
              <a:t>에서만동작한다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dirty="0">
                <a:solidFill>
                  <a:schemeClr val="tx1"/>
                </a:solidFill>
              </a:rPr>
              <a:t>menubar=yes|no|1|0 : </a:t>
            </a:r>
            <a:r>
              <a:rPr lang="ko-KR" altLang="en-US" dirty="0" err="1">
                <a:solidFill>
                  <a:schemeClr val="tx1"/>
                </a:solidFill>
              </a:rPr>
              <a:t>메뉴바사용여부를지정한다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dirty="0">
                <a:solidFill>
                  <a:schemeClr val="tx1"/>
                </a:solidFill>
              </a:rPr>
              <a:t>resizable=yes|no|1|0 : </a:t>
            </a:r>
            <a:r>
              <a:rPr lang="ko-KR" altLang="en-US" dirty="0" err="1">
                <a:solidFill>
                  <a:schemeClr val="tx1"/>
                </a:solidFill>
              </a:rPr>
              <a:t>창의리사이즈가능여부를지정한다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IE</a:t>
            </a:r>
            <a:r>
              <a:rPr lang="ko-KR" altLang="en-US" dirty="0" err="1" smtClean="0">
                <a:solidFill>
                  <a:srgbClr val="FF0000"/>
                </a:solidFill>
              </a:rPr>
              <a:t>에서만동작한다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dirty="0">
                <a:solidFill>
                  <a:schemeClr val="tx1"/>
                </a:solidFill>
              </a:rPr>
              <a:t>scrollbars=yes|no|1|0 : </a:t>
            </a:r>
            <a:r>
              <a:rPr lang="ko-KR" altLang="en-US" dirty="0" err="1">
                <a:solidFill>
                  <a:schemeClr val="tx1"/>
                </a:solidFill>
              </a:rPr>
              <a:t>스크롤바사용여부를지정한다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en-US" altLang="ko-KR" dirty="0">
                <a:solidFill>
                  <a:srgbClr val="FF0000"/>
                </a:solidFill>
              </a:rPr>
              <a:t>IE, Firefox, Opera</a:t>
            </a:r>
            <a:r>
              <a:rPr lang="ko-KR" altLang="en-US" dirty="0">
                <a:solidFill>
                  <a:srgbClr val="FF0000"/>
                </a:solidFill>
              </a:rPr>
              <a:t>에서동작한다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dirty="0">
                <a:solidFill>
                  <a:schemeClr val="tx1"/>
                </a:solidFill>
              </a:rPr>
              <a:t>status=yes|no|1|0 : </a:t>
            </a:r>
            <a:r>
              <a:rPr lang="ko-KR" altLang="en-US" dirty="0" err="1">
                <a:solidFill>
                  <a:schemeClr val="tx1"/>
                </a:solidFill>
              </a:rPr>
              <a:t>상태바를보여줄지지정한다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dirty="0">
                <a:solidFill>
                  <a:schemeClr val="tx1"/>
                </a:solidFill>
              </a:rPr>
              <a:t>titlebar=yes|no|1|0 : </a:t>
            </a:r>
            <a:r>
              <a:rPr lang="ko-KR" altLang="en-US" dirty="0" err="1">
                <a:solidFill>
                  <a:schemeClr val="tx1"/>
                </a:solidFill>
              </a:rPr>
              <a:t>타이틀바를보여줄지지정한다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호출응용프로그램이</a:t>
            </a:r>
            <a:r>
              <a:rPr lang="en-US" altLang="ko-KR" dirty="0">
                <a:solidFill>
                  <a:schemeClr val="tx1"/>
                </a:solidFill>
              </a:rPr>
              <a:t>HTML </a:t>
            </a:r>
            <a:r>
              <a:rPr lang="ko-KR" altLang="en-US" dirty="0" err="1">
                <a:solidFill>
                  <a:schemeClr val="tx1"/>
                </a:solidFill>
              </a:rPr>
              <a:t>응용프로그램이거나신뢰할수있는대화상자가아니면무시된다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dirty="0">
                <a:solidFill>
                  <a:schemeClr val="tx1"/>
                </a:solidFill>
              </a:rPr>
              <a:t>toolbar=yes|no|1|0 : </a:t>
            </a:r>
            <a:r>
              <a:rPr lang="ko-KR" altLang="en-US" dirty="0" err="1">
                <a:solidFill>
                  <a:schemeClr val="tx1"/>
                </a:solidFill>
              </a:rPr>
              <a:t>툴바를보여줄지지정한다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en-US" altLang="ko-KR" dirty="0">
                <a:solidFill>
                  <a:srgbClr val="FF0000"/>
                </a:solidFill>
              </a:rPr>
              <a:t>IE, Firefox</a:t>
            </a:r>
            <a:r>
              <a:rPr lang="ko-KR" altLang="en-US" dirty="0">
                <a:solidFill>
                  <a:srgbClr val="FF0000"/>
                </a:solidFill>
              </a:rPr>
              <a:t>에서동작한다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19556" y="155953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브라우저마다 되는 것도 있고 안되는 것도 있다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84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9186" y="277668"/>
            <a:ext cx="2865905" cy="736238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Local 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57656" y="277668"/>
            <a:ext cx="2865905" cy="736238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Session 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76449" y="1383261"/>
            <a:ext cx="4639292" cy="938996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데이터는 사용자가 원하는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기간동안</a:t>
            </a:r>
            <a:r>
              <a:rPr lang="ko-KR" altLang="en-US" sz="1600" dirty="0" smtClean="0">
                <a:solidFill>
                  <a:schemeClr val="tx1"/>
                </a:solidFill>
              </a:rPr>
              <a:t> 보존 데이터를 생성한 어플리케이션은 언제든지 사용가능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70962" y="1383261"/>
            <a:ext cx="4639292" cy="93899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세션 쿠키에 대한 대체로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특정페이지의 세션 기간에만 데이터 사용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단일 윈도우나 탭에서만 접근 가능하며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해당 윈도우가 닫힐 때까지 유지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76449" y="2754861"/>
            <a:ext cx="4639292" cy="938996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크롬</a:t>
            </a:r>
            <a:r>
              <a:rPr lang="en-US" altLang="ko-KR" sz="1400" dirty="0">
                <a:solidFill>
                  <a:schemeClr val="tx1"/>
                </a:solidFill>
              </a:rPr>
              <a:t>: %userprofile%\Local Settings\Application Data\Google\Chrome\User Data\Default\Local </a:t>
            </a:r>
            <a:r>
              <a:rPr lang="en-US" altLang="ko-KR" sz="1400" dirty="0" smtClean="0">
                <a:solidFill>
                  <a:schemeClr val="tx1"/>
                </a:solidFill>
              </a:rPr>
              <a:t>Storage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70962" y="2754861"/>
            <a:ext cx="4639292" cy="93899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브라우저의 메모리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1239" y="1383261"/>
            <a:ext cx="1219990" cy="93899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특징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1239" y="2754861"/>
            <a:ext cx="1219990" cy="93899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저장위치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1239" y="4184650"/>
            <a:ext cx="1219990" cy="93899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용량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1239" y="5614439"/>
            <a:ext cx="1219990" cy="93899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위치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76449" y="4184650"/>
            <a:ext cx="4639292" cy="938996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브라우저마다 다르지만 스펙 권장 최대량은 </a:t>
            </a:r>
            <a:r>
              <a:rPr lang="en-US" altLang="ko-KR" sz="1600" dirty="0" smtClean="0">
                <a:solidFill>
                  <a:schemeClr val="tx1"/>
                </a:solidFill>
              </a:rPr>
              <a:t>5MB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70962" y="4184650"/>
            <a:ext cx="4639292" cy="93899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브라우저의 메모리가 허용하는 정도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76449" y="5614439"/>
            <a:ext cx="4639292" cy="938996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데이터삭제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브라우저언인스톨</a:t>
            </a:r>
            <a:r>
              <a:rPr lang="en-US" altLang="ko-KR" sz="1600">
                <a:solidFill>
                  <a:schemeClr val="tx1"/>
                </a:solidFill>
              </a:rPr>
              <a:t>, OS </a:t>
            </a:r>
            <a:r>
              <a:rPr lang="ko-KR" altLang="en-US" sz="1600">
                <a:solidFill>
                  <a:schemeClr val="tx1"/>
                </a:solidFill>
              </a:rPr>
              <a:t>재설치등에서삭제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70962" y="5614439"/>
            <a:ext cx="4639292" cy="93899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브라우저 창이 열려있는 동안만 보관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IndexedDB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165" y="1497199"/>
            <a:ext cx="5615670" cy="37905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86553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 smtClean="0">
                <a:solidFill>
                  <a:schemeClr val="tx1"/>
                </a:solidFill>
              </a:rPr>
              <a:t>이거 쓸 거면 명세서에서 파이어폭스는 빼</a:t>
            </a:r>
            <a:endParaRPr lang="ko-KR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7" y="302436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모질라에서 웹</a:t>
            </a:r>
            <a:r>
              <a:rPr lang="en-US" altLang="ko-KR" sz="1600" dirty="0" smtClean="0">
                <a:solidFill>
                  <a:schemeClr val="tx1"/>
                </a:solidFill>
              </a:rPr>
              <a:t>SQL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를</a:t>
            </a:r>
            <a:r>
              <a:rPr lang="ko-KR" altLang="en-US" sz="1600" dirty="0" smtClean="0">
                <a:solidFill>
                  <a:schemeClr val="tx1"/>
                </a:solidFill>
              </a:rPr>
              <a:t> 만들고 있었지만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최종 표준이 된 건 </a:t>
            </a:r>
            <a:r>
              <a:rPr lang="en-US" altLang="ko-KR" sz="1600" dirty="0" smtClean="0">
                <a:solidFill>
                  <a:schemeClr val="tx1"/>
                </a:solidFill>
              </a:rPr>
              <a:t>indexedDB</a:t>
            </a:r>
            <a:r>
              <a:rPr lang="ko-KR" altLang="en-US" sz="1600" dirty="0" smtClean="0">
                <a:solidFill>
                  <a:schemeClr val="tx1"/>
                </a:solidFill>
              </a:rPr>
              <a:t>가 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5898" y="4037967"/>
            <a:ext cx="640473" cy="46045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PK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5898" y="376218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Data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96539" y="2957925"/>
            <a:ext cx="3483033" cy="160851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Table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96539" y="2291561"/>
            <a:ext cx="3483033" cy="227487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Database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6739" y="4087843"/>
            <a:ext cx="972982" cy="460453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KeyPath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06739" y="3812058"/>
            <a:ext cx="2865905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Object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73884" y="2957925"/>
            <a:ext cx="3483033" cy="1608513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ObjectStore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73884" y="2291561"/>
            <a:ext cx="3483033" cy="2274877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IndexedDB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3047" y="527088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ObjectStore=</a:t>
            </a:r>
            <a:r>
              <a:rPr lang="ko-KR" altLang="en-US" sz="1600" dirty="0" smtClean="0">
                <a:solidFill>
                  <a:schemeClr val="tx1"/>
                </a:solidFill>
              </a:rPr>
              <a:t>테이블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테이블 안의 값</a:t>
            </a:r>
            <a:r>
              <a:rPr lang="en-US" altLang="ko-KR" sz="1600" dirty="0" smtClean="0">
                <a:solidFill>
                  <a:schemeClr val="tx1"/>
                </a:solidFill>
              </a:rPr>
              <a:t>=Object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값은 </a:t>
            </a:r>
            <a:r>
              <a:rPr lang="en-US" altLang="ko-KR" sz="1600" dirty="0" smtClean="0">
                <a:solidFill>
                  <a:schemeClr val="tx1"/>
                </a:solidFill>
              </a:rPr>
              <a:t>keypath</a:t>
            </a:r>
            <a:r>
              <a:rPr lang="ko-KR" altLang="en-US" sz="1600" dirty="0" smtClean="0">
                <a:solidFill>
                  <a:schemeClr val="tx1"/>
                </a:solidFill>
              </a:rPr>
              <a:t>로 구분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63047" y="85087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기본 구조가 유사할 뿐</a:t>
            </a:r>
            <a:r>
              <a:rPr lang="en-US" altLang="ko-KR" sz="1600" dirty="0" smtClean="0">
                <a:solidFill>
                  <a:schemeClr val="tx1"/>
                </a:solidFill>
              </a:rPr>
              <a:t>, IndexedDB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en-US" altLang="ko-KR" sz="1600" dirty="0" smtClean="0">
                <a:solidFill>
                  <a:schemeClr val="tx1"/>
                </a:solidFill>
              </a:rPr>
              <a:t>RDB</a:t>
            </a:r>
            <a:r>
              <a:rPr lang="ko-KR" altLang="en-US" sz="1600" dirty="0" smtClean="0">
                <a:solidFill>
                  <a:schemeClr val="tx1"/>
                </a:solidFill>
              </a:rPr>
              <a:t>와는 달리 객체 기반으로 돌아간다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6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7" y="302436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저번 주의 질문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r>
              <a:rPr lang="ko-KR" altLang="en-US" sz="1600" dirty="0" smtClean="0">
                <a:solidFill>
                  <a:schemeClr val="tx1"/>
                </a:solidFill>
              </a:rPr>
              <a:t>그럼 새 창에서 어떻게 기존 창에 접근할까</a:t>
            </a:r>
            <a:r>
              <a:rPr lang="en-US" altLang="ko-KR" sz="1600" dirty="0" smtClean="0">
                <a:solidFill>
                  <a:schemeClr val="tx1"/>
                </a:solidFill>
              </a:rPr>
              <a:t>?’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8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084" y="1982591"/>
            <a:ext cx="3524742" cy="28197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7" y="571590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지금은 </a:t>
            </a:r>
            <a:r>
              <a:rPr lang="en-US" altLang="ko-KR" sz="1600" i="1" dirty="0" smtClean="0">
                <a:solidFill>
                  <a:schemeClr val="tx1"/>
                </a:solidFill>
              </a:rPr>
              <a:t>deprecated </a:t>
            </a:r>
            <a:r>
              <a:rPr lang="ko-KR" altLang="en-US" sz="1600" i="1" dirty="0" smtClean="0">
                <a:solidFill>
                  <a:schemeClr val="tx1"/>
                </a:solidFill>
              </a:rPr>
              <a:t>된 애들도 많아요 신중하게 사용할 필요가 있다</a:t>
            </a:r>
            <a:r>
              <a:rPr lang="en-US" altLang="ko-KR" sz="1600" i="1" dirty="0" smtClean="0">
                <a:solidFill>
                  <a:schemeClr val="tx1"/>
                </a:solidFill>
              </a:rPr>
              <a:t>~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7" y="1529903"/>
            <a:ext cx="5870468" cy="37251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63040" y="4131425"/>
            <a:ext cx="556953" cy="24938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55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7505" y="150966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window.open( URL, name [ , specs ] [ , replace ] )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7505" y="252381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window.opener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7505" y="3537968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Window.close()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7505" y="455212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window.stop()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97781" y="1509662"/>
            <a:ext cx="5927368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명시된 리소스를 명시된 이름으로 </a:t>
            </a:r>
            <a:r>
              <a:rPr lang="ko-KR" altLang="en-US" dirty="0" err="1" smtClean="0">
                <a:solidFill>
                  <a:schemeClr val="tx1"/>
                </a:solidFill>
              </a:rPr>
              <a:t>브라우징</a:t>
            </a:r>
            <a:r>
              <a:rPr lang="ko-KR" altLang="en-US" dirty="0" smtClean="0">
                <a:solidFill>
                  <a:schemeClr val="tx1"/>
                </a:solidFill>
              </a:rPr>
              <a:t> 컨텍스트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, &lt;iframe&gt; </a:t>
            </a:r>
            <a:r>
              <a:rPr lang="ko-KR" altLang="en-US" dirty="0" smtClean="0">
                <a:solidFill>
                  <a:schemeClr val="tx1"/>
                </a:solidFill>
              </a:rPr>
              <a:t>또는 탭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ko-KR" altLang="en-US" dirty="0" err="1" smtClean="0">
                <a:solidFill>
                  <a:schemeClr val="tx1"/>
                </a:solidFill>
              </a:rPr>
              <a:t>로드한다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97781" y="2523815"/>
            <a:ext cx="5927368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현재 윈도우</a:t>
            </a:r>
            <a:r>
              <a:rPr lang="en-US" altLang="ko-KR" dirty="0">
                <a:solidFill>
                  <a:schemeClr val="tx1"/>
                </a:solidFill>
              </a:rPr>
              <a:t>(window)</a:t>
            </a:r>
            <a:r>
              <a:rPr lang="ko-KR" altLang="en-US" dirty="0" err="1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</a:rPr>
              <a:t> 오픈한 윈도우의 레퍼런스</a:t>
            </a:r>
            <a:r>
              <a:rPr lang="en-US" altLang="ko-KR" dirty="0">
                <a:solidFill>
                  <a:schemeClr val="tx1"/>
                </a:solidFill>
              </a:rPr>
              <a:t>(reference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err="1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</a:rPr>
              <a:t> 반환합니다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97781" y="3537968"/>
            <a:ext cx="5927368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윈도우창을</a:t>
            </a:r>
            <a:r>
              <a:rPr lang="ko-KR" altLang="en-US" dirty="0" smtClean="0">
                <a:solidFill>
                  <a:schemeClr val="tx1"/>
                </a:solidFill>
              </a:rPr>
              <a:t> 닫는다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97781" y="4552121"/>
            <a:ext cx="5927368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윈도우 </a:t>
            </a:r>
            <a:r>
              <a:rPr lang="ko-KR" altLang="en-US" dirty="0" err="1" smtClean="0">
                <a:solidFill>
                  <a:schemeClr val="tx1"/>
                </a:solidFill>
              </a:rPr>
              <a:t>로딩시</a:t>
            </a:r>
            <a:r>
              <a:rPr lang="ko-KR" altLang="en-US" dirty="0" smtClean="0">
                <a:solidFill>
                  <a:schemeClr val="tx1"/>
                </a:solidFill>
              </a:rPr>
              <a:t> 윈도우를 멈춘다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3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8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왜 </a:t>
            </a:r>
            <a:r>
              <a:rPr lang="en-US" altLang="ko-KR" dirty="0" smtClean="0">
                <a:solidFill>
                  <a:schemeClr val="tx1"/>
                </a:solidFill>
              </a:rPr>
              <a:t>BOM</a:t>
            </a:r>
            <a:r>
              <a:rPr lang="ko-KR" altLang="en-US" dirty="0" smtClean="0">
                <a:solidFill>
                  <a:schemeClr val="tx1"/>
                </a:solidFill>
              </a:rPr>
              <a:t>하다 급 일로 와요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얘도 </a:t>
            </a:r>
            <a:r>
              <a:rPr lang="en-US" altLang="ko-KR" dirty="0" smtClean="0">
                <a:solidFill>
                  <a:schemeClr val="tx1"/>
                </a:solidFill>
              </a:rPr>
              <a:t>window</a:t>
            </a:r>
            <a:r>
              <a:rPr lang="ko-KR" altLang="en-US" dirty="0" smtClean="0">
                <a:solidFill>
                  <a:schemeClr val="tx1"/>
                </a:solidFill>
              </a:rPr>
              <a:t>에서 제공하는 </a:t>
            </a:r>
            <a:r>
              <a:rPr lang="ko-KR" altLang="en-US" dirty="0" err="1" smtClean="0">
                <a:solidFill>
                  <a:schemeClr val="tx1"/>
                </a:solidFill>
              </a:rPr>
              <a:t>기능임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9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776</Words>
  <Application>Microsoft Office PowerPoint</Application>
  <PresentationFormat>와이드스크린</PresentationFormat>
  <Paragraphs>141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훈련생</cp:lastModifiedBy>
  <cp:revision>204</cp:revision>
  <dcterms:created xsi:type="dcterms:W3CDTF">2023-03-28T00:49:55Z</dcterms:created>
  <dcterms:modified xsi:type="dcterms:W3CDTF">2023-04-10T07:29:54Z</dcterms:modified>
</cp:coreProperties>
</file>