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3" r:id="rId3"/>
    <p:sldId id="294" r:id="rId4"/>
    <p:sldId id="295" r:id="rId5"/>
    <p:sldId id="296" r:id="rId6"/>
    <p:sldId id="299" r:id="rId7"/>
    <p:sldId id="298" r:id="rId8"/>
    <p:sldId id="300" r:id="rId9"/>
    <p:sldId id="302" r:id="rId10"/>
    <p:sldId id="301" r:id="rId11"/>
    <p:sldId id="303" r:id="rId12"/>
    <p:sldId id="304" r:id="rId13"/>
    <p:sldId id="305" r:id="rId14"/>
    <p:sldId id="264" r:id="rId15"/>
    <p:sldId id="290" r:id="rId16"/>
    <p:sldId id="297" r:id="rId17"/>
    <p:sldId id="307" r:id="rId18"/>
    <p:sldId id="306" r:id="rId19"/>
    <p:sldId id="310" r:id="rId20"/>
    <p:sldId id="308" r:id="rId21"/>
    <p:sldId id="311" r:id="rId22"/>
    <p:sldId id="312" r:id="rId23"/>
    <p:sldId id="313" r:id="rId24"/>
    <p:sldId id="29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961" autoAdjust="0"/>
  </p:normalViewPr>
  <p:slideViewPr>
    <p:cSldViewPr snapToGrid="0" showGuides="1">
      <p:cViewPr varScale="1">
        <p:scale>
          <a:sx n="149" d="100"/>
          <a:sy n="149" d="100"/>
        </p:scale>
        <p:origin x="588" y="114"/>
      </p:cViewPr>
      <p:guideLst>
        <p:guide orient="horz" pos="2183"/>
        <p:guide pos="3840"/>
        <p:guide orient="horz" pos="7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 Component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요소의 </a:t>
            </a:r>
            <a:r>
              <a:rPr lang="en-US" altLang="ko-KR" dirty="0">
                <a:solidFill>
                  <a:schemeClr val="tx1"/>
                </a:solidFill>
              </a:rPr>
              <a:t>lifecycle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247" y="1158031"/>
            <a:ext cx="7057505" cy="569996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7783" y="402349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 창 띄울 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57437" y="254325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수제 요소가 </a:t>
            </a:r>
            <a:r>
              <a:rPr lang="en-US" altLang="ko-KR" sz="1600" dirty="0">
                <a:solidFill>
                  <a:schemeClr val="tx1"/>
                </a:solidFill>
              </a:rPr>
              <a:t>DOM</a:t>
            </a:r>
            <a:r>
              <a:rPr lang="ko-KR" altLang="en-US" sz="1600" dirty="0">
                <a:solidFill>
                  <a:schemeClr val="tx1"/>
                </a:solidFill>
              </a:rPr>
              <a:t>에 연결되었을 때 </a:t>
            </a:r>
            <a:r>
              <a:rPr lang="en-US" altLang="ko-KR" sz="1600" dirty="0">
                <a:solidFill>
                  <a:schemeClr val="tx1"/>
                </a:solidFill>
              </a:rPr>
              <a:t>(= </a:t>
            </a:r>
            <a:r>
              <a:rPr lang="ko-KR" altLang="en-US" sz="1600" dirty="0">
                <a:solidFill>
                  <a:schemeClr val="tx1"/>
                </a:solidFill>
              </a:rPr>
              <a:t>화면에 처음 그릴 때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58847" y="470062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요소가 </a:t>
            </a:r>
            <a:r>
              <a:rPr lang="en-US" altLang="ko-KR" dirty="0">
                <a:solidFill>
                  <a:schemeClr val="tx1"/>
                </a:solidFill>
              </a:rPr>
              <a:t>DOM</a:t>
            </a:r>
            <a:r>
              <a:rPr lang="ko-KR" altLang="en-US" dirty="0">
                <a:solidFill>
                  <a:schemeClr val="tx1"/>
                </a:solidFill>
              </a:rPr>
              <a:t>에 추가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삭제 될 때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992578" y="392848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▽변화하는 요소를 감시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관찰하는 </a:t>
            </a:r>
            <a:r>
              <a:rPr lang="en-US" altLang="ko-KR" sz="1600" b="1" dirty="0">
                <a:solidFill>
                  <a:schemeClr val="tx1"/>
                </a:solidFill>
              </a:rPr>
              <a:t>static method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26673" y="577159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수제 요소가 </a:t>
            </a:r>
            <a:r>
              <a:rPr lang="en-US" altLang="ko-KR" sz="1600" dirty="0">
                <a:solidFill>
                  <a:schemeClr val="tx1"/>
                </a:solidFill>
              </a:rPr>
              <a:t>DOM</a:t>
            </a:r>
            <a:r>
              <a:rPr lang="ko-KR" altLang="en-US" sz="1600" dirty="0">
                <a:solidFill>
                  <a:schemeClr val="tx1"/>
                </a:solidFill>
              </a:rPr>
              <a:t>에서 연결이 해제 되었을 때 </a:t>
            </a:r>
            <a:r>
              <a:rPr lang="en-US" altLang="ko-KR" sz="1600" dirty="0">
                <a:solidFill>
                  <a:schemeClr val="tx1"/>
                </a:solidFill>
              </a:rPr>
              <a:t>(=</a:t>
            </a:r>
            <a:r>
              <a:rPr lang="ko-KR" altLang="en-US" sz="1600" dirty="0">
                <a:solidFill>
                  <a:schemeClr val="tx1"/>
                </a:solidFill>
              </a:rPr>
              <a:t>화면에서 삭제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9E6B12-6970-BE3B-7DDB-2084D7C91DE0}"/>
              </a:ext>
            </a:extLst>
          </p:cNvPr>
          <p:cNvSpPr/>
          <p:nvPr/>
        </p:nvSpPr>
        <p:spPr>
          <a:xfrm>
            <a:off x="9899711" y="1296368"/>
            <a:ext cx="2233731" cy="212146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observedAttribute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는 웹 컴포넌트 내에서 실시간으로 변화되는 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attributes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를 감시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관찰하는 </a:t>
            </a:r>
            <a:r>
              <a:rPr lang="ko-KR" alt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스태틱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메서드입니다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endParaRPr lang="en-US" altLang="ko-KR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r>
              <a:rPr lang="ko-KR" alt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리턴값으로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해당 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attribute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의 배열을 </a:t>
            </a:r>
            <a:r>
              <a:rPr lang="ko-KR" alt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리턴하면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관련 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attribute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의 값이 변할 때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attributeChangedCallback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함수를 호출하게 됩니다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2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컴포넌트의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요소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817" y="172932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캡슐화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817" y="269242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확장성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3817" y="365553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결합성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49403" y="1729323"/>
            <a:ext cx="7116073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컴포넌트는 메인 어플리케이션과 완전히 분리되어 작성된다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49403" y="2692429"/>
            <a:ext cx="7116073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기능의 확장이 가능하다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49403" y="3655535"/>
            <a:ext cx="7116073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컴포넌트의 조합으로 하나의 어플리케이션을 만들 수 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3817" y="461864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재사용성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49403" y="4618641"/>
            <a:ext cx="7116073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컴포넌트는 재사용할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34072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817" y="40893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Shadow DOM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46" y="2086775"/>
            <a:ext cx="5673931" cy="27574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935116"/>
            <a:ext cx="9988456" cy="170148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625244" y="2502407"/>
            <a:ext cx="394023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외 </a:t>
            </a:r>
            <a:r>
              <a:rPr lang="ko-KR" altLang="en-US" dirty="0" err="1">
                <a:solidFill>
                  <a:schemeClr val="tx1"/>
                </a:solidFill>
              </a:rPr>
              <a:t>않바끼조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0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41" y="2046128"/>
            <a:ext cx="7163800" cy="3620005"/>
          </a:xfrm>
          <a:prstGeom prst="rect">
            <a:avLst/>
          </a:prstGeom>
        </p:spPr>
      </p:pic>
      <p:pic>
        <p:nvPicPr>
          <p:cNvPr id="2054" name="Picture 6" descr="You Shall Not Pass!!! | Know Your Me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288" y="658631"/>
            <a:ext cx="2923712" cy="164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862150" y="5813778"/>
            <a:ext cx="446770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ShadowDOM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DOM</a:t>
            </a:r>
            <a:r>
              <a:rPr lang="ko-KR" altLang="en-US" dirty="0">
                <a:solidFill>
                  <a:schemeClr val="tx1"/>
                </a:solidFill>
              </a:rPr>
              <a:t>과는 분리되어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2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componen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8650"/>
            <a:ext cx="59436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8951" y="1722341"/>
            <a:ext cx="5611484" cy="136999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기존의 </a:t>
            </a:r>
            <a:r>
              <a:rPr lang="en-US" altLang="ko-KR" sz="1600" dirty="0">
                <a:solidFill>
                  <a:schemeClr val="tx1"/>
                </a:solidFill>
              </a:rPr>
              <a:t>DOM </a:t>
            </a:r>
            <a:r>
              <a:rPr lang="ko-KR" altLang="en-US" sz="1600" dirty="0">
                <a:solidFill>
                  <a:schemeClr val="tx1"/>
                </a:solidFill>
              </a:rPr>
              <a:t>트리는 출력한 이미지 등을 다시 그리거나 </a:t>
            </a:r>
            <a:r>
              <a:rPr lang="en-US" altLang="ko-KR" sz="1600" dirty="0">
                <a:solidFill>
                  <a:schemeClr val="tx1"/>
                </a:solidFill>
              </a:rPr>
              <a:t>(repaint), CSS </a:t>
            </a:r>
            <a:r>
              <a:rPr lang="ko-KR" altLang="en-US" sz="1600" dirty="0">
                <a:solidFill>
                  <a:schemeClr val="tx1"/>
                </a:solidFill>
              </a:rPr>
              <a:t>크기가 바뀌면 픽셀도 다시 계산할 수 있다</a:t>
            </a:r>
            <a:r>
              <a:rPr lang="en-US" altLang="ko-KR" sz="1600" dirty="0">
                <a:solidFill>
                  <a:schemeClr val="tx1"/>
                </a:solidFill>
              </a:rPr>
              <a:t>. (reflow)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즉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부하가 걸린다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030" name="Picture 6" descr="rajephon lab - 개비스콘 짤 생성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6" y="3191769"/>
            <a:ext cx="45720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44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ebcomponent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371" y="1517650"/>
            <a:ext cx="50292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8951" y="2179542"/>
            <a:ext cx="561148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만약 크기가 변경되거나 할 때를 위해 미리 준비해둔 것으로 </a:t>
            </a:r>
            <a:r>
              <a:rPr lang="ko-KR" altLang="en-US" sz="1600" dirty="0" err="1">
                <a:solidFill>
                  <a:schemeClr val="tx1"/>
                </a:solidFill>
              </a:rPr>
              <a:t>바꿔치기</a:t>
            </a:r>
            <a:r>
              <a:rPr lang="ko-KR" altLang="en-US" sz="1600" dirty="0">
                <a:solidFill>
                  <a:schemeClr val="tx1"/>
                </a:solidFill>
              </a:rPr>
              <a:t> 하면 일일이 그리거나 </a:t>
            </a:r>
            <a:r>
              <a:rPr lang="ko-KR" altLang="en-US" sz="1600" dirty="0" err="1">
                <a:solidFill>
                  <a:schemeClr val="tx1"/>
                </a:solidFill>
              </a:rPr>
              <a:t>리사이징하며</a:t>
            </a:r>
            <a:r>
              <a:rPr lang="ko-KR" altLang="en-US" sz="1600" dirty="0">
                <a:solidFill>
                  <a:schemeClr val="tx1"/>
                </a:solidFill>
              </a:rPr>
              <a:t> 자원을 먹는 문제가 줄어지지 않을까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078" name="Picture 6" descr="개비스콘 짤 생성기 포스트모템 | rajephon's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79" y="3023755"/>
            <a:ext cx="47434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33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9019"/>
            <a:ext cx="5386926" cy="3732987"/>
          </a:xfrm>
          <a:prstGeom prst="rect">
            <a:avLst/>
          </a:prstGeom>
        </p:spPr>
      </p:pic>
      <p:pic>
        <p:nvPicPr>
          <p:cNvPr id="7170" name="Picture 2" descr="Best practices for organizing your Unity project | U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9741"/>
            <a:ext cx="6062846" cy="297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71350" y="424225"/>
            <a:ext cx="561148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폴더를 이렇게 칠해주는 </a:t>
            </a:r>
            <a:r>
              <a:rPr lang="ko-KR" altLang="en-US" sz="1600" dirty="0" err="1">
                <a:solidFill>
                  <a:schemeClr val="tx1"/>
                </a:solidFill>
              </a:rPr>
              <a:t>어셋을</a:t>
            </a:r>
            <a:r>
              <a:rPr lang="ko-KR" altLang="en-US" sz="1600" dirty="0">
                <a:solidFill>
                  <a:schemeClr val="tx1"/>
                </a:solidFill>
              </a:rPr>
              <a:t> 살 경우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350" y="5402443"/>
            <a:ext cx="561148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기본 화면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62846" y="5402443"/>
            <a:ext cx="561148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컴포넌트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폴더를 이렇게 칠해줘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ShadowDom: </a:t>
            </a:r>
            <a:r>
              <a:rPr lang="ko-KR" altLang="en-US" sz="1400" dirty="0">
                <a:solidFill>
                  <a:schemeClr val="tx1"/>
                </a:solidFill>
              </a:rPr>
              <a:t>폴더</a:t>
            </a:r>
            <a:r>
              <a:rPr lang="en-US" altLang="ko-KR" sz="1400" dirty="0">
                <a:solidFill>
                  <a:schemeClr val="tx1"/>
                </a:solidFill>
              </a:rPr>
              <a:t>’</a:t>
            </a:r>
            <a:r>
              <a:rPr lang="ko-KR" altLang="en-US" sz="1400" dirty="0">
                <a:solidFill>
                  <a:schemeClr val="tx1"/>
                </a:solidFill>
              </a:rPr>
              <a:t>에만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  <a:r>
              <a:rPr lang="ko-KR" altLang="en-US" sz="1400" dirty="0">
                <a:solidFill>
                  <a:schemeClr val="tx1"/>
                </a:solidFill>
              </a:rPr>
              <a:t>이렇게 접근하게 나머지는 막을 거야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7092" y="6308530"/>
            <a:ext cx="5611484" cy="28131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유니티에서</a:t>
            </a:r>
            <a:r>
              <a:rPr lang="ko-KR" altLang="en-US" sz="1600" dirty="0">
                <a:solidFill>
                  <a:schemeClr val="tx1"/>
                </a:solidFill>
              </a:rPr>
              <a:t> 실제 폴더 관리를 위해 쓰는 </a:t>
            </a:r>
            <a:r>
              <a:rPr lang="ko-KR" altLang="en-US" sz="1600" dirty="0" err="1">
                <a:solidFill>
                  <a:schemeClr val="tx1"/>
                </a:solidFill>
              </a:rPr>
              <a:t>어셋입니다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8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74" y="1483438"/>
            <a:ext cx="2886478" cy="15813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937" y="1483438"/>
            <a:ext cx="7496361" cy="39511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14113" y="5757563"/>
            <a:ext cx="703926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아무리 스타일에 </a:t>
            </a:r>
            <a:r>
              <a:rPr lang="en-US" altLang="ko-KR" sz="1600" dirty="0">
                <a:solidFill>
                  <a:schemeClr val="tx1"/>
                </a:solidFill>
              </a:rPr>
              <a:t>p</a:t>
            </a:r>
            <a:r>
              <a:rPr lang="ko-KR" altLang="en-US" sz="1600" dirty="0">
                <a:solidFill>
                  <a:schemeClr val="tx1"/>
                </a:solidFill>
              </a:rPr>
              <a:t>로 선언 해도 </a:t>
            </a:r>
            <a:r>
              <a:rPr lang="en-US" altLang="ko-KR" sz="1600" dirty="0">
                <a:solidFill>
                  <a:schemeClr val="tx1"/>
                </a:solidFill>
              </a:rPr>
              <a:t>shadowRoot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통과 안하면 적용이 안됨</a:t>
            </a:r>
          </a:p>
        </p:txBody>
      </p:sp>
      <p:pic>
        <p:nvPicPr>
          <p:cNvPr id="9" name="Picture 6" descr="You Shall Not Pass!!! | Know Your Me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57" y="3586495"/>
            <a:ext cx="2923712" cy="164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71350" y="424225"/>
            <a:ext cx="203449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코드 예제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3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71" y="1279681"/>
            <a:ext cx="9111658" cy="24311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653" y="3710866"/>
            <a:ext cx="6944694" cy="26102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18913" y="3710866"/>
            <a:ext cx="6951215" cy="2636668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1350" y="4647854"/>
            <a:ext cx="203449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Div </a:t>
            </a:r>
            <a:r>
              <a:rPr lang="ko-KR" altLang="en-US" sz="1600" dirty="0">
                <a:solidFill>
                  <a:schemeClr val="tx1"/>
                </a:solidFill>
              </a:rPr>
              <a:t>밑은 </a:t>
            </a:r>
            <a:r>
              <a:rPr lang="en-US" altLang="ko-KR" sz="1600" dirty="0">
                <a:solidFill>
                  <a:schemeClr val="tx1"/>
                </a:solidFill>
              </a:rPr>
              <a:t>DOM</a:t>
            </a:r>
            <a:r>
              <a:rPr lang="ko-KR" altLang="en-US" sz="1600" dirty="0">
                <a:solidFill>
                  <a:schemeClr val="tx1"/>
                </a:solidFill>
              </a:rPr>
              <a:t>의 제어를 안받음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44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8" y="2046090"/>
            <a:ext cx="4820323" cy="28388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63162" y="5450027"/>
            <a:ext cx="3665676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실제로 </a:t>
            </a:r>
            <a:r>
              <a:rPr lang="ko-KR" altLang="en-US" sz="1400" dirty="0" err="1">
                <a:solidFill>
                  <a:schemeClr val="tx1"/>
                </a:solidFill>
              </a:rPr>
              <a:t>랜더링</a:t>
            </a:r>
            <a:r>
              <a:rPr lang="ko-KR" altLang="en-US" sz="1400" dirty="0">
                <a:solidFill>
                  <a:schemeClr val="tx1"/>
                </a:solidFill>
              </a:rPr>
              <a:t> 되지는 않는 </a:t>
            </a:r>
            <a:r>
              <a:rPr lang="en-US" altLang="ko-KR" sz="1400" dirty="0">
                <a:solidFill>
                  <a:schemeClr val="tx1"/>
                </a:solidFill>
              </a:rPr>
              <a:t>HTML </a:t>
            </a:r>
            <a:r>
              <a:rPr lang="ko-KR" altLang="en-US" sz="1400" dirty="0">
                <a:solidFill>
                  <a:schemeClr val="tx1"/>
                </a:solidFill>
              </a:rPr>
              <a:t>코드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스타일 명세를 작성하기에 용이하다</a:t>
            </a:r>
            <a:r>
              <a:rPr lang="en-US" altLang="ko-KR" sz="1400" dirty="0">
                <a:solidFill>
                  <a:schemeClr val="tx1"/>
                </a:solidFill>
              </a:rPr>
              <a:t>. + </a:t>
            </a:r>
            <a:r>
              <a:rPr lang="ko-KR" altLang="en-US" sz="1400" dirty="0">
                <a:solidFill>
                  <a:schemeClr val="tx1"/>
                </a:solidFill>
              </a:rPr>
              <a:t>재사용하기도 편함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817" y="40893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template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0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7" y="2255669"/>
            <a:ext cx="3429479" cy="24196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09" y="2255669"/>
            <a:ext cx="4830798" cy="25358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Div</a:t>
            </a:r>
            <a:r>
              <a:rPr lang="ko-KR" altLang="en-US" dirty="0" err="1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</a:rPr>
              <a:t> 찍어보았다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73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59"/>
            <a:ext cx="4820323" cy="28388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3687"/>
            <a:ext cx="8316486" cy="21910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16486" y="1082213"/>
            <a:ext cx="3665676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작성한 스타일 명세를 템플릿에 작성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526324" y="3561096"/>
            <a:ext cx="3455838" cy="736238"/>
          </a:xfrm>
          <a:prstGeom prst="rect">
            <a:avLst/>
          </a:prstGeom>
          <a:solidFill>
            <a:srgbClr val="0070C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코드로 </a:t>
            </a:r>
            <a:r>
              <a:rPr lang="ko-KR" altLang="en-US" sz="1600" dirty="0" err="1">
                <a:solidFill>
                  <a:schemeClr val="tx1"/>
                </a:solidFill>
              </a:rPr>
              <a:t>커스텀</a:t>
            </a:r>
            <a:r>
              <a:rPr lang="ko-KR" altLang="en-US" sz="1600" dirty="0">
                <a:solidFill>
                  <a:schemeClr val="tx1"/>
                </a:solidFill>
              </a:rPr>
              <a:t> 클래스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태그를 만들어서 </a:t>
            </a:r>
            <a:r>
              <a:rPr lang="ko-KR" altLang="en-US" sz="1600" dirty="0" err="1">
                <a:solidFill>
                  <a:schemeClr val="tx1"/>
                </a:solidFill>
              </a:rPr>
              <a:t>탬플릿</a:t>
            </a:r>
            <a:r>
              <a:rPr lang="ko-KR" altLang="en-US" sz="1600" dirty="0">
                <a:solidFill>
                  <a:schemeClr val="tx1"/>
                </a:solidFill>
              </a:rPr>
              <a:t> 값을 복사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17" y="5559054"/>
            <a:ext cx="3875514" cy="8012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526324" y="5591568"/>
            <a:ext cx="3455838" cy="736238"/>
          </a:xfrm>
          <a:prstGeom prst="rect">
            <a:avLst/>
          </a:prstGeom>
          <a:solidFill>
            <a:srgbClr val="00206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실제 실행 코드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짧다</a:t>
            </a:r>
            <a:r>
              <a:rPr lang="en-US" altLang="ko-KR" sz="1600" dirty="0">
                <a:solidFill>
                  <a:schemeClr val="tx1"/>
                </a:solidFill>
              </a:rPr>
              <a:t>!)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09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7" y="557458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그럼 외부에 있는 태그를 동적으로 받아올 수는 없을까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 descr="If I were a demon (of course I'm a dog demon)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93" y="1555921"/>
            <a:ext cx="3846414" cy="344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951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542" y="1674563"/>
            <a:ext cx="3743847" cy="3581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32" y="1486056"/>
            <a:ext cx="4749356" cy="39589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3817" y="40893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slot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9722" y="5785856"/>
            <a:ext cx="594576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Slot </a:t>
            </a:r>
            <a:r>
              <a:rPr lang="ko-KR" altLang="en-US" dirty="0">
                <a:solidFill>
                  <a:schemeClr val="tx1"/>
                </a:solidFill>
              </a:rPr>
              <a:t>태그로 저장한 값을 태그에 매칭해주면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태그로 </a:t>
            </a:r>
            <a:r>
              <a:rPr lang="en-US" altLang="ko-KR" dirty="0">
                <a:solidFill>
                  <a:schemeClr val="tx1"/>
                </a:solidFill>
              </a:rPr>
              <a:t>slot </a:t>
            </a:r>
            <a:r>
              <a:rPr lang="ko-KR" altLang="en-US" dirty="0">
                <a:solidFill>
                  <a:schemeClr val="tx1"/>
                </a:solidFill>
              </a:rPr>
              <a:t>태그의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값을 불러올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52550" y="2299317"/>
            <a:ext cx="1589103" cy="3373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11143" y="3166061"/>
            <a:ext cx="3253245" cy="26403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99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109588" cy="28498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849900"/>
            <a:ext cx="6096000" cy="29618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363" y="4676471"/>
            <a:ext cx="3486637" cy="218152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3817" y="40893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Slot default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817" y="217458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Slot=“slotname” </a:t>
            </a:r>
            <a:r>
              <a:rPr lang="ko-KR" altLang="en-US" sz="1400" dirty="0">
                <a:solidFill>
                  <a:schemeClr val="tx1"/>
                </a:solidFill>
              </a:rPr>
              <a:t>형식으로 부르지 않으면 해당 요소의 </a:t>
            </a:r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r>
              <a:rPr lang="ko-KR" altLang="en-US" sz="1400" dirty="0">
                <a:solidFill>
                  <a:schemeClr val="tx1"/>
                </a:solidFill>
              </a:rPr>
              <a:t>에 있는 값을 찾아서 가져온다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52" y="4676471"/>
            <a:ext cx="1390844" cy="8954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3817" y="5767235"/>
            <a:ext cx="130967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하위 객체에서 얼마나 선언하든 다 가져옴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19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9581" y="889250"/>
            <a:ext cx="1215525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61523" y="889250"/>
            <a:ext cx="970979" cy="479634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9581" y="1333589"/>
            <a:ext cx="2877141" cy="105174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&lt;div “id=div1”&gt;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61523" y="1333588"/>
            <a:ext cx="2298302" cy="1135291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#div1{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Color: ...}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59825" y="889250"/>
            <a:ext cx="970979" cy="479634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59825" y="1333588"/>
            <a:ext cx="2298302" cy="1135291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Document.queryselector(“div1”)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708" y="3815330"/>
            <a:ext cx="1215525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11893" y="3815330"/>
            <a:ext cx="970979" cy="479634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1892" y="3806506"/>
            <a:ext cx="970979" cy="479634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59824" y="3815330"/>
            <a:ext cx="970979" cy="479634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1" idx="1"/>
            <a:endCxn id="9" idx="3"/>
          </p:cNvCxnSpPr>
          <p:nvPr/>
        </p:nvCxnSpPr>
        <p:spPr>
          <a:xfrm flipH="1" flipV="1">
            <a:off x="2318233" y="4037500"/>
            <a:ext cx="1393659" cy="88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1"/>
            <a:endCxn id="11" idx="3"/>
          </p:cNvCxnSpPr>
          <p:nvPr/>
        </p:nvCxnSpPr>
        <p:spPr>
          <a:xfrm flipH="1" flipV="1">
            <a:off x="4682871" y="4046323"/>
            <a:ext cx="1476953" cy="8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45681" y="4517134"/>
            <a:ext cx="1956375" cy="71515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 di1</a:t>
            </a:r>
            <a:r>
              <a:rPr lang="ko-KR" altLang="en-US" dirty="0">
                <a:solidFill>
                  <a:schemeClr val="tx1"/>
                </a:solidFill>
              </a:rPr>
              <a:t>인 애가 어떻게 </a:t>
            </a:r>
            <a:r>
              <a:rPr lang="ko-KR" altLang="en-US" dirty="0" err="1">
                <a:solidFill>
                  <a:schemeClr val="tx1"/>
                </a:solidFill>
              </a:rPr>
              <a:t>생겼냐면</a:t>
            </a:r>
            <a:r>
              <a:rPr lang="en-US" altLang="ko-KR" dirty="0">
                <a:solidFill>
                  <a:schemeClr val="tx1"/>
                </a:solidFill>
              </a:rPr>
              <a:t>...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69966" y="4537359"/>
            <a:ext cx="1559998" cy="694934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ko-KR" altLang="en-US" sz="1600" dirty="0">
                <a:solidFill>
                  <a:schemeClr val="tx1"/>
                </a:solidFill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</a:rPr>
              <a:t> div1</a:t>
            </a:r>
            <a:r>
              <a:rPr lang="ko-KR" altLang="en-US" sz="1600" dirty="0">
                <a:solidFill>
                  <a:schemeClr val="tx1"/>
                </a:solidFill>
              </a:rPr>
              <a:t>인 애가 거기 있지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82871" y="5951913"/>
            <a:ext cx="2298302" cy="724568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Document.queryselector(“div1”)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2" idx="2"/>
            <a:endCxn id="25" idx="0"/>
          </p:cNvCxnSpPr>
          <p:nvPr/>
        </p:nvCxnSpPr>
        <p:spPr>
          <a:xfrm flipH="1">
            <a:off x="5832022" y="5232293"/>
            <a:ext cx="17943" cy="719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75457" y="121127"/>
            <a:ext cx="4037274" cy="724568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Document.queryselector(“div1”)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94277" y="5911832"/>
            <a:ext cx="2298302" cy="724568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#div1{...}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endCxn id="35" idx="0"/>
          </p:cNvCxnSpPr>
          <p:nvPr/>
        </p:nvCxnSpPr>
        <p:spPr>
          <a:xfrm flipH="1">
            <a:off x="2743428" y="5192212"/>
            <a:ext cx="17943" cy="719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13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84832" y="193847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HTMLElement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91720" y="313550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HTMLDIVElement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16048" y="422447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Div (name=div1)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28726" y="193847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</a:t>
            </a:r>
            <a:r>
              <a:rPr lang="ko-KR" altLang="en-US" dirty="0">
                <a:solidFill>
                  <a:schemeClr val="tx1"/>
                </a:solidFill>
              </a:rPr>
              <a:t>의 최상위 객체 </a:t>
            </a:r>
          </a:p>
        </p:txBody>
      </p:sp>
      <p:cxnSp>
        <p:nvCxnSpPr>
          <p:cNvPr id="3" name="직선 화살표 연결선 2"/>
          <p:cNvCxnSpPr>
            <a:stCxn id="4" idx="3"/>
            <a:endCxn id="7" idx="1"/>
          </p:cNvCxnSpPr>
          <p:nvPr/>
        </p:nvCxnSpPr>
        <p:spPr>
          <a:xfrm>
            <a:off x="4150737" y="2306592"/>
            <a:ext cx="4277989" cy="0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738652" y="2674711"/>
            <a:ext cx="0" cy="790802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5" idx="1"/>
          </p:cNvCxnSpPr>
          <p:nvPr/>
        </p:nvCxnSpPr>
        <p:spPr>
          <a:xfrm>
            <a:off x="2738652" y="3465514"/>
            <a:ext cx="853068" cy="38112"/>
          </a:xfrm>
          <a:prstGeom prst="straightConnector1">
            <a:avLst/>
          </a:prstGeom>
          <a:ln w="381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5042780" y="3871745"/>
            <a:ext cx="1" cy="71836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6" idx="1"/>
          </p:cNvCxnSpPr>
          <p:nvPr/>
        </p:nvCxnSpPr>
        <p:spPr>
          <a:xfrm>
            <a:off x="5042780" y="4590108"/>
            <a:ext cx="973268" cy="2486"/>
          </a:xfrm>
          <a:prstGeom prst="straightConnector1">
            <a:avLst/>
          </a:prstGeom>
          <a:ln w="381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609206"/>
            <a:ext cx="9030960" cy="56395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09513" y="578619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우리는 이미 최상위로부터 가져다 쓰고 있었다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7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7" y="557458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그럼 이 </a:t>
            </a:r>
            <a:r>
              <a:rPr lang="ko-KR" altLang="en-US" dirty="0" err="1">
                <a:solidFill>
                  <a:schemeClr val="tx1"/>
                </a:solidFill>
              </a:rPr>
              <a:t>앨리먼트를</a:t>
            </a:r>
            <a:r>
              <a:rPr lang="ko-KR" altLang="en-US" dirty="0">
                <a:solidFill>
                  <a:schemeClr val="tx1"/>
                </a:solidFill>
              </a:rPr>
              <a:t> 수제로 만들 수 없을까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If I were a demon (of course I'm a dog demon)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93" y="1555921"/>
            <a:ext cx="3846414" cy="344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13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363" y="175676"/>
            <a:ext cx="8258987" cy="28750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05248" y="3465513"/>
            <a:ext cx="7523215" cy="328442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HTMLElement</a:t>
            </a:r>
            <a:r>
              <a:rPr lang="ko-KR" altLang="en-US" dirty="0" err="1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</a:rPr>
              <a:t> 받아오는 클래스 </a:t>
            </a:r>
            <a:r>
              <a:rPr lang="en-US" altLang="ko-KR" dirty="0">
                <a:solidFill>
                  <a:schemeClr val="tx1"/>
                </a:solidFill>
              </a:rPr>
              <a:t>CustomTextInput</a:t>
            </a:r>
            <a:r>
              <a:rPr lang="ko-KR" altLang="en-US" dirty="0">
                <a:solidFill>
                  <a:schemeClr val="tx1"/>
                </a:solidFill>
              </a:rPr>
              <a:t>을 선언한다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이 함수는 화면에 그려질 때 호출 된다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P1</a:t>
            </a:r>
            <a:r>
              <a:rPr lang="ko-KR" altLang="en-US" dirty="0">
                <a:solidFill>
                  <a:schemeClr val="tx1"/>
                </a:solidFill>
              </a:rPr>
              <a:t>이라는 </a:t>
            </a:r>
            <a:r>
              <a:rPr lang="en-US" altLang="ko-KR" dirty="0">
                <a:solidFill>
                  <a:schemeClr val="tx1"/>
                </a:solidFill>
              </a:rPr>
              <a:t>“p” </a:t>
            </a:r>
            <a:r>
              <a:rPr lang="ko-KR" altLang="en-US" dirty="0">
                <a:solidFill>
                  <a:schemeClr val="tx1"/>
                </a:solidFill>
              </a:rPr>
              <a:t>태그를 새로 만든다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P1 </a:t>
            </a:r>
            <a:r>
              <a:rPr lang="ko-KR" altLang="en-US" dirty="0">
                <a:solidFill>
                  <a:schemeClr val="tx1"/>
                </a:solidFill>
              </a:rPr>
              <a:t>안에 </a:t>
            </a:r>
            <a:r>
              <a:rPr lang="en-US" altLang="ko-KR" dirty="0">
                <a:solidFill>
                  <a:schemeClr val="tx1"/>
                </a:solidFill>
              </a:rPr>
              <a:t>“Hello webcomponent”</a:t>
            </a:r>
            <a:r>
              <a:rPr lang="ko-KR" altLang="en-US" dirty="0">
                <a:solidFill>
                  <a:schemeClr val="tx1"/>
                </a:solidFill>
              </a:rPr>
              <a:t>라는 스트링을 넣는다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클래스 </a:t>
            </a:r>
            <a:r>
              <a:rPr lang="en-US" altLang="ko-KR" dirty="0">
                <a:solidFill>
                  <a:schemeClr val="tx1"/>
                </a:solidFill>
              </a:rPr>
              <a:t>CustomTextInput.connectedCallback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p1</a:t>
            </a:r>
            <a:r>
              <a:rPr lang="ko-KR" altLang="en-US" dirty="0">
                <a:solidFill>
                  <a:schemeClr val="tx1"/>
                </a:solidFill>
              </a:rPr>
              <a:t>을 넣는다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Button1</a:t>
            </a:r>
            <a:r>
              <a:rPr lang="ko-KR" altLang="en-US" dirty="0">
                <a:solidFill>
                  <a:schemeClr val="tx1"/>
                </a:solidFill>
              </a:rPr>
              <a:t>이라는 변수에 </a:t>
            </a:r>
            <a:r>
              <a:rPr lang="en-US" altLang="ko-KR" dirty="0">
                <a:solidFill>
                  <a:schemeClr val="tx1"/>
                </a:solidFill>
              </a:rPr>
              <a:t>button </a:t>
            </a:r>
            <a:r>
              <a:rPr lang="ko-KR" altLang="en-US" dirty="0">
                <a:solidFill>
                  <a:schemeClr val="tx1"/>
                </a:solidFill>
              </a:rPr>
              <a:t>요소를 새로 만들고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넣는다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Button1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1”</a:t>
            </a:r>
            <a:r>
              <a:rPr lang="ko-KR" altLang="en-US" dirty="0">
                <a:solidFill>
                  <a:schemeClr val="tx1"/>
                </a:solidFill>
              </a:rPr>
              <a:t>이라는 텍스트를 넣는다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클래스 </a:t>
            </a:r>
            <a:r>
              <a:rPr lang="en-US" altLang="ko-KR" dirty="0">
                <a:solidFill>
                  <a:schemeClr val="tx1"/>
                </a:solidFill>
              </a:rPr>
              <a:t>CustomTextInput.connectedCallback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button1</a:t>
            </a:r>
            <a:r>
              <a:rPr lang="ko-KR" altLang="en-US" dirty="0">
                <a:solidFill>
                  <a:schemeClr val="tx1"/>
                </a:solidFill>
              </a:rPr>
              <a:t>을 넣는다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1" y="2269645"/>
            <a:ext cx="3541312" cy="239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0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36" y="1080207"/>
            <a:ext cx="6096851" cy="22767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30938" y="185048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Div </a:t>
            </a:r>
            <a:r>
              <a:rPr lang="ko-KR" altLang="en-US" dirty="0">
                <a:solidFill>
                  <a:schemeClr val="tx1"/>
                </a:solidFill>
              </a:rPr>
              <a:t>밑에 수제 태그를 입력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4" y="3962926"/>
            <a:ext cx="4420217" cy="22291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30938" y="470938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수제 컴포넌트의 위치</a:t>
            </a:r>
          </a:p>
        </p:txBody>
      </p:sp>
    </p:spTree>
    <p:extLst>
      <p:ext uri="{BB962C8B-B14F-4D97-AF65-F5344CB8AC3E}">
        <p14:creationId xmlns:p14="http://schemas.microsoft.com/office/powerpoint/2010/main" val="181978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31" y="2048857"/>
            <a:ext cx="4282611" cy="28333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06495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구현 결과</a:t>
            </a:r>
          </a:p>
        </p:txBody>
      </p:sp>
    </p:spTree>
    <p:extLst>
      <p:ext uri="{BB962C8B-B14F-4D97-AF65-F5344CB8AC3E}">
        <p14:creationId xmlns:p14="http://schemas.microsoft.com/office/powerpoint/2010/main" val="172439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7631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1330960"/>
            <a:ext cx="5695950" cy="1343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06495" y="163435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schemeClr val="tx1"/>
                </a:solidFill>
              </a:rPr>
              <a:t>이걸 </a:t>
            </a:r>
            <a:r>
              <a:rPr lang="ko-KR" altLang="en-US" i="1" dirty="0" err="1">
                <a:solidFill>
                  <a:schemeClr val="tx1"/>
                </a:solidFill>
              </a:rPr>
              <a:t>상태값이라고도</a:t>
            </a:r>
            <a:r>
              <a:rPr lang="ko-KR" altLang="en-US" i="1" dirty="0">
                <a:solidFill>
                  <a:schemeClr val="tx1"/>
                </a:solidFill>
              </a:rPr>
              <a:t> 해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29" y="3034451"/>
            <a:ext cx="4039974" cy="33746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457407" y="3483337"/>
            <a:ext cx="4564080" cy="247688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함수는 </a:t>
            </a:r>
            <a:r>
              <a:rPr lang="ko-KR" altLang="en-US" dirty="0" err="1">
                <a:solidFill>
                  <a:schemeClr val="tx1"/>
                </a:solidFill>
              </a:rPr>
              <a:t>프로퍼티를</a:t>
            </a:r>
            <a:r>
              <a:rPr lang="ko-KR" altLang="en-US" dirty="0">
                <a:solidFill>
                  <a:schemeClr val="tx1"/>
                </a:solidFill>
              </a:rPr>
              <a:t> 넣어서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값을 </a:t>
            </a:r>
            <a:r>
              <a:rPr lang="ko-KR" altLang="en-US" dirty="0" err="1">
                <a:solidFill>
                  <a:schemeClr val="tx1"/>
                </a:solidFill>
              </a:rPr>
              <a:t>리턴합니다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프로퍼티를</a:t>
            </a:r>
            <a:r>
              <a:rPr lang="ko-KR" altLang="en-US" dirty="0">
                <a:solidFill>
                  <a:schemeClr val="tx1"/>
                </a:solidFill>
              </a:rPr>
              <a:t> 데이터의 형태로 리턴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여기서 데이터로 이해하는 게 </a:t>
            </a:r>
            <a:r>
              <a:rPr lang="ko-KR" altLang="en-US" dirty="0" err="1">
                <a:solidFill>
                  <a:schemeClr val="tx1"/>
                </a:solidFill>
              </a:rPr>
              <a:t>편할듯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함수의 형식에 맞게</a:t>
            </a:r>
            <a:r>
              <a:rPr lang="en-US" altLang="ko-KR" dirty="0">
                <a:solidFill>
                  <a:schemeClr val="tx1"/>
                </a:solidFill>
              </a:rPr>
              <a:t>‘ </a:t>
            </a:r>
            <a:r>
              <a:rPr lang="ko-KR" altLang="en-US" dirty="0">
                <a:solidFill>
                  <a:schemeClr val="tx1"/>
                </a:solidFill>
              </a:rPr>
              <a:t>반환하니까요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1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4243</TotalTime>
  <Words>509</Words>
  <Application>Microsoft Office PowerPoint</Application>
  <PresentationFormat>와이드스크린</PresentationFormat>
  <Paragraphs>91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이 황수</cp:lastModifiedBy>
  <cp:revision>64</cp:revision>
  <dcterms:created xsi:type="dcterms:W3CDTF">2023-03-28T00:49:55Z</dcterms:created>
  <dcterms:modified xsi:type="dcterms:W3CDTF">2023-04-04T11:17:07Z</dcterms:modified>
</cp:coreProperties>
</file>