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2" r:id="rId3"/>
    <p:sldId id="534" r:id="rId4"/>
    <p:sldId id="540" r:id="rId5"/>
    <p:sldId id="541" r:id="rId6"/>
    <p:sldId id="544" r:id="rId7"/>
    <p:sldId id="547" r:id="rId8"/>
    <p:sldId id="545" r:id="rId9"/>
    <p:sldId id="546" r:id="rId10"/>
    <p:sldId id="548" r:id="rId11"/>
    <p:sldId id="537" r:id="rId12"/>
    <p:sldId id="535" r:id="rId13"/>
    <p:sldId id="539" r:id="rId14"/>
    <p:sldId id="536" r:id="rId15"/>
    <p:sldId id="542" r:id="rId16"/>
    <p:sldId id="543" r:id="rId17"/>
    <p:sldId id="549" r:id="rId18"/>
    <p:sldId id="550" r:id="rId19"/>
    <p:sldId id="552" r:id="rId20"/>
    <p:sldId id="551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4" r:id="rId32"/>
    <p:sldId id="565" r:id="rId33"/>
    <p:sldId id="563" r:id="rId34"/>
    <p:sldId id="566" r:id="rId35"/>
    <p:sldId id="567" r:id="rId36"/>
    <p:sldId id="568" r:id="rId37"/>
    <p:sldId id="569" r:id="rId38"/>
    <p:sldId id="570" r:id="rId39"/>
    <p:sldId id="571" r:id="rId40"/>
    <p:sldId id="572" r:id="rId41"/>
    <p:sldId id="573" r:id="rId42"/>
    <p:sldId id="574" r:id="rId43"/>
    <p:sldId id="575" r:id="rId44"/>
    <p:sldId id="576" r:id="rId45"/>
    <p:sldId id="577" r:id="rId46"/>
    <p:sldId id="578" r:id="rId47"/>
    <p:sldId id="581" r:id="rId48"/>
    <p:sldId id="582" r:id="rId49"/>
    <p:sldId id="579" r:id="rId50"/>
    <p:sldId id="583" r:id="rId51"/>
    <p:sldId id="58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Node.js2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6912" y="2929074"/>
            <a:ext cx="6238175" cy="9998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이런 사발통문식의 형식을 뜻하는 용어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이게 스포츠의 토너먼트 방식으로도 불리게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그리고 이게 다시 컴퓨터 처리 방식으로 불리게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71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6912" y="5037737"/>
            <a:ext cx="6238175" cy="118849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라운드 </a:t>
            </a:r>
            <a:r>
              <a:rPr lang="ko-KR" altLang="en-US" sz="1600" dirty="0">
                <a:solidFill>
                  <a:schemeClr val="tx1"/>
                </a:solidFill>
              </a:rPr>
              <a:t>로빈 </a:t>
            </a:r>
            <a:r>
              <a:rPr lang="en-US" altLang="ko-KR" sz="1600" dirty="0">
                <a:solidFill>
                  <a:schemeClr val="tx1"/>
                </a:solidFill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</a:rPr>
              <a:t>실행 순서를 사이클링으로 진행한다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트위치에서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영상 </a:t>
            </a:r>
            <a:r>
              <a:rPr lang="en-US" altLang="ko-KR" sz="1600" dirty="0" smtClean="0">
                <a:solidFill>
                  <a:schemeClr val="tx1"/>
                </a:solidFill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</a:rPr>
              <a:t>채팅이 동시에 올라오는 것처럼 보이지만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 b c a b c </a:t>
            </a:r>
            <a:r>
              <a:rPr lang="ko-KR" altLang="en-US" sz="1600" dirty="0">
                <a:solidFill>
                  <a:schemeClr val="tx1"/>
                </a:solidFill>
              </a:rPr>
              <a:t>작업하는데 너무 빨라서 </a:t>
            </a:r>
            <a:r>
              <a:rPr lang="en-US" altLang="ko-KR" sz="1600" dirty="0">
                <a:solidFill>
                  <a:schemeClr val="tx1"/>
                </a:solidFill>
              </a:rPr>
              <a:t>a b c</a:t>
            </a:r>
            <a:r>
              <a:rPr lang="ko-KR" altLang="en-US" sz="1600" dirty="0">
                <a:solidFill>
                  <a:schemeClr val="tx1"/>
                </a:solidFill>
              </a:rPr>
              <a:t>가 동시에 동작하는 것으로 보이는 그런 것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What is Round Robin Load Balancing? Definition &amp; FAQs | Avi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09" y="0"/>
            <a:ext cx="100393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라운드 로빈의 개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719018"/>
            <a:ext cx="49339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54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004" y="65850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 안에서 일하는 일꾼 </a:t>
            </a:r>
            <a:r>
              <a:rPr lang="en-US" altLang="ko-KR" dirty="0" smtClean="0">
                <a:solidFill>
                  <a:schemeClr val="tx1"/>
                </a:solidFill>
              </a:rPr>
              <a:t>= web worker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6912" y="5370022"/>
            <a:ext cx="6238175" cy="13522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독립적으로 </a:t>
            </a:r>
            <a:r>
              <a:rPr lang="ko-KR" altLang="en-US" dirty="0" err="1" smtClean="0">
                <a:solidFill>
                  <a:schemeClr val="tx1"/>
                </a:solidFill>
              </a:rPr>
              <a:t>연산처리를</a:t>
            </a:r>
            <a:r>
              <a:rPr lang="ko-KR" altLang="en-US" dirty="0" smtClean="0">
                <a:solidFill>
                  <a:schemeClr val="tx1"/>
                </a:solidFill>
              </a:rPr>
              <a:t> 수행하기 위해서 </a:t>
            </a:r>
            <a:r>
              <a:rPr lang="ko-KR" altLang="en-US" dirty="0" err="1" smtClean="0">
                <a:solidFill>
                  <a:schemeClr val="tx1"/>
                </a:solidFill>
              </a:rPr>
              <a:t>쓰레드를</a:t>
            </a:r>
            <a:r>
              <a:rPr lang="ko-KR" altLang="en-US" dirty="0" smtClean="0">
                <a:solidFill>
                  <a:schemeClr val="tx1"/>
                </a:solidFill>
              </a:rPr>
              <a:t> 놓고 계산 돌리는 경우가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 </a:t>
            </a:r>
            <a:r>
              <a:rPr lang="ko-KR" altLang="en-US" dirty="0" smtClean="0">
                <a:solidFill>
                  <a:schemeClr val="tx1"/>
                </a:solidFill>
              </a:rPr>
              <a:t>웹에서는 연산이 아니라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작업하고자 하는 여러 뭉치들을 옮겨 담아두는 역할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 descr="Performing tasks with and without web worke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98" y="1435221"/>
            <a:ext cx="5791604" cy="38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1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850" y="2929074"/>
            <a:ext cx="6238175" cy="9998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샌님들께서</a:t>
            </a:r>
            <a:r>
              <a:rPr lang="ko-KR" altLang="en-US" dirty="0" smtClean="0">
                <a:solidFill>
                  <a:schemeClr val="tx1"/>
                </a:solidFill>
              </a:rPr>
              <a:t> 웹 브라우저는 </a:t>
            </a:r>
            <a:r>
              <a:rPr lang="ko-KR" altLang="en-US" dirty="0" err="1" smtClean="0">
                <a:solidFill>
                  <a:schemeClr val="tx1"/>
                </a:solidFill>
              </a:rPr>
              <a:t>싱글쓰레드로만</a:t>
            </a:r>
            <a:r>
              <a:rPr lang="ko-KR" altLang="en-US" dirty="0" smtClean="0">
                <a:solidFill>
                  <a:schemeClr val="tx1"/>
                </a:solidFill>
              </a:rPr>
              <a:t> 동작한다고 생각하는 경우가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그거 아님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098" name="Picture 2" descr="웃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26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4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6912" y="4127380"/>
            <a:ext cx="6238175" cy="224421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별도의 독립적인 행동을 연산과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동시에 수행해야할 때 사용하는 것이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웹워커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트위치처럼</a:t>
            </a:r>
            <a:r>
              <a:rPr lang="ko-KR" altLang="en-US" sz="1600" dirty="0" smtClean="0">
                <a:solidFill>
                  <a:schemeClr val="tx1"/>
                </a:solidFill>
              </a:rPr>
              <a:t> 영상이 재생되면서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채팅방도</a:t>
            </a:r>
            <a:r>
              <a:rPr lang="ko-KR" altLang="en-US" sz="1600" dirty="0" smtClean="0">
                <a:solidFill>
                  <a:schemeClr val="tx1"/>
                </a:solidFill>
              </a:rPr>
              <a:t> 올라가는 것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우리야 동시로 보지만 컴퓨터는 이걸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번갈아가며</a:t>
            </a:r>
            <a:r>
              <a:rPr lang="ko-KR" altLang="en-US" sz="1600" dirty="0" smtClean="0">
                <a:solidFill>
                  <a:schemeClr val="tx1"/>
                </a:solidFill>
              </a:rPr>
              <a:t> 처리하는 것일 뿐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발 빠지기 전에 다른 발을 딛으면 물을 걸을 수 있는 그런 느낌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290" name="Picture 2" descr="오늘의 상식 - 물 위를 걷는 도마뱀이 있다. 바실리스크 도마뱀은 진짜로 물 위를 걷는다. 한 발이...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721" y="1189671"/>
            <a:ext cx="4614558" cy="24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3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6912" y="3015498"/>
            <a:ext cx="6238175" cy="82700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고도화된 서비스를 웹 상에서 구현하고자 할 때 필요한 </a:t>
            </a:r>
            <a:r>
              <a:rPr lang="ko-KR" altLang="en-US" dirty="0" err="1" smtClean="0">
                <a:solidFill>
                  <a:schemeClr val="tx1"/>
                </a:solidFill>
              </a:rPr>
              <a:t>기술중</a:t>
            </a:r>
            <a:r>
              <a:rPr lang="ko-KR" altLang="en-US" dirty="0" smtClean="0">
                <a:solidFill>
                  <a:schemeClr val="tx1"/>
                </a:solidFill>
              </a:rPr>
              <a:t> 하나</a:t>
            </a:r>
            <a:r>
              <a:rPr lang="en-US" altLang="ko-KR" dirty="0" smtClean="0">
                <a:solidFill>
                  <a:schemeClr val="tx1"/>
                </a:solidFill>
              </a:rPr>
              <a:t>. (web rtc</a:t>
            </a:r>
            <a:r>
              <a:rPr lang="ko-KR" altLang="en-US" dirty="0" err="1" smtClean="0">
                <a:solidFill>
                  <a:schemeClr val="tx1"/>
                </a:solidFill>
              </a:rPr>
              <a:t>처럼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web worker</a:t>
            </a:r>
            <a:r>
              <a:rPr lang="ko-KR" altLang="en-US" dirty="0" smtClean="0">
                <a:solidFill>
                  <a:schemeClr val="tx1"/>
                </a:solidFill>
              </a:rPr>
              <a:t>도 필요하다는 정도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2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004" y="65850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그래서 어디에서 쓰임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6912" y="1496291"/>
            <a:ext cx="6238175" cy="502920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이미지 필터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웹페이지의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이미지를 </a:t>
            </a:r>
            <a:r>
              <a:rPr lang="en-US" altLang="ko-KR" sz="1400" dirty="0" smtClean="0">
                <a:solidFill>
                  <a:schemeClr val="tx1"/>
                </a:solidFill>
              </a:rPr>
              <a:t>Canvas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어떠한 필터를 적용한 이미지로 변환할 때 사용할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이러한 영상 처리 작업은 매우 부하가 걸리기 때문에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웹워커가</a:t>
            </a:r>
            <a:r>
              <a:rPr lang="ko-KR" altLang="en-US" sz="1400" dirty="0" smtClean="0">
                <a:solidFill>
                  <a:schemeClr val="tx1"/>
                </a:solidFill>
              </a:rPr>
              <a:t> 유용하다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복잡한 과학 계산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반복적이고 거대한 계산을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처리하고자할경우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웹워커를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웹페이지에</a:t>
            </a:r>
            <a:r>
              <a:rPr lang="ko-KR" altLang="en-US" sz="1400" dirty="0" smtClean="0">
                <a:solidFill>
                  <a:schemeClr val="tx1"/>
                </a:solidFill>
              </a:rPr>
              <a:t> 블로킹 현상을 방지할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Ajax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400" dirty="0" smtClean="0">
                <a:solidFill>
                  <a:schemeClr val="tx1"/>
                </a:solidFill>
              </a:rPr>
              <a:t> 이용한 동적인 컨텐츠 로드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비동기 컨텐츠를 로드 시 컨텐츠의 수가 많거나 검색하는 빈도가 많으면 브라우저의 동작이 느려질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이런 경우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웹워커로</a:t>
            </a:r>
            <a:r>
              <a:rPr lang="ko-KR" altLang="en-US" sz="1400" dirty="0" smtClean="0">
                <a:solidFill>
                  <a:schemeClr val="tx1"/>
                </a:solidFill>
              </a:rPr>
              <a:t> 백그라운드 처리가 가능하다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자동완성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구글 홈페이지나 네이버에서 검색 키워드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입력중</a:t>
            </a:r>
            <a:r>
              <a:rPr lang="ko-KR" altLang="en-US" sz="1400" dirty="0" smtClean="0">
                <a:solidFill>
                  <a:schemeClr val="tx1"/>
                </a:solidFill>
              </a:rPr>
              <a:t> 추천 키워드가 표시되는 것을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웹워커를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구현이 가능하다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</a:rPr>
              <a:t> 분리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개발자의 입장에서 자바스크립트에 의한 어플리케이션의 고도화로 인해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로직의</a:t>
            </a:r>
            <a:r>
              <a:rPr lang="ko-KR" altLang="en-US" sz="1400" dirty="0" smtClean="0">
                <a:solidFill>
                  <a:schemeClr val="tx1"/>
                </a:solidFill>
              </a:rPr>
              <a:t> 복잡성을 낮출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2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Date method</a:t>
            </a:r>
          </a:p>
        </p:txBody>
      </p:sp>
    </p:spTree>
    <p:extLst>
      <p:ext uri="{BB962C8B-B14F-4D97-AF65-F5344CB8AC3E}">
        <p14:creationId xmlns:p14="http://schemas.microsoft.com/office/powerpoint/2010/main" val="95810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123" y="1900024"/>
            <a:ext cx="2276793" cy="305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78" y="2309656"/>
            <a:ext cx="425826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4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오늘의 과제는 그러니까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일단 비도 오니 </a:t>
            </a:r>
            <a:r>
              <a:rPr lang="ko-KR" altLang="en-US" dirty="0" err="1" smtClean="0">
                <a:solidFill>
                  <a:schemeClr val="tx1"/>
                </a:solidFill>
              </a:rPr>
              <a:t>알쓸신잡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짤방백업봇 on Twitter: &quot;우리 식당 정상영업합니다 https://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485" y="1142528"/>
            <a:ext cx="6017029" cy="457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8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737870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‘global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window</a:t>
            </a:r>
            <a:r>
              <a:rPr lang="ko-KR" altLang="en-US" sz="1600" dirty="0" smtClean="0">
                <a:solidFill>
                  <a:schemeClr val="tx1"/>
                </a:solidFill>
              </a:rPr>
              <a:t>가 아니다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‘global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가리킴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71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9025" y="2816387"/>
            <a:ext cx="6633950" cy="122522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‘global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window</a:t>
            </a:r>
            <a:r>
              <a:rPr lang="ko-KR" altLang="en-US" sz="1600" dirty="0" smtClean="0">
                <a:solidFill>
                  <a:schemeClr val="tx1"/>
                </a:solidFill>
              </a:rPr>
              <a:t>가 아니다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‘global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가리킴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-&gt; window</a:t>
            </a:r>
            <a:r>
              <a:rPr lang="ko-KR" altLang="en-US" sz="1600" dirty="0" smtClean="0">
                <a:solidFill>
                  <a:schemeClr val="tx1"/>
                </a:solidFill>
              </a:rPr>
              <a:t>쪽에 있는 요소</a:t>
            </a:r>
            <a:r>
              <a:rPr lang="en-US" altLang="ko-KR" sz="1600" dirty="0" smtClean="0">
                <a:solidFill>
                  <a:schemeClr val="tx1"/>
                </a:solidFill>
              </a:rPr>
              <a:t>, HTML, DOM, BOM</a:t>
            </a:r>
            <a:r>
              <a:rPr lang="ko-KR" altLang="en-US" sz="1600" dirty="0" smtClean="0">
                <a:solidFill>
                  <a:schemeClr val="tx1"/>
                </a:solidFill>
              </a:rPr>
              <a:t>등은 지원되지 않는다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-&gt; node.js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에서의 운용방법은 </a:t>
            </a:r>
            <a:r>
              <a:rPr lang="en-US" altLang="ko-KR" sz="1600" dirty="0" smtClean="0">
                <a:solidFill>
                  <a:schemeClr val="tx1"/>
                </a:solidFill>
              </a:rPr>
              <a:t>JS</a:t>
            </a:r>
            <a:r>
              <a:rPr lang="ko-KR" altLang="en-US" sz="1600" dirty="0" smtClean="0">
                <a:solidFill>
                  <a:schemeClr val="tx1"/>
                </a:solidFill>
              </a:rPr>
              <a:t>와는 또 다르다는 이야기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55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71" y="1917599"/>
            <a:ext cx="3458058" cy="628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00" y="3507971"/>
            <a:ext cx="6801799" cy="13717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9025" y="5228783"/>
            <a:ext cx="6633950" cy="122522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__filename: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파일이 위치한 경로를 보여줌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__dirname: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파일의 상위폴더까지의 디렉토리 경로를 보여줌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7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99" y="2881236"/>
            <a:ext cx="3267531" cy="1095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431" y="2957446"/>
            <a:ext cx="3496163" cy="9431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46912" y="5228783"/>
            <a:ext cx="5298175" cy="48206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Node.js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익스포트</a:t>
            </a:r>
            <a:r>
              <a:rPr lang="ko-KR" altLang="en-US" sz="1600" dirty="0" smtClean="0">
                <a:solidFill>
                  <a:schemeClr val="tx1"/>
                </a:solidFill>
              </a:rPr>
              <a:t> 하는 방법은 </a:t>
            </a:r>
            <a:r>
              <a:rPr lang="en-US" altLang="ko-KR" sz="1600" dirty="0" smtClean="0">
                <a:solidFill>
                  <a:schemeClr val="tx1"/>
                </a:solidFill>
              </a:rPr>
              <a:t>JS</a:t>
            </a:r>
            <a:r>
              <a:rPr lang="ko-KR" altLang="en-US" sz="1600" dirty="0" smtClean="0">
                <a:solidFill>
                  <a:schemeClr val="tx1"/>
                </a:solidFill>
              </a:rPr>
              <a:t>와는 조금 다르다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118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3100341"/>
            <a:ext cx="4696480" cy="657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46912" y="5228783"/>
            <a:ext cx="5298175" cy="48206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이렇게 파일을 불러오면 실행 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12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암호화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복호화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이건 잘 안 써</a:t>
            </a:r>
            <a:endParaRPr lang="en-US" altLang="ko-KR" sz="16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6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2460428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7" y="1904787"/>
            <a:ext cx="4172532" cy="3048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37" y="2747867"/>
            <a:ext cx="6897063" cy="13622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46912" y="5228783"/>
            <a:ext cx="5298175" cy="48206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논리적으로 잘못된 게 있으면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감지해줌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코드가 정상적으로 동작하는 지 테스트할 때 쓰이는 모듈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worker</a:t>
            </a:r>
          </a:p>
        </p:txBody>
      </p:sp>
    </p:spTree>
    <p:extLst>
      <p:ext uri="{BB962C8B-B14F-4D97-AF65-F5344CB8AC3E}">
        <p14:creationId xmlns:p14="http://schemas.microsoft.com/office/powerpoint/2010/main" val="3733255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테스트 주도 개발 </a:t>
            </a:r>
            <a:r>
              <a:rPr lang="en-US" altLang="ko-KR" sz="1600" dirty="0" smtClean="0">
                <a:solidFill>
                  <a:schemeClr val="tx1"/>
                </a:solidFill>
              </a:rPr>
              <a:t>(TDD)</a:t>
            </a:r>
          </a:p>
        </p:txBody>
      </p:sp>
    </p:spTree>
    <p:extLst>
      <p:ext uri="{BB962C8B-B14F-4D97-AF65-F5344CB8AC3E}">
        <p14:creationId xmlns:p14="http://schemas.microsoft.com/office/powerpoint/2010/main" val="2658470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테스트 주도 개발 - IT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458" y="2015461"/>
            <a:ext cx="7139083" cy="28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46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규모가 커지면 배보다 배꼽이 더 커지기도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22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37" y="1305040"/>
            <a:ext cx="2627579" cy="42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46912" y="6018492"/>
            <a:ext cx="5298175" cy="48206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세상에는 다양한 </a:t>
            </a:r>
            <a:r>
              <a:rPr lang="en-US" altLang="ko-KR" sz="1400" dirty="0" smtClean="0">
                <a:solidFill>
                  <a:schemeClr val="tx1"/>
                </a:solidFill>
              </a:rPr>
              <a:t>~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주도개발이</a:t>
            </a:r>
            <a:r>
              <a:rPr lang="ko-KR" altLang="en-US" sz="1400" dirty="0" smtClean="0">
                <a:solidFill>
                  <a:schemeClr val="tx1"/>
                </a:solidFill>
              </a:rPr>
              <a:t>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25" y="2747867"/>
            <a:ext cx="560148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67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216374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Node.js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web worker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싱글 스레드인데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분산처리를</a:t>
            </a:r>
            <a:r>
              <a:rPr lang="ko-KR" altLang="en-US" sz="1600" dirty="0" smtClean="0">
                <a:solidFill>
                  <a:schemeClr val="tx1"/>
                </a:solidFill>
              </a:rPr>
              <a:t> 도와줌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34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6752" y="2571162"/>
            <a:ext cx="6678495" cy="171567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기능을 구현하는 함수는</a:t>
            </a:r>
            <a:r>
              <a:rPr lang="en-US" altLang="ko-KR" dirty="0">
                <a:solidFill>
                  <a:schemeClr val="tx1"/>
                </a:solidFill>
              </a:rPr>
              <a:t>web worker</a:t>
            </a:r>
            <a:r>
              <a:rPr lang="ko-KR" altLang="en-US" dirty="0" smtClean="0">
                <a:solidFill>
                  <a:schemeClr val="tx1"/>
                </a:solidFill>
              </a:rPr>
              <a:t>와는 약간 상이하므로 </a:t>
            </a:r>
            <a:r>
              <a:rPr lang="en-US" altLang="ko-KR" dirty="0" smtClean="0">
                <a:solidFill>
                  <a:schemeClr val="tx1"/>
                </a:solidFill>
              </a:rPr>
              <a:t>node.js</a:t>
            </a:r>
            <a:r>
              <a:rPr lang="ko-KR" altLang="en-US" dirty="0" smtClean="0">
                <a:solidFill>
                  <a:schemeClr val="tx1"/>
                </a:solidFill>
              </a:rPr>
              <a:t>의 스펙과 </a:t>
            </a:r>
            <a:r>
              <a:rPr lang="en-US" altLang="ko-KR" dirty="0" smtClean="0">
                <a:solidFill>
                  <a:schemeClr val="tx1"/>
                </a:solidFill>
              </a:rPr>
              <a:t>web</a:t>
            </a:r>
            <a:r>
              <a:rPr lang="ko-KR" altLang="en-US" dirty="0" smtClean="0">
                <a:solidFill>
                  <a:schemeClr val="tx1"/>
                </a:solidFill>
              </a:rPr>
              <a:t>의 스펙을 다르게 구현해야한다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여기서 </a:t>
            </a:r>
            <a:r>
              <a:rPr lang="en-US" altLang="ko-KR" dirty="0" smtClean="0">
                <a:solidFill>
                  <a:schemeClr val="tx1"/>
                </a:solidFill>
              </a:rPr>
              <a:t>master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worker</a:t>
            </a:r>
            <a:r>
              <a:rPr lang="ko-KR" altLang="en-US" dirty="0" smtClean="0">
                <a:solidFill>
                  <a:schemeClr val="tx1"/>
                </a:solidFill>
              </a:rPr>
              <a:t>로 나뉘는 것을 볼 수 있는데 </a:t>
            </a:r>
            <a:r>
              <a:rPr lang="en-US" altLang="ko-KR" dirty="0" smtClean="0">
                <a:solidFill>
                  <a:schemeClr val="tx1"/>
                </a:solidFill>
              </a:rPr>
              <a:t>master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메인으로</a:t>
            </a:r>
            <a:r>
              <a:rPr lang="ko-KR" altLang="en-US" dirty="0" smtClean="0">
                <a:solidFill>
                  <a:schemeClr val="tx1"/>
                </a:solidFill>
              </a:rPr>
              <a:t> 실행되는 프로세스를 의미하며 </a:t>
            </a:r>
            <a:r>
              <a:rPr lang="en-US" altLang="ko-KR" dirty="0" smtClean="0">
                <a:solidFill>
                  <a:schemeClr val="tx1"/>
                </a:solidFill>
              </a:rPr>
              <a:t>worker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master</a:t>
            </a:r>
            <a:r>
              <a:rPr lang="ko-KR" altLang="en-US" dirty="0" smtClean="0">
                <a:solidFill>
                  <a:schemeClr val="tx1"/>
                </a:solidFill>
              </a:rPr>
              <a:t>에서 생성한 </a:t>
            </a:r>
            <a:r>
              <a:rPr lang="en-US" altLang="ko-KR" dirty="0" smtClean="0">
                <a:solidFill>
                  <a:schemeClr val="tx1"/>
                </a:solidFill>
              </a:rPr>
              <a:t>worker </a:t>
            </a:r>
            <a:r>
              <a:rPr lang="ko-KR" altLang="en-US" dirty="0" smtClean="0">
                <a:solidFill>
                  <a:schemeClr val="tx1"/>
                </a:solidFill>
              </a:rPr>
              <a:t>객체들을 의미한다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5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en-US" altLang="ko-KR" sz="1600" dirty="0" smtClean="0">
                <a:solidFill>
                  <a:schemeClr val="tx1"/>
                </a:solidFill>
              </a:rPr>
              <a:t>rypto</a:t>
            </a:r>
          </a:p>
        </p:txBody>
      </p:sp>
    </p:spTree>
    <p:extLst>
      <p:ext uri="{BB962C8B-B14F-4D97-AF65-F5344CB8AC3E}">
        <p14:creationId xmlns:p14="http://schemas.microsoft.com/office/powerpoint/2010/main" val="2880767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93592" y="2683384"/>
            <a:ext cx="5804816" cy="149123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단일키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키 하나를 갖고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복합키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키 여럿을 갖고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하나는 개인 키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하나는 모든 사람에게 공개가 되는 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내 공개키로 암호화한 물건은 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개인키로만</a:t>
            </a:r>
            <a:r>
              <a:rPr lang="ko-KR" altLang="en-US" sz="1600" dirty="0" smtClean="0">
                <a:solidFill>
                  <a:schemeClr val="tx1"/>
                </a:solidFill>
              </a:rPr>
              <a:t> 열린다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노출되지 않도록 암호화하는 경우 </a:t>
            </a:r>
            <a:r>
              <a:rPr lang="en-US" altLang="ko-KR" sz="1600" dirty="0" smtClean="0">
                <a:solidFill>
                  <a:schemeClr val="tx1"/>
                </a:solidFill>
              </a:rPr>
              <a:t>crypto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</a:rPr>
              <a:t> 쓰는 경우가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176857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웹에서는 굳이 이걸 쓸 필요는 없어</a:t>
            </a:r>
            <a:endParaRPr lang="en-US" altLang="ko-KR" sz="16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25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‘dns</a:t>
            </a:r>
          </a:p>
        </p:txBody>
      </p:sp>
    </p:spTree>
    <p:extLst>
      <p:ext uri="{BB962C8B-B14F-4D97-AF65-F5344CB8AC3E}">
        <p14:creationId xmlns:p14="http://schemas.microsoft.com/office/powerpoint/2010/main" val="135339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blog.kakaocdn.net/dn/cd4PiY/btrLk3wOw9n/Ng0LVLJMjpIpOgh7rHvmK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02" y="1422303"/>
            <a:ext cx="6464396" cy="401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81004" y="65850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 블로킹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047" y="558795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앱에서 </a:t>
            </a:r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  <a:r>
              <a:rPr lang="ko-KR" altLang="en-US" dirty="0" smtClean="0">
                <a:solidFill>
                  <a:schemeClr val="tx1"/>
                </a:solidFill>
              </a:rPr>
              <a:t>하는 동안 작업이 중지되는 상태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35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‘ip</a:t>
            </a:r>
            <a:r>
              <a:rPr lang="ko-KR" altLang="en-US" sz="1600" dirty="0" smtClean="0">
                <a:solidFill>
                  <a:schemeClr val="tx1"/>
                </a:solidFill>
              </a:rPr>
              <a:t>와 같은 정보를 가져올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‘fs(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파일시스템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0360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파일을 읽고 쓰는 모</a:t>
            </a:r>
            <a:r>
              <a:rPr lang="ko-KR" altLang="en-US" sz="1600" dirty="0" smtClean="0">
                <a:solidFill>
                  <a:schemeClr val="tx1"/>
                </a:solidFill>
              </a:rPr>
              <a:t>듈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32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‘process</a:t>
            </a:r>
          </a:p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얘는 되도록이면 쓰지 마</a:t>
            </a:r>
            <a:endParaRPr lang="en-US" altLang="ko-KR" sz="1600" i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53155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요샌 대부분 막혀서 쓸 수 있는 것도 별로 없어</a:t>
            </a:r>
            <a:endParaRPr lang="en-US" altLang="ko-KR" sz="16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11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‘os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얘도 읽기만 가능한 게 많아</a:t>
            </a:r>
            <a:endParaRPr lang="en-US" altLang="ko-KR" sz="16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47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‘path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폴더와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파일경로</a:t>
            </a:r>
            <a:r>
              <a:rPr lang="ko-KR" altLang="en-US" sz="1600" dirty="0" smtClean="0">
                <a:solidFill>
                  <a:schemeClr val="tx1"/>
                </a:solidFill>
              </a:rPr>
              <a:t> 읽을 때 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근데 웹에선 잘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안쓰여갖고</a:t>
            </a:r>
            <a:endParaRPr lang="en-US" altLang="ko-KR" sz="16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35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‘url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인터넷 주소 조작하게 해주는 모듈</a:t>
            </a:r>
            <a:r>
              <a:rPr lang="en-US" altLang="ko-KR" sz="1400" dirty="0" smtClean="0">
                <a:solidFill>
                  <a:schemeClr val="tx1"/>
                </a:solidFill>
              </a:rPr>
              <a:t>. WHATWG </a:t>
            </a:r>
            <a:r>
              <a:rPr lang="ko-KR" altLang="en-US" sz="1400" dirty="0" smtClean="0">
                <a:solidFill>
                  <a:schemeClr val="tx1"/>
                </a:solidFill>
              </a:rPr>
              <a:t>형식을 자주 쓴다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615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‘http 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68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45052" y="2670915"/>
            <a:ext cx="5901895" cy="151617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node.js</a:t>
            </a:r>
            <a:r>
              <a:rPr lang="ko-KR" altLang="en-US" dirty="0" smtClean="0">
                <a:solidFill>
                  <a:schemeClr val="tx1"/>
                </a:solidFill>
              </a:rPr>
              <a:t>에서 웹사이트를 구축할 수 있게 해주는 가장 핵심적인 모듈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어플리케이션을 구축해 클라이언트와 서버와의 통신을 도와줄 수 있게 하는 모듈이다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12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208"/>
            <a:ext cx="6096000" cy="26722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732" y="2304893"/>
            <a:ext cx="3553321" cy="22482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46912" y="6018492"/>
            <a:ext cx="5298175" cy="48206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서버 객체를 만들어서 띄울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40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blog.kakaocdn.net/dn/dh7exr/btrLiCNlSZx/tXddbQW8Plg65wKSDP28y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50" y="1411631"/>
            <a:ext cx="5939700" cy="456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81004" y="65850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 논 블로킹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047" y="558795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앱에서 </a:t>
            </a:r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  <a:r>
              <a:rPr lang="ko-KR" altLang="en-US" dirty="0" smtClean="0">
                <a:solidFill>
                  <a:schemeClr val="tx1"/>
                </a:solidFill>
              </a:rPr>
              <a:t>하는 동안 작업이 계속되는 상태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30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‘npm </a:t>
            </a:r>
            <a:r>
              <a:rPr lang="ko-KR" altLang="en-US" sz="1400" dirty="0" smtClean="0">
                <a:solidFill>
                  <a:schemeClr val="tx1"/>
                </a:solidFill>
              </a:rPr>
              <a:t>모듈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3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510907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‘python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pip</a:t>
            </a:r>
            <a:r>
              <a:rPr lang="ko-KR" altLang="en-US" sz="1400" dirty="0" smtClean="0">
                <a:solidFill>
                  <a:schemeClr val="tx1"/>
                </a:solidFill>
              </a:rPr>
              <a:t>같이 모듈을 모아놓는 패키지 매니저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63046" y="584531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‘npmjs.com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모듈 검색도 가능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34" y="1"/>
            <a:ext cx="9531927" cy="50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4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6912" y="2929074"/>
            <a:ext cx="6238175" cy="9998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여기서 잠깐 </a:t>
            </a:r>
            <a:r>
              <a:rPr lang="ko-KR" altLang="en-US" dirty="0" err="1" smtClean="0">
                <a:solidFill>
                  <a:schemeClr val="tx1"/>
                </a:solidFill>
              </a:rPr>
              <a:t>콩지식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라운드 로빈이란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305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십와 on Twitter: &quot;RT @1bWkqCgHxq2umYG: 역사 관련 글에 이런 소리가 나오면 거르면 매우 좋다. 대부분  인과관계를 거스르고 영국 탓이에요, 또는 프랑스 탓이에요. 라고 지껄이는 글이 대다수이기 때문.  https://t.co/tjQu4Z1njR&quot; /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800225"/>
            <a:ext cx="52578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7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6912" y="2929074"/>
            <a:ext cx="6238175" cy="9998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불어 </a:t>
            </a:r>
            <a:r>
              <a:rPr lang="en-US" altLang="ko-KR" dirty="0" smtClean="0">
                <a:solidFill>
                  <a:schemeClr val="tx1"/>
                </a:solidFill>
              </a:rPr>
              <a:t>rond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en-US" altLang="ko-KR" dirty="0" smtClean="0">
                <a:solidFill>
                  <a:schemeClr val="tx1"/>
                </a:solidFill>
              </a:rPr>
              <a:t>rubin</a:t>
            </a:r>
            <a:r>
              <a:rPr lang="ko-KR" altLang="en-US" dirty="0" smtClean="0">
                <a:solidFill>
                  <a:schemeClr val="tx1"/>
                </a:solidFill>
              </a:rPr>
              <a:t>을 영국 사람들이 잘못 알아들은 게 굳어져서 라운드 로빈이 되었다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사발통문식</a:t>
            </a:r>
            <a:r>
              <a:rPr lang="ko-KR" altLang="en-US" dirty="0" smtClean="0">
                <a:solidFill>
                  <a:schemeClr val="tx1"/>
                </a:solidFill>
              </a:rPr>
              <a:t> 청원서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불어로는 둥근 리본이라는 뜻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82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6912" y="5580834"/>
            <a:ext cx="6238175" cy="9998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불어 </a:t>
            </a:r>
            <a:r>
              <a:rPr lang="en-US" altLang="ko-KR" dirty="0" smtClean="0">
                <a:solidFill>
                  <a:schemeClr val="tx1"/>
                </a:solidFill>
              </a:rPr>
              <a:t>rond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en-US" altLang="ko-KR" dirty="0" smtClean="0">
                <a:solidFill>
                  <a:schemeClr val="tx1"/>
                </a:solidFill>
              </a:rPr>
              <a:t>rubin</a:t>
            </a:r>
            <a:r>
              <a:rPr lang="ko-KR" altLang="en-US" dirty="0" smtClean="0">
                <a:solidFill>
                  <a:schemeClr val="tx1"/>
                </a:solidFill>
              </a:rPr>
              <a:t>을 영국사람들이 잘못 알아들은 게 굳어져서 라운드 로빈이 되었다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사발통문식</a:t>
            </a:r>
            <a:r>
              <a:rPr lang="ko-KR" altLang="en-US" dirty="0" smtClean="0">
                <a:solidFill>
                  <a:schemeClr val="tx1"/>
                </a:solidFill>
              </a:rPr>
              <a:t> 청원서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불어로는 둥근 리본이라는 뜻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146" name="Picture 2" descr="Rubin Zoisit armband, natuurlijk, rond, 12 mm : Amazon.nl: Kleding,  schoenen &amp; sierad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811652"/>
            <a:ext cx="2826327" cy="284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28797" y="3968165"/>
            <a:ext cx="4496230" cy="72065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프랑스 사람들의 의도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둥근 리본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66972" y="3968165"/>
            <a:ext cx="4496230" cy="72065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영국 사람들의 의도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이러면 누가 주모자인지 모르겠지</a:t>
            </a:r>
            <a:r>
              <a:rPr lang="en-US" altLang="ko-KR" dirty="0" smtClean="0">
                <a:solidFill>
                  <a:schemeClr val="tx1"/>
                </a:solidFill>
              </a:rPr>
              <a:t>?)</a:t>
            </a:r>
          </a:p>
        </p:txBody>
      </p:sp>
      <p:pic>
        <p:nvPicPr>
          <p:cNvPr id="6148" name="Picture 4" descr="Beat to Quarters — Round Rob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444" y="811652"/>
            <a:ext cx="3395285" cy="249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5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660</Words>
  <Application>Microsoft Office PowerPoint</Application>
  <PresentationFormat>와이드스크린</PresentationFormat>
  <Paragraphs>105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257</cp:revision>
  <dcterms:created xsi:type="dcterms:W3CDTF">2023-03-28T00:49:55Z</dcterms:created>
  <dcterms:modified xsi:type="dcterms:W3CDTF">2023-04-18T07:46:00Z</dcterms:modified>
</cp:coreProperties>
</file>