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80" r:id="rId11"/>
    <p:sldId id="282" r:id="rId12"/>
    <p:sldId id="283" r:id="rId13"/>
    <p:sldId id="268" r:id="rId14"/>
    <p:sldId id="284" r:id="rId15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>
      <p:cViewPr>
        <p:scale>
          <a:sx n="142" d="100"/>
          <a:sy n="14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33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744491c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744491c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03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744491c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744491c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20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bec1b09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bec1b09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19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bec1b09d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bec1b09d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753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ec1b09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ec1b09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547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ec1b09d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ec1b09d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18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22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7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80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779625"/>
            <a:ext cx="88326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Ryan Apolonio, Yuan Zhong,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Ramon Faylona, Linea Fuller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7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915B3F-E47B-1643-9270-51B4DE5A0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03"/>
          <a:stretch/>
        </p:blipFill>
        <p:spPr>
          <a:xfrm>
            <a:off x="4817813" y="2132955"/>
            <a:ext cx="8487052" cy="2206589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1EACA8F-C3F5-F640-88DF-E7C7C4FA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0296"/>
            <a:ext cx="4817813" cy="2591908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97FDBF-819A-2943-AFE8-28C53D105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859"/>
          <a:stretch/>
        </p:blipFill>
        <p:spPr>
          <a:xfrm>
            <a:off x="0" y="736388"/>
            <a:ext cx="8487052" cy="820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BA0E3-6F87-7443-8FAD-32B648EEF520}"/>
              </a:ext>
            </a:extLst>
          </p:cNvPr>
          <p:cNvSpPr txBox="1"/>
          <p:nvPr/>
        </p:nvSpPr>
        <p:spPr>
          <a:xfrm>
            <a:off x="89647" y="207399"/>
            <a:ext cx="8101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USA Temperature and precipitation analysis for every decade from 1901 to 2012 </a:t>
            </a:r>
          </a:p>
        </p:txBody>
      </p:sp>
    </p:spTree>
    <p:extLst>
      <p:ext uri="{BB962C8B-B14F-4D97-AF65-F5344CB8AC3E}">
        <p14:creationId xmlns:p14="http://schemas.microsoft.com/office/powerpoint/2010/main" val="329516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E9BA62EC-5BA2-AF4E-92A0-89FA0B94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2" y="657033"/>
            <a:ext cx="3623680" cy="4379700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0C64B9B-5B94-A746-9783-C51D7EB1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76" y="763800"/>
            <a:ext cx="3933179" cy="437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3DF20-F7A8-3541-9496-5EF26BD513FE}"/>
              </a:ext>
            </a:extLst>
          </p:cNvPr>
          <p:cNvSpPr txBox="1"/>
          <p:nvPr/>
        </p:nvSpPr>
        <p:spPr>
          <a:xfrm>
            <a:off x="251012" y="248771"/>
            <a:ext cx="5189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USA Average Temperature is rapidly increasing since 1961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96D0F-F6F9-5342-8FF2-7D27BA495BEF}"/>
              </a:ext>
            </a:extLst>
          </p:cNvPr>
          <p:cNvSpPr txBox="1"/>
          <p:nvPr/>
        </p:nvSpPr>
        <p:spPr>
          <a:xfrm>
            <a:off x="251012" y="2187388"/>
            <a:ext cx="3738282" cy="27073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6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31C9FDDE-1565-9B40-A978-FD3CE225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8" y="521578"/>
            <a:ext cx="3461763" cy="4193241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E1CDAFF-EB5E-E149-9730-22A1F0BFA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05" y="521578"/>
            <a:ext cx="3461763" cy="4100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D07E4-D9D5-A546-9CD3-191268D9DBB7}"/>
              </a:ext>
            </a:extLst>
          </p:cNvPr>
          <p:cNvSpPr txBox="1"/>
          <p:nvPr/>
        </p:nvSpPr>
        <p:spPr>
          <a:xfrm>
            <a:off x="251012" y="92900"/>
            <a:ext cx="412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 Average and Max Precipitation </a:t>
            </a:r>
          </a:p>
        </p:txBody>
      </p:sp>
    </p:spTree>
    <p:extLst>
      <p:ext uri="{BB962C8B-B14F-4D97-AF65-F5344CB8AC3E}">
        <p14:creationId xmlns:p14="http://schemas.microsoft.com/office/powerpoint/2010/main" val="370627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2045152F-1D7A-864B-A565-21C0EA50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307777"/>
            <a:ext cx="6241127" cy="47555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233B3D-9D00-9940-BFC1-08C215BB34C5}"/>
              </a:ext>
            </a:extLst>
          </p:cNvPr>
          <p:cNvSpPr/>
          <p:nvPr/>
        </p:nvSpPr>
        <p:spPr>
          <a:xfrm>
            <a:off x="322728" y="0"/>
            <a:ext cx="8686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Max Temperature and Max Precipitation in USA has a week 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BEAC4-90E8-AC46-B440-CFC8DEBC85C9}"/>
              </a:ext>
            </a:extLst>
          </p:cNvPr>
          <p:cNvSpPr txBox="1"/>
          <p:nvPr/>
        </p:nvSpPr>
        <p:spPr>
          <a:xfrm>
            <a:off x="1676399" y="2134870"/>
            <a:ext cx="1488142" cy="307777"/>
          </a:xfrm>
          <a:prstGeom prst="rect">
            <a:avLst/>
          </a:prstGeom>
          <a:noFill/>
          <a:ln w="158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5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CEDA5-7D0E-3646-93A3-D75CACB6CE99}"/>
              </a:ext>
            </a:extLst>
          </p:cNvPr>
          <p:cNvSpPr txBox="1"/>
          <p:nvPr/>
        </p:nvSpPr>
        <p:spPr>
          <a:xfrm>
            <a:off x="421342" y="29583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Conclusion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4039E-0737-F240-B660-8D08CF8B1B49}"/>
              </a:ext>
            </a:extLst>
          </p:cNvPr>
          <p:cNvSpPr/>
          <p:nvPr/>
        </p:nvSpPr>
        <p:spPr>
          <a:xfrm>
            <a:off x="1129552" y="971312"/>
            <a:ext cx="60780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-apple-system"/>
              </a:rPr>
              <a:t>1. Time vs Temperature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: All three countries showed in increase in temperature over the years. All three graphs produced significant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r-values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representing a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moderatae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correlation.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b="1" dirty="0">
                <a:solidFill>
                  <a:srgbClr val="24292F"/>
                </a:solidFill>
                <a:latin typeface="-apple-system"/>
              </a:rPr>
              <a:t>2.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Time vs precipitation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: Precipitation patters did not seem to change over time. The comparison for each country produced a weak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r-value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signifying that there was no significant relationship between time and precipitation.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b="1" dirty="0">
                <a:solidFill>
                  <a:srgbClr val="24292F"/>
                </a:solidFill>
                <a:latin typeface="-apple-system"/>
              </a:rPr>
              <a:t>3. Temperature vs precipitation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:  There is no correlation between average temperature and average precipitation. Interestingly, the average Tm change rate is climbing rapidly since 1961. There is a week correlation between Max Temp and Max Precipitation in USA from 1901 to 2012.</a:t>
            </a:r>
          </a:p>
        </p:txBody>
      </p:sp>
    </p:spTree>
    <p:extLst>
      <p:ext uri="{BB962C8B-B14F-4D97-AF65-F5344CB8AC3E}">
        <p14:creationId xmlns:p14="http://schemas.microsoft.com/office/powerpoint/2010/main" val="334771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73700" y="303250"/>
            <a:ext cx="3701700" cy="13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Climate Data API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01950" y="1598875"/>
            <a:ext cx="4045200" cy="31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-A scientific consensus on the rise in global temperatures due to human activities; greenhouse gas emissions, deforestation, and intensive agriculture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-Definitively answer if the Earth’s temperature is rising and its effect on precipitation patterns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64"/>
              <a:t>-</a:t>
            </a:r>
            <a:r>
              <a:rPr lang="en" sz="1664"/>
              <a:t>We compared Time versus Temperature, Time versus Precipitation, and Temperature versus Precipitation</a:t>
            </a:r>
            <a:endParaRPr sz="1664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67" name="Google Shape;67;p14"/>
          <p:cNvSpPr txBox="1"/>
          <p:nvPr/>
        </p:nvSpPr>
        <p:spPr>
          <a:xfrm>
            <a:off x="5021275" y="171775"/>
            <a:ext cx="3594300" cy="384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-Access to programmatic climate data that’s used on World Bank’s Climate Change Knowledge Portal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-Estimates of periodic  temperature and precipitation changes measured by GCM’s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Global Circulation Models: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-Complex mathematical representation of major climate system components and their interactions to predict climate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-Accurate with small uncertainty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-Average Yearly temperature and precipitation change from 1901-2012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-Countries: USA, AUS, BRA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5780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 and Creating Dataframes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-Checked for duplicates and NaN values within the database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-Assembled url and made an API request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-Pulled for specific data using a loop function and appended the extracted info into a list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-Converted and exported the dataframe as a csv file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650" y="1152478"/>
            <a:ext cx="4796651" cy="177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350" y="2998350"/>
            <a:ext cx="4796652" cy="141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99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73700" y="303250"/>
            <a:ext cx="3701700" cy="6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vs Temp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301950" y="806475"/>
            <a:ext cx="40452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Sampling 3 countries located on the Northern Hemisphere, Southern Hemisphere and the Equator, indicates there is a rise of temperature Globally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0" y="1523400"/>
            <a:ext cx="4380775" cy="255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100" y="37300"/>
            <a:ext cx="2608999" cy="166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100" y="1739938"/>
            <a:ext cx="2608999" cy="16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3100" y="3440875"/>
            <a:ext cx="2609000" cy="1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01950" y="4173000"/>
            <a:ext cx="387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Shown together as an overview shows minute movement in temperature, but broken down individually we see there is measurable movement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7050" y="317375"/>
            <a:ext cx="1566950" cy="11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0724" y="1806400"/>
            <a:ext cx="1566951" cy="15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0725" y="3602850"/>
            <a:ext cx="1566950" cy="11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07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vs Temp contd..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220400" cy="18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Applying linear regression on the charts we see moderate rate of change based on Spearman’s rank correlation: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Conventionally: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|r|&gt;0.8 =&gt;   	very strong relationship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0.6 ≤|r|    	strong relationship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0.4≤|r|     	moderate relationship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0.2 ≤|r|   	weak relationship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|r|           	very weak relationship</a:t>
            </a:r>
            <a:endParaRPr sz="12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725" y="100050"/>
            <a:ext cx="2475075" cy="1830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750" y="1433963"/>
            <a:ext cx="2572525" cy="186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7725" y="3154025"/>
            <a:ext cx="2475075" cy="180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00" y="2930825"/>
            <a:ext cx="4220400" cy="20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2800" y="614200"/>
            <a:ext cx="23212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7724" y="2107238"/>
            <a:ext cx="2129925" cy="5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22801" y="3674650"/>
            <a:ext cx="2321200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55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250" y="2383025"/>
            <a:ext cx="3328700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Time vs Precipitation</a:t>
            </a:r>
            <a:endParaRPr sz="3620"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81225" y="1050900"/>
            <a:ext cx="2494500" cy="3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Comparison of three countries (USA, BRA, AUS)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Seems like slight increase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Brazil has higher precipitation</a:t>
            </a:r>
            <a:endParaRPr sz="20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546" y="1152475"/>
            <a:ext cx="6056750" cy="13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2524" y="2501449"/>
            <a:ext cx="3179775" cy="220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25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1475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vs Precipitation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250" y="3569800"/>
            <a:ext cx="2124225" cy="14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319" y="1858663"/>
            <a:ext cx="2327756" cy="15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769" y="147525"/>
            <a:ext cx="2327756" cy="15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01" y="3095591"/>
            <a:ext cx="4045200" cy="169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59900" y="1753975"/>
            <a:ext cx="409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Linear regression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Slight increase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No correlation, low r-value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458575"/>
            <a:ext cx="2023425" cy="2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7475" y="4164700"/>
            <a:ext cx="2246525" cy="2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63525" y="804425"/>
            <a:ext cx="2080475" cy="1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93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32737C8-5846-6049-BFF0-1EE09C060B9D}"/>
              </a:ext>
            </a:extLst>
          </p:cNvPr>
          <p:cNvSpPr txBox="1">
            <a:spLocks/>
          </p:cNvSpPr>
          <p:nvPr/>
        </p:nvSpPr>
        <p:spPr>
          <a:xfrm>
            <a:off x="-62143" y="-1982000"/>
            <a:ext cx="3837000" cy="11667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Temperature vs Precipitation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B8AB88-3976-6749-84B4-BA18EFBD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2" y="279742"/>
            <a:ext cx="3682845" cy="245523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ACFADEA-6120-1A40-810A-75BA1CC8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8" y="2636906"/>
            <a:ext cx="3579189" cy="23861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9EE246-1E3C-914E-918A-1BD2A98FA8C6}"/>
              </a:ext>
            </a:extLst>
          </p:cNvPr>
          <p:cNvSpPr/>
          <p:nvPr/>
        </p:nvSpPr>
        <p:spPr>
          <a:xfrm>
            <a:off x="157098" y="0"/>
            <a:ext cx="31660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dirty="0"/>
              <a:t>Temperature vs Precipitation</a:t>
            </a:r>
            <a:endParaRPr lang="en-US" sz="16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98EC966-D4E4-EF4B-927B-00AE11B1D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981" y="177461"/>
            <a:ext cx="3761794" cy="208199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5286BB5-DB33-BB48-8D03-45A8539FF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513" y="2683224"/>
            <a:ext cx="3579191" cy="23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EC8C064-C9E5-AF4A-AFB0-398B332F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1" y="500368"/>
            <a:ext cx="4888380" cy="170753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6B22C48-7DF9-0047-9A4F-DD0D1171C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68"/>
          <a:stretch/>
        </p:blipFill>
        <p:spPr>
          <a:xfrm>
            <a:off x="180944" y="2816850"/>
            <a:ext cx="3220025" cy="2284489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3C8E56F3-9148-1746-AB7D-9899E8E708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75"/>
          <a:stretch/>
        </p:blipFill>
        <p:spPr>
          <a:xfrm>
            <a:off x="180944" y="500368"/>
            <a:ext cx="3052550" cy="21663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94C813-6C81-5E40-A394-4D7453D200BD}"/>
              </a:ext>
            </a:extLst>
          </p:cNvPr>
          <p:cNvSpPr txBox="1"/>
          <p:nvPr/>
        </p:nvSpPr>
        <p:spPr>
          <a:xfrm>
            <a:off x="102325" y="2923"/>
            <a:ext cx="8574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correlation and linear regression analysis for Temperature and Precipitation for three countries</a:t>
            </a:r>
          </a:p>
        </p:txBody>
      </p:sp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54DB7223-8CDB-5643-BE78-6AEFF68F0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076" y="2331011"/>
            <a:ext cx="3651980" cy="24346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6C05F7D-21A7-BC4F-B131-DB0D24A45C63}"/>
              </a:ext>
            </a:extLst>
          </p:cNvPr>
          <p:cNvSpPr/>
          <p:nvPr/>
        </p:nvSpPr>
        <p:spPr>
          <a:xfrm>
            <a:off x="4280710" y="2207901"/>
            <a:ext cx="2630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The r-squared is: </a:t>
            </a:r>
            <a:r>
              <a:rPr lang="en-US" sz="1000" dirty="0">
                <a:solidFill>
                  <a:srgbClr val="FF0000"/>
                </a:solidFill>
              </a:rPr>
              <a:t>0.0008969851544833486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00F98-4477-6841-A9A2-5FEEB35A0BA5}"/>
              </a:ext>
            </a:extLst>
          </p:cNvPr>
          <p:cNvSpPr/>
          <p:nvPr/>
        </p:nvSpPr>
        <p:spPr>
          <a:xfrm>
            <a:off x="649618" y="302176"/>
            <a:ext cx="2560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The r-squared is: </a:t>
            </a:r>
            <a:r>
              <a:rPr lang="en-US" sz="1000" dirty="0">
                <a:solidFill>
                  <a:srgbClr val="FF0000"/>
                </a:solidFill>
              </a:rPr>
              <a:t>0.029497464029031233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CB8A9D-C83B-F245-A35A-26839609B2C9}"/>
              </a:ext>
            </a:extLst>
          </p:cNvPr>
          <p:cNvSpPr/>
          <p:nvPr/>
        </p:nvSpPr>
        <p:spPr>
          <a:xfrm>
            <a:off x="649618" y="2667650"/>
            <a:ext cx="2489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The r-squared is: </a:t>
            </a:r>
            <a:r>
              <a:rPr lang="en-US" sz="1000" dirty="0">
                <a:solidFill>
                  <a:srgbClr val="FF0000"/>
                </a:solidFill>
              </a:rPr>
              <a:t>0.03258457785632551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150ED2-ECB9-6D47-9137-8D1ACEC64030}"/>
              </a:ext>
            </a:extLst>
          </p:cNvPr>
          <p:cNvSpPr txBox="1"/>
          <p:nvPr/>
        </p:nvSpPr>
        <p:spPr>
          <a:xfrm>
            <a:off x="5596134" y="4643132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1.Temp &amp; Pre is Biome specific </a:t>
            </a:r>
          </a:p>
          <a:p>
            <a:r>
              <a:rPr lang="en-US" dirty="0">
                <a:solidFill>
                  <a:srgbClr val="FF0000"/>
                </a:solidFill>
              </a:rPr>
              <a:t>2.The rate of change is more informative</a:t>
            </a:r>
          </a:p>
        </p:txBody>
      </p:sp>
    </p:spTree>
    <p:extLst>
      <p:ext uri="{BB962C8B-B14F-4D97-AF65-F5344CB8AC3E}">
        <p14:creationId xmlns:p14="http://schemas.microsoft.com/office/powerpoint/2010/main" val="145649360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539</Words>
  <Application>Microsoft Macintosh PowerPoint</Application>
  <PresentationFormat>On-screen Show (16:9)</PresentationFormat>
  <Paragraphs>60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Proxima Nova</vt:lpstr>
      <vt:lpstr>Arial</vt:lpstr>
      <vt:lpstr>-apple-system</vt:lpstr>
      <vt:lpstr>Spearmint</vt:lpstr>
      <vt:lpstr>Project 1</vt:lpstr>
      <vt:lpstr>The Climate Data API</vt:lpstr>
      <vt:lpstr>Cleaning Data and Creating Dataframes</vt:lpstr>
      <vt:lpstr>Time vs Temp</vt:lpstr>
      <vt:lpstr>Time vs Temp contd..</vt:lpstr>
      <vt:lpstr>Time vs Precipitation</vt:lpstr>
      <vt:lpstr>Time vs Precipitation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cp:lastModifiedBy>Yuan Zhong</cp:lastModifiedBy>
  <cp:revision>8</cp:revision>
  <dcterms:modified xsi:type="dcterms:W3CDTF">2021-11-20T20:20:24Z</dcterms:modified>
</cp:coreProperties>
</file>