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394" r:id="rId3"/>
    <p:sldId id="405" r:id="rId4"/>
    <p:sldId id="332" r:id="rId5"/>
    <p:sldId id="395" r:id="rId6"/>
    <p:sldId id="406" r:id="rId7"/>
    <p:sldId id="399" r:id="rId8"/>
    <p:sldId id="398" r:id="rId9"/>
    <p:sldId id="407" r:id="rId10"/>
    <p:sldId id="400" r:id="rId11"/>
    <p:sldId id="401" r:id="rId12"/>
    <p:sldId id="402" r:id="rId13"/>
    <p:sldId id="403" r:id="rId14"/>
    <p:sldId id="404" r:id="rId15"/>
    <p:sldId id="261" r:id="rId16"/>
    <p:sldId id="260" r:id="rId17"/>
  </p:sldIdLst>
  <p:sldSz cx="9144000" cy="5143500" type="screen16x9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33"/>
    <a:srgbClr val="666666"/>
    <a:srgbClr val="FF3399"/>
    <a:srgbClr val="005BAC"/>
    <a:srgbClr val="CCCCCC"/>
    <a:srgbClr val="464646"/>
    <a:srgbClr val="00D6B5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3784" autoAdjust="0"/>
  </p:normalViewPr>
  <p:slideViewPr>
    <p:cSldViewPr snapToGrid="0">
      <p:cViewPr varScale="1">
        <p:scale>
          <a:sx n="83" d="100"/>
          <a:sy n="83" d="100"/>
        </p:scale>
        <p:origin x="784" y="52"/>
      </p:cViewPr>
      <p:guideLst>
        <p:guide orient="horz" pos="1620"/>
        <p:guide pos="2880"/>
      </p:guideLst>
    </p:cSldViewPr>
  </p:slideViewPr>
  <p:outlineViewPr>
    <p:cViewPr>
      <p:scale>
        <a:sx n="25" d="100"/>
        <a:sy n="25" d="100"/>
      </p:scale>
      <p:origin x="0" y="-55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121" y="1279287"/>
            <a:ext cx="6139502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431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415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422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501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92"/>
            <a:ext cx="7886700" cy="43596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0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8035" indent="0">
              <a:buNone/>
              <a:defRPr sz="1050"/>
            </a:lvl7pPr>
            <a:lvl8pPr marL="2400935" indent="0">
              <a:buNone/>
              <a:defRPr sz="1050"/>
            </a:lvl8pPr>
            <a:lvl9pPr marL="2743835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458"/>
            <a:ext cx="7886700" cy="326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097"/>
            <a:ext cx="30861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keineahnung2345/article/details/11436959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E:\owncloud\刘达\2017年\深蓝学院\PPT模板\ppt1封面a.pngppt1封面a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50" y="0"/>
            <a:ext cx="9162415" cy="5144400"/>
          </a:xfrm>
          <a:prstGeom prst="rect">
            <a:avLst/>
          </a:prstGeom>
        </p:spPr>
      </p:pic>
      <p:pic>
        <p:nvPicPr>
          <p:cNvPr id="9" name="图片 8" descr="E:\owncloud\刘达\2017年\深蓝学院\logo\导出图\深蓝学院-标准色.png深蓝学院-标准色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510065" y="397880"/>
            <a:ext cx="2298379" cy="70548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061020" y="1501245"/>
            <a:ext cx="5448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三维点云处理第一次作业</a:t>
            </a:r>
            <a:endParaRPr lang="en-US" altLang="zh-CN" sz="2400" b="1" dirty="0">
              <a:solidFill>
                <a:srgbClr val="46464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62000" y="3223260"/>
            <a:ext cx="695325" cy="695325"/>
          </a:xfrm>
          <a:prstGeom prst="ellipse">
            <a:avLst/>
          </a:prstGeom>
          <a:blipFill rotWithShape="1">
            <a:blip r:embed="rId5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13105" y="3174365"/>
            <a:ext cx="793750" cy="793750"/>
          </a:xfrm>
          <a:prstGeom prst="ellipse">
            <a:avLst/>
          </a:prstGeom>
          <a:noFill/>
          <a:ln w="34925">
            <a:solidFill>
              <a:srgbClr val="005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690968" y="3422177"/>
            <a:ext cx="1376082" cy="294005"/>
          </a:xfrm>
          <a:prstGeom prst="rect">
            <a:avLst/>
          </a:prstGeom>
          <a:solidFill>
            <a:schemeClr val="bg1"/>
          </a:solidFill>
          <a:ln w="12700"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350045" y="3408405"/>
            <a:ext cx="858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Lorenzo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697999" y="3422177"/>
            <a:ext cx="665761" cy="294005"/>
          </a:xfrm>
          <a:prstGeom prst="rect">
            <a:avLst/>
          </a:prstGeom>
          <a:solidFill>
            <a:srgbClr val="46464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669890" y="3408405"/>
            <a:ext cx="771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主讲人</a:t>
            </a:r>
            <a:endParaRPr lang="zh-CN" altLang="en-US" sz="1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>
                <a:latin typeface="隶书" panose="02010509060101010101" pitchFamily="49" charset="-122"/>
                <a:ea typeface="隶书" panose="02010509060101010101" pitchFamily="49" charset="-122"/>
              </a:rPr>
              <a:t>选做题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en-US" altLang="zh-CN" sz="2000">
                <a:latin typeface="+mn-ea"/>
                <a:cs typeface="Times New Roman" panose="02020603050405020304" pitchFamily="18" charset="0"/>
              </a:rPr>
              <a:t>KITTI depth completion</a:t>
            </a:r>
            <a:r>
              <a:rPr lang="zh-CN" altLang="en-US" sz="2000">
                <a:latin typeface="+mn-ea"/>
                <a:cs typeface="Times New Roman" panose="02020603050405020304" pitchFamily="18" charset="0"/>
              </a:rPr>
              <a:t>数据集介绍</a:t>
            </a:r>
            <a:endParaRPr lang="en-US" altLang="zh-CN" sz="2000">
              <a:latin typeface="+mn-ea"/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en-US" altLang="zh-CN" sz="1700">
                <a:latin typeface="+mn-ea"/>
                <a:cs typeface="Times New Roman" panose="02020603050405020304" pitchFamily="18" charset="0"/>
                <a:hlinkClick r:id="rId3"/>
              </a:rPr>
              <a:t>https://blog.csdn.net/keineahnung2345/article/details/114369593</a:t>
            </a:r>
            <a:endParaRPr lang="en-US" altLang="zh-CN" sz="170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237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>
                <a:latin typeface="隶书" panose="02010509060101010101" pitchFamily="49" charset="-122"/>
                <a:ea typeface="隶书" panose="02010509060101010101" pitchFamily="49" charset="-122"/>
              </a:rPr>
              <a:t>选做题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"/>
              <p:cNvSpPr txBox="1">
                <a:spLocks noChangeArrowheads="1"/>
              </p:cNvSpPr>
              <p:nvPr/>
            </p:nvSpPr>
            <p:spPr>
              <a:xfrm>
                <a:off x="342123" y="1165779"/>
                <a:ext cx="8304244" cy="37858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0815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0815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0815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0815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0815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6585" indent="-170815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9485" indent="-170815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2385" indent="-170815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5285" indent="-170815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buClr>
                    <a:srgbClr val="6F1B1B"/>
                  </a:buClr>
                  <a:buFont typeface="Wingdings" panose="05000000000000000000" pitchFamily="2" charset="2"/>
                  <a:buChar char="l"/>
                </a:pPr>
                <a:r>
                  <a:rPr lang="en-US" altLang="zh-CN" sz="2000">
                    <a:latin typeface="+mn-ea"/>
                    <a:cs typeface="Times New Roman" panose="02020603050405020304" pitchFamily="18" charset="0"/>
                  </a:rPr>
                  <a:t>Bilateral Filter</a:t>
                </a:r>
              </a:p>
              <a:p>
                <a:pPr lvl="1">
                  <a:lnSpc>
                    <a:spcPct val="125000"/>
                  </a:lnSpc>
                  <a:buClr>
                    <a:srgbClr val="6F1B1B"/>
                  </a:buClr>
                  <a:buFont typeface="Wingdings" panose="05000000000000000000" pitchFamily="2" charset="2"/>
                  <a:buChar char="l"/>
                </a:pPr>
                <a:r>
                  <a:rPr lang="zh-CN" altLang="en-US" sz="1700">
                    <a:latin typeface="+mn-ea"/>
                    <a:cs typeface="Times New Roman" panose="02020603050405020304" pitchFamily="18" charset="0"/>
                  </a:rPr>
                  <a:t>每个像素的新</a:t>
                </a:r>
                <a:r>
                  <a:rPr lang="en-US" altLang="zh-CN" sz="1700">
                    <a:latin typeface="+mn-ea"/>
                    <a:cs typeface="Times New Roman" panose="02020603050405020304" pitchFamily="18" charset="0"/>
                  </a:rPr>
                  <a:t>intensity</a:t>
                </a:r>
                <a:r>
                  <a:rPr lang="zh-CN" altLang="en-US" sz="1700">
                    <a:latin typeface="+mn-ea"/>
                    <a:cs typeface="Times New Roman" panose="02020603050405020304" pitchFamily="18" charset="0"/>
                  </a:rPr>
                  <a:t>由它的邻域</a:t>
                </a:r>
                <a14:m>
                  <m:oMath xmlns:m="http://schemas.openxmlformats.org/officeDocument/2006/math">
                    <m:r>
                      <a:rPr lang="en-US" altLang="zh-CN" sz="1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zh-CN" altLang="en-US" sz="1700">
                    <a:latin typeface="+mn-ea"/>
                    <a:cs typeface="Times New Roman" panose="02020603050405020304" pitchFamily="18" charset="0"/>
                  </a:rPr>
                  <a:t>决定</a:t>
                </a:r>
                <a:endParaRPr lang="en-US" altLang="zh-CN" sz="1700">
                  <a:latin typeface="+mn-ea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25000"/>
                  </a:lnSpc>
                  <a:buClr>
                    <a:srgbClr val="6F1B1B"/>
                  </a:buClr>
                  <a:buFont typeface="Wingdings" panose="05000000000000000000" pitchFamily="2" charset="2"/>
                  <a:buChar char="l"/>
                </a:pPr>
                <a:r>
                  <a:rPr lang="zh-CN" altLang="en-US" sz="1700">
                    <a:latin typeface="+mn-ea"/>
                    <a:cs typeface="Times New Roman" panose="02020603050405020304" pitchFamily="18" charset="0"/>
                  </a:rPr>
                  <a:t>邻域中每个像素的权重由以下两点决定</a:t>
                </a:r>
                <a:endParaRPr lang="en-US" altLang="zh-CN" sz="1700">
                  <a:latin typeface="+mn-ea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25000"/>
                  </a:lnSpc>
                  <a:buClr>
                    <a:srgbClr val="6F1B1B"/>
                  </a:buClr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latin typeface="+mn-ea"/>
                    <a:cs typeface="Times New Roman" panose="02020603050405020304" pitchFamily="18" charset="0"/>
                  </a:rPr>
                  <a:t>该像素与待更新像素的距离</a:t>
                </a:r>
                <a:endParaRPr lang="en-US" altLang="zh-CN" sz="1400">
                  <a:latin typeface="+mn-ea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25000"/>
                  </a:lnSpc>
                  <a:buClr>
                    <a:srgbClr val="6F1B1B"/>
                  </a:buClr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latin typeface="+mn-ea"/>
                    <a:cs typeface="Times New Roman" panose="02020603050405020304" pitchFamily="18" charset="0"/>
                  </a:rPr>
                  <a:t>该像素与待更新像素</a:t>
                </a:r>
                <a:r>
                  <a:rPr lang="en-US" altLang="zh-CN" sz="1400">
                    <a:latin typeface="+mn-ea"/>
                    <a:cs typeface="Times New Roman" panose="02020603050405020304" pitchFamily="18" charset="0"/>
                  </a:rPr>
                  <a:t>intensity</a:t>
                </a:r>
                <a:r>
                  <a:rPr lang="zh-CN" altLang="en-US" sz="1400">
                    <a:latin typeface="+mn-ea"/>
                    <a:cs typeface="Times New Roman" panose="02020603050405020304" pitchFamily="18" charset="0"/>
                  </a:rPr>
                  <a:t>的差值</a:t>
                </a:r>
                <a:endParaRPr lang="en-US" altLang="zh-CN" sz="1400">
                  <a:latin typeface="+mn-ea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25000"/>
                  </a:lnSpc>
                  <a:buClr>
                    <a:srgbClr val="6F1B1B"/>
                  </a:buClr>
                  <a:buFont typeface="Wingdings" panose="05000000000000000000" pitchFamily="2" charset="2"/>
                  <a:buChar char="l"/>
                </a:pPr>
                <a:r>
                  <a:rPr lang="zh-CN" altLang="en-US" sz="1700">
                    <a:latin typeface="+mn-ea"/>
                    <a:cs typeface="Times New Roman" panose="02020603050405020304" pitchFamily="18" charset="0"/>
                  </a:rPr>
                  <a:t>可调参数</a:t>
                </a:r>
                <a:endParaRPr lang="en-US" altLang="zh-CN" sz="1700">
                  <a:latin typeface="+mn-ea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25000"/>
                  </a:lnSpc>
                  <a:buClr>
                    <a:srgbClr val="6F1B1B"/>
                  </a:buClr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latin typeface="+mn-ea"/>
                    <a:cs typeface="Times New Roman" panose="02020603050405020304" pitchFamily="18" charset="0"/>
                  </a:rPr>
                  <a:t>邻域大小</a:t>
                </a:r>
                <a:endParaRPr lang="en-US" altLang="zh-CN" sz="1400">
                  <a:latin typeface="+mn-ea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25000"/>
                  </a:lnSpc>
                  <a:buClr>
                    <a:srgbClr val="6F1B1B"/>
                  </a:buClr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latin typeface="+mn-ea"/>
                    <a:cs typeface="Times New Roman" panose="02020603050405020304" pitchFamily="18" charset="0"/>
                  </a:rPr>
                  <a:t>两个高斯函数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1400">
                    <a:latin typeface="+mn-ea"/>
                    <a:cs typeface="Times New Roman" panose="02020603050405020304" pitchFamily="18" charset="0"/>
                  </a:rPr>
                  <a:t>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r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1400">
                    <a:latin typeface="+mn-ea"/>
                    <a:cs typeface="Times New Roman" panose="02020603050405020304" pitchFamily="18" charset="0"/>
                  </a:rPr>
                  <a:t>的标准差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1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1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及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zh-CN" sz="1400"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23" y="1165779"/>
                <a:ext cx="8304244" cy="3785823"/>
              </a:xfrm>
              <a:prstGeom prst="rect">
                <a:avLst/>
              </a:prstGeom>
              <a:blipFill>
                <a:blip r:embed="rId3"/>
                <a:stretch>
                  <a:fillRect l="-661" t="-1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DDF90C8E-FF6A-4119-9045-339918907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222" y="1490045"/>
            <a:ext cx="3209730" cy="63871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9DA60DB-710B-44D7-9D57-6C98710433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6438" y="3658365"/>
            <a:ext cx="3685439" cy="63871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44404CA-B634-4DAA-AE2F-9E13BED52E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3671" y="2626548"/>
            <a:ext cx="3170474" cy="63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04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>
                <a:latin typeface="隶书" panose="02010509060101010101" pitchFamily="49" charset="-122"/>
                <a:ea typeface="隶书" panose="02010509060101010101" pitchFamily="49" charset="-122"/>
              </a:rPr>
              <a:t>选做题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en-US" altLang="zh-CN" sz="2000">
                <a:latin typeface="+mn-ea"/>
                <a:cs typeface="Times New Roman" panose="02020603050405020304" pitchFamily="18" charset="0"/>
              </a:rPr>
              <a:t>Bilateral Filter</a:t>
            </a:r>
          </a:p>
          <a:p>
            <a:pPr lvl="1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1700">
                <a:latin typeface="+mn-ea"/>
                <a:cs typeface="Times New Roman" panose="02020603050405020304" pitchFamily="18" charset="0"/>
              </a:rPr>
              <a:t>加速方法</a:t>
            </a:r>
            <a:endParaRPr lang="en-US" altLang="zh-CN" sz="1700">
              <a:latin typeface="+mn-ea"/>
              <a:cs typeface="Times New Roman" panose="02020603050405020304" pitchFamily="18" charset="0"/>
            </a:endParaRPr>
          </a:p>
          <a:p>
            <a:pPr lvl="2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en-US" altLang="zh-CN" sz="1400">
                <a:latin typeface="+mn-ea"/>
                <a:cs typeface="Times New Roman" panose="02020603050405020304" pitchFamily="18" charset="0"/>
              </a:rPr>
              <a:t>neighborhood</a:t>
            </a:r>
            <a:r>
              <a:rPr lang="zh-CN" altLang="en-US" sz="1400">
                <a:latin typeface="+mn-ea"/>
                <a:cs typeface="Times New Roman" panose="02020603050405020304" pitchFamily="18" charset="0"/>
              </a:rPr>
              <a:t>一般为一个正方形，可以将邻域内的</a:t>
            </a:r>
            <a:r>
              <a:rPr lang="en-US" altLang="zh-CN" sz="1400">
                <a:latin typeface="+mn-ea"/>
                <a:cs typeface="Times New Roman" panose="02020603050405020304" pitchFamily="18" charset="0"/>
              </a:rPr>
              <a:t>intensity</a:t>
            </a:r>
            <a:r>
              <a:rPr lang="zh-CN" altLang="en-US" sz="1400">
                <a:latin typeface="+mn-ea"/>
                <a:cs typeface="Times New Roman" panose="02020603050405020304" pitchFamily="18" charset="0"/>
              </a:rPr>
              <a:t>及距离都表示成矩阵，然后使用矩阵乘法做运算</a:t>
            </a:r>
            <a:endParaRPr lang="en-US" altLang="zh-CN" sz="1400">
              <a:latin typeface="+mn-ea"/>
              <a:cs typeface="Times New Roman" panose="02020603050405020304" pitchFamily="18" charset="0"/>
            </a:endParaRPr>
          </a:p>
          <a:p>
            <a:pPr lvl="2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1400">
                <a:latin typeface="+mn-ea"/>
                <a:cs typeface="Times New Roman" panose="02020603050405020304" pitchFamily="18" charset="0"/>
              </a:rPr>
              <a:t>预先计算距离权重的</a:t>
            </a:r>
            <a:r>
              <a:rPr lang="en-US" altLang="zh-CN" sz="1400">
                <a:latin typeface="+mn-ea"/>
                <a:cs typeface="Times New Roman" panose="02020603050405020304" pitchFamily="18" charset="0"/>
              </a:rPr>
              <a:t>kernel</a:t>
            </a:r>
          </a:p>
          <a:p>
            <a:pPr lvl="2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1400">
                <a:latin typeface="+mn-ea"/>
                <a:cs typeface="Times New Roman" panose="02020603050405020304" pitchFamily="18" charset="0"/>
              </a:rPr>
              <a:t>预先对各种可能的</a:t>
            </a:r>
            <a:r>
              <a:rPr lang="en-US" altLang="zh-CN" sz="1400">
                <a:latin typeface="+mn-ea"/>
                <a:cs typeface="Times New Roman" panose="02020603050405020304" pitchFamily="18" charset="0"/>
              </a:rPr>
              <a:t>intensity</a:t>
            </a:r>
            <a:r>
              <a:rPr lang="zh-CN" altLang="en-US" sz="1400">
                <a:latin typeface="+mn-ea"/>
                <a:cs typeface="Times New Roman" panose="02020603050405020304" pitchFamily="18" charset="0"/>
              </a:rPr>
              <a:t>差值计算其通过高斯函数后的值 </a:t>
            </a:r>
            <a:r>
              <a:rPr lang="en-US" altLang="zh-CN" sz="1400">
                <a:latin typeface="+mn-ea"/>
                <a:cs typeface="Times New Roman" panose="02020603050405020304" pitchFamily="18" charset="0"/>
              </a:rPr>
              <a:t>@</a:t>
            </a:r>
            <a:r>
              <a:rPr lang="zh-CN" altLang="en-US" sz="1400">
                <a:latin typeface="+mn-ea"/>
                <a:cs typeface="Times New Roman" panose="02020603050405020304" pitchFamily="18" charset="0"/>
              </a:rPr>
              <a:t>金鑫</a:t>
            </a:r>
            <a:endParaRPr lang="en-US" altLang="zh-CN" sz="140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238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>
                <a:latin typeface="隶书" panose="02010509060101010101" pitchFamily="49" charset="-122"/>
                <a:ea typeface="隶书" panose="02010509060101010101" pitchFamily="49" charset="-122"/>
              </a:rPr>
              <a:t>选做题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"/>
              <p:cNvSpPr txBox="1">
                <a:spLocks noChangeArrowheads="1"/>
              </p:cNvSpPr>
              <p:nvPr/>
            </p:nvSpPr>
            <p:spPr>
              <a:xfrm>
                <a:off x="342123" y="1165779"/>
                <a:ext cx="8304244" cy="37858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0815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0815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0815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0815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0815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6585" indent="-170815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9485" indent="-170815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2385" indent="-170815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5285" indent="-170815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buClr>
                    <a:srgbClr val="6F1B1B"/>
                  </a:buClr>
                  <a:buFont typeface="Wingdings" panose="05000000000000000000" pitchFamily="2" charset="2"/>
                  <a:buChar char="l"/>
                </a:pPr>
                <a:r>
                  <a:rPr lang="zh-CN" altLang="en-US" sz="2000">
                    <a:latin typeface="+mn-ea"/>
                    <a:cs typeface="Times New Roman" panose="02020603050405020304" pitchFamily="18" charset="0"/>
                  </a:rPr>
                  <a:t>只对前</a:t>
                </a:r>
                <a:r>
                  <a:rPr lang="en-US" altLang="zh-CN" sz="2000">
                    <a:latin typeface="+mn-ea"/>
                    <a:cs typeface="Times New Roman" panose="02020603050405020304" pitchFamily="18" charset="0"/>
                  </a:rPr>
                  <a:t>100</a:t>
                </a:r>
                <a:r>
                  <a:rPr lang="zh-CN" altLang="en-US" sz="2000">
                    <a:latin typeface="+mn-ea"/>
                    <a:cs typeface="Times New Roman" panose="02020603050405020304" pitchFamily="18" charset="0"/>
                  </a:rPr>
                  <a:t>笔数据做评测，左侧为原始数据，右侧为做过</a:t>
                </a:r>
                <a:r>
                  <a:rPr lang="en-US" altLang="zh-CN" sz="2000">
                    <a:latin typeface="+mn-ea"/>
                    <a:cs typeface="Times New Roman" panose="02020603050405020304" pitchFamily="18" charset="0"/>
                  </a:rPr>
                  <a:t>BF</a:t>
                </a:r>
                <a:r>
                  <a:rPr lang="zh-CN" altLang="en-US" sz="2000">
                    <a:latin typeface="+mn-ea"/>
                    <a:cs typeface="Times New Roman" panose="02020603050405020304" pitchFamily="18" charset="0"/>
                  </a:rPr>
                  <a:t>后（</a:t>
                </a:r>
                <a:r>
                  <a:rPr lang="en-US" altLang="zh-CN" sz="2000">
                    <a:latin typeface="+mn-ea"/>
                    <a:cs typeface="Times New Roman" panose="02020603050405020304" pitchFamily="18" charset="0"/>
                  </a:rPr>
                  <a:t>kernel size=5</a:t>
                </a:r>
                <a:r>
                  <a:rPr lang="zh-CN" altLang="en-US" sz="2000">
                    <a:latin typeface="+mn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b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=50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=50</m:t>
                    </m:r>
                  </m:oMath>
                </a14:m>
                <a:r>
                  <a:rPr lang="zh-CN" altLang="en-US" sz="2000">
                    <a:latin typeface="+mn-ea"/>
                    <a:cs typeface="Times New Roman" panose="02020603050405020304" pitchFamily="18" charset="0"/>
                  </a:rPr>
                  <a:t>）的评测结果</a:t>
                </a:r>
                <a:endParaRPr lang="en-US" altLang="zh-CN" sz="1400"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23" y="1165779"/>
                <a:ext cx="8304244" cy="3785823"/>
              </a:xfrm>
              <a:prstGeom prst="rect">
                <a:avLst/>
              </a:prstGeom>
              <a:blipFill>
                <a:blip r:embed="rId4"/>
                <a:stretch>
                  <a:fillRect l="-661" t="-161" r="-1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FAFA72BE-D31E-4846-BA77-89880528A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122" y="1994866"/>
            <a:ext cx="4238625" cy="29337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B2F6DE9-968D-4435-A62E-70B114BA3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0948" y="1994866"/>
            <a:ext cx="42005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093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>
                <a:latin typeface="隶书" panose="02010509060101010101" pitchFamily="49" charset="-122"/>
                <a:ea typeface="隶书" panose="02010509060101010101" pitchFamily="49" charset="-122"/>
              </a:rPr>
              <a:t>选做题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2000">
                <a:latin typeface="+mn-ea"/>
                <a:cs typeface="Times New Roman" panose="02020603050405020304" pitchFamily="18" charset="0"/>
              </a:rPr>
              <a:t>左</a:t>
            </a:r>
            <a:r>
              <a:rPr lang="en-US" altLang="zh-CN" sz="2000">
                <a:latin typeface="+mn-ea"/>
                <a:cs typeface="Times New Roman" panose="02020603050405020304" pitchFamily="18" charset="0"/>
              </a:rPr>
              <a:t>:</a:t>
            </a:r>
            <a:r>
              <a:rPr lang="zh-CN" altLang="en-US" sz="2000">
                <a:latin typeface="+mn-ea"/>
                <a:cs typeface="Times New Roman" panose="02020603050405020304" pitchFamily="18" charset="0"/>
              </a:rPr>
              <a:t>原始数据，右</a:t>
            </a:r>
            <a:r>
              <a:rPr lang="en-US" altLang="zh-CN" sz="2000">
                <a:latin typeface="+mn-ea"/>
                <a:cs typeface="Times New Roman" panose="02020603050405020304" pitchFamily="18" charset="0"/>
              </a:rPr>
              <a:t>:BF</a:t>
            </a:r>
            <a:endParaRPr lang="en-US" altLang="zh-CN" sz="140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A3D1826-C993-4B8C-9FDA-AC3718185E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613" y="1569577"/>
            <a:ext cx="3807260" cy="1102101"/>
          </a:xfrm>
          <a:prstGeom prst="rect">
            <a:avLst/>
          </a:prstGeom>
        </p:spPr>
      </p:pic>
      <p:pic>
        <p:nvPicPr>
          <p:cNvPr id="5" name="圖片 4" descr="一張含有 光 的圖片&#10;&#10;自動產生的描述">
            <a:extLst>
              <a:ext uri="{FF2B5EF4-FFF2-40B4-BE49-F238E27FC236}">
                <a16:creationId xmlns:a16="http://schemas.microsoft.com/office/drawing/2014/main" id="{6DE24295-916B-41B3-9419-FF78DDA1AE7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618" y="2737179"/>
            <a:ext cx="3807255" cy="11021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9279E87-19F2-444D-B4C8-0CC02081F87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614" y="3897486"/>
            <a:ext cx="3807259" cy="1102101"/>
          </a:xfrm>
          <a:prstGeom prst="rect">
            <a:avLst/>
          </a:prstGeom>
        </p:spPr>
      </p:pic>
      <p:pic>
        <p:nvPicPr>
          <p:cNvPr id="11" name="圖片 10" descr="一張含有 文字, 夜空 的圖片&#10;&#10;自動產生的描述">
            <a:extLst>
              <a:ext uri="{FF2B5EF4-FFF2-40B4-BE49-F238E27FC236}">
                <a16:creationId xmlns:a16="http://schemas.microsoft.com/office/drawing/2014/main" id="{871A2FCB-4D81-4A65-ABF9-801EF1583BF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541" y="1548393"/>
            <a:ext cx="3880441" cy="112328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25B21C39-838C-4CA0-9F62-E4B5D713B4E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541" y="2729862"/>
            <a:ext cx="3880439" cy="1123285"/>
          </a:xfrm>
          <a:prstGeom prst="rect">
            <a:avLst/>
          </a:prstGeom>
        </p:spPr>
      </p:pic>
      <p:pic>
        <p:nvPicPr>
          <p:cNvPr id="15" name="圖片 14" descr="一張含有 文字, 水, 室外, 數個 的圖片&#10;&#10;自動產生的描述">
            <a:extLst>
              <a:ext uri="{FF2B5EF4-FFF2-40B4-BE49-F238E27FC236}">
                <a16:creationId xmlns:a16="http://schemas.microsoft.com/office/drawing/2014/main" id="{AB753B29-FB67-495D-878F-C3852B45BCE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541" y="3897486"/>
            <a:ext cx="3880437" cy="1123285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8F566A99-4A29-46CB-BAB4-50F866142ED3}"/>
              </a:ext>
            </a:extLst>
          </p:cNvPr>
          <p:cNvSpPr txBox="1"/>
          <p:nvPr/>
        </p:nvSpPr>
        <p:spPr>
          <a:xfrm>
            <a:off x="59386" y="1968831"/>
            <a:ext cx="1220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depth_orig</a:t>
            </a:r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3A30068-237A-4E5E-A759-3BF3CB6DF8F0}"/>
              </a:ext>
            </a:extLst>
          </p:cNvPr>
          <p:cNvSpPr txBox="1"/>
          <p:nvPr/>
        </p:nvSpPr>
        <p:spPr>
          <a:xfrm>
            <a:off x="59387" y="3170042"/>
            <a:ext cx="1220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depth_ipol</a:t>
            </a:r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754468A-3E9E-4C3A-9470-9D88CF57C4C1}"/>
              </a:ext>
            </a:extLst>
          </p:cNvPr>
          <p:cNvSpPr txBox="1"/>
          <p:nvPr/>
        </p:nvSpPr>
        <p:spPr>
          <a:xfrm>
            <a:off x="84523" y="4312225"/>
            <a:ext cx="1220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errors_img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682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076791" y="878277"/>
            <a:ext cx="42767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433320" y="1873250"/>
            <a:ext cx="42767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rPr>
              <a:t>Q</a:t>
            </a:r>
            <a:r>
              <a:rPr lang="en-US" altLang="zh-CN" sz="7200" b="1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en-US" altLang="zh-CN" sz="8000" b="1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在线问答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031490" y="2038350"/>
            <a:ext cx="332232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感谢各位聆听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108325" y="2615565"/>
            <a:ext cx="345186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rgbClr val="464646"/>
                </a:solidFill>
                <a:latin typeface="Arial" panose="020B0604020202020204" pitchFamily="34" charset="0"/>
              </a:rPr>
              <a:t>Thanks for Listening</a:t>
            </a:r>
          </a:p>
        </p:txBody>
      </p:sp>
      <p:sp>
        <p:nvSpPr>
          <p:cNvPr id="10" name="文本框 9"/>
          <p:cNvSpPr txBox="1"/>
          <p:nvPr/>
        </p:nvSpPr>
        <p:spPr>
          <a:xfrm rot="840000">
            <a:off x="5659826" y="2054226"/>
            <a:ext cx="1895475" cy="139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rgbClr val="005BAC"/>
                </a:solidFill>
                <a:latin typeface="微软雅黑" panose="020B0503020204020204" charset="-122"/>
                <a:ea typeface="微软雅黑" panose="020B0503020204020204" charset="-122"/>
              </a:rPr>
              <a:t>！</a:t>
            </a:r>
          </a:p>
        </p:txBody>
      </p:sp>
      <p:pic>
        <p:nvPicPr>
          <p:cNvPr id="12" name="图片 11" descr="E:\owncloud\刘达\2017年\深蓝学院\logo\导出图\深蓝学院-标准色.png深蓝学院-标准色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10065" y="397880"/>
            <a:ext cx="2298379" cy="7054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第一题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对点云数据进行</a:t>
            </a:r>
            <a:r>
              <a:rPr lang="en-US" altLang="zh-CN" sz="2000">
                <a:latin typeface="+mn-ea"/>
                <a:cs typeface="Times New Roman" panose="02020603050405020304" pitchFamily="18" charset="0"/>
              </a:rPr>
              <a:t>PCA</a:t>
            </a:r>
            <a:r>
              <a:rPr lang="zh-CN" altLang="en-US" sz="2000">
                <a:latin typeface="+mn-ea"/>
                <a:cs typeface="Times New Roman" panose="02020603050405020304" pitchFamily="18" charset="0"/>
              </a:rPr>
              <a:t>分析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F22BD78-9B48-457B-BBA6-3CD9A9758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236" y="1332326"/>
            <a:ext cx="4555131" cy="355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01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第一题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2000">
                <a:latin typeface="+mn-ea"/>
                <a:cs typeface="Times New Roman" panose="02020603050405020304" pitchFamily="18" charset="0"/>
              </a:rPr>
              <a:t>将点云投影到二维平面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BFA8331-F6EB-414B-8FF6-CC79F0F63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607" y="1563783"/>
            <a:ext cx="6984786" cy="353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117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第一题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对点云数据进行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PCA</a:t>
            </a:r>
            <a:r>
              <a:rPr lang="zh-CN" altLang="en-US" sz="2000">
                <a:latin typeface="+mn-ea"/>
                <a:cs typeface="Times New Roman" panose="02020603050405020304" pitchFamily="18" charset="0"/>
              </a:rPr>
              <a:t>分析并将点云投影到二维平面</a:t>
            </a:r>
            <a:endParaRPr lang="en-US" altLang="zh-CN" sz="200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68DF0A5-B663-4ABC-BB1A-3C7F3F205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53" y="1667435"/>
            <a:ext cx="2417973" cy="150352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50A9896-3459-4462-A936-76FD4D439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53" y="3170949"/>
            <a:ext cx="2732728" cy="190852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2DC0105-F65A-4D0E-A7C0-03F45E6E1F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0581" y="1730577"/>
            <a:ext cx="1040360" cy="141060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B320829-33AD-4CD6-B65B-3331BF8EC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3251" y="3246068"/>
            <a:ext cx="1331794" cy="172410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CCDB873-D25A-4256-9CAE-A28FC84D83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8484" y="1655028"/>
            <a:ext cx="770417" cy="159104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5FFD12D8-5C77-428B-A9A6-80E32FDBFD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72749" y="3375403"/>
            <a:ext cx="1038795" cy="159104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9E294B5C-E167-491C-A799-F5A168822B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24977" y="1642764"/>
            <a:ext cx="2159569" cy="1410601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72FCB360-BF41-4615-94EF-EDA889C7F1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21625" y="3117299"/>
            <a:ext cx="1520891" cy="189823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第一题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利用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PCA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分析进行法向量</a:t>
            </a:r>
            <a:r>
              <a:rPr lang="zh-CN" altLang="en-US" sz="2000">
                <a:latin typeface="+mn-ea"/>
                <a:cs typeface="Times New Roman" panose="02020603050405020304" pitchFamily="18" charset="0"/>
              </a:rPr>
              <a:t>估计</a:t>
            </a:r>
            <a:endParaRPr lang="en-US" altLang="zh-CN" sz="2000">
              <a:latin typeface="+mn-ea"/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1700">
                <a:latin typeface="+mn-ea"/>
                <a:cs typeface="Times New Roman" panose="02020603050405020304" pitchFamily="18" charset="0"/>
              </a:rPr>
              <a:t>可用</a:t>
            </a:r>
            <a:r>
              <a:rPr lang="en-US" altLang="zh-CN" sz="1700">
                <a:latin typeface="+mn-ea"/>
                <a:cs typeface="Times New Roman" panose="02020603050405020304" pitchFamily="18" charset="0"/>
              </a:rPr>
              <a:t>search_radius_vector_3d</a:t>
            </a:r>
            <a:r>
              <a:rPr lang="zh-CN" altLang="en-US" sz="1700">
                <a:latin typeface="+mn-ea"/>
                <a:cs typeface="Times New Roman" panose="02020603050405020304" pitchFamily="18" charset="0"/>
              </a:rPr>
              <a:t>或</a:t>
            </a:r>
            <a:r>
              <a:rPr lang="en-US" altLang="zh-CN" sz="1700">
                <a:latin typeface="+mn-ea"/>
                <a:cs typeface="Times New Roman" panose="02020603050405020304" pitchFamily="18" charset="0"/>
              </a:rPr>
              <a:t>search_knn_vector_3d</a:t>
            </a:r>
          </a:p>
          <a:p>
            <a:pPr lvl="1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1700">
                <a:latin typeface="+mn-ea"/>
                <a:cs typeface="Times New Roman" panose="02020603050405020304" pitchFamily="18" charset="0"/>
              </a:rPr>
              <a:t>如果使用</a:t>
            </a:r>
            <a:r>
              <a:rPr lang="en-US" altLang="zh-CN" sz="1700">
                <a:latin typeface="+mn-ea"/>
                <a:cs typeface="Times New Roman" panose="02020603050405020304" pitchFamily="18" charset="0"/>
              </a:rPr>
              <a:t>search_radius_vector_3d</a:t>
            </a:r>
            <a:r>
              <a:rPr lang="zh-CN" altLang="en-US" sz="1700">
                <a:latin typeface="+mn-ea"/>
                <a:cs typeface="Times New Roman" panose="02020603050405020304" pitchFamily="18" charset="0"/>
              </a:rPr>
              <a:t>，需挑选一个合理的搜索半径，如：点云跨度的</a:t>
            </a:r>
            <a:r>
              <a:rPr lang="en-US" altLang="zh-CN" sz="1700">
                <a:latin typeface="+mn-ea"/>
                <a:cs typeface="Times New Roman" panose="02020603050405020304" pitchFamily="18" charset="0"/>
              </a:rPr>
              <a:t>5%</a:t>
            </a:r>
            <a:endParaRPr lang="en-US" altLang="zh-CN" sz="17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D9FFBFB-DCBE-4F47-932E-E24A599C3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823" y="2735516"/>
            <a:ext cx="5776354" cy="221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935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第一题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利用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PCA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分析进行法向量估计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7AB38DC-766F-47D5-98E9-B1E01295D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1" y="2241808"/>
            <a:ext cx="2658249" cy="163376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F823D04-78D3-487C-9D23-90710E5B0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3615" y="1936169"/>
            <a:ext cx="1912274" cy="204213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502F370-4560-4DBA-975B-B2C5D829EA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2030" y="1735594"/>
            <a:ext cx="1374789" cy="264618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206A4F0-EC5E-459A-AF2E-D2B1EFB6E4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8225" y="2104427"/>
            <a:ext cx="2302704" cy="190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459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第二题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67478" y="1118166"/>
            <a:ext cx="3997526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体素式</a:t>
            </a:r>
            <a:r>
              <a:rPr lang="zh-CN" altLang="en-US" sz="2000">
                <a:latin typeface="+mn-ea"/>
                <a:cs typeface="Times New Roman" panose="02020603050405020304" pitchFamily="18" charset="0"/>
              </a:rPr>
              <a:t>滤波</a:t>
            </a:r>
            <a:endParaRPr lang="en-US" altLang="zh-CN" sz="2000">
              <a:latin typeface="+mn-ea"/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1600"/>
              <a:t>利用</a:t>
            </a:r>
            <a:r>
              <a:rPr lang="en-US" altLang="zh-CN" sz="1600"/>
              <a:t>numpy</a:t>
            </a:r>
            <a:r>
              <a:rPr lang="zh-CN" altLang="en-US" sz="1600"/>
              <a:t>的</a:t>
            </a:r>
            <a:r>
              <a:rPr lang="en-US" altLang="zh-CN" sz="1600"/>
              <a:t>broadcasting</a:t>
            </a:r>
            <a:r>
              <a:rPr lang="zh-CN" altLang="en-US" sz="1600"/>
              <a:t>操作，减少</a:t>
            </a:r>
            <a:r>
              <a:rPr lang="en-US" altLang="zh-CN" sz="1600"/>
              <a:t>for</a:t>
            </a:r>
            <a:r>
              <a:rPr lang="zh-CN" altLang="en-US" sz="1600"/>
              <a:t>循环的使用</a:t>
            </a:r>
            <a:endParaRPr lang="en-US" altLang="zh-CN" sz="1600"/>
          </a:p>
          <a:p>
            <a:pPr lvl="1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en-US" altLang="zh-CN" sz="1600">
                <a:latin typeface="+mn-ea"/>
                <a:cs typeface="Times New Roman" panose="02020603050405020304" pitchFamily="18" charset="0"/>
              </a:rPr>
              <a:t>indices</a:t>
            </a:r>
            <a:r>
              <a:rPr lang="zh-CN" altLang="en-US" sz="1600">
                <a:latin typeface="+mn-ea"/>
                <a:cs typeface="Times New Roman" panose="02020603050405020304" pitchFamily="18" charset="0"/>
              </a:rPr>
              <a:t>记录点在</a:t>
            </a:r>
            <a:r>
              <a:rPr lang="en-US" altLang="zh-CN" sz="1600">
                <a:latin typeface="+mn-ea"/>
                <a:cs typeface="Times New Roman" panose="02020603050405020304" pitchFamily="18" charset="0"/>
              </a:rPr>
              <a:t>x,y,z</a:t>
            </a:r>
            <a:r>
              <a:rPr lang="zh-CN" altLang="en-US" sz="1600">
                <a:latin typeface="+mn-ea"/>
                <a:cs typeface="Times New Roman" panose="02020603050405020304" pitchFamily="18" charset="0"/>
              </a:rPr>
              <a:t>三个方向上的序号</a:t>
            </a:r>
            <a:endParaRPr lang="en-US" altLang="zh-CN" sz="1600">
              <a:latin typeface="+mn-ea"/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en-US" altLang="zh-CN" sz="1600">
                <a:latin typeface="+mn-ea"/>
                <a:cs typeface="Times New Roman" panose="02020603050405020304" pitchFamily="18" charset="0"/>
              </a:rPr>
              <a:t>h_indices</a:t>
            </a:r>
            <a:r>
              <a:rPr lang="zh-CN" altLang="en-US" sz="1600">
                <a:latin typeface="+mn-ea"/>
                <a:cs typeface="Times New Roman" panose="02020603050405020304" pitchFamily="18" charset="0"/>
              </a:rPr>
              <a:t>记录点属于第几个</a:t>
            </a:r>
            <a:r>
              <a:rPr lang="en-US" altLang="zh-CN" sz="1600">
                <a:latin typeface="+mn-ea"/>
                <a:cs typeface="Times New Roman" panose="02020603050405020304" pitchFamily="18" charset="0"/>
              </a:rPr>
              <a:t>voxel grid</a:t>
            </a:r>
            <a:endParaRPr lang="en-US" altLang="zh-CN" sz="17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4CD9CF6-3E78-4237-8292-2E23FA999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649" y="1155633"/>
            <a:ext cx="4536873" cy="387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2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第二题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67478" y="1118166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体素式</a:t>
            </a:r>
            <a:r>
              <a:rPr lang="zh-CN" altLang="en-US" sz="2000">
                <a:latin typeface="+mn-ea"/>
                <a:cs typeface="Times New Roman" panose="02020603050405020304" pitchFamily="18" charset="0"/>
              </a:rPr>
              <a:t>滤波</a:t>
            </a:r>
            <a:r>
              <a:rPr lang="en-US" altLang="zh-CN" sz="2000">
                <a:latin typeface="+mn-ea"/>
                <a:cs typeface="Times New Roman" panose="02020603050405020304" pitchFamily="18" charset="0"/>
              </a:rPr>
              <a:t>-</a:t>
            </a:r>
            <a:r>
              <a:rPr lang="zh-CN" altLang="en-US" sz="2000">
                <a:latin typeface="+mn-ea"/>
                <a:cs typeface="Times New Roman" panose="02020603050405020304" pitchFamily="18" charset="0"/>
              </a:rPr>
              <a:t>原始点云</a:t>
            </a:r>
            <a:r>
              <a:rPr lang="en-US" altLang="zh-CN" sz="2000">
                <a:latin typeface="+mn-ea"/>
                <a:cs typeface="Times New Roman" panose="02020603050405020304" pitchFamily="18" charset="0"/>
              </a:rPr>
              <a:t>/random/centroid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56F9933B-E3D6-47E8-9490-31766D056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92" y="2066332"/>
            <a:ext cx="2939273" cy="1673543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8300180C-8A09-4970-B6EE-244371358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1115" y="1962095"/>
            <a:ext cx="2379357" cy="1889489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A76872AB-D6F7-4319-8828-38B2FB21D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5626" y="1962095"/>
            <a:ext cx="2801250" cy="202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364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第二题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67478" y="1118166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体素式</a:t>
            </a:r>
            <a:r>
              <a:rPr lang="zh-CN" altLang="en-US" sz="2000">
                <a:latin typeface="+mn-ea"/>
                <a:cs typeface="Times New Roman" panose="02020603050405020304" pitchFamily="18" charset="0"/>
              </a:rPr>
              <a:t>滤波</a:t>
            </a:r>
            <a:r>
              <a:rPr lang="en-US" altLang="zh-CN" sz="2000">
                <a:latin typeface="+mn-ea"/>
                <a:cs typeface="Times New Roman" panose="02020603050405020304" pitchFamily="18" charset="0"/>
              </a:rPr>
              <a:t>-</a:t>
            </a:r>
            <a:r>
              <a:rPr lang="zh-CN" altLang="en-US" sz="2000">
                <a:latin typeface="+mn-ea"/>
                <a:cs typeface="Times New Roman" panose="02020603050405020304" pitchFamily="18" charset="0"/>
              </a:rPr>
              <a:t>原始点云</a:t>
            </a:r>
            <a:r>
              <a:rPr lang="en-US" altLang="zh-CN" sz="2000">
                <a:latin typeface="+mn-ea"/>
                <a:cs typeface="Times New Roman" panose="02020603050405020304" pitchFamily="18" charset="0"/>
              </a:rPr>
              <a:t>/random/centroid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F3655C0-EFB5-49B4-9349-14D6B14C5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8" y="1581424"/>
            <a:ext cx="2921816" cy="230669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FA00A676-E593-48D1-867F-68776C7B8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0112" y="1809399"/>
            <a:ext cx="3058288" cy="2404837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2CC5027E-62DD-4987-B3A0-8CAF2A7CD8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3889" y="1962095"/>
            <a:ext cx="2767929" cy="186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451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465</Words>
  <Application>Microsoft Office PowerPoint</Application>
  <PresentationFormat>如螢幕大小 (16:9)</PresentationFormat>
  <Paragraphs>59</Paragraphs>
  <Slides>16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6" baseType="lpstr">
      <vt:lpstr>隶书</vt:lpstr>
      <vt:lpstr>微软雅黑</vt:lpstr>
      <vt:lpstr>黑体</vt:lpstr>
      <vt:lpstr>宋体</vt:lpstr>
      <vt:lpstr>Arial</vt:lpstr>
      <vt:lpstr>Calibri</vt:lpstr>
      <vt:lpstr>Calibri Light</vt:lpstr>
      <vt:lpstr>Cambria Math</vt:lpstr>
      <vt:lpstr>Wingdings</vt:lpstr>
      <vt:lpstr>Office 主题</vt:lpstr>
      <vt:lpstr>PowerPoint 簡報</vt:lpstr>
      <vt:lpstr>第一题</vt:lpstr>
      <vt:lpstr>第一题</vt:lpstr>
      <vt:lpstr>第一题</vt:lpstr>
      <vt:lpstr>第一题</vt:lpstr>
      <vt:lpstr>第一题</vt:lpstr>
      <vt:lpstr>第二题</vt:lpstr>
      <vt:lpstr>第二题</vt:lpstr>
      <vt:lpstr>第二题</vt:lpstr>
      <vt:lpstr>选做题</vt:lpstr>
      <vt:lpstr>选做题</vt:lpstr>
      <vt:lpstr>选做题</vt:lpstr>
      <vt:lpstr>选做题</vt:lpstr>
      <vt:lpstr>选做题</vt:lpstr>
      <vt:lpstr>在线问答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saikr</dc:creator>
  <cp:lastModifiedBy>Erlebnis</cp:lastModifiedBy>
  <cp:revision>1026</cp:revision>
  <dcterms:created xsi:type="dcterms:W3CDTF">2017-03-07T07:29:00Z</dcterms:created>
  <dcterms:modified xsi:type="dcterms:W3CDTF">2021-03-09T05:44:29Z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