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E"/>
    <a:srgbClr val="FFFC00"/>
    <a:srgbClr val="F5F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46"/>
  </p:normalViewPr>
  <p:slideViewPr>
    <p:cSldViewPr snapToGrid="0" snapToObjects="1">
      <p:cViewPr varScale="1">
        <p:scale>
          <a:sx n="73" d="100"/>
          <a:sy n="73" d="100"/>
        </p:scale>
        <p:origin x="774"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FA71E-5748-E34C-8AB4-B7A054ADA63A}" type="datetimeFigureOut">
              <a:rPr kumimoji="1" lang="zh-CN" altLang="en-US" smtClean="0"/>
              <a:t>2018/6/14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773C-2958-7540-8A49-34240130677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guangkey.com/help/downloadPc" TargetMode="External"/><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16916" y="1374009"/>
            <a:ext cx="4208203" cy="830997"/>
          </a:xfrm>
          <a:prstGeom prst="rect">
            <a:avLst/>
          </a:prstGeom>
          <a:noFill/>
        </p:spPr>
        <p:txBody>
          <a:bodyPr wrap="none" rtlCol="0">
            <a:spAutoFit/>
          </a:bodyPr>
          <a:lstStyle/>
          <a:p>
            <a:r>
              <a:rPr kumimoji="1" lang="zh-CN" altLang="en-US" sz="4800" b="1" dirty="0" smtClean="0">
                <a:solidFill>
                  <a:schemeClr val="bg1"/>
                </a:solidFill>
                <a:latin typeface="+mj-lt"/>
                <a:ea typeface="黑体" panose="02010609060101010101" charset="-122"/>
                <a:cs typeface="黑体" panose="02010609060101010101" charset="-122"/>
              </a:rPr>
              <a:t>课题</a:t>
            </a:r>
            <a:r>
              <a:rPr kumimoji="1" lang="en-US" altLang="zh-CN" sz="4800" b="1" dirty="0" smtClean="0">
                <a:solidFill>
                  <a:schemeClr val="bg1"/>
                </a:solidFill>
                <a:latin typeface="黑体" panose="02010609060101010101" charset="-122"/>
                <a:ea typeface="黑体" panose="02010609060101010101" charset="-122"/>
                <a:cs typeface="黑体" panose="02010609060101010101" charset="-122"/>
              </a:rPr>
              <a:t>:</a:t>
            </a:r>
            <a:r>
              <a:rPr kumimoji="1" lang="zh-CN" altLang="en-US" sz="4800" b="1" dirty="0" smtClean="0">
                <a:solidFill>
                  <a:schemeClr val="bg1"/>
                </a:solidFill>
                <a:latin typeface="黑体" panose="02010609060101010101" charset="-122"/>
                <a:ea typeface="黑体" panose="02010609060101010101" charset="-122"/>
                <a:cs typeface="黑体" panose="02010609060101010101" charset="-122"/>
              </a:rPr>
              <a:t>开班</a:t>
            </a:r>
            <a:r>
              <a:rPr kumimoji="1" lang="zh-CN" altLang="en-US" sz="4800" b="1" dirty="0">
                <a:solidFill>
                  <a:schemeClr val="bg1"/>
                </a:solidFill>
                <a:latin typeface="黑体" panose="02010609060101010101" charset="-122"/>
                <a:ea typeface="黑体" panose="02010609060101010101" charset="-122"/>
                <a:cs typeface="黑体" panose="02010609060101010101" charset="-122"/>
              </a:rPr>
              <a:t>仪式</a:t>
            </a:r>
            <a:endParaRPr kumimoji="1" lang="en-US" altLang="zh-CN" sz="4800" b="1" dirty="0" smtClean="0">
              <a:solidFill>
                <a:schemeClr val="bg1"/>
              </a:solidFill>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flipH="1">
            <a:off x="6457980" y="2690495"/>
            <a:ext cx="3801110" cy="645160"/>
          </a:xfrm>
          <a:prstGeom prst="rect">
            <a:avLst/>
          </a:prstGeom>
          <a:noFill/>
        </p:spPr>
        <p:txBody>
          <a:bodyPr wrap="square" rtlCol="0">
            <a:spAutoFit/>
          </a:bodyPr>
          <a:lstStyle/>
          <a:p>
            <a:r>
              <a:rPr kumimoji="1" lang="zh-CN" altLang="en-US" sz="3600" b="1" dirty="0" smtClean="0">
                <a:solidFill>
                  <a:schemeClr val="bg1"/>
                </a:solidFill>
                <a:latin typeface="+mj-lt"/>
                <a:ea typeface="黑体" panose="02010609060101010101" charset="-122"/>
                <a:cs typeface="黑体" panose="02010609060101010101" charset="-122"/>
              </a:rPr>
              <a:t>讲师</a:t>
            </a:r>
            <a:r>
              <a:rPr kumimoji="1" lang="en-US" altLang="zh-CN" sz="3600" b="1" dirty="0" smtClean="0">
                <a:solidFill>
                  <a:schemeClr val="bg1"/>
                </a:solidFill>
                <a:latin typeface="+mj-lt"/>
                <a:ea typeface="华文琥珀" panose="02010800040101010101" charset="-122"/>
                <a:cs typeface="华文琥珀" panose="02010800040101010101" charset="-122"/>
              </a:rPr>
              <a:t>:</a:t>
            </a:r>
            <a:r>
              <a:rPr kumimoji="1" lang="en-US" altLang="zh-CN" sz="3600" b="1" dirty="0" smtClean="0">
                <a:solidFill>
                  <a:schemeClr val="bg1"/>
                </a:solidFill>
                <a:latin typeface="黑体" panose="02010609060101010101" charset="-122"/>
                <a:ea typeface="黑体" panose="02010609060101010101" charset="-122"/>
                <a:cs typeface="华文琥珀" panose="02010800040101010101" charset="-122"/>
              </a:rPr>
              <a:t>Seven</a:t>
            </a:r>
            <a:endParaRPr kumimoji="1" lang="zh-CN" altLang="en-US" sz="3600" b="1" dirty="0" smtClean="0">
              <a:solidFill>
                <a:schemeClr val="bg1"/>
              </a:solidFill>
              <a:latin typeface="黑体" panose="02010609060101010101" charset="-122"/>
              <a:ea typeface="黑体" panose="02010609060101010101" charset="-122"/>
              <a:cs typeface="华文琥珀" panose="02010800040101010101" charset="-122"/>
            </a:endParaRPr>
          </a:p>
        </p:txBody>
      </p:sp>
      <p:sp>
        <p:nvSpPr>
          <p:cNvPr id="6" name="文本框 5"/>
          <p:cNvSpPr txBox="1"/>
          <p:nvPr/>
        </p:nvSpPr>
        <p:spPr>
          <a:xfrm>
            <a:off x="5444115" y="4293329"/>
            <a:ext cx="5828840" cy="461665"/>
          </a:xfrm>
          <a:prstGeom prst="rect">
            <a:avLst/>
          </a:prstGeom>
          <a:noFill/>
        </p:spPr>
        <p:txBody>
          <a:bodyPr wrap="none" rtlCol="0">
            <a:spAutoFit/>
          </a:bodyPr>
          <a:lstStyle/>
          <a:p>
            <a:r>
              <a:rPr lang="en-US" altLang="zh-CN" sz="2400" b="1" dirty="0" smtClean="0">
                <a:solidFill>
                  <a:schemeClr val="bg1"/>
                </a:solidFill>
              </a:rPr>
              <a:t>2018-06-15</a:t>
            </a:r>
            <a:r>
              <a:rPr lang="zh-CN" altLang="en-US" sz="2400" b="1" dirty="0" smtClean="0">
                <a:solidFill>
                  <a:schemeClr val="bg1"/>
                </a:solidFill>
              </a:rPr>
              <a:t>（周五）</a:t>
            </a:r>
            <a:r>
              <a:rPr lang="zh-CN" altLang="en-US" sz="2400" b="1" dirty="0">
                <a:solidFill>
                  <a:schemeClr val="bg1"/>
                </a:solidFill>
              </a:rPr>
              <a:t>上课时间</a:t>
            </a:r>
            <a:r>
              <a:rPr lang="en-US" altLang="zh-CN" sz="2400" b="1" dirty="0" smtClean="0">
                <a:solidFill>
                  <a:schemeClr val="bg1"/>
                </a:solidFill>
              </a:rPr>
              <a:t>8:30-9:30</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extLst>
      <p:ext uri="{BB962C8B-B14F-4D97-AF65-F5344CB8AC3E}">
        <p14:creationId xmlns:p14="http://schemas.microsoft.com/office/powerpoint/2010/main" val="3671482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extLst>
      <p:ext uri="{BB962C8B-B14F-4D97-AF65-F5344CB8AC3E}">
        <p14:creationId xmlns:p14="http://schemas.microsoft.com/office/powerpoint/2010/main" val="6260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extLst>
      <p:ext uri="{BB962C8B-B14F-4D97-AF65-F5344CB8AC3E}">
        <p14:creationId xmlns:p14="http://schemas.microsoft.com/office/powerpoint/2010/main" val="37830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extLst>
      <p:ext uri="{BB962C8B-B14F-4D97-AF65-F5344CB8AC3E}">
        <p14:creationId xmlns:p14="http://schemas.microsoft.com/office/powerpoint/2010/main" val="65898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extLst>
      <p:ext uri="{BB962C8B-B14F-4D97-AF65-F5344CB8AC3E}">
        <p14:creationId xmlns:p14="http://schemas.microsoft.com/office/powerpoint/2010/main" val="9145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extLst>
      <p:ext uri="{BB962C8B-B14F-4D97-AF65-F5344CB8AC3E}">
        <p14:creationId xmlns:p14="http://schemas.microsoft.com/office/powerpoint/2010/main" val="378884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250220"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t>上课形式</a:t>
            </a:r>
            <a:endParaRPr lang="en-US" altLang="zh-CN" sz="3200" dirty="0" smtClean="0"/>
          </a:p>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a:t>上课</a:t>
            </a:r>
            <a:r>
              <a:rPr lang="zh-CN" altLang="en-US" sz="3200" dirty="0" smtClean="0"/>
              <a:t>时间</a:t>
            </a:r>
            <a:endParaRPr lang="en-US" altLang="zh-CN" sz="3200" dirty="0" smtClean="0"/>
          </a:p>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t>课后作业</a:t>
            </a:r>
            <a:endParaRPr lang="en-US" altLang="zh-CN" sz="3200" dirty="0" smtClean="0"/>
          </a:p>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t>疑问解答</a:t>
            </a:r>
            <a:endParaRPr lang="en-US" altLang="zh-CN" sz="3200" dirty="0" smtClean="0"/>
          </a:p>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t>休学、请假制度</a:t>
            </a:r>
            <a:endParaRPr lang="en-US" altLang="zh-CN" sz="3200" dirty="0" smtClean="0"/>
          </a:p>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t>学习事宜</a:t>
            </a:r>
            <a:endParaRPr lang="en-US" altLang="zh-CN" sz="3200" dirty="0" smtClean="0"/>
          </a:p>
          <a:p>
            <a:pPr marL="1257300" lvl="2" indent="-342900">
              <a:lnSpc>
                <a:spcPct val="150000"/>
              </a:lnSpc>
              <a:buFont typeface="Wingdings" panose="05000000000000000000" pitchFamily="2" charset="2"/>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200" dirty="0" smtClean="0"/>
              <a:t>关于数学课</a:t>
            </a:r>
            <a:endParaRPr lang="en-US" altLang="zh-CN" sz="3200" dirty="0" smtClean="0"/>
          </a:p>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dirty="0"/>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321051" y="1025761"/>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023951" y="1025761"/>
            <a:ext cx="3688061" cy="707886"/>
          </a:xfrm>
          <a:prstGeom prst="rect">
            <a:avLst/>
          </a:prstGeom>
          <a:noFill/>
        </p:spPr>
        <p:txBody>
          <a:bodyPr wrap="square" rtlCol="0">
            <a:spAutoFit/>
          </a:bodyPr>
          <a:lstStyle/>
          <a:p>
            <a:pPr algn="ctr"/>
            <a:r>
              <a:rPr lang="zh-CN" altLang="en-US" sz="4000" dirty="0">
                <a:solidFill>
                  <a:srgbClr val="784B23"/>
                </a:solidFill>
                <a:latin typeface="微软雅黑" panose="020B0503020204020204" pitchFamily="34" charset="-122"/>
                <a:ea typeface="微软雅黑" panose="020B0503020204020204" pitchFamily="34" charset="-122"/>
              </a:rPr>
              <a:t>上课形式</a:t>
            </a:r>
          </a:p>
        </p:txBody>
      </p:sp>
      <p:sp>
        <p:nvSpPr>
          <p:cNvPr id="5" name="矩形 4"/>
          <p:cNvSpPr/>
          <p:nvPr/>
        </p:nvSpPr>
        <p:spPr>
          <a:xfrm>
            <a:off x="1431796" y="3542673"/>
            <a:ext cx="5654917" cy="1015663"/>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上课统一使用潭州课堂，</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zh-CN" altLang="en-US" sz="2000" b="1" dirty="0">
                <a:solidFill>
                  <a:schemeClr val="bg1"/>
                </a:solidFill>
                <a:latin typeface="微软雅黑" panose="020B0503020204020204" pitchFamily="34" charset="-122"/>
                <a:ea typeface="微软雅黑" panose="020B0503020204020204" pitchFamily="34" charset="-122"/>
              </a:rPr>
              <a:t>如果不方便在手机或</a:t>
            </a:r>
            <a:r>
              <a:rPr lang="en-US" altLang="zh-CN" sz="2000" b="1" dirty="0">
                <a:solidFill>
                  <a:schemeClr val="bg1"/>
                </a:solidFill>
                <a:latin typeface="微软雅黑" panose="020B0503020204020204" pitchFamily="34" charset="-122"/>
                <a:ea typeface="微软雅黑" panose="020B0503020204020204" pitchFamily="34" charset="-122"/>
              </a:rPr>
              <a:t>PC</a:t>
            </a:r>
            <a:r>
              <a:rPr lang="zh-CN" altLang="en-US" sz="2000" b="1" dirty="0">
                <a:solidFill>
                  <a:schemeClr val="bg1"/>
                </a:solidFill>
                <a:latin typeface="微软雅黑" panose="020B0503020204020204" pitchFamily="34" charset="-122"/>
                <a:ea typeface="微软雅黑" panose="020B0503020204020204" pitchFamily="34" charset="-122"/>
              </a:rPr>
              <a:t>端使用的同学，也可以在网页上观看</a:t>
            </a:r>
          </a:p>
        </p:txBody>
      </p:sp>
      <p:pic>
        <p:nvPicPr>
          <p:cNvPr id="6" name="图片 5"/>
          <p:cNvPicPr>
            <a:picLocks noChangeAspect="1"/>
          </p:cNvPicPr>
          <p:nvPr/>
        </p:nvPicPr>
        <p:blipFill>
          <a:blip r:embed="rId2"/>
          <a:stretch>
            <a:fillRect/>
          </a:stretch>
        </p:blipFill>
        <p:spPr>
          <a:xfrm>
            <a:off x="6335487" y="1670347"/>
            <a:ext cx="5163786" cy="2205890"/>
          </a:xfrm>
          <a:prstGeom prst="rect">
            <a:avLst/>
          </a:prstGeom>
        </p:spPr>
      </p:pic>
      <p:sp>
        <p:nvSpPr>
          <p:cNvPr id="7" name="矩形 6"/>
          <p:cNvSpPr/>
          <p:nvPr/>
        </p:nvSpPr>
        <p:spPr>
          <a:xfrm>
            <a:off x="1431796" y="4808214"/>
            <a:ext cx="6707485" cy="1323439"/>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下载地址：</a:t>
            </a:r>
            <a:endParaRPr lang="en-US" altLang="zh-CN" sz="1600" b="1" dirty="0">
              <a:solidFill>
                <a:schemeClr val="bg1"/>
              </a:solidFill>
              <a:latin typeface="微软雅黑" panose="020B0503020204020204" pitchFamily="34" charset="-122"/>
              <a:ea typeface="微软雅黑" panose="020B0503020204020204" pitchFamily="34" charset="-122"/>
            </a:endParaRPr>
          </a:p>
          <a:p>
            <a:r>
              <a:rPr lang="en-US" altLang="zh-CN" sz="1600" b="1" dirty="0">
                <a:solidFill>
                  <a:schemeClr val="bg1"/>
                </a:solidFill>
                <a:latin typeface="微软雅黑" panose="020B0503020204020204" pitchFamily="34" charset="-122"/>
                <a:ea typeface="微软雅黑" panose="020B0503020204020204" pitchFamily="34" charset="-122"/>
                <a:hlinkClick r:id="rId3"/>
              </a:rPr>
              <a:t>https://www.shiguangkey.com/help/downloadPc</a:t>
            </a:r>
            <a:endParaRPr lang="en-US" altLang="zh-CN" sz="1600" b="1"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网页观看地址：</a:t>
            </a:r>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https://www.shiguangkey.com/course/2089</a:t>
            </a:r>
          </a:p>
        </p:txBody>
      </p:sp>
    </p:spTree>
    <p:extLst>
      <p:ext uri="{BB962C8B-B14F-4D97-AF65-F5344CB8AC3E}">
        <p14:creationId xmlns:p14="http://schemas.microsoft.com/office/powerpoint/2010/main" val="48807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042610" y="1018903"/>
            <a:ext cx="4026569" cy="769441"/>
          </a:xfrm>
          <a:prstGeom prst="rect">
            <a:avLst/>
          </a:prstGeom>
          <a:noFill/>
        </p:spPr>
        <p:txBody>
          <a:bodyPr wrap="square" rtlCol="0">
            <a:spAutoFit/>
          </a:bodyPr>
          <a:lstStyle/>
          <a:p>
            <a:pPr algn="ctr"/>
            <a:r>
              <a:rPr lang="zh-CN" altLang="en-US" sz="4400" dirty="0">
                <a:solidFill>
                  <a:srgbClr val="784B23"/>
                </a:solidFill>
                <a:latin typeface="微软雅黑" panose="020B0503020204020204" pitchFamily="34" charset="-122"/>
                <a:ea typeface="微软雅黑" panose="020B0503020204020204" pitchFamily="34" charset="-122"/>
              </a:rPr>
              <a:t>上课时间</a:t>
            </a:r>
          </a:p>
        </p:txBody>
      </p:sp>
      <p:sp>
        <p:nvSpPr>
          <p:cNvPr id="5" name="文本框 4"/>
          <p:cNvSpPr txBox="1"/>
          <p:nvPr/>
        </p:nvSpPr>
        <p:spPr>
          <a:xfrm>
            <a:off x="1594022" y="2604850"/>
            <a:ext cx="5612130" cy="460375"/>
          </a:xfrm>
          <a:prstGeom prst="rect">
            <a:avLst/>
          </a:prstGeom>
          <a:noFill/>
        </p:spPr>
        <p:txBody>
          <a:bodyPr wrap="none" rtlCol="0">
            <a:spAutoFit/>
          </a:bodyPr>
          <a:lstStyle/>
          <a:p>
            <a:pPr algn="l">
              <a:buNone/>
            </a:pPr>
            <a:r>
              <a:rPr kumimoji="1" lang="zh-CN" altLang="en-US" sz="2400" b="1" dirty="0"/>
              <a:t>正式课时间：每周 1、3、5上正式课内容</a:t>
            </a:r>
          </a:p>
        </p:txBody>
      </p:sp>
      <p:sp>
        <p:nvSpPr>
          <p:cNvPr id="6" name="文本框 5"/>
          <p:cNvSpPr txBox="1"/>
          <p:nvPr/>
        </p:nvSpPr>
        <p:spPr>
          <a:xfrm>
            <a:off x="1594022" y="4237862"/>
            <a:ext cx="8216900" cy="1198880"/>
          </a:xfrm>
          <a:prstGeom prst="rect">
            <a:avLst/>
          </a:prstGeom>
          <a:noFill/>
        </p:spPr>
        <p:txBody>
          <a:bodyPr wrap="none" rtlCol="0">
            <a:spAutoFit/>
          </a:bodyPr>
          <a:lstStyle/>
          <a:p>
            <a:pPr algn="l"/>
            <a:r>
              <a:rPr kumimoji="1" lang="zh-CN" altLang="en-US" sz="2400" b="1" dirty="0"/>
              <a:t>上课时间：每天 </a:t>
            </a:r>
            <a:r>
              <a:rPr kumimoji="1" lang="en-US" altLang="zh-CN" sz="2400" b="1"/>
              <a:t>2</a:t>
            </a:r>
            <a:r>
              <a:rPr kumimoji="1" lang="en-US" altLang="en-US" sz="2400" b="1"/>
              <a:t>0</a:t>
            </a:r>
            <a:r>
              <a:rPr kumimoji="1" lang="en-US" altLang="zh-CN" sz="2400" b="1"/>
              <a:t>:30~23:30</a:t>
            </a:r>
            <a:endParaRPr kumimoji="1" lang="zh-CN" altLang="en-US" sz="2400" b="1" dirty="0"/>
          </a:p>
          <a:p>
            <a:pPr algn="l"/>
            <a:r>
              <a:rPr kumimoji="1" lang="zh-CN" altLang="en-US" sz="2400" b="1" dirty="0"/>
              <a:t>                       </a:t>
            </a:r>
            <a:r>
              <a:rPr kumimoji="1" lang="en-US" altLang="zh-CN" sz="2400" b="1" dirty="0"/>
              <a:t>20:30</a:t>
            </a:r>
            <a:r>
              <a:rPr kumimoji="1" lang="zh-CN" altLang="en-US" sz="2400" b="1" dirty="0"/>
              <a:t> 开始上正式内容，</a:t>
            </a:r>
            <a:r>
              <a:rPr kumimoji="1" lang="en-US" altLang="zh-CN" sz="2400" b="1" dirty="0"/>
              <a:t>10</a:t>
            </a:r>
            <a:r>
              <a:rPr kumimoji="1" lang="zh-CN" altLang="en-US" sz="2400" b="1" dirty="0"/>
              <a:t>：</a:t>
            </a:r>
            <a:r>
              <a:rPr kumimoji="1" lang="en-US" altLang="zh-CN" sz="2400" b="1" dirty="0">
                <a:sym typeface="+mn-ea"/>
              </a:rPr>
              <a:t>30</a:t>
            </a:r>
            <a:r>
              <a:rPr kumimoji="1" lang="zh-CN" altLang="en-US" sz="2400" b="1" dirty="0">
                <a:sym typeface="+mn-ea"/>
              </a:rPr>
              <a:t>分钟解答</a:t>
            </a:r>
            <a:endParaRPr kumimoji="1" lang="en-US" altLang="zh-CN" sz="2400" b="1" dirty="0"/>
          </a:p>
          <a:p>
            <a:pPr algn="l"/>
            <a:r>
              <a:rPr kumimoji="1" lang="en-US" altLang="zh-CN" sz="2400" b="1" dirty="0"/>
              <a:t>	</a:t>
            </a:r>
            <a:r>
              <a:rPr kumimoji="1" lang="zh-CN" altLang="en-US" sz="2400" b="1" dirty="0"/>
              <a:t>          解答时解答讲过的所有问题，不讲解新的知识点</a:t>
            </a:r>
          </a:p>
        </p:txBody>
      </p:sp>
    </p:spTree>
    <p:extLst>
      <p:ext uri="{BB962C8B-B14F-4D97-AF65-F5344CB8AC3E}">
        <p14:creationId xmlns:p14="http://schemas.microsoft.com/office/powerpoint/2010/main" val="301645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042610" y="1070679"/>
            <a:ext cx="4026569" cy="461665"/>
          </a:xfrm>
          <a:prstGeom prst="rect">
            <a:avLst/>
          </a:prstGeom>
          <a:noFill/>
        </p:spPr>
        <p:txBody>
          <a:bodyPr wrap="square" rtlCol="0">
            <a:spAutoFit/>
          </a:bodyPr>
          <a:lstStyle/>
          <a:p>
            <a:pPr algn="ctr"/>
            <a:r>
              <a:rPr lang="zh-CN" altLang="en-US" sz="2400" dirty="0">
                <a:solidFill>
                  <a:srgbClr val="784B23"/>
                </a:solidFill>
                <a:latin typeface="微软雅黑" panose="020B0503020204020204" pitchFamily="34" charset="-122"/>
                <a:ea typeface="微软雅黑" panose="020B0503020204020204" pitchFamily="34" charset="-122"/>
              </a:rPr>
              <a:t>课后作业</a:t>
            </a:r>
          </a:p>
        </p:txBody>
      </p:sp>
      <p:sp>
        <p:nvSpPr>
          <p:cNvPr id="5" name="矩形 4"/>
          <p:cNvSpPr/>
          <p:nvPr/>
        </p:nvSpPr>
        <p:spPr>
          <a:xfrm>
            <a:off x="2661094" y="2211837"/>
            <a:ext cx="5668972" cy="1569660"/>
          </a:xfrm>
          <a:prstGeom prst="rect">
            <a:avLst/>
          </a:prstGeom>
        </p:spPr>
        <p:txBody>
          <a:bodyPr wrap="square">
            <a:spAutoFit/>
          </a:bodyPr>
          <a:lstStyle/>
          <a:p>
            <a:pPr fontAlgn="base">
              <a:lnSpc>
                <a:spcPct val="150000"/>
              </a:lnSpc>
              <a:spcBef>
                <a:spcPct val="0"/>
              </a:spcBef>
              <a:spcAft>
                <a:spcPct val="0"/>
              </a:spcAft>
            </a:pP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主题：</a:t>
            </a:r>
            <a:r>
              <a:rPr lang="zh-CN"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班级</a:t>
            </a:r>
            <a:r>
              <a:rPr lang="en-US" altLang="zh-CN"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课堂昵称</a:t>
            </a:r>
            <a:r>
              <a:rPr lang="en-US" altLang="zh-CN"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学号</a:t>
            </a:r>
            <a:r>
              <a:rPr lang="en-US" altLang="zh-CN"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第几次作业</a:t>
            </a:r>
            <a:endParaRPr lang="en-US" altLang="zh-CN"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ct val="150000"/>
              </a:lnSpc>
              <a:spcBef>
                <a:spcPct val="0"/>
              </a:spcBef>
              <a:spcAft>
                <a:spcPct val="0"/>
              </a:spcAft>
            </a:pP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正文：作业内容；截图内容是代码和运行结果</a:t>
            </a:r>
            <a:r>
              <a:rPr lang="en-US" altLang="zh-CN" sz="1600" dirty="0">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照片不要是附件形式</a:t>
            </a:r>
            <a:r>
              <a:rPr lang="en-US" altLang="zh-CN" sz="1600" dirty="0">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，若有疑问，也可以在正文中向老师提出来</a:t>
            </a:r>
            <a:endParaRPr lang="en-US" altLang="zh-CN"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ct val="150000"/>
              </a:lnSpc>
              <a:spcBef>
                <a:spcPct val="0"/>
              </a:spcBef>
              <a:spcAft>
                <a:spcPct val="0"/>
              </a:spcAft>
            </a:pPr>
            <a:r>
              <a:rPr lang="en-US" altLang="en-US" sz="1600" dirty="0" err="1">
                <a:latin typeface="微软雅黑" panose="020B0503020204020204" pitchFamily="34" charset="-122"/>
                <a:ea typeface="微软雅黑" panose="020B0503020204020204" pitchFamily="34" charset="-122"/>
                <a:sym typeface="方正姚体" panose="02010601030101010101" pitchFamily="2" charset="-122"/>
              </a:rPr>
              <a:t>提交方式：</a:t>
            </a:r>
            <a:r>
              <a:rPr lang="en-US" altLang="en-US" sz="1600" dirty="0" err="1" smtClean="0">
                <a:latin typeface="微软雅黑" panose="020B0503020204020204" pitchFamily="34" charset="-122"/>
                <a:ea typeface="微软雅黑" panose="020B0503020204020204" pitchFamily="34" charset="-122"/>
                <a:sym typeface="方正姚体" panose="02010601030101010101" pitchFamily="2" charset="-122"/>
              </a:rPr>
              <a:t>邮件发送</a:t>
            </a:r>
            <a:r>
              <a:rPr lang="en-US" altLang="en-US" sz="1600" dirty="0" err="1" smtClean="0">
                <a:latin typeface="微软雅黑" panose="020B0503020204020204" pitchFamily="34" charset="-122"/>
                <a:ea typeface="微软雅黑" panose="020B0503020204020204" pitchFamily="34" charset="-122"/>
                <a:sym typeface="方正姚体" panose="02010601030101010101" pitchFamily="2" charset="-122"/>
              </a:rPr>
              <a:t>S</a:t>
            </a:r>
            <a:r>
              <a:rPr lang="en-US" altLang="zh-CN" sz="1600" dirty="0" err="1" smtClean="0">
                <a:latin typeface="微软雅黑" panose="020B0503020204020204" pitchFamily="34" charset="-122"/>
                <a:ea typeface="微软雅黑" panose="020B0503020204020204" pitchFamily="34" charset="-122"/>
                <a:sym typeface="方正姚体" panose="02010601030101010101" pitchFamily="2" charset="-122"/>
              </a:rPr>
              <a:t>indre</a:t>
            </a:r>
            <a:r>
              <a:rPr lang="en-US" altLang="en-US" sz="1600" dirty="0" err="1" smtClean="0">
                <a:latin typeface="微软雅黑" panose="020B0503020204020204" pitchFamily="34" charset="-122"/>
                <a:ea typeface="微软雅黑" panose="020B0503020204020204" pitchFamily="34" charset="-122"/>
                <a:sym typeface="方正姚体" panose="02010601030101010101" pitchFamily="2" charset="-122"/>
              </a:rPr>
              <a:t>老师邮箱</a:t>
            </a: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(211172159@qq.com</a:t>
            </a: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a:t>
            </a:r>
            <a:endParaRPr lang="zh-CN" altLang="en-US" sz="16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 name="矩形 5"/>
          <p:cNvSpPr/>
          <p:nvPr/>
        </p:nvSpPr>
        <p:spPr>
          <a:xfrm>
            <a:off x="2661710" y="4558429"/>
            <a:ext cx="5407469" cy="787523"/>
          </a:xfrm>
          <a:prstGeom prst="rect">
            <a:avLst/>
          </a:prstGeom>
        </p:spPr>
        <p:txBody>
          <a:bodyPr wrap="square">
            <a:spAutoFit/>
          </a:bodyPr>
          <a:lstStyle/>
          <a:p>
            <a:pPr fontAlgn="base">
              <a:lnSpc>
                <a:spcPct val="150000"/>
              </a:lnSpc>
              <a:spcBef>
                <a:spcPct val="0"/>
              </a:spcBef>
              <a:spcAft>
                <a:spcPct val="0"/>
              </a:spcAft>
            </a:pP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解答课只解答已经讲过的知识点范围内的问题，同学们不要在解答课提问还没有讲解过的知识点</a:t>
            </a:r>
          </a:p>
        </p:txBody>
      </p:sp>
      <p:grpSp>
        <p:nvGrpSpPr>
          <p:cNvPr id="7" name="Group 267"/>
          <p:cNvGrpSpPr/>
          <p:nvPr/>
        </p:nvGrpSpPr>
        <p:grpSpPr>
          <a:xfrm>
            <a:off x="8567125" y="2513589"/>
            <a:ext cx="2729437" cy="3088950"/>
            <a:chOff x="1522413" y="800100"/>
            <a:chExt cx="4660900" cy="5360988"/>
          </a:xfrm>
        </p:grpSpPr>
        <p:sp>
          <p:nvSpPr>
            <p:cNvPr id="8" name="Freeform 1"/>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9" name="Freeform 2"/>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0" name="Freeform 3"/>
            <p:cNvSpPr>
              <a:spLocks noChangeArrowheads="1"/>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1" name="Freeform 4"/>
            <p:cNvSpPr>
              <a:spLocks noChangeArrowheads="1"/>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2" name="Freeform 5"/>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6"/>
            <p:cNvSpPr>
              <a:spLocks noChangeArrowheads="1"/>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7"/>
            <p:cNvSpPr>
              <a:spLocks noChangeArrowheads="1"/>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8"/>
            <p:cNvSpPr>
              <a:spLocks noChangeArrowheads="1"/>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6" name="Freeform 9"/>
            <p:cNvSpPr>
              <a:spLocks noChangeArrowheads="1"/>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7" name="Freeform 10"/>
            <p:cNvSpPr>
              <a:spLocks noChangeArrowheads="1"/>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8" name="Freeform 11"/>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9" name="Freeform 12"/>
            <p:cNvSpPr>
              <a:spLocks noChangeArrowheads="1"/>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0" name="Freeform 13"/>
            <p:cNvSpPr>
              <a:spLocks noChangeArrowheads="1"/>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1" name="Freeform 14"/>
            <p:cNvSpPr>
              <a:spLocks noChangeArrowheads="1"/>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2" name="Freeform 15"/>
            <p:cNvSpPr>
              <a:spLocks noChangeArrowheads="1"/>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3" name="Freeform 16"/>
            <p:cNvSpPr>
              <a:spLocks noChangeArrowheads="1"/>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4" name="Freeform 17"/>
            <p:cNvSpPr>
              <a:spLocks noChangeArrowheads="1"/>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5" name="Freeform 18"/>
            <p:cNvSpPr>
              <a:spLocks noChangeArrowheads="1"/>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6" name="Freeform 19"/>
            <p:cNvSpPr>
              <a:spLocks noChangeArrowheads="1"/>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7" name="Freeform 20"/>
            <p:cNvSpPr>
              <a:spLocks noChangeArrowheads="1"/>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8" name="Freeform 21"/>
            <p:cNvSpPr>
              <a:spLocks noChangeArrowheads="1"/>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29" name="矩形 28"/>
          <p:cNvSpPr/>
          <p:nvPr/>
        </p:nvSpPr>
        <p:spPr>
          <a:xfrm>
            <a:off x="1549980" y="2178240"/>
            <a:ext cx="720000" cy="720000"/>
          </a:xfrm>
          <a:prstGeom prst="rect">
            <a:avLst/>
          </a:prstGeom>
        </p:spPr>
        <p:style>
          <a:lnRef idx="3">
            <a:schemeClr val="lt1"/>
          </a:lnRef>
          <a:fillRef idx="1">
            <a:schemeClr val="accent1"/>
          </a:fillRef>
          <a:effectRef idx="1">
            <a:schemeClr val="accent1"/>
          </a:effectRef>
          <a:fontRef idx="minor">
            <a:schemeClr val="lt1"/>
          </a:fontRef>
        </p:style>
        <p:txBody>
          <a:bodyPr wrap="square" lIns="91440" tIns="45720" rIns="91440" bIns="45720">
            <a:spAutoFit/>
          </a:bodyPr>
          <a:lstStyle/>
          <a:p>
            <a:pPr algn="ctr"/>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作业格式</a:t>
            </a:r>
          </a:p>
        </p:txBody>
      </p:sp>
      <p:sp>
        <p:nvSpPr>
          <p:cNvPr id="30" name="矩形 29"/>
          <p:cNvSpPr/>
          <p:nvPr/>
        </p:nvSpPr>
        <p:spPr>
          <a:xfrm>
            <a:off x="1550380" y="4434389"/>
            <a:ext cx="720000" cy="720000"/>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zh-CN" altLang="en-US"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解答内容</a:t>
            </a:r>
          </a:p>
        </p:txBody>
      </p:sp>
    </p:spTree>
    <p:extLst>
      <p:ext uri="{BB962C8B-B14F-4D97-AF65-F5344CB8AC3E}">
        <p14:creationId xmlns:p14="http://schemas.microsoft.com/office/powerpoint/2010/main" val="340592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380284" y="1201304"/>
            <a:ext cx="4026569" cy="461665"/>
          </a:xfrm>
          <a:prstGeom prst="rect">
            <a:avLst/>
          </a:prstGeom>
          <a:noFill/>
        </p:spPr>
        <p:txBody>
          <a:bodyPr wrap="square" rtlCol="0">
            <a:spAutoFit/>
          </a:bodyPr>
          <a:lstStyle/>
          <a:p>
            <a:pPr algn="ctr"/>
            <a:r>
              <a:rPr lang="en-US" altLang="en-US" sz="2400" dirty="0">
                <a:solidFill>
                  <a:schemeClr val="accent4"/>
                </a:solidFill>
                <a:latin typeface="微软雅黑" panose="020B0503020204020204" pitchFamily="34" charset="-122"/>
                <a:ea typeface="微软雅黑" panose="020B0503020204020204" pitchFamily="34" charset="-122"/>
              </a:rPr>
              <a:t>疑问解答</a:t>
            </a:r>
            <a:endParaRPr lang="zh-CN" altLang="en-US" sz="2400" dirty="0">
              <a:solidFill>
                <a:schemeClr val="accent4"/>
              </a:solidFill>
              <a:latin typeface="微软雅黑" panose="020B0503020204020204" pitchFamily="34" charset="-122"/>
              <a:ea typeface="微软雅黑" panose="020B0503020204020204" pitchFamily="34" charset="-122"/>
            </a:endParaRPr>
          </a:p>
        </p:txBody>
      </p:sp>
      <p:sp>
        <p:nvSpPr>
          <p:cNvPr id="6" name="矩形 5"/>
          <p:cNvSpPr/>
          <p:nvPr/>
        </p:nvSpPr>
        <p:spPr>
          <a:xfrm>
            <a:off x="2916996" y="2222394"/>
            <a:ext cx="6953143" cy="338554"/>
          </a:xfrm>
          <a:prstGeom prst="rect">
            <a:avLst/>
          </a:prstGeom>
        </p:spPr>
        <p:txBody>
          <a:bodyPr wrap="square">
            <a:spAutoFit/>
          </a:bodyPr>
          <a:lstStyle/>
          <a:p>
            <a:r>
              <a:rPr lang="en-US" altLang="en-US" sz="1600" b="1" dirty="0">
                <a:solidFill>
                  <a:schemeClr val="bg1"/>
                </a:solidFill>
                <a:latin typeface="微软雅黑" panose="020B0503020204020204" pitchFamily="34" charset="-122"/>
                <a:ea typeface="微软雅黑" panose="020B0503020204020204" pitchFamily="34" charset="-122"/>
              </a:rPr>
              <a:t>同学们</a:t>
            </a:r>
            <a:r>
              <a:rPr lang="zh-CN" altLang="en-US" sz="1600" b="1" dirty="0">
                <a:solidFill>
                  <a:schemeClr val="bg1"/>
                </a:solidFill>
                <a:latin typeface="微软雅黑" panose="020B0503020204020204" pitchFamily="34" charset="-122"/>
                <a:ea typeface="微软雅黑" panose="020B0503020204020204" pitchFamily="34" charset="-122"/>
              </a:rPr>
              <a:t>有任何问题，都可以直接找老师提问，</a:t>
            </a:r>
            <a:r>
              <a:rPr lang="en-US" altLang="en-US" sz="1600" b="1" dirty="0">
                <a:solidFill>
                  <a:schemeClr val="bg1"/>
                </a:solidFill>
                <a:latin typeface="微软雅黑" panose="020B0503020204020204" pitchFamily="34" charset="-122"/>
                <a:ea typeface="微软雅黑" panose="020B0503020204020204" pitchFamily="34" charset="-122"/>
              </a:rPr>
              <a:t>但是提问时要注意一下几点：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7" name="Group 19"/>
          <p:cNvGrpSpPr/>
          <p:nvPr/>
        </p:nvGrpSpPr>
        <p:grpSpPr>
          <a:xfrm>
            <a:off x="2916999" y="2979853"/>
            <a:ext cx="374477" cy="281039"/>
            <a:chOff x="789999" y="2242985"/>
            <a:chExt cx="504229" cy="378415"/>
          </a:xfrm>
        </p:grpSpPr>
        <p:sp>
          <p:nvSpPr>
            <p:cNvPr id="8"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0" name="矩形 9"/>
          <p:cNvSpPr>
            <a:spLocks noChangeArrowheads="1"/>
          </p:cNvSpPr>
          <p:nvPr/>
        </p:nvSpPr>
        <p:spPr bwMode="auto">
          <a:xfrm>
            <a:off x="3383472" y="2951214"/>
            <a:ext cx="594911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400" dirty="0">
                <a:solidFill>
                  <a:schemeClr val="bg1"/>
                </a:solidFill>
                <a:latin typeface="微软雅黑" panose="020B0503020204020204" pitchFamily="34" charset="-122"/>
                <a:ea typeface="微软雅黑" panose="020B0503020204020204" pitchFamily="34" charset="-122"/>
              </a:rPr>
              <a:t>专业问题找对应的专业老师，如果是视屏、上课权限等售后问题，请找售后老师</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11" name="Group 23"/>
          <p:cNvGrpSpPr/>
          <p:nvPr/>
        </p:nvGrpSpPr>
        <p:grpSpPr>
          <a:xfrm>
            <a:off x="2916996" y="3835425"/>
            <a:ext cx="374477" cy="281039"/>
            <a:chOff x="789999" y="2242985"/>
            <a:chExt cx="504229" cy="378415"/>
          </a:xfrm>
        </p:grpSpPr>
        <p:sp>
          <p:nvSpPr>
            <p:cNvPr id="12"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 name="Group 27"/>
          <p:cNvGrpSpPr/>
          <p:nvPr/>
        </p:nvGrpSpPr>
        <p:grpSpPr>
          <a:xfrm>
            <a:off x="2916996" y="4711836"/>
            <a:ext cx="374477" cy="281039"/>
            <a:chOff x="789999" y="2242985"/>
            <a:chExt cx="504229" cy="378415"/>
          </a:xfrm>
        </p:grpSpPr>
        <p:sp>
          <p:nvSpPr>
            <p:cNvPr id="1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Group 31"/>
          <p:cNvGrpSpPr/>
          <p:nvPr/>
        </p:nvGrpSpPr>
        <p:grpSpPr>
          <a:xfrm>
            <a:off x="2916996" y="5550262"/>
            <a:ext cx="374477" cy="281039"/>
            <a:chOff x="789999" y="2242985"/>
            <a:chExt cx="504229" cy="378415"/>
          </a:xfrm>
        </p:grpSpPr>
        <p:sp>
          <p:nvSpPr>
            <p:cNvPr id="18"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0" name="矩形 19"/>
          <p:cNvSpPr>
            <a:spLocks noChangeArrowheads="1"/>
          </p:cNvSpPr>
          <p:nvPr/>
        </p:nvSpPr>
        <p:spPr bwMode="auto">
          <a:xfrm>
            <a:off x="3383472" y="3748347"/>
            <a:ext cx="725324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400" dirty="0">
                <a:solidFill>
                  <a:schemeClr val="bg1"/>
                </a:solidFill>
                <a:latin typeface="微软雅黑" panose="020B0503020204020204" pitchFamily="34" charset="-122"/>
                <a:ea typeface="微软雅黑" panose="020B0503020204020204" pitchFamily="34" charset="-122"/>
              </a:rPr>
              <a:t>提问时不需要问老师在不在，直接发送问题，但是提问时要把问题描述清楚，让老师在读完你的提问之后，知道你是哪个地方不理解，否则老师无法解答你的问题</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a:spLocks noChangeArrowheads="1"/>
          </p:cNvSpPr>
          <p:nvPr/>
        </p:nvSpPr>
        <p:spPr bwMode="auto">
          <a:xfrm>
            <a:off x="3383472" y="4616220"/>
            <a:ext cx="7284838"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400" dirty="0">
                <a:solidFill>
                  <a:schemeClr val="bg1"/>
                </a:solidFill>
                <a:latin typeface="微软雅黑" panose="020B0503020204020204" pitchFamily="34" charset="-122"/>
                <a:ea typeface="微软雅黑" panose="020B0503020204020204" pitchFamily="34" charset="-122"/>
              </a:rPr>
              <a:t>一个问题不要同时群发给几个老师，老师上班都是坐在在一起的，也会相互交流，到时候你得到也是同一个答案。但是老师们会经常开会讨论课程方面的问题，或者其他的事情，如果老师长时间没有回答你的问题，这个时候你可以去找其他老师解答</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a:spLocks noChangeArrowheads="1"/>
          </p:cNvSpPr>
          <p:nvPr/>
        </p:nvSpPr>
        <p:spPr bwMode="auto">
          <a:xfrm>
            <a:off x="3383472" y="5496594"/>
            <a:ext cx="7211385"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400" dirty="0">
                <a:solidFill>
                  <a:schemeClr val="bg1"/>
                </a:solidFill>
                <a:latin typeface="微软雅黑" panose="020B0503020204020204" pitchFamily="34" charset="-122"/>
                <a:ea typeface="微软雅黑" panose="020B0503020204020204" pitchFamily="34" charset="-122"/>
              </a:rPr>
              <a:t>老师们的上班时间是：13:00 – 17:00  18:30 – 23:00</a:t>
            </a:r>
          </a:p>
          <a:p>
            <a:pPr>
              <a:lnSpc>
                <a:spcPts val="1500"/>
              </a:lnSpc>
            </a:pPr>
            <a:r>
              <a:rPr lang="en-US" altLang="en-US" sz="1400" dirty="0">
                <a:solidFill>
                  <a:schemeClr val="bg1"/>
                </a:solidFill>
                <a:latin typeface="微软雅黑" panose="020B0503020204020204" pitchFamily="34" charset="-122"/>
                <a:ea typeface="微软雅黑" panose="020B0503020204020204" pitchFamily="34" charset="-122"/>
              </a:rPr>
              <a:t>这个是公司的规定上班时间，每天上班后的30分钟左右，老师们开会讨论问题，但是老师们不管在什么时候只要看到同学们的提问就会及时回答同学们解答</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996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righ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045242" y="1221874"/>
            <a:ext cx="4026569" cy="646331"/>
          </a:xfrm>
          <a:prstGeom prst="rect">
            <a:avLst/>
          </a:prstGeom>
          <a:noFill/>
        </p:spPr>
        <p:txBody>
          <a:bodyPr wrap="square" rtlCol="0">
            <a:spAutoFit/>
          </a:bodyPr>
          <a:lstStyle/>
          <a:p>
            <a:pPr algn="ctr"/>
            <a:r>
              <a:rPr lang="zh-CN" altLang="en-US" sz="3600" dirty="0">
                <a:solidFill>
                  <a:schemeClr val="accent4"/>
                </a:solidFill>
                <a:latin typeface="微软雅黑" panose="020B0503020204020204" pitchFamily="34" charset="-122"/>
                <a:ea typeface="微软雅黑" panose="020B0503020204020204" pitchFamily="34" charset="-122"/>
              </a:rPr>
              <a:t>休学，请假制度</a:t>
            </a:r>
          </a:p>
        </p:txBody>
      </p:sp>
      <p:grpSp>
        <p:nvGrpSpPr>
          <p:cNvPr id="5" name="Group 19"/>
          <p:cNvGrpSpPr/>
          <p:nvPr/>
        </p:nvGrpSpPr>
        <p:grpSpPr>
          <a:xfrm>
            <a:off x="2581954" y="1964103"/>
            <a:ext cx="374477" cy="281039"/>
            <a:chOff x="789999" y="2242985"/>
            <a:chExt cx="504229" cy="378415"/>
          </a:xfrm>
        </p:grpSpPr>
        <p:sp>
          <p:nvSpPr>
            <p:cNvPr id="6"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 name="矩形 7"/>
          <p:cNvSpPr>
            <a:spLocks noChangeArrowheads="1"/>
          </p:cNvSpPr>
          <p:nvPr/>
        </p:nvSpPr>
        <p:spPr bwMode="auto">
          <a:xfrm>
            <a:off x="3048430" y="1941179"/>
            <a:ext cx="59491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solidFill>
                  <a:schemeClr val="bg1"/>
                </a:solidFill>
                <a:latin typeface="微软雅黑" panose="020B0503020204020204" pitchFamily="34" charset="-122"/>
                <a:ea typeface="微软雅黑" panose="020B0503020204020204" pitchFamily="34" charset="-122"/>
              </a:rPr>
              <a:t>学员因不可抗因素导致较长时间内无法来上课时，有且只有两次休学机会。</a:t>
            </a:r>
          </a:p>
        </p:txBody>
      </p:sp>
      <p:grpSp>
        <p:nvGrpSpPr>
          <p:cNvPr id="9" name="Group 23"/>
          <p:cNvGrpSpPr/>
          <p:nvPr/>
        </p:nvGrpSpPr>
        <p:grpSpPr>
          <a:xfrm>
            <a:off x="2581954" y="2560737"/>
            <a:ext cx="374477" cy="280670"/>
            <a:chOff x="789999" y="2242985"/>
            <a:chExt cx="504229" cy="378415"/>
          </a:xfrm>
        </p:grpSpPr>
        <p:sp>
          <p:nvSpPr>
            <p:cNvPr id="10"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 name="Group 27"/>
          <p:cNvGrpSpPr/>
          <p:nvPr/>
        </p:nvGrpSpPr>
        <p:grpSpPr>
          <a:xfrm>
            <a:off x="2581954" y="3157002"/>
            <a:ext cx="374477" cy="280670"/>
            <a:chOff x="789999" y="2242985"/>
            <a:chExt cx="504229" cy="378415"/>
          </a:xfrm>
        </p:grpSpPr>
        <p:sp>
          <p:nvSpPr>
            <p:cNvPr id="13"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5" name="Group 31"/>
          <p:cNvGrpSpPr/>
          <p:nvPr/>
        </p:nvGrpSpPr>
        <p:grpSpPr>
          <a:xfrm>
            <a:off x="2581954" y="3753267"/>
            <a:ext cx="374477" cy="280670"/>
            <a:chOff x="789999" y="2242985"/>
            <a:chExt cx="504229" cy="378415"/>
          </a:xfrm>
        </p:grpSpPr>
        <p:sp>
          <p:nvSpPr>
            <p:cNvPr id="16"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8" name="矩形 17"/>
          <p:cNvSpPr>
            <a:spLocks noChangeArrowheads="1"/>
          </p:cNvSpPr>
          <p:nvPr/>
        </p:nvSpPr>
        <p:spPr bwMode="auto">
          <a:xfrm>
            <a:off x="3028110" y="2545699"/>
            <a:ext cx="7253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solidFill>
                  <a:schemeClr val="bg1"/>
                </a:solidFill>
                <a:latin typeface="微软雅黑" panose="020B0503020204020204" pitchFamily="34" charset="-122"/>
                <a:ea typeface="微软雅黑" panose="020B0503020204020204" pitchFamily="34" charset="-122"/>
              </a:rPr>
              <a:t>超过两次，不可以再办理休学，需要消耗学习权限。</a:t>
            </a:r>
          </a:p>
        </p:txBody>
      </p:sp>
      <p:sp>
        <p:nvSpPr>
          <p:cNvPr id="19" name="矩形 18"/>
          <p:cNvSpPr>
            <a:spLocks noChangeArrowheads="1"/>
          </p:cNvSpPr>
          <p:nvPr/>
        </p:nvSpPr>
        <p:spPr bwMode="auto">
          <a:xfrm>
            <a:off x="3062062" y="3150219"/>
            <a:ext cx="66175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solidFill>
                  <a:schemeClr val="bg1"/>
                </a:solidFill>
                <a:latin typeface="微软雅黑" panose="020B0503020204020204" pitchFamily="34" charset="-122"/>
                <a:ea typeface="微软雅黑" panose="020B0503020204020204" pitchFamily="34" charset="-122"/>
              </a:rPr>
              <a:t>因工作调动，生活学习等原因导致较长时间无法来上课，可申请1-6个月时长的休学。</a:t>
            </a:r>
          </a:p>
        </p:txBody>
      </p:sp>
      <p:sp>
        <p:nvSpPr>
          <p:cNvPr id="20" name="矩形 19"/>
          <p:cNvSpPr>
            <a:spLocks noChangeArrowheads="1"/>
          </p:cNvSpPr>
          <p:nvPr/>
        </p:nvSpPr>
        <p:spPr bwMode="auto">
          <a:xfrm>
            <a:off x="3062062" y="3754739"/>
            <a:ext cx="72529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solidFill>
                  <a:schemeClr val="bg1"/>
                </a:solidFill>
                <a:latin typeface="微软雅黑" panose="020B0503020204020204" pitchFamily="34" charset="-122"/>
                <a:ea typeface="微软雅黑" panose="020B0503020204020204" pitchFamily="34" charset="-122"/>
              </a:rPr>
              <a:t>因怀孕，重大事故/疾病而导致较长时间无法来上课，可申请6-12个月时长的休学。</a:t>
            </a:r>
          </a:p>
        </p:txBody>
      </p:sp>
      <p:grpSp>
        <p:nvGrpSpPr>
          <p:cNvPr id="21" name="Group 23"/>
          <p:cNvGrpSpPr/>
          <p:nvPr/>
        </p:nvGrpSpPr>
        <p:grpSpPr>
          <a:xfrm>
            <a:off x="2581954" y="4349532"/>
            <a:ext cx="374477" cy="280670"/>
            <a:chOff x="789999" y="2242985"/>
            <a:chExt cx="504229" cy="378415"/>
          </a:xfrm>
        </p:grpSpPr>
        <p:sp>
          <p:nvSpPr>
            <p:cNvPr id="22"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4" name="Group 27"/>
          <p:cNvGrpSpPr/>
          <p:nvPr/>
        </p:nvGrpSpPr>
        <p:grpSpPr>
          <a:xfrm>
            <a:off x="2581954" y="4945797"/>
            <a:ext cx="374477" cy="280670"/>
            <a:chOff x="789999" y="2242985"/>
            <a:chExt cx="504229" cy="378415"/>
          </a:xfrm>
        </p:grpSpPr>
        <p:sp>
          <p:nvSpPr>
            <p:cNvPr id="2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7" name="矩形 26"/>
          <p:cNvSpPr>
            <a:spLocks noChangeArrowheads="1"/>
          </p:cNvSpPr>
          <p:nvPr/>
        </p:nvSpPr>
        <p:spPr bwMode="auto">
          <a:xfrm>
            <a:off x="3060792" y="4359259"/>
            <a:ext cx="73418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solidFill>
                  <a:schemeClr val="bg1"/>
                </a:solidFill>
                <a:latin typeface="微软雅黑" panose="020B0503020204020204" pitchFamily="34" charset="-122"/>
                <a:ea typeface="微软雅黑" panose="020B0503020204020204" pitchFamily="34" charset="-122"/>
              </a:rPr>
              <a:t>休学期间不开通直播上课权限，提供录播以及解答服务。</a:t>
            </a:r>
          </a:p>
        </p:txBody>
      </p:sp>
      <p:sp>
        <p:nvSpPr>
          <p:cNvPr id="28" name="文本框 27"/>
          <p:cNvSpPr txBox="1"/>
          <p:nvPr/>
        </p:nvSpPr>
        <p:spPr>
          <a:xfrm>
            <a:off x="3062697" y="4963779"/>
            <a:ext cx="4079875" cy="646331"/>
          </a:xfrm>
          <a:prstGeom prst="rect">
            <a:avLst/>
          </a:prstGeom>
          <a:noFill/>
        </p:spPr>
        <p:txBody>
          <a:bodyPr wrap="square" rtlCol="0" anchor="t">
            <a:spAutoFit/>
          </a:bodyPr>
          <a:lstStyle/>
          <a:p>
            <a:r>
              <a:rPr lang="en-US" altLang="en-US" dirty="0">
                <a:solidFill>
                  <a:schemeClr val="bg1"/>
                </a:solidFill>
                <a:latin typeface="微软雅黑" panose="020B0503020204020204" pitchFamily="34" charset="-122"/>
                <a:ea typeface="微软雅黑" panose="020B0503020204020204" pitchFamily="34" charset="-122"/>
              </a:rPr>
              <a:t>如果赶不上当天的直播课，需要向售后客服老师请假。</a:t>
            </a:r>
          </a:p>
        </p:txBody>
      </p:sp>
    </p:spTree>
    <p:extLst>
      <p:ext uri="{BB962C8B-B14F-4D97-AF65-F5344CB8AC3E}">
        <p14:creationId xmlns:p14="http://schemas.microsoft.com/office/powerpoint/2010/main" val="177625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500"/>
                                        <p:tgtEl>
                                          <p:spTgt spid="20"/>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right)">
                                      <p:cBhvr>
                                        <p:cTn id="43" dur="500"/>
                                        <p:tgtEl>
                                          <p:spTgt spid="2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0"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134050" y="1416039"/>
            <a:ext cx="4026569" cy="46037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学习事宜</a:t>
            </a:r>
          </a:p>
        </p:txBody>
      </p:sp>
      <p:sp>
        <p:nvSpPr>
          <p:cNvPr id="5" name="文本框 4"/>
          <p:cNvSpPr txBox="1"/>
          <p:nvPr/>
        </p:nvSpPr>
        <p:spPr>
          <a:xfrm>
            <a:off x="2476500" y="2210707"/>
            <a:ext cx="7741920" cy="368300"/>
          </a:xfrm>
          <a:prstGeom prst="rect">
            <a:avLst/>
          </a:prstGeom>
          <a:noFill/>
        </p:spPr>
        <p:txBody>
          <a:bodyPr wrap="square" rtlCol="0">
            <a:spAutoFit/>
          </a:bodyPr>
          <a:lstStyle/>
          <a:p>
            <a:r>
              <a:rPr lang="en-US" altLang="zh-CN"/>
              <a:t>1.</a:t>
            </a:r>
            <a:r>
              <a:rPr lang="zh-CN" altLang="en-US"/>
              <a:t>课堂纪律</a:t>
            </a:r>
          </a:p>
        </p:txBody>
      </p:sp>
      <p:sp>
        <p:nvSpPr>
          <p:cNvPr id="6" name="文本框 5"/>
          <p:cNvSpPr txBox="1"/>
          <p:nvPr/>
        </p:nvSpPr>
        <p:spPr>
          <a:xfrm>
            <a:off x="2476500" y="2806337"/>
            <a:ext cx="6920865" cy="368300"/>
          </a:xfrm>
          <a:prstGeom prst="rect">
            <a:avLst/>
          </a:prstGeom>
          <a:noFill/>
        </p:spPr>
        <p:txBody>
          <a:bodyPr wrap="square" rtlCol="0">
            <a:spAutoFit/>
          </a:bodyPr>
          <a:lstStyle/>
          <a:p>
            <a:r>
              <a:rPr lang="en-US" altLang="zh-CN"/>
              <a:t>2.学习资料的安全问题（不得随意分享VIP视频资料）</a:t>
            </a:r>
          </a:p>
        </p:txBody>
      </p:sp>
    </p:spTree>
    <p:extLst>
      <p:ext uri="{BB962C8B-B14F-4D97-AF65-F5344CB8AC3E}">
        <p14:creationId xmlns:p14="http://schemas.microsoft.com/office/powerpoint/2010/main" val="2817307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018903"/>
            <a:ext cx="10331023" cy="5355771"/>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
        <p:nvSpPr>
          <p:cNvPr id="4" name="文本框 3"/>
          <p:cNvSpPr txBox="1"/>
          <p:nvPr/>
        </p:nvSpPr>
        <p:spPr>
          <a:xfrm>
            <a:off x="4134050" y="1416039"/>
            <a:ext cx="4026569" cy="646331"/>
          </a:xfrm>
          <a:prstGeom prst="rect">
            <a:avLst/>
          </a:prstGeom>
          <a:noFill/>
        </p:spPr>
        <p:txBody>
          <a:bodyPr wrap="square" rtlCol="0">
            <a:spAutoFit/>
          </a:bodyPr>
          <a:lstStyle/>
          <a:p>
            <a:pPr algn="ctr"/>
            <a:r>
              <a:rPr lang="zh-CN" altLang="en-US" sz="3600" dirty="0" smtClean="0">
                <a:solidFill>
                  <a:srgbClr val="784B23"/>
                </a:solidFill>
                <a:latin typeface="微软雅黑" panose="020B0503020204020204" pitchFamily="34" charset="-122"/>
                <a:ea typeface="微软雅黑" panose="020B0503020204020204" pitchFamily="34" charset="-122"/>
              </a:rPr>
              <a:t>关于数学课</a:t>
            </a:r>
            <a:endParaRPr lang="en-US" altLang="en-US" sz="3600" dirty="0">
              <a:solidFill>
                <a:srgbClr val="784B2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978331" y="2586446"/>
            <a:ext cx="7080069" cy="166199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800" dirty="0" smtClean="0">
                <a:solidFill>
                  <a:schemeClr val="bg1"/>
                </a:solidFill>
              </a:rPr>
              <a:t>课程内容</a:t>
            </a:r>
            <a:endParaRPr lang="en-US" altLang="zh-CN" sz="2800" dirty="0" smtClean="0">
              <a:solidFill>
                <a:schemeClr val="bg1"/>
              </a:solidFill>
            </a:endParaRPr>
          </a:p>
          <a:p>
            <a:pPr marL="457200" indent="-457200">
              <a:lnSpc>
                <a:spcPct val="150000"/>
              </a:lnSpc>
              <a:buFont typeface="Wingdings" panose="05000000000000000000" pitchFamily="2" charset="2"/>
              <a:buChar char="Ø"/>
            </a:pPr>
            <a:r>
              <a:rPr lang="zh-CN" altLang="en-US" sz="2800" dirty="0" smtClean="0">
                <a:solidFill>
                  <a:schemeClr val="bg1"/>
                </a:solidFill>
              </a:rPr>
              <a:t>课程周期</a:t>
            </a:r>
            <a:endParaRPr lang="en-US" altLang="zh-CN" sz="2800" dirty="0" smtClean="0">
              <a:solidFill>
                <a:schemeClr val="bg1"/>
              </a:solidFill>
            </a:endParaRPr>
          </a:p>
          <a:p>
            <a:endParaRPr lang="zh-CN" altLang="en-US" dirty="0"/>
          </a:p>
        </p:txBody>
      </p:sp>
    </p:spTree>
    <p:extLst>
      <p:ext uri="{BB962C8B-B14F-4D97-AF65-F5344CB8AC3E}">
        <p14:creationId xmlns:p14="http://schemas.microsoft.com/office/powerpoint/2010/main" val="18605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334</Words>
  <Application>Microsoft Office PowerPoint</Application>
  <PresentationFormat>宽屏</PresentationFormat>
  <Paragraphs>64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DengXian</vt:lpstr>
      <vt:lpstr>DengXian Light</vt:lpstr>
      <vt:lpstr>方正姚体</vt:lpstr>
      <vt:lpstr>黑体</vt:lpstr>
      <vt:lpstr>华文琥珀</vt:lpstr>
      <vt:lpstr>微软雅黑</vt:lpstr>
      <vt:lpstr>Arial</vt:lpstr>
      <vt:lpstr>Calibri Light</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h77</cp:lastModifiedBy>
  <cp:revision>43</cp:revision>
  <dcterms:created xsi:type="dcterms:W3CDTF">2017-09-02T13:34:00Z</dcterms:created>
  <dcterms:modified xsi:type="dcterms:W3CDTF">2018-06-14T06:21:31Z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