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58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6"/>
  </p:normalViewPr>
  <p:slideViewPr>
    <p:cSldViewPr snapToGrid="0" snapToObjects="1">
      <p:cViewPr varScale="1">
        <p:scale>
          <a:sx n="108" d="100"/>
          <a:sy n="108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8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2.wmf"/><Relationship Id="rId3" Type="http://schemas.openxmlformats.org/officeDocument/2006/relationships/image" Target="../media/image45.png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0.wmf"/><Relationship Id="rId3" Type="http://schemas.openxmlformats.org/officeDocument/2006/relationships/image" Target="../media/image4.png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9.wmf"/><Relationship Id="rId3" Type="http://schemas.openxmlformats.org/officeDocument/2006/relationships/image" Target="../media/image60.png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60.png"/><Relationship Id="rId21" Type="http://schemas.openxmlformats.org/officeDocument/2006/relationships/image" Target="../media/image84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7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84.bin"/><Relationship Id="rId3" Type="http://schemas.openxmlformats.org/officeDocument/2006/relationships/image" Target="../media/image4.png"/><Relationship Id="rId21" Type="http://schemas.openxmlformats.org/officeDocument/2006/relationships/image" Target="../media/image93.wmf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8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93.bin"/><Relationship Id="rId3" Type="http://schemas.openxmlformats.org/officeDocument/2006/relationships/image" Target="../media/image4.png"/><Relationship Id="rId21" Type="http://schemas.openxmlformats.org/officeDocument/2006/relationships/image" Target="../media/image102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100.wmf"/><Relationship Id="rId25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7.wmf"/><Relationship Id="rId24" Type="http://schemas.openxmlformats.org/officeDocument/2006/relationships/oleObject" Target="../embeddings/oleObject96.bin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23" Type="http://schemas.openxmlformats.org/officeDocument/2006/relationships/image" Target="../media/image103.w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09.wmf"/><Relationship Id="rId3" Type="http://schemas.openxmlformats.org/officeDocument/2006/relationships/image" Target="../media/image60.png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0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14.wmf"/><Relationship Id="rId3" Type="http://schemas.openxmlformats.org/officeDocument/2006/relationships/image" Target="../media/image115.png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oleObject" Target="../embeddings/oleObject107.bin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10" Type="http://schemas.openxmlformats.org/officeDocument/2006/relationships/oleObject" Target="../embeddings/oleObject111.bin"/><Relationship Id="rId4" Type="http://schemas.openxmlformats.org/officeDocument/2006/relationships/image" Target="../media/image119.wmf"/><Relationship Id="rId9" Type="http://schemas.openxmlformats.org/officeDocument/2006/relationships/image" Target="../media/image12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2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35.wmf"/><Relationship Id="rId3" Type="http://schemas.openxmlformats.org/officeDocument/2006/relationships/image" Target="../media/image60.png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3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4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3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4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4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5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4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5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6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4.png"/><Relationship Id="rId7" Type="http://schemas.openxmlformats.org/officeDocument/2006/relationships/image" Target="../media/image7.wmf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0" Type="http://schemas.openxmlformats.org/officeDocument/2006/relationships/image" Target="../media/image11.GI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69.wmf"/><Relationship Id="rId3" Type="http://schemas.openxmlformats.org/officeDocument/2006/relationships/image" Target="../media/image4.png"/><Relationship Id="rId7" Type="http://schemas.openxmlformats.org/officeDocument/2006/relationships/image" Target="../media/image168.wmf"/><Relationship Id="rId12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6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2.bin"/><Relationship Id="rId5" Type="http://schemas.openxmlformats.org/officeDocument/2006/relationships/image" Target="../media/image167.wmf"/><Relationship Id="rId15" Type="http://schemas.openxmlformats.org/officeDocument/2006/relationships/oleObject" Target="../embeddings/oleObject165.bin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0.bin"/><Relationship Id="rId14" Type="http://schemas.openxmlformats.org/officeDocument/2006/relationships/oleObject" Target="../embeddings/oleObject16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7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3" Type="http://schemas.openxmlformats.org/officeDocument/2006/relationships/image" Target="../media/image3.png"/><Relationship Id="rId7" Type="http://schemas.openxmlformats.org/officeDocument/2006/relationships/image" Target="../media/image1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84.wmf"/><Relationship Id="rId5" Type="http://schemas.openxmlformats.org/officeDocument/2006/relationships/image" Target="../media/image181.wmf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8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4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4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5.wmf"/><Relationship Id="rId3" Type="http://schemas.openxmlformats.org/officeDocument/2006/relationships/image" Target="../media/image4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72237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随机变量的数学特征</a:t>
            </a:r>
            <a:endParaRPr kumimoji="1" lang="en-US" altLang="zh-CN" sz="48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814820" y="2461895"/>
            <a:ext cx="3801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华文琥珀" panose="02010800040101010101" charset="-122"/>
              </a:rPr>
              <a:t>: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Seven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老师</a:t>
            </a:r>
            <a:endParaRPr kumimoji="1" lang="zh-CN" altLang="en-US" sz="36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华文琥珀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4115" y="4293329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2018-03-26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（周一）</a:t>
            </a:r>
            <a:r>
              <a:rPr lang="zh-CN" altLang="en-US" sz="2400" b="1" dirty="0">
                <a:solidFill>
                  <a:schemeClr val="bg1"/>
                </a:solidFill>
              </a:rPr>
              <a:t>上课时间</a:t>
            </a:r>
            <a:r>
              <a:rPr lang="en-US" altLang="zh-CN" sz="2400" b="1" dirty="0">
                <a:solidFill>
                  <a:schemeClr val="bg1"/>
                </a:solidFill>
              </a:rPr>
              <a:t>8:30-10:00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845"/>
            <a:ext cx="10330815" cy="53206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</a:p>
        </p:txBody>
      </p:sp>
      <p:sp>
        <p:nvSpPr>
          <p:cNvPr id="725009" name="椭圆 725008"/>
          <p:cNvSpPr/>
          <p:nvPr/>
        </p:nvSpPr>
        <p:spPr>
          <a:xfrm>
            <a:off x="3781425" y="4696143"/>
            <a:ext cx="1204913" cy="609600"/>
          </a:xfrm>
          <a:prstGeom prst="ellipse">
            <a:avLst/>
          </a:prstGeom>
          <a:solidFill>
            <a:srgbClr val="FF6600"/>
          </a:solidFill>
          <a:ln w="9525">
            <a:noFill/>
          </a:ln>
        </p:spPr>
        <p:txBody>
          <a:bodyPr lIns="90000" tIns="46800" rIns="90000" bIns="46800" anchor="ctr">
            <a:spAutoFit/>
          </a:bodyPr>
          <a:lstStyle/>
          <a:p>
            <a:pPr marL="1143000" indent="-228600" algn="ctr">
              <a:buClr>
                <a:schemeClr val="tx1"/>
              </a:buClr>
              <a:buSzPct val="80000"/>
              <a:buChar char="•"/>
            </a:pPr>
            <a:endParaRPr b="0" dirty="0">
              <a:latin typeface="Arial" panose="020B0604020202020204" pitchFamily="34" charset="0"/>
            </a:endParaRPr>
          </a:p>
        </p:txBody>
      </p:sp>
      <p:sp>
        <p:nvSpPr>
          <p:cNvPr id="724995" name="文本占位符 724994"/>
          <p:cNvSpPr>
            <a:spLocks noGrp="1"/>
          </p:cNvSpPr>
          <p:nvPr/>
        </p:nvSpPr>
        <p:spPr>
          <a:xfrm>
            <a:off x="2303145" y="1022985"/>
            <a:ext cx="8099425" cy="5927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i="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b="0" i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0" i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24996" name="对象 724995"/>
          <p:cNvGraphicFramePr/>
          <p:nvPr/>
        </p:nvGraphicFramePr>
        <p:xfrm>
          <a:off x="2468245" y="1027748"/>
          <a:ext cx="7645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r:id="rId3" imgW="3844925" imgH="254000" progId="Equation.DSMT4">
                  <p:embed/>
                </p:oleObj>
              </mc:Choice>
              <mc:Fallback>
                <p:oleObj r:id="rId3" imgW="3844925" imgH="2540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8245" y="1027748"/>
                        <a:ext cx="7645400" cy="504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9" name="对象 724998"/>
          <p:cNvGraphicFramePr/>
          <p:nvPr/>
        </p:nvGraphicFramePr>
        <p:xfrm>
          <a:off x="2844483" y="1925003"/>
          <a:ext cx="3359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r:id="rId5" imgW="1714500" imgH="228600" progId="Equation.DSMT4">
                  <p:embed/>
                </p:oleObj>
              </mc:Choice>
              <mc:Fallback>
                <p:oleObj r:id="rId5" imgW="17145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4483" y="1925003"/>
                        <a:ext cx="3359150" cy="447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02" name="对象 725001"/>
          <p:cNvGraphicFramePr/>
          <p:nvPr/>
        </p:nvGraphicFramePr>
        <p:xfrm>
          <a:off x="2844800" y="2372995"/>
          <a:ext cx="69230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r:id="rId7" imgW="3708400" imgH="419100" progId="Equation.DSMT4">
                  <p:embed/>
                </p:oleObj>
              </mc:Choice>
              <mc:Fallback>
                <p:oleObj r:id="rId7" imgW="3708400" imgH="4191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4800" y="2372995"/>
                        <a:ext cx="6923088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03" name="对象 725002"/>
          <p:cNvGraphicFramePr/>
          <p:nvPr/>
        </p:nvGraphicFramePr>
        <p:xfrm>
          <a:off x="2844483" y="3155633"/>
          <a:ext cx="55403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r:id="rId9" imgW="2866390" imgH="215900" progId="Equation.DSMT4">
                  <p:embed/>
                </p:oleObj>
              </mc:Choice>
              <mc:Fallback>
                <p:oleObj r:id="rId9" imgW="2866390" imgH="2159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4483" y="3155633"/>
                        <a:ext cx="554037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05" name="对象 725004"/>
          <p:cNvGraphicFramePr/>
          <p:nvPr/>
        </p:nvGraphicFramePr>
        <p:xfrm>
          <a:off x="2914650" y="4786948"/>
          <a:ext cx="73247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r:id="rId11" imgW="3922395" imgH="431800" progId="Equation.DSMT4">
                  <p:embed/>
                </p:oleObj>
              </mc:Choice>
              <mc:Fallback>
                <p:oleObj r:id="rId11" imgW="3922395" imgH="431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14650" y="4786948"/>
                        <a:ext cx="7324725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04" name="对象 725003"/>
          <p:cNvGraphicFramePr/>
          <p:nvPr/>
        </p:nvGraphicFramePr>
        <p:xfrm>
          <a:off x="2914650" y="3494405"/>
          <a:ext cx="34909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r:id="rId13" imgW="1828165" imgH="330200" progId="Equation.DSMT4">
                  <p:embed/>
                </p:oleObj>
              </mc:Choice>
              <mc:Fallback>
                <p:oleObj r:id="rId13" imgW="1828165" imgH="3302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14650" y="3494405"/>
                        <a:ext cx="3490913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07" name="对象 725006"/>
          <p:cNvGraphicFramePr/>
          <p:nvPr/>
        </p:nvGraphicFramePr>
        <p:xfrm>
          <a:off x="2901633" y="4124960"/>
          <a:ext cx="48895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r:id="rId15" imgW="2437130" imgH="330200" progId="Equation.DSMT4">
                  <p:embed/>
                </p:oleObj>
              </mc:Choice>
              <mc:Fallback>
                <p:oleObj r:id="rId15" imgW="2437130" imgH="3302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01633" y="4124960"/>
                        <a:ext cx="4889500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10" name="Litebulb"/>
          <p:cNvSpPr>
            <a:spLocks noEditPoints="1"/>
          </p:cNvSpPr>
          <p:nvPr/>
        </p:nvSpPr>
        <p:spPr>
          <a:xfrm>
            <a:off x="2230120" y="1076960"/>
            <a:ext cx="206375" cy="268288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5011" name="对象 725010"/>
          <p:cNvGraphicFramePr/>
          <p:nvPr/>
        </p:nvGraphicFramePr>
        <p:xfrm>
          <a:off x="2617153" y="1532890"/>
          <a:ext cx="48291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r:id="rId17" imgW="2499995" imgH="203200" progId="Equation.DSMT4">
                  <p:embed/>
                </p:oleObj>
              </mc:Choice>
              <mc:Fallback>
                <p:oleObj r:id="rId17" imgW="2499995" imgH="2032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17153" y="1532890"/>
                        <a:ext cx="482917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3" name="对象 725012"/>
          <p:cNvGraphicFramePr/>
          <p:nvPr/>
        </p:nvGraphicFramePr>
        <p:xfrm>
          <a:off x="4934268" y="5591493"/>
          <a:ext cx="48339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r:id="rId19" imgW="2627630" imgH="431800" progId="Equation.DSMT4">
                  <p:embed/>
                </p:oleObj>
              </mc:Choice>
              <mc:Fallback>
                <p:oleObj r:id="rId19" imgW="2627630" imgH="4318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34268" y="5591493"/>
                        <a:ext cx="4833937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15" name="矩形 725014"/>
          <p:cNvSpPr/>
          <p:nvPr/>
        </p:nvSpPr>
        <p:spPr>
          <a:xfrm>
            <a:off x="6338888" y="2429193"/>
            <a:ext cx="3429000" cy="669925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5016" name="矩形 725015"/>
          <p:cNvSpPr/>
          <p:nvPr/>
        </p:nvSpPr>
        <p:spPr>
          <a:xfrm>
            <a:off x="3492183" y="4124643"/>
            <a:ext cx="4244975" cy="571500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7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mph" presetSubtype="1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9" dur="3000" fill="hold"/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DEE6"/>
                                      </p:to>
                                    </p:animClr>
                                    <p:set>
                                      <p:cBhvr>
                                        <p:cTn id="60" dur="3000" fill="hold"/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000" fill="hold"/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6" dur="1000"/>
                                        <p:tgtEl>
                                          <p:spTgt spid="72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8700"/>
            <a:ext cx="10330815" cy="53454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</a:p>
        </p:txBody>
      </p:sp>
      <p:sp>
        <p:nvSpPr>
          <p:cNvPr id="729091" name="文本占位符 729090"/>
          <p:cNvSpPr>
            <a:spLocks noGrp="1"/>
          </p:cNvSpPr>
          <p:nvPr/>
        </p:nvSpPr>
        <p:spPr>
          <a:xfrm>
            <a:off x="2011045" y="994410"/>
            <a:ext cx="4227513" cy="4519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Blip>
                <a:blip r:embed="rId3"/>
              </a:buBlip>
            </a:pPr>
            <a:r>
              <a:rPr lang="en-US" altLang="zh-CN" b="0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endParaRPr lang="en-US" altLang="zh-CN" b="0" i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b="0" i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0" i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buBlip>
                <a:blip r:embed="rId3"/>
              </a:buBlip>
            </a:pPr>
            <a:r>
              <a:rPr lang="en-US" altLang="zh-CN" b="0" i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0" i="0" baseline="30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29112" name="对象 729111"/>
          <p:cNvGraphicFramePr/>
          <p:nvPr/>
        </p:nvGraphicFramePr>
        <p:xfrm>
          <a:off x="2653983" y="1704023"/>
          <a:ext cx="54435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r:id="rId4" imgW="2791460" imgH="254000" progId="Equation.DSMT4">
                  <p:embed/>
                </p:oleObj>
              </mc:Choice>
              <mc:Fallback>
                <p:oleObj r:id="rId4" imgW="2791460" imgH="2540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3983" y="1704023"/>
                        <a:ext cx="5443537" cy="495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109" name="对象 729108"/>
          <p:cNvGraphicFramePr/>
          <p:nvPr/>
        </p:nvGraphicFramePr>
        <p:xfrm>
          <a:off x="1911033" y="1094423"/>
          <a:ext cx="8226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r:id="rId6" imgW="4136390" imgH="254000" progId="Equation.DSMT4">
                  <p:embed/>
                </p:oleObj>
              </mc:Choice>
              <mc:Fallback>
                <p:oleObj r:id="rId6" imgW="4136390" imgH="2540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1033" y="1094423"/>
                        <a:ext cx="82264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110" name="Litebulb"/>
          <p:cNvSpPr>
            <a:spLocks noEditPoints="1"/>
          </p:cNvSpPr>
          <p:nvPr/>
        </p:nvSpPr>
        <p:spPr>
          <a:xfrm>
            <a:off x="1688783" y="1157923"/>
            <a:ext cx="206375" cy="268287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9115" name="对象 729114"/>
          <p:cNvGraphicFramePr/>
          <p:nvPr/>
        </p:nvGraphicFramePr>
        <p:xfrm>
          <a:off x="2647633" y="2221548"/>
          <a:ext cx="43799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r:id="rId8" imgW="2246630" imgH="241300" progId="Equation.DSMT4">
                  <p:embed/>
                </p:oleObj>
              </mc:Choice>
              <mc:Fallback>
                <p:oleObj r:id="rId8" imgW="2246630" imgH="2413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47633" y="2221548"/>
                        <a:ext cx="437991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123" name="对象 729122"/>
          <p:cNvGraphicFramePr/>
          <p:nvPr/>
        </p:nvGraphicFramePr>
        <p:xfrm>
          <a:off x="2703195" y="2667635"/>
          <a:ext cx="52212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r:id="rId10" imgW="2678430" imgH="584200" progId="Equation.DSMT4">
                  <p:embed/>
                </p:oleObj>
              </mc:Choice>
              <mc:Fallback>
                <p:oleObj r:id="rId10" imgW="2678430" imgH="584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03195" y="2667635"/>
                        <a:ext cx="5221288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128" name="对象 729127"/>
          <p:cNvGraphicFramePr/>
          <p:nvPr/>
        </p:nvGraphicFramePr>
        <p:xfrm>
          <a:off x="2647633" y="4603115"/>
          <a:ext cx="63341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r:id="rId12" imgW="3249930" imgH="533400" progId="Equation.DSMT4">
                  <p:embed/>
                </p:oleObj>
              </mc:Choice>
              <mc:Fallback>
                <p:oleObj r:id="rId12" imgW="3249930" imgH="5334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47633" y="4603115"/>
                        <a:ext cx="6334125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129" name="对象 729128"/>
          <p:cNvGraphicFramePr/>
          <p:nvPr/>
        </p:nvGraphicFramePr>
        <p:xfrm>
          <a:off x="2641283" y="4110990"/>
          <a:ext cx="5740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r:id="rId14" imgW="2943860" imgH="254000" progId="Equation.DSMT4">
                  <p:embed/>
                </p:oleObj>
              </mc:Choice>
              <mc:Fallback>
                <p:oleObj r:id="rId14" imgW="2943860" imgH="2540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41283" y="4110990"/>
                        <a:ext cx="5740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131" name="矩形 729130"/>
          <p:cNvSpPr/>
          <p:nvPr/>
        </p:nvSpPr>
        <p:spPr>
          <a:xfrm>
            <a:off x="3315970" y="2715260"/>
            <a:ext cx="4637088" cy="735013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9132" name="矩形 729131"/>
          <p:cNvSpPr/>
          <p:nvPr/>
        </p:nvSpPr>
        <p:spPr>
          <a:xfrm>
            <a:off x="3250883" y="4662488"/>
            <a:ext cx="5730875" cy="669925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9133" name="对象 729132"/>
          <p:cNvGraphicFramePr/>
          <p:nvPr/>
        </p:nvGraphicFramePr>
        <p:xfrm>
          <a:off x="3390583" y="5769928"/>
          <a:ext cx="46894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r:id="rId16" imgW="2310130" imgH="330200" progId="Equation.DSMT4">
                  <p:embed/>
                </p:oleObj>
              </mc:Choice>
              <mc:Fallback>
                <p:oleObj r:id="rId16" imgW="2310130" imgH="3302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90583" y="5769928"/>
                        <a:ext cx="4689475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134" name="椭圆 729133"/>
          <p:cNvSpPr/>
          <p:nvPr/>
        </p:nvSpPr>
        <p:spPr>
          <a:xfrm>
            <a:off x="4279583" y="5642928"/>
            <a:ext cx="4464050" cy="896937"/>
          </a:xfrm>
          <a:prstGeom prst="ellipse">
            <a:avLst/>
          </a:prstGeom>
          <a:noFill/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9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9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9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9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210"/>
            <a:ext cx="10330815" cy="535368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10763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  <a:endParaRPr lang="zh-CN"/>
          </a:p>
          <a:p>
            <a:endParaRPr lang="zh-CN"/>
          </a:p>
        </p:txBody>
      </p:sp>
      <p:sp>
        <p:nvSpPr>
          <p:cNvPr id="1490947" name="文本占位符 1490946"/>
          <p:cNvSpPr>
            <a:spLocks noGrp="1"/>
          </p:cNvSpPr>
          <p:nvPr/>
        </p:nvSpPr>
        <p:spPr>
          <a:xfrm>
            <a:off x="2021523" y="1082358"/>
            <a:ext cx="8183562" cy="16113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0">
              <a:buBlip>
                <a:blip r:embed="rId3"/>
              </a:buBlip>
              <a:tabLst>
                <a:tab pos="1348105" algn="l"/>
              </a:tabLst>
            </a:pP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zh-CN" altLang="en-US" sz="24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已知某零件的横截面是个圆，对横截面的直径</a:t>
            </a:r>
            <a:r>
              <a:rPr lang="en-US" altLang="zh-CN" sz="24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</a:t>
            </a:r>
          </a:p>
          <a:p>
            <a:pPr marL="0" indent="0" defTabSz="0">
              <a:buNone/>
              <a:tabLst>
                <a:tab pos="1348105" algn="l"/>
              </a:tabLst>
            </a:pPr>
            <a:r>
              <a:rPr lang="zh-CN" altLang="en-US" sz="24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行测量，其值在区间（</a:t>
            </a:r>
            <a:r>
              <a:rPr lang="en-US" altLang="zh-CN" sz="24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）上均匀分布，求横截</a:t>
            </a:r>
          </a:p>
          <a:p>
            <a:pPr marL="0" indent="0" defTabSz="0">
              <a:buNone/>
              <a:tabLst>
                <a:tab pos="1348105" algn="l"/>
              </a:tabLst>
            </a:pPr>
            <a:r>
              <a:rPr lang="zh-CN" altLang="en-US" sz="24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面面积</a:t>
            </a:r>
            <a:r>
              <a:rPr lang="en-US" altLang="zh-CN" sz="24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的数学期望。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90948" name="对象 1490947"/>
          <p:cNvGraphicFramePr/>
          <p:nvPr/>
        </p:nvGraphicFramePr>
        <p:xfrm>
          <a:off x="3380423" y="4005263"/>
          <a:ext cx="289083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4" imgW="1421765" imgH="342900" progId="Equation.DSMT4">
                  <p:embed/>
                </p:oleObj>
              </mc:Choice>
              <mc:Fallback>
                <p:oleObj r:id="rId4" imgW="1421765" imgH="3429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80423" y="4005263"/>
                        <a:ext cx="2890837" cy="6969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951" name="对象 1490950"/>
          <p:cNvGraphicFramePr/>
          <p:nvPr/>
        </p:nvGraphicFramePr>
        <p:xfrm>
          <a:off x="2554923" y="2514600"/>
          <a:ext cx="50990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6" imgW="2741930" imgH="482600" progId="Equation.DSMT4">
                  <p:embed/>
                </p:oleObj>
              </mc:Choice>
              <mc:Fallback>
                <p:oleObj r:id="rId6" imgW="2741930" imgH="4826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4923" y="2514600"/>
                        <a:ext cx="5099050" cy="898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959" name="对象 1490958"/>
          <p:cNvGraphicFramePr/>
          <p:nvPr/>
        </p:nvGraphicFramePr>
        <p:xfrm>
          <a:off x="4018598" y="4811713"/>
          <a:ext cx="15811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r:id="rId8" imgW="748665" imgH="355600" progId="Equation.DSMT4">
                  <p:embed/>
                </p:oleObj>
              </mc:Choice>
              <mc:Fallback>
                <p:oleObj r:id="rId8" imgW="748665" imgH="3556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18598" y="4811713"/>
                        <a:ext cx="1581150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960" name="对象 1490959"/>
          <p:cNvGraphicFramePr/>
          <p:nvPr/>
        </p:nvGraphicFramePr>
        <p:xfrm>
          <a:off x="3986848" y="5710238"/>
          <a:ext cx="85883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r:id="rId10" imgW="405765" imgH="330200" progId="Equation.DSMT4">
                  <p:embed/>
                </p:oleObj>
              </mc:Choice>
              <mc:Fallback>
                <p:oleObj r:id="rId10" imgW="405765" imgH="3302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86848" y="5710238"/>
                        <a:ext cx="858837" cy="696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961" name="对象 1490960"/>
          <p:cNvGraphicFramePr/>
          <p:nvPr/>
        </p:nvGraphicFramePr>
        <p:xfrm>
          <a:off x="3826510" y="3214688"/>
          <a:ext cx="129063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r:id="rId12" imgW="609600" imgH="419100" progId="Equation.DSMT4">
                  <p:embed/>
                </p:oleObj>
              </mc:Choice>
              <mc:Fallback>
                <p:oleObj r:id="rId12" imgW="609600" imgH="4191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26510" y="3214688"/>
                        <a:ext cx="1290638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0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0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0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0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0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0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8700"/>
            <a:ext cx="10330815" cy="536257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</a:p>
        </p:txBody>
      </p:sp>
      <p:sp>
        <p:nvSpPr>
          <p:cNvPr id="2119682" name="文本占位符 2119681"/>
          <p:cNvSpPr>
            <a:spLocks noGrp="1"/>
          </p:cNvSpPr>
          <p:nvPr/>
        </p:nvSpPr>
        <p:spPr>
          <a:xfrm>
            <a:off x="1798638" y="975043"/>
            <a:ext cx="1674812" cy="5000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0">
              <a:lnSpc>
                <a:spcPct val="90000"/>
              </a:lnSpc>
              <a:buBlip>
                <a:blip r:embed="rId3"/>
              </a:buBlip>
              <a:tabLst>
                <a:tab pos="1348105" algn="l"/>
              </a:tabLst>
            </a:pP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119688" name="对象 2119687"/>
          <p:cNvGraphicFramePr/>
          <p:nvPr/>
        </p:nvGraphicFramePr>
        <p:xfrm>
          <a:off x="3090863" y="1044893"/>
          <a:ext cx="47879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4" imgW="2575560" imgH="254000" progId="Equation.DSMT4">
                  <p:embed/>
                </p:oleObj>
              </mc:Choice>
              <mc:Fallback>
                <p:oleObj r:id="rId4" imgW="2575560" imgH="2540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0863" y="1044893"/>
                        <a:ext cx="478790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689" name="对象 2119688"/>
          <p:cNvGraphicFramePr/>
          <p:nvPr/>
        </p:nvGraphicFramePr>
        <p:xfrm>
          <a:off x="3006725" y="1619568"/>
          <a:ext cx="3367088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r:id="rId6" imgW="1968500" imgH="1117600" progId="Equation.DSMT4">
                  <p:embed/>
                </p:oleObj>
              </mc:Choice>
              <mc:Fallback>
                <p:oleObj r:id="rId6" imgW="1968500" imgH="11176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06725" y="1619568"/>
                        <a:ext cx="3367088" cy="191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693" name="直接连接符 2119692"/>
          <p:cNvSpPr/>
          <p:nvPr/>
        </p:nvSpPr>
        <p:spPr>
          <a:xfrm>
            <a:off x="3190875" y="2151380"/>
            <a:ext cx="31559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2119694" name="直接连接符 2119693"/>
          <p:cNvSpPr/>
          <p:nvPr/>
        </p:nvSpPr>
        <p:spPr>
          <a:xfrm>
            <a:off x="4249738" y="1613218"/>
            <a:ext cx="0" cy="19351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2119695" name="直接连接符 2119694"/>
          <p:cNvSpPr/>
          <p:nvPr/>
        </p:nvSpPr>
        <p:spPr>
          <a:xfrm>
            <a:off x="3478213" y="1522730"/>
            <a:ext cx="735012" cy="5746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  <p:graphicFrame>
        <p:nvGraphicFramePr>
          <p:cNvPr id="2119696" name="对象 2119695"/>
          <p:cNvGraphicFramePr/>
          <p:nvPr/>
        </p:nvGraphicFramePr>
        <p:xfrm>
          <a:off x="3297238" y="3661093"/>
          <a:ext cx="52181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r:id="rId8" imgW="2729230" imgH="393700" progId="Equation.DSMT4">
                  <p:embed/>
                </p:oleObj>
              </mc:Choice>
              <mc:Fallback>
                <p:oleObj r:id="rId8" imgW="2729230" imgH="3937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97238" y="3661093"/>
                        <a:ext cx="5218112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697" name="对象 2119696"/>
          <p:cNvGraphicFramePr/>
          <p:nvPr/>
        </p:nvGraphicFramePr>
        <p:xfrm>
          <a:off x="2816225" y="4329430"/>
          <a:ext cx="7075488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r:id="rId10" imgW="4165600" imgH="1206500" progId="Equation.DSMT4">
                  <p:embed/>
                </p:oleObj>
              </mc:Choice>
              <mc:Fallback>
                <p:oleObj r:id="rId10" imgW="4165600" imgH="12065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16225" y="4329430"/>
                        <a:ext cx="7075488" cy="2049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3465"/>
            <a:ext cx="10330815" cy="533781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</a:p>
        </p:txBody>
      </p:sp>
      <p:sp>
        <p:nvSpPr>
          <p:cNvPr id="736259" name="文本占位符 736258"/>
          <p:cNvSpPr>
            <a:spLocks noGrp="1"/>
          </p:cNvSpPr>
          <p:nvPr/>
        </p:nvSpPr>
        <p:spPr>
          <a:xfrm>
            <a:off x="1931353" y="1127443"/>
            <a:ext cx="8286750" cy="6273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Blip>
                <a:blip r:embed="rId3"/>
              </a:buBlip>
            </a:pPr>
            <a:r>
              <a:rPr lang="zh-CN" altLang="en-US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数学期望的特性：</a:t>
            </a:r>
          </a:p>
          <a:p>
            <a:pPr marL="914400" lvl="1" indent="-457200">
              <a:buClr>
                <a:srgbClr val="008080"/>
              </a:buClr>
              <a:buNone/>
            </a:pP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914400" lvl="1" indent="-457200">
              <a:buClr>
                <a:srgbClr val="008080"/>
              </a:buClr>
              <a:buNone/>
            </a:pP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914400" lvl="1" indent="-457200">
              <a:buClr>
                <a:srgbClr val="008080"/>
              </a:buClr>
              <a:buNone/>
            </a:pPr>
            <a:endParaRPr lang="zh-CN" altLang="en-US" sz="2400" b="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Clr>
                <a:srgbClr val="008080"/>
              </a:buClr>
              <a:buNone/>
            </a:pPr>
            <a:endParaRPr lang="zh-CN" altLang="en-US" sz="2400" b="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>
              <a:buClr>
                <a:srgbClr val="008080"/>
              </a:buClr>
              <a:buNone/>
            </a:pP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marL="533400" indent="-533400">
              <a:buClr>
                <a:srgbClr val="008080"/>
              </a:buClr>
              <a:buNone/>
            </a:pPr>
            <a:endParaRPr lang="zh-CN" altLang="en-US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36267" name="对象 736266"/>
          <p:cNvGraphicFramePr/>
          <p:nvPr/>
        </p:nvGraphicFramePr>
        <p:xfrm>
          <a:off x="2807653" y="4227830"/>
          <a:ext cx="76755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r:id="rId4" imgW="3919220" imgH="215900" progId="Equation.DSMT4">
                  <p:embed/>
                </p:oleObj>
              </mc:Choice>
              <mc:Fallback>
                <p:oleObj r:id="rId4" imgW="3919220" imgH="2159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7653" y="4227830"/>
                        <a:ext cx="7675562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268" name="文本框 736267"/>
          <p:cNvSpPr txBox="1"/>
          <p:nvPr/>
        </p:nvSpPr>
        <p:spPr>
          <a:xfrm>
            <a:off x="2663190" y="4604068"/>
            <a:ext cx="653097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marL="228600" indent="-228600">
              <a:buClr>
                <a:schemeClr val="tx1"/>
              </a:buClr>
              <a:buSzPct val="80000"/>
            </a:pPr>
            <a:r>
              <a:rPr lang="zh-CN" altLang="en-US" sz="2000" b="0" dirty="0">
                <a:solidFill>
                  <a:schemeClr val="accent2"/>
                </a:solidFill>
                <a:latin typeface="Arial" panose="020B0604020202020204" pitchFamily="34" charset="0"/>
              </a:rPr>
              <a:t>这一性质可以推广到任意有限个随机变量线性组合的情况</a:t>
            </a:r>
          </a:p>
        </p:txBody>
      </p:sp>
      <p:graphicFrame>
        <p:nvGraphicFramePr>
          <p:cNvPr id="736260" name="对象 736259"/>
          <p:cNvGraphicFramePr/>
          <p:nvPr/>
        </p:nvGraphicFramePr>
        <p:xfrm>
          <a:off x="2383790" y="1889443"/>
          <a:ext cx="41656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r:id="rId6" imgW="1927860" imgH="215900" progId="Equation.DSMT4">
                  <p:embed/>
                </p:oleObj>
              </mc:Choice>
              <mc:Fallback>
                <p:oleObj r:id="rId6" imgW="1927860" imgH="2159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83790" y="1889443"/>
                        <a:ext cx="4165600" cy="4651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3" name="对象 736262"/>
          <p:cNvGraphicFramePr/>
          <p:nvPr/>
        </p:nvGraphicFramePr>
        <p:xfrm>
          <a:off x="2363153" y="2760980"/>
          <a:ext cx="77819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r:id="rId8" imgW="3703320" imgH="215900" progId="Equation.DSMT4">
                  <p:embed/>
                </p:oleObj>
              </mc:Choice>
              <mc:Fallback>
                <p:oleObj r:id="rId8" imgW="3703320" imgH="2159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3153" y="2760980"/>
                        <a:ext cx="7781925" cy="4524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6" name="对象 736265"/>
          <p:cNvGraphicFramePr/>
          <p:nvPr/>
        </p:nvGraphicFramePr>
        <p:xfrm>
          <a:off x="2398078" y="3683318"/>
          <a:ext cx="75834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r:id="rId10" imgW="3640455" imgH="215900" progId="Equation.DSMT4">
                  <p:embed/>
                </p:oleObj>
              </mc:Choice>
              <mc:Fallback>
                <p:oleObj r:id="rId10" imgW="3640455" imgH="2159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98078" y="3683318"/>
                        <a:ext cx="7583487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9" name="对象 736268"/>
          <p:cNvGraphicFramePr/>
          <p:nvPr/>
        </p:nvGraphicFramePr>
        <p:xfrm>
          <a:off x="2421890" y="5062855"/>
          <a:ext cx="76692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r:id="rId12" imgW="3817620" imgH="215900" progId="Equation.DSMT4">
                  <p:embed/>
                </p:oleObj>
              </mc:Choice>
              <mc:Fallback>
                <p:oleObj r:id="rId12" imgW="3817620" imgH="2159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21890" y="5062855"/>
                        <a:ext cx="7669213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1000"/>
                                        <p:tgtEl>
                                          <p:spTgt spid="73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1000"/>
                                        <p:tgtEl>
                                          <p:spTgt spid="73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84910" y="1082040"/>
            <a:ext cx="10330815" cy="52952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</a:p>
        </p:txBody>
      </p:sp>
      <p:sp>
        <p:nvSpPr>
          <p:cNvPr id="1497091" name="文本占位符 1497090"/>
          <p:cNvSpPr>
            <a:spLocks noGrp="1"/>
          </p:cNvSpPr>
          <p:nvPr/>
        </p:nvSpPr>
        <p:spPr>
          <a:xfrm>
            <a:off x="1953578" y="1151890"/>
            <a:ext cx="6024562" cy="25590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0" i="0" dirty="0">
                <a:solidFill>
                  <a:srgbClr val="FF9933"/>
                </a:solidFill>
              </a:rPr>
              <a:t>证明：</a:t>
            </a:r>
          </a:p>
        </p:txBody>
      </p:sp>
      <p:graphicFrame>
        <p:nvGraphicFramePr>
          <p:cNvPr id="1497092" name="对象 1497091"/>
          <p:cNvGraphicFramePr/>
          <p:nvPr/>
        </p:nvGraphicFramePr>
        <p:xfrm>
          <a:off x="2466340" y="1690053"/>
          <a:ext cx="65833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r:id="rId3" imgW="3246755" imgH="215900" progId="Equation.DSMT4">
                  <p:embed/>
                </p:oleObj>
              </mc:Choice>
              <mc:Fallback>
                <p:oleObj r:id="rId3" imgW="3246755" imgH="2159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6340" y="1690053"/>
                        <a:ext cx="6583363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7093" name="对象 1497092"/>
          <p:cNvGraphicFramePr/>
          <p:nvPr/>
        </p:nvGraphicFramePr>
        <p:xfrm>
          <a:off x="2510790" y="2860040"/>
          <a:ext cx="767873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r:id="rId5" imgW="3161030" imgH="330200" progId="Equation.DSMT4">
                  <p:embed/>
                </p:oleObj>
              </mc:Choice>
              <mc:Fallback>
                <p:oleObj r:id="rId5" imgW="3161030" imgH="3302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0790" y="2860040"/>
                        <a:ext cx="7678738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7096" name="文本框 1497095"/>
          <p:cNvSpPr txBox="1"/>
          <p:nvPr/>
        </p:nvSpPr>
        <p:spPr>
          <a:xfrm>
            <a:off x="2691765" y="2228215"/>
            <a:ext cx="424497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marL="228600" indent="-228600">
              <a:buClr>
                <a:schemeClr val="tx1"/>
              </a:buClr>
              <a:buSzPct val="80000"/>
            </a:pPr>
            <a:r>
              <a:rPr lang="zh-CN" altLang="en-US" sz="2000" b="0" dirty="0">
                <a:solidFill>
                  <a:srgbClr val="FF9933"/>
                </a:solidFill>
                <a:latin typeface="Arial" panose="020B0604020202020204" pitchFamily="34" charset="0"/>
              </a:rPr>
              <a:t>下面仅对连续型随机变量给予证明：</a:t>
            </a:r>
            <a:endParaRPr lang="zh-CN" altLang="en-US" sz="2000" b="0">
              <a:solidFill>
                <a:srgbClr val="FF99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9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9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1000"/>
                                        <p:tgtEl>
                                          <p:spTgt spid="149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9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9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0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0915"/>
            <a:ext cx="10330815" cy="541972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2774950" y="961390"/>
          <a:ext cx="65468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r:id="rId3" imgW="2627630" imgH="799465" progId="Equation.3">
                  <p:embed/>
                </p:oleObj>
              </mc:Choice>
              <mc:Fallback>
                <p:oleObj r:id="rId3" imgW="2627630" imgH="799465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4950" y="961390"/>
                        <a:ext cx="654685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2846705" y="3018155"/>
          <a:ext cx="658558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r:id="rId5" imgW="2754630" imgH="330200" progId="Equation.3">
                  <p:embed/>
                </p:oleObj>
              </mc:Choice>
              <mc:Fallback>
                <p:oleObj r:id="rId5" imgW="2754630" imgH="3302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6705" y="3018155"/>
                        <a:ext cx="6585585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638425" y="5394325"/>
          <a:ext cx="6915150" cy="77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r:id="rId7" imgW="2919730" imgH="330200" progId="Equation.3">
                  <p:embed/>
                </p:oleObj>
              </mc:Choice>
              <mc:Fallback>
                <p:oleObj r:id="rId7" imgW="2919730" imgH="3302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8425" y="5394325"/>
                        <a:ext cx="6915150" cy="770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846705" y="4267200"/>
          <a:ext cx="7113905" cy="74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r:id="rId9" imgW="3021330" imgH="330200" progId="Equation.3">
                  <p:embed/>
                </p:oleObj>
              </mc:Choice>
              <mc:Fallback>
                <p:oleObj r:id="rId9" imgW="3021330" imgH="3302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6705" y="4267200"/>
                        <a:ext cx="7113905" cy="749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7275"/>
            <a:ext cx="10330815" cy="530352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</a:p>
        </p:txBody>
      </p:sp>
      <p:graphicFrame>
        <p:nvGraphicFramePr>
          <p:cNvPr id="2168834" name="对象 2168833"/>
          <p:cNvGraphicFramePr/>
          <p:nvPr/>
        </p:nvGraphicFramePr>
        <p:xfrm>
          <a:off x="2507298" y="1040448"/>
          <a:ext cx="65532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3" imgW="2627630" imgH="799465" progId="Equation.3">
                  <p:embed/>
                </p:oleObj>
              </mc:Choice>
              <mc:Fallback>
                <p:oleObj r:id="rId3" imgW="2627630" imgH="799465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7298" y="1040448"/>
                        <a:ext cx="6553200" cy="199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8835" name="对象 2168834"/>
          <p:cNvGraphicFramePr/>
          <p:nvPr/>
        </p:nvGraphicFramePr>
        <p:xfrm>
          <a:off x="2796223" y="3343910"/>
          <a:ext cx="6192837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r:id="rId5" imgW="2374900" imgH="558800" progId="Equation.3">
                  <p:embed/>
                </p:oleObj>
              </mc:Choice>
              <mc:Fallback>
                <p:oleObj r:id="rId5" imgW="2374900" imgH="5588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6223" y="3343910"/>
                        <a:ext cx="6192837" cy="1455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8836" name="对象 2168835"/>
          <p:cNvGraphicFramePr/>
          <p:nvPr/>
        </p:nvGraphicFramePr>
        <p:xfrm>
          <a:off x="4380548" y="4967923"/>
          <a:ext cx="4608512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r:id="rId7" imgW="1790700" imgH="558800" progId="Equation.3">
                  <p:embed/>
                </p:oleObj>
              </mc:Choice>
              <mc:Fallback>
                <p:oleObj r:id="rId7" imgW="1790700" imgH="5588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80548" y="4967923"/>
                        <a:ext cx="4608512" cy="1439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6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6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6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6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6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6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6160"/>
            <a:ext cx="10330815" cy="534035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902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方差</a:t>
            </a:r>
          </a:p>
        </p:txBody>
      </p:sp>
      <p:sp>
        <p:nvSpPr>
          <p:cNvPr id="745475" name="文本占位符 745474"/>
          <p:cNvSpPr>
            <a:spLocks noGrp="1"/>
          </p:cNvSpPr>
          <p:nvPr/>
        </p:nvSpPr>
        <p:spPr>
          <a:xfrm>
            <a:off x="1874520" y="1073785"/>
            <a:ext cx="8613775" cy="1479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en-US" sz="2800" b="0" i="0" dirty="0">
                <a:ea typeface="宋体" panose="02010600030101010101" pitchFamily="2" charset="-122"/>
              </a:rPr>
              <a:t>设有一批灯泡寿命为：一半约</a:t>
            </a:r>
            <a:r>
              <a:rPr lang="en-US" altLang="zh-CN" sz="2800" b="0" i="0" dirty="0">
                <a:ea typeface="宋体" panose="02010600030101010101" pitchFamily="2" charset="-122"/>
              </a:rPr>
              <a:t>950</a:t>
            </a:r>
            <a:r>
              <a:rPr lang="zh-CN" altLang="en-US" sz="2800" b="0" i="0" dirty="0">
                <a:ea typeface="宋体" panose="02010600030101010101" pitchFamily="2" charset="-122"/>
              </a:rPr>
              <a:t>小时，另一半约</a:t>
            </a:r>
            <a:r>
              <a:rPr lang="en-US" altLang="zh-CN" sz="2800" b="0" i="0" dirty="0">
                <a:ea typeface="宋体" panose="02010600030101010101" pitchFamily="2" charset="-122"/>
              </a:rPr>
              <a:t>1050</a:t>
            </a:r>
            <a:r>
              <a:rPr lang="zh-CN" altLang="en-US" sz="2800" b="0" i="0" dirty="0">
                <a:ea typeface="宋体" panose="02010600030101010101" pitchFamily="2" charset="-122"/>
              </a:rPr>
              <a:t>小时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平均寿命为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小时；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另一批灯泡寿命为：  </a:t>
            </a:r>
            <a:r>
              <a:rPr lang="zh-CN" altLang="en-US" sz="2800" b="0" i="0" dirty="0">
                <a:ea typeface="宋体" panose="02010600030101010101" pitchFamily="2" charset="-122"/>
              </a:rPr>
              <a:t>一半约</a:t>
            </a:r>
            <a:r>
              <a:rPr lang="en-US" altLang="zh-CN" sz="2800" b="0" i="0" dirty="0">
                <a:ea typeface="宋体" panose="02010600030101010101" pitchFamily="2" charset="-122"/>
              </a:rPr>
              <a:t>1300</a:t>
            </a:r>
            <a:r>
              <a:rPr lang="zh-CN" altLang="en-US" sz="2800" b="0" i="0" dirty="0">
                <a:ea typeface="宋体" panose="02010600030101010101" pitchFamily="2" charset="-122"/>
              </a:rPr>
              <a:t>小时，另一半约</a:t>
            </a:r>
            <a:r>
              <a:rPr lang="en-US" altLang="zh-CN" sz="2800" b="0" i="0" dirty="0">
                <a:ea typeface="宋体" panose="02010600030101010101" pitchFamily="2" charset="-122"/>
              </a:rPr>
              <a:t>700</a:t>
            </a:r>
            <a:r>
              <a:rPr lang="zh-CN" altLang="en-US" sz="2800" b="0" i="0" dirty="0">
                <a:ea typeface="宋体" panose="02010600030101010101" pitchFamily="2" charset="-122"/>
              </a:rPr>
              <a:t>小时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平均寿命为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小时；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问题：哪批灯泡的质量更好？</a:t>
            </a:r>
            <a:r>
              <a:rPr lang="en-US" altLang="zh-CN" sz="2800" b="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质量更稳定</a:t>
            </a:r>
            <a:r>
              <a:rPr lang="en-US" altLang="zh-CN" sz="2800" b="0" i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b="0" i="0">
                <a:latin typeface="宋体" panose="02010600030101010101" pitchFamily="2" charset="-122"/>
                <a:ea typeface="宋体" panose="02010600030101010101" pitchFamily="2" charset="-122"/>
              </a:rPr>
              <a:t>	 </a:t>
            </a:r>
            <a:endParaRPr lang="en-US" altLang="zh-CN" sz="2800" b="0" i="0">
              <a:solidFill>
                <a:srgbClr val="9966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5485" name="矩形 745484"/>
          <p:cNvSpPr/>
          <p:nvPr/>
        </p:nvSpPr>
        <p:spPr>
          <a:xfrm>
            <a:off x="2026920" y="3127375"/>
            <a:ext cx="8613775" cy="113792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buClr>
                <a:schemeClr val="bg1"/>
              </a:buClr>
            </a:pPr>
            <a:r>
              <a:rPr lang="zh-CN" altLang="en-US" sz="3200" b="0" dirty="0">
                <a:solidFill>
                  <a:schemeClr val="tx1"/>
                </a:solidFill>
                <a:latin typeface="宋体" panose="02010600030101010101" pitchFamily="2" charset="-122"/>
              </a:rPr>
              <a:t>单从平均寿命这一指标无法判断，进一步考察灯泡寿命</a:t>
            </a:r>
            <a:r>
              <a:rPr lang="en-US" altLang="zh-CN" sz="3200" b="0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3200" b="0" dirty="0">
                <a:solidFill>
                  <a:schemeClr val="tx1"/>
                </a:solidFill>
                <a:latin typeface="宋体" panose="02010600030101010101" pitchFamily="2" charset="-122"/>
              </a:rPr>
              <a:t>与均值</a:t>
            </a:r>
            <a:r>
              <a:rPr lang="en-US" altLang="zh-CN" sz="3200" b="0" dirty="0">
                <a:solidFill>
                  <a:schemeClr val="tx1"/>
                </a:solidFill>
                <a:latin typeface="宋体" panose="02010600030101010101" pitchFamily="2" charset="-122"/>
              </a:rPr>
              <a:t>1000</a:t>
            </a:r>
            <a:r>
              <a:rPr lang="zh-CN" altLang="en-US" sz="3200" b="0" dirty="0">
                <a:solidFill>
                  <a:schemeClr val="tx1"/>
                </a:solidFill>
                <a:latin typeface="宋体" panose="02010600030101010101" pitchFamily="2" charset="-122"/>
              </a:rPr>
              <a:t>小时的偏离程度。</a:t>
            </a:r>
          </a:p>
          <a:p>
            <a:pPr eaLnBrk="0" hangingPunct="0">
              <a:buClr>
                <a:schemeClr val="bg1"/>
              </a:buClr>
            </a:pPr>
            <a:endParaRPr lang="zh-CN" altLang="en-US" sz="32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0" hangingPunct="0">
              <a:buClr>
                <a:schemeClr val="bg1"/>
              </a:buClr>
            </a:pPr>
            <a:r>
              <a:rPr lang="zh-CN" altLang="en-US" sz="3200" b="0" dirty="0">
                <a:solidFill>
                  <a:srgbClr val="996600"/>
                </a:solidFill>
                <a:latin typeface="宋体" panose="02010600030101010101" pitchFamily="2" charset="-122"/>
              </a:rPr>
              <a:t>	</a:t>
            </a:r>
          </a:p>
        </p:txBody>
      </p:sp>
      <p:sp>
        <p:nvSpPr>
          <p:cNvPr id="2169860" name="文本框 2169859"/>
          <p:cNvSpPr txBox="1"/>
          <p:nvPr/>
        </p:nvSpPr>
        <p:spPr>
          <a:xfrm>
            <a:off x="1930083" y="4158615"/>
            <a:ext cx="7416800" cy="94615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我们需要引进一个量来描述</a:t>
            </a:r>
            <a:r>
              <a:rPr lang="en-US" altLang="zh-CN" sz="2800" err="1">
                <a:solidFill>
                  <a:schemeClr val="tx1"/>
                </a:solidFill>
                <a:latin typeface="Times New Roman" panose="02020603050405020304" charset="0"/>
              </a:rPr>
              <a:t>r.v.X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的取值分散程度，即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的取值与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E(X)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的偏离程度</a:t>
            </a:r>
          </a:p>
        </p:txBody>
      </p:sp>
      <p:graphicFrame>
        <p:nvGraphicFramePr>
          <p:cNvPr id="2169861" name="对象 2169860"/>
          <p:cNvGraphicFramePr/>
          <p:nvPr/>
        </p:nvGraphicFramePr>
        <p:xfrm>
          <a:off x="6256655" y="5063173"/>
          <a:ext cx="15700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r:id="rId3" imgW="723900" imgH="241300" progId="Equation.3">
                  <p:embed/>
                </p:oleObj>
              </mc:Choice>
              <mc:Fallback>
                <p:oleObj r:id="rId3" imgW="723900" imgH="2413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6655" y="5063173"/>
                        <a:ext cx="1570038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9862" name="文本框 2169861"/>
          <p:cNvSpPr txBox="1"/>
          <p:nvPr/>
        </p:nvSpPr>
        <p:spPr>
          <a:xfrm>
            <a:off x="3376930" y="5009198"/>
            <a:ext cx="2663825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偏离的度量：</a:t>
            </a:r>
          </a:p>
        </p:txBody>
      </p:sp>
      <p:sp>
        <p:nvSpPr>
          <p:cNvPr id="2169863" name="文本框 2169862"/>
          <p:cNvSpPr txBox="1"/>
          <p:nvPr/>
        </p:nvSpPr>
        <p:spPr>
          <a:xfrm>
            <a:off x="3376930" y="5656898"/>
            <a:ext cx="2087563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平均偏离：</a:t>
            </a:r>
          </a:p>
        </p:txBody>
      </p:sp>
      <p:graphicFrame>
        <p:nvGraphicFramePr>
          <p:cNvPr id="2169864" name="对象 2169863"/>
          <p:cNvGraphicFramePr/>
          <p:nvPr/>
        </p:nvGraphicFramePr>
        <p:xfrm>
          <a:off x="5226368" y="5744210"/>
          <a:ext cx="20383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5" imgW="939165" imgH="241300" progId="Equation.3">
                  <p:embed/>
                </p:oleObj>
              </mc:Choice>
              <mc:Fallback>
                <p:oleObj r:id="rId5" imgW="939165" imgH="2413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6368" y="5744210"/>
                        <a:ext cx="20383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6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6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216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216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5" grpId="0"/>
      <p:bldP spid="2169860" grpId="0"/>
      <p:bldP spid="2169862" grpId="0"/>
      <p:bldP spid="21698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76655" y="1221740"/>
            <a:ext cx="10330815" cy="51562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902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方差</a:t>
            </a:r>
          </a:p>
        </p:txBody>
      </p:sp>
      <p:grpSp>
        <p:nvGrpSpPr>
          <p:cNvPr id="2170882" name="组合 2170881"/>
          <p:cNvGrpSpPr/>
          <p:nvPr/>
        </p:nvGrpSpPr>
        <p:grpSpPr>
          <a:xfrm>
            <a:off x="2382838" y="1219200"/>
            <a:ext cx="6696075" cy="522288"/>
            <a:chOff x="567" y="436"/>
            <a:chExt cx="4218" cy="329"/>
          </a:xfrm>
        </p:grpSpPr>
        <p:sp>
          <p:nvSpPr>
            <p:cNvPr id="2170883" name="文本框 2170882"/>
            <p:cNvSpPr txBox="1"/>
            <p:nvPr/>
          </p:nvSpPr>
          <p:spPr>
            <a:xfrm>
              <a:off x="567" y="436"/>
              <a:ext cx="4218" cy="329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charset="0"/>
                </a:rPr>
                <a:t>但是，绝对值（大 ）             平方（大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</a:rPr>
                <a:t>)</a:t>
              </a:r>
            </a:p>
          </p:txBody>
        </p:sp>
        <p:sp>
          <p:nvSpPr>
            <p:cNvPr id="2170884" name="直接连接符 2170883"/>
            <p:cNvSpPr/>
            <p:nvPr/>
          </p:nvSpPr>
          <p:spPr>
            <a:xfrm>
              <a:off x="2744" y="572"/>
              <a:ext cx="544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grpSp>
        <p:nvGrpSpPr>
          <p:cNvPr id="2170885" name="组合 2170884"/>
          <p:cNvGrpSpPr/>
          <p:nvPr/>
        </p:nvGrpSpPr>
        <p:grpSpPr>
          <a:xfrm>
            <a:off x="2454275" y="1795780"/>
            <a:ext cx="5256530" cy="1015356"/>
            <a:chOff x="612" y="799"/>
            <a:chExt cx="3311" cy="748"/>
          </a:xfrm>
        </p:grpSpPr>
        <p:sp>
          <p:nvSpPr>
            <p:cNvPr id="2170886" name="文本框 2170885"/>
            <p:cNvSpPr txBox="1"/>
            <p:nvPr/>
          </p:nvSpPr>
          <p:spPr>
            <a:xfrm>
              <a:off x="612" y="799"/>
              <a:ext cx="2722" cy="385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charset="0"/>
                </a:rPr>
                <a:t>所以我们研究</a:t>
              </a:r>
            </a:p>
          </p:txBody>
        </p:sp>
        <p:graphicFrame>
          <p:nvGraphicFramePr>
            <p:cNvPr id="2170887" name="对象 2170886"/>
            <p:cNvGraphicFramePr/>
            <p:nvPr/>
          </p:nvGraphicFramePr>
          <p:xfrm>
            <a:off x="1467" y="1162"/>
            <a:ext cx="125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7" r:id="rId3" imgW="914400" imgH="228600" progId="Equation.DSMT4">
                    <p:embed/>
                  </p:oleObj>
                </mc:Choice>
                <mc:Fallback>
                  <p:oleObj r:id="rId3" imgW="914400" imgH="228600" progId="Equation.DSMT4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" y="1162"/>
                          <a:ext cx="1250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0888" name="直接连接符 2170887"/>
            <p:cNvSpPr/>
            <p:nvPr/>
          </p:nvSpPr>
          <p:spPr>
            <a:xfrm flipV="1">
              <a:off x="2653" y="1344"/>
              <a:ext cx="635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0889" name="文本框 2170888"/>
            <p:cNvSpPr txBox="1"/>
            <p:nvPr/>
          </p:nvSpPr>
          <p:spPr>
            <a:xfrm>
              <a:off x="3288" y="1162"/>
              <a:ext cx="635" cy="385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dirty="0">
                  <a:solidFill>
                    <a:schemeClr val="accent2"/>
                  </a:solidFill>
                  <a:latin typeface="Times New Roman" panose="02020603050405020304" charset="0"/>
                </a:rPr>
                <a:t>方差</a:t>
              </a:r>
            </a:p>
          </p:txBody>
        </p:sp>
      </p:grpSp>
      <p:sp>
        <p:nvSpPr>
          <p:cNvPr id="2170890" name="矩形 2170889"/>
          <p:cNvSpPr/>
          <p:nvPr/>
        </p:nvSpPr>
        <p:spPr>
          <a:xfrm>
            <a:off x="2274253" y="2713355"/>
            <a:ext cx="467995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Times" pitchFamily="18" charset="0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Times" pitchFamily="18" charset="0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Times" pitchFamily="18" charset="0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Times" pitchFamily="18" charset="0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Times" pitchFamily="18" charset="0"/>
              </a:defRPr>
            </a:lvl5pPr>
          </a:lstStyle>
          <a:p>
            <a:pPr lvl="0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定义</a:t>
            </a:r>
            <a:r>
              <a:rPr lang="zh-CN" altLang="en-US" sz="2800" dirty="0">
                <a:ea typeface="宋体" panose="02010600030101010101" pitchFamily="2" charset="-122"/>
              </a:rPr>
              <a:t>  设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ea typeface="宋体" panose="02010600030101010101" pitchFamily="2" charset="-122"/>
              </a:rPr>
              <a:t>是一随机变量，</a:t>
            </a:r>
            <a:r>
              <a:rPr lang="zh-CN" altLang="en-US" sz="2800" u="sng" dirty="0">
                <a:solidFill>
                  <a:schemeClr val="hlink"/>
                </a:solidFill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2170891" name="文本框 2170890"/>
          <p:cNvSpPr txBox="1"/>
          <p:nvPr/>
        </p:nvSpPr>
        <p:spPr>
          <a:xfrm>
            <a:off x="7726363" y="40846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endParaRPr b="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2170893" name="对象 2170892"/>
          <p:cNvGraphicFramePr/>
          <p:nvPr/>
        </p:nvGraphicFramePr>
        <p:xfrm>
          <a:off x="3355658" y="4389755"/>
          <a:ext cx="40767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r:id="rId5" imgW="1459865" imgH="228600" progId="Equation.DSMT4">
                  <p:embed/>
                </p:oleObj>
              </mc:Choice>
              <mc:Fallback>
                <p:oleObj r:id="rId5" imgW="1459865" imgH="2286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5658" y="4389755"/>
                        <a:ext cx="4076700" cy="615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894" name="文本框 2170893"/>
          <p:cNvSpPr txBox="1"/>
          <p:nvPr/>
        </p:nvSpPr>
        <p:spPr>
          <a:xfrm>
            <a:off x="3463925" y="6022975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endParaRPr b="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2170895" name="对象 2170894"/>
          <p:cNvGraphicFramePr/>
          <p:nvPr/>
        </p:nvGraphicFramePr>
        <p:xfrm>
          <a:off x="2814955" y="5061585"/>
          <a:ext cx="29622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r:id="rId7" imgW="1192530" imgH="254000" progId="Equation.3">
                  <p:embed/>
                </p:oleObj>
              </mc:Choice>
              <mc:Fallback>
                <p:oleObj r:id="rId7" imgW="1192530" imgH="2540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4955" y="5061585"/>
                        <a:ext cx="2962275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896" name="文本框 2170895"/>
          <p:cNvSpPr txBox="1"/>
          <p:nvPr/>
        </p:nvSpPr>
        <p:spPr>
          <a:xfrm>
            <a:off x="5694680" y="5061585"/>
            <a:ext cx="3671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为标准差或均方差。</a:t>
            </a:r>
          </a:p>
        </p:txBody>
      </p:sp>
      <p:graphicFrame>
        <p:nvGraphicFramePr>
          <p:cNvPr id="2170897" name="对象 2170896"/>
          <p:cNvGraphicFramePr/>
          <p:nvPr>
            <p:extLst>
              <p:ext uri="{D42A27DB-BD31-4B8C-83A1-F6EECF244321}">
                <p14:modId xmlns:p14="http://schemas.microsoft.com/office/powerpoint/2010/main" val="231070488"/>
              </p:ext>
            </p:extLst>
          </p:nvPr>
        </p:nvGraphicFramePr>
        <p:xfrm>
          <a:off x="3648075" y="3169603"/>
          <a:ext cx="28733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r:id="rId9" imgW="1219200" imgH="228600" progId="Equation.DSMT4">
                  <p:embed/>
                </p:oleObj>
              </mc:Choice>
              <mc:Fallback>
                <p:oleObj r:id="rId9" imgW="1219200" imgH="2286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48075" y="3169603"/>
                        <a:ext cx="2873375" cy="519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898" name="文本框 2170897"/>
          <p:cNvSpPr txBox="1"/>
          <p:nvPr/>
        </p:nvSpPr>
        <p:spPr>
          <a:xfrm>
            <a:off x="2173605" y="3772218"/>
            <a:ext cx="7848600" cy="1289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</a:rPr>
              <a:t>存在，则称之为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charset="0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</a:rPr>
              <a:t>的方差。记为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charset="0"/>
              </a:rPr>
              <a:t>D</a:t>
            </a:r>
            <a:r>
              <a:rPr lang="en-US" altLang="zh-CN" sz="2800">
                <a:solidFill>
                  <a:schemeClr val="tx1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</a:rPr>
              <a:t>或</a:t>
            </a:r>
            <a:r>
              <a:rPr lang="en-US" altLang="zh-CN" sz="2800" err="1">
                <a:solidFill>
                  <a:schemeClr val="tx1"/>
                </a:solidFill>
                <a:latin typeface="Tahoma" panose="020B0604030504040204" pitchFamily="34" charset="0"/>
              </a:rPr>
              <a:t>Var(</a:t>
            </a:r>
            <a:r>
              <a:rPr lang="en-US" altLang="zh-CN" sz="2800" i="1" err="1">
                <a:solidFill>
                  <a:schemeClr val="tx1"/>
                </a:solidFill>
                <a:latin typeface="Times New Roman" panose="02020603050405020304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</a:rPr>
              <a:t>，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</a:rPr>
              <a:t>即</a:t>
            </a:r>
          </a:p>
        </p:txBody>
      </p:sp>
      <p:sp>
        <p:nvSpPr>
          <p:cNvPr id="2170899" name="矩形 2170898"/>
          <p:cNvSpPr/>
          <p:nvPr/>
        </p:nvSpPr>
        <p:spPr>
          <a:xfrm>
            <a:off x="1226820" y="5732780"/>
            <a:ext cx="9944100" cy="519113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>
            <a:spAutoFit/>
          </a:bodyPr>
          <a:lstStyle/>
          <a:p>
            <a:pPr marL="1143000" indent="-228600">
              <a:spcBef>
                <a:spcPct val="50000"/>
              </a:spcBef>
              <a:buClr>
                <a:schemeClr val="tx1"/>
              </a:buClr>
              <a:buSzPct val="80000"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方差实际上是一个特殊的函数 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charset="0"/>
              </a:rPr>
              <a:t>g</a:t>
            </a:r>
            <a:r>
              <a:rPr lang="en-US" altLang="zh-CN" sz="2800" err="1">
                <a:solidFill>
                  <a:srgbClr val="FF0000"/>
                </a:solidFill>
                <a:latin typeface="Times New Roman" panose="02020603050405020304" charset="0"/>
              </a:rPr>
              <a:t>(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charset="0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</a:rPr>
              <a:t>) =(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charset="0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</a:rPr>
              <a:t>-E(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charset="0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</a:rPr>
              <a:t>))</a:t>
            </a:r>
            <a:r>
              <a:rPr lang="en-US" altLang="zh-CN" sz="2800" baseline="3000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的期望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7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7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70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70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70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7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7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7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70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70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70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70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70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70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890" grpId="0" build="p"/>
      <p:bldP spid="2170896" grpId="0"/>
      <p:bldP spid="21708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1257300" lvl="2" indent="-342900">
              <a:lnSpc>
                <a:spcPct val="16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000"/>
              <a:t>数学期望</a:t>
            </a:r>
          </a:p>
          <a:p>
            <a:pPr marL="1257300" lvl="2" indent="-342900">
              <a:lnSpc>
                <a:spcPct val="16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000"/>
              <a:t>方差</a:t>
            </a:r>
          </a:p>
          <a:p>
            <a:pPr marL="1257300" lvl="2" indent="-342900">
              <a:lnSpc>
                <a:spcPct val="16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000"/>
              <a:t>协方差及相关数</a:t>
            </a:r>
          </a:p>
          <a:p>
            <a:pPr marL="1257300" lvl="2" indent="-342900">
              <a:lnSpc>
                <a:spcPct val="16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000"/>
              <a:t>矩、协方差矩阵</a:t>
            </a:r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8700"/>
            <a:ext cx="10330815" cy="542036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902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方差</a:t>
            </a:r>
          </a:p>
        </p:txBody>
      </p:sp>
      <p:sp>
        <p:nvSpPr>
          <p:cNvPr id="748547" name="文本占位符 748546"/>
          <p:cNvSpPr>
            <a:spLocks noGrp="1"/>
          </p:cNvSpPr>
          <p:nvPr/>
        </p:nvSpPr>
        <p:spPr>
          <a:xfrm>
            <a:off x="1694815" y="1063943"/>
            <a:ext cx="8382000" cy="5857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离散型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随机变量</a:t>
            </a:r>
            <a:r>
              <a:rPr lang="en-US" altLang="zh-CN" sz="2400" b="0" i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0" i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</p:txBody>
      </p:sp>
      <p:graphicFrame>
        <p:nvGraphicFramePr>
          <p:cNvPr id="748548" name="对象 748547"/>
          <p:cNvGraphicFramePr/>
          <p:nvPr/>
        </p:nvGraphicFramePr>
        <p:xfrm>
          <a:off x="5200015" y="1127443"/>
          <a:ext cx="47005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r:id="rId4" imgW="2590800" imgH="228600" progId="Equation.DSMT4">
                  <p:embed/>
                </p:oleObj>
              </mc:Choice>
              <mc:Fallback>
                <p:oleObj r:id="rId4" imgW="2590800" imgH="2286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00015" y="1127443"/>
                        <a:ext cx="4700588" cy="447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1" name="对象 748550"/>
          <p:cNvGraphicFramePr/>
          <p:nvPr/>
        </p:nvGraphicFramePr>
        <p:xfrm>
          <a:off x="3121978" y="1490345"/>
          <a:ext cx="3327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r:id="rId6" imgW="1662430" imgH="405765" progId="Equation.DSMT4">
                  <p:embed/>
                </p:oleObj>
              </mc:Choice>
              <mc:Fallback>
                <p:oleObj r:id="rId6" imgW="1662430" imgH="405765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1978" y="1490345"/>
                        <a:ext cx="3327400" cy="812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4" name="对象 748553"/>
          <p:cNvGraphicFramePr/>
          <p:nvPr/>
        </p:nvGraphicFramePr>
        <p:xfrm>
          <a:off x="4603115" y="2365693"/>
          <a:ext cx="24511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r:id="rId8" imgW="1255395" imgH="215900" progId="Equation.DSMT4">
                  <p:embed/>
                </p:oleObj>
              </mc:Choice>
              <mc:Fallback>
                <p:oleObj r:id="rId8" imgW="1255395" imgH="2159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03115" y="2365693"/>
                        <a:ext cx="2451100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7" name="对象 748556"/>
          <p:cNvGraphicFramePr/>
          <p:nvPr/>
        </p:nvGraphicFramePr>
        <p:xfrm>
          <a:off x="2853373" y="4785995"/>
          <a:ext cx="42005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r:id="rId10" imgW="2108200" imgH="279400" progId="Equation.DSMT4">
                  <p:embed/>
                </p:oleObj>
              </mc:Choice>
              <mc:Fallback>
                <p:oleObj r:id="rId10" imgW="2108200" imgH="2794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53373" y="4785995"/>
                        <a:ext cx="420052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67" name="对象 748566"/>
          <p:cNvGraphicFramePr/>
          <p:nvPr/>
        </p:nvGraphicFramePr>
        <p:xfrm>
          <a:off x="3121978" y="2823845"/>
          <a:ext cx="38576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r:id="rId12" imgW="1929765" imgH="330200" progId="Equation.DSMT4">
                  <p:embed/>
                </p:oleObj>
              </mc:Choice>
              <mc:Fallback>
                <p:oleObj r:id="rId12" imgW="1929765" imgH="3302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21978" y="2823845"/>
                        <a:ext cx="38576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68" name="对象 748567"/>
          <p:cNvGraphicFramePr/>
          <p:nvPr/>
        </p:nvGraphicFramePr>
        <p:xfrm>
          <a:off x="3149283" y="3966845"/>
          <a:ext cx="3171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r:id="rId14" imgW="1587500" imgH="228600" progId="Equation.DSMT4">
                  <p:embed/>
                </p:oleObj>
              </mc:Choice>
              <mc:Fallback>
                <p:oleObj r:id="rId14" imgW="1587500" imgH="2286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49283" y="3966845"/>
                        <a:ext cx="31718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69" name="对象 748568"/>
          <p:cNvGraphicFramePr/>
          <p:nvPr/>
        </p:nvGraphicFramePr>
        <p:xfrm>
          <a:off x="6995160" y="4865370"/>
          <a:ext cx="31908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r:id="rId16" imgW="1892300" imgH="279400" progId="Equation.DSMT4">
                  <p:embed/>
                </p:oleObj>
              </mc:Choice>
              <mc:Fallback>
                <p:oleObj r:id="rId16" imgW="1892300" imgH="2794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95160" y="4865370"/>
                        <a:ext cx="319087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70" name="对象 748569"/>
          <p:cNvGraphicFramePr/>
          <p:nvPr/>
        </p:nvGraphicFramePr>
        <p:xfrm>
          <a:off x="4272598" y="5352733"/>
          <a:ext cx="43195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r:id="rId18" imgW="2095500" imgH="228600" progId="Equation.DSMT4">
                  <p:embed/>
                </p:oleObj>
              </mc:Choice>
              <mc:Fallback>
                <p:oleObj r:id="rId18" imgW="2095500" imgH="2286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72598" y="5352733"/>
                        <a:ext cx="4319587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71" name="对象 748570"/>
          <p:cNvGraphicFramePr/>
          <p:nvPr/>
        </p:nvGraphicFramePr>
        <p:xfrm>
          <a:off x="4474210" y="5855970"/>
          <a:ext cx="2457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r:id="rId20" imgW="1193800" imgH="228600" progId="Equation.DSMT4">
                  <p:embed/>
                </p:oleObj>
              </mc:Choice>
              <mc:Fallback>
                <p:oleObj r:id="rId20" imgW="1193800" imgH="2286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74210" y="5855970"/>
                        <a:ext cx="245745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72" name="矩形 748571"/>
          <p:cNvSpPr/>
          <p:nvPr/>
        </p:nvSpPr>
        <p:spPr>
          <a:xfrm>
            <a:off x="3020378" y="1490345"/>
            <a:ext cx="3429000" cy="735013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8573" name="矩形 748572"/>
          <p:cNvSpPr/>
          <p:nvPr/>
        </p:nvSpPr>
        <p:spPr>
          <a:xfrm>
            <a:off x="3063558" y="2786063"/>
            <a:ext cx="3951287" cy="735012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8575" name="矩形 748574"/>
          <p:cNvSpPr/>
          <p:nvPr/>
        </p:nvSpPr>
        <p:spPr>
          <a:xfrm>
            <a:off x="3063558" y="3900488"/>
            <a:ext cx="3397250" cy="588962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8576" name="矩形 748575"/>
          <p:cNvSpPr/>
          <p:nvPr/>
        </p:nvSpPr>
        <p:spPr>
          <a:xfrm>
            <a:off x="1863090" y="2366010"/>
            <a:ext cx="8382000" cy="523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buClr>
                <a:schemeClr val="bg1"/>
              </a:buClr>
              <a:buBlip>
                <a:blip r:embed="rId3"/>
              </a:buBlip>
            </a:pP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</a:rPr>
              <a:t>对于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连续型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</a:rPr>
              <a:t>随机变量</a:t>
            </a:r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b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748577" name="矩形 748576"/>
          <p:cNvSpPr/>
          <p:nvPr/>
        </p:nvSpPr>
        <p:spPr>
          <a:xfrm>
            <a:off x="1863090" y="3576003"/>
            <a:ext cx="8382000" cy="5603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buClr>
                <a:schemeClr val="bg1"/>
              </a:buClr>
            </a:pP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</a:rPr>
              <a:t>此外，利用数学期望的性质，可得方差得计算公式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</a:rPr>
              <a:t>常用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8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8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8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8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8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8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48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48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76" grpId="0"/>
      <p:bldP spid="7485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845"/>
            <a:ext cx="10330815" cy="531241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902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方差</a:t>
            </a:r>
          </a:p>
        </p:txBody>
      </p:sp>
      <p:sp>
        <p:nvSpPr>
          <p:cNvPr id="1503235" name="文本占位符 1503234"/>
          <p:cNvSpPr>
            <a:spLocks noGrp="1"/>
          </p:cNvSpPr>
          <p:nvPr/>
        </p:nvSpPr>
        <p:spPr>
          <a:xfrm>
            <a:off x="1902143" y="1162368"/>
            <a:ext cx="7323137" cy="1419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：设随机变量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具有数学期望</a:t>
            </a:r>
          </a:p>
        </p:txBody>
      </p:sp>
      <p:graphicFrame>
        <p:nvGraphicFramePr>
          <p:cNvPr id="1503237" name="对象 1503236"/>
          <p:cNvGraphicFramePr/>
          <p:nvPr/>
        </p:nvGraphicFramePr>
        <p:xfrm>
          <a:off x="7545705" y="1246505"/>
          <a:ext cx="14001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r:id="rId4" imgW="647065" imgH="203200" progId="Equation.DSMT4">
                  <p:embed/>
                </p:oleObj>
              </mc:Choice>
              <mc:Fallback>
                <p:oleObj r:id="rId4" imgW="647065" imgH="2032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45705" y="1246505"/>
                        <a:ext cx="1400175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3238" name="对象 1503237"/>
          <p:cNvGraphicFramePr/>
          <p:nvPr/>
        </p:nvGraphicFramePr>
        <p:xfrm>
          <a:off x="2459355" y="2460943"/>
          <a:ext cx="7400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r:id="rId6" imgW="3479800" imgH="228600" progId="Equation.DSMT4">
                  <p:embed/>
                </p:oleObj>
              </mc:Choice>
              <mc:Fallback>
                <p:oleObj r:id="rId6" imgW="3479800" imgH="2286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59355" y="2460943"/>
                        <a:ext cx="740092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3239" name="对象 1503238"/>
          <p:cNvGraphicFramePr/>
          <p:nvPr/>
        </p:nvGraphicFramePr>
        <p:xfrm>
          <a:off x="3645218" y="3353118"/>
          <a:ext cx="35845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r:id="rId8" imgW="1663065" imgH="330200" progId="Equation.DSMT4">
                  <p:embed/>
                </p:oleObj>
              </mc:Choice>
              <mc:Fallback>
                <p:oleObj r:id="rId8" imgW="1663065" imgH="3302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45218" y="3353118"/>
                        <a:ext cx="3584575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3250" name="对象 1503249"/>
          <p:cNvGraphicFramePr/>
          <p:nvPr/>
        </p:nvGraphicFramePr>
        <p:xfrm>
          <a:off x="3353118" y="1695768"/>
          <a:ext cx="487521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r:id="rId10" imgW="2298700" imgH="368300" progId="Equation.DSMT4">
                  <p:embed/>
                </p:oleObj>
              </mc:Choice>
              <mc:Fallback>
                <p:oleObj r:id="rId10" imgW="2298700" imgH="3683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3118" y="1695768"/>
                        <a:ext cx="4875212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3262" name="对象 1503261"/>
          <p:cNvGraphicFramePr/>
          <p:nvPr/>
        </p:nvGraphicFramePr>
        <p:xfrm>
          <a:off x="7279005" y="3329305"/>
          <a:ext cx="26812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r:id="rId12" imgW="1243965" imgH="330200" progId="Equation.DSMT4">
                  <p:embed/>
                </p:oleObj>
              </mc:Choice>
              <mc:Fallback>
                <p:oleObj r:id="rId12" imgW="1243965" imgH="3302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79005" y="3329305"/>
                        <a:ext cx="2681288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3263" name="对象 1503262"/>
          <p:cNvGraphicFramePr/>
          <p:nvPr/>
        </p:nvGraphicFramePr>
        <p:xfrm>
          <a:off x="4180205" y="4040505"/>
          <a:ext cx="38306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r:id="rId14" imgW="1776730" imgH="254000" progId="Equation.DSMT4">
                  <p:embed/>
                </p:oleObj>
              </mc:Choice>
              <mc:Fallback>
                <p:oleObj r:id="rId14" imgW="1776730" imgH="2540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80205" y="4040505"/>
                        <a:ext cx="3830638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3264" name="对象 1503263"/>
          <p:cNvGraphicFramePr/>
          <p:nvPr/>
        </p:nvGraphicFramePr>
        <p:xfrm>
          <a:off x="7340918" y="4740593"/>
          <a:ext cx="24352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r:id="rId16" imgW="1154430" imgH="355600" progId="Equation.DSMT4">
                  <p:embed/>
                </p:oleObj>
              </mc:Choice>
              <mc:Fallback>
                <p:oleObj r:id="rId16" imgW="1154430" imgH="3556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340918" y="4740593"/>
                        <a:ext cx="2435225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3266" name="对象 1503265"/>
          <p:cNvGraphicFramePr/>
          <p:nvPr/>
        </p:nvGraphicFramePr>
        <p:xfrm>
          <a:off x="5186680" y="4662805"/>
          <a:ext cx="20796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r:id="rId18" imgW="965200" imgH="368300" progId="Equation.DSMT4">
                  <p:embed/>
                </p:oleObj>
              </mc:Choice>
              <mc:Fallback>
                <p:oleObj r:id="rId18" imgW="965200" imgH="3683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86680" y="4662805"/>
                        <a:ext cx="2079625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3267" name="对象 1503266"/>
          <p:cNvGraphicFramePr/>
          <p:nvPr/>
        </p:nvGraphicFramePr>
        <p:xfrm>
          <a:off x="5186680" y="5507355"/>
          <a:ext cx="12874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r:id="rId20" imgW="596900" imgH="381000" progId="Equation.DSMT4">
                  <p:embed/>
                </p:oleObj>
              </mc:Choice>
              <mc:Fallback>
                <p:oleObj r:id="rId20" imgW="596900" imgH="3810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86680" y="5507355"/>
                        <a:ext cx="1287463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0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0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0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0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0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0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0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0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0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0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0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0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845"/>
            <a:ext cx="10330815" cy="536130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902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方差</a:t>
            </a:r>
          </a:p>
        </p:txBody>
      </p:sp>
      <p:sp>
        <p:nvSpPr>
          <p:cNvPr id="751619" name="文本占位符 751618"/>
          <p:cNvSpPr>
            <a:spLocks noGrp="1"/>
          </p:cNvSpPr>
          <p:nvPr/>
        </p:nvSpPr>
        <p:spPr>
          <a:xfrm>
            <a:off x="1760220" y="1237933"/>
            <a:ext cx="8056563" cy="2486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Blip>
                <a:blip r:embed="rId3"/>
              </a:buBlip>
            </a:pP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：设随机变量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具有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0-1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分布，其分布律为：</a:t>
            </a:r>
          </a:p>
          <a:p>
            <a:pPr marL="0" indent="0">
              <a:buNone/>
            </a:pPr>
            <a:endParaRPr lang="zh-CN" altLang="en-US" sz="2800" b="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	 解：</a:t>
            </a:r>
          </a:p>
          <a:p>
            <a:pPr marL="0" indent="0">
              <a:buNone/>
            </a:pPr>
            <a:endParaRPr lang="zh-CN" altLang="en-US" sz="2800" b="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800" b="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51620" name="对象 751619"/>
          <p:cNvGraphicFramePr/>
          <p:nvPr/>
        </p:nvGraphicFramePr>
        <p:xfrm>
          <a:off x="3390583" y="1855470"/>
          <a:ext cx="50450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r:id="rId4" imgW="2641600" imgH="228600" progId="Equation.DSMT4">
                  <p:embed/>
                </p:oleObj>
              </mc:Choice>
              <mc:Fallback>
                <p:oleObj r:id="rId4" imgW="2641600" imgH="2286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0583" y="1855470"/>
                        <a:ext cx="5045075" cy="436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3" name="对象 751622"/>
          <p:cNvGraphicFramePr/>
          <p:nvPr/>
        </p:nvGraphicFramePr>
        <p:xfrm>
          <a:off x="3819208" y="2784158"/>
          <a:ext cx="7699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r:id="rId6" imgW="393065" imgH="203200" progId="Equation.DSMT4">
                  <p:embed/>
                </p:oleObj>
              </mc:Choice>
              <mc:Fallback>
                <p:oleObj r:id="rId6" imgW="393065" imgH="2032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9208" y="2784158"/>
                        <a:ext cx="769937" cy="3968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2" name="对象 751631"/>
          <p:cNvGraphicFramePr/>
          <p:nvPr/>
        </p:nvGraphicFramePr>
        <p:xfrm>
          <a:off x="4658995" y="2790508"/>
          <a:ext cx="2060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r:id="rId8" imgW="1053465" imgH="203200" progId="Equation.DSMT4">
                  <p:embed/>
                </p:oleObj>
              </mc:Choice>
              <mc:Fallback>
                <p:oleObj r:id="rId8" imgW="1053465" imgH="2032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58995" y="2790508"/>
                        <a:ext cx="206057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3" name="对象 751632"/>
          <p:cNvGraphicFramePr/>
          <p:nvPr/>
        </p:nvGraphicFramePr>
        <p:xfrm>
          <a:off x="6791008" y="2865120"/>
          <a:ext cx="5222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r:id="rId10" imgW="266065" imgH="165100" progId="Equation.DSMT4">
                  <p:embed/>
                </p:oleObj>
              </mc:Choice>
              <mc:Fallback>
                <p:oleObj r:id="rId10" imgW="266065" imgH="1651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1008" y="2865120"/>
                        <a:ext cx="522287" cy="322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4" name="对象 751633"/>
          <p:cNvGraphicFramePr/>
          <p:nvPr/>
        </p:nvGraphicFramePr>
        <p:xfrm>
          <a:off x="3795395" y="3376295"/>
          <a:ext cx="895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r:id="rId12" imgW="457200" imgH="228600" progId="Equation.DSMT4">
                  <p:embed/>
                </p:oleObj>
              </mc:Choice>
              <mc:Fallback>
                <p:oleObj r:id="rId12" imgW="457200" imgH="2286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95395" y="3376295"/>
                        <a:ext cx="895350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5" name="对象 751634"/>
          <p:cNvGraphicFramePr/>
          <p:nvPr/>
        </p:nvGraphicFramePr>
        <p:xfrm>
          <a:off x="4682808" y="3349308"/>
          <a:ext cx="23098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r:id="rId14" imgW="1180465" imgH="228600" progId="Equation.DSMT4">
                  <p:embed/>
                </p:oleObj>
              </mc:Choice>
              <mc:Fallback>
                <p:oleObj r:id="rId14" imgW="1180465" imgH="2286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82808" y="3349308"/>
                        <a:ext cx="2309812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6" name="对象 751635"/>
          <p:cNvGraphicFramePr/>
          <p:nvPr/>
        </p:nvGraphicFramePr>
        <p:xfrm>
          <a:off x="7027545" y="3479483"/>
          <a:ext cx="5207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r:id="rId16" imgW="266065" imgH="165100" progId="Equation.DSMT4">
                  <p:embed/>
                </p:oleObj>
              </mc:Choice>
              <mc:Fallback>
                <p:oleObj r:id="rId16" imgW="266065" imgH="1651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27545" y="3479483"/>
                        <a:ext cx="520700" cy="322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7" name="对象 751636"/>
          <p:cNvGraphicFramePr/>
          <p:nvPr/>
        </p:nvGraphicFramePr>
        <p:xfrm>
          <a:off x="3811270" y="4511358"/>
          <a:ext cx="15144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r:id="rId18" imgW="773430" imgH="215900" progId="Equation.DSMT4">
                  <p:embed/>
                </p:oleObj>
              </mc:Choice>
              <mc:Fallback>
                <p:oleObj r:id="rId18" imgW="773430" imgH="2159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11270" y="4511358"/>
                        <a:ext cx="151447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8" name="对象 751637"/>
          <p:cNvGraphicFramePr/>
          <p:nvPr/>
        </p:nvGraphicFramePr>
        <p:xfrm>
          <a:off x="5335270" y="4493895"/>
          <a:ext cx="23352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r:id="rId20" imgW="1193800" imgH="228600" progId="Equation.DSMT4">
                  <p:embed/>
                </p:oleObj>
              </mc:Choice>
              <mc:Fallback>
                <p:oleObj r:id="rId20" imgW="1193800" imgH="2286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35270" y="4493895"/>
                        <a:ext cx="2335213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9" name="对象 751638"/>
          <p:cNvGraphicFramePr/>
          <p:nvPr/>
        </p:nvGraphicFramePr>
        <p:xfrm>
          <a:off x="5290820" y="5187633"/>
          <a:ext cx="10683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r:id="rId22" imgW="546100" imgH="228600" progId="Equation.DSMT4">
                  <p:embed/>
                </p:oleObj>
              </mc:Choice>
              <mc:Fallback>
                <p:oleObj r:id="rId22" imgW="546100" imgH="2286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90820" y="5187633"/>
                        <a:ext cx="106838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40" name="对象 751639"/>
          <p:cNvGraphicFramePr/>
          <p:nvPr/>
        </p:nvGraphicFramePr>
        <p:xfrm>
          <a:off x="6568758" y="5254308"/>
          <a:ext cx="12906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r:id="rId24" imgW="659765" imgH="203200" progId="Equation.DSMT4">
                  <p:embed/>
                </p:oleObj>
              </mc:Choice>
              <mc:Fallback>
                <p:oleObj r:id="rId24" imgW="659765" imgH="2032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8758" y="5254308"/>
                        <a:ext cx="1290637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5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5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5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5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51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51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5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75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8700"/>
            <a:ext cx="10330815" cy="538670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902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方差</a:t>
            </a:r>
          </a:p>
        </p:txBody>
      </p:sp>
      <p:sp>
        <p:nvSpPr>
          <p:cNvPr id="757763" name="文本占位符 757762"/>
          <p:cNvSpPr>
            <a:spLocks noGrp="1"/>
          </p:cNvSpPr>
          <p:nvPr/>
        </p:nvSpPr>
        <p:spPr>
          <a:xfrm>
            <a:off x="1704658" y="1044893"/>
            <a:ext cx="8350250" cy="6384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Blip>
                <a:blip r:embed="rId3"/>
              </a:buBlip>
            </a:pPr>
            <a:r>
              <a:rPr lang="zh-CN" altLang="en-US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方差的性质：</a:t>
            </a:r>
          </a:p>
          <a:p>
            <a:pPr marL="609600" indent="-609600">
              <a:buNone/>
            </a:pP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609600" indent="-609600">
              <a:buNone/>
            </a:pPr>
            <a:endParaRPr lang="zh-CN" altLang="en-US" sz="2400" b="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>
              <a:buNone/>
            </a:pPr>
            <a:endParaRPr lang="zh-CN" altLang="en-US" sz="2400" b="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57771" name="对象 757770"/>
          <p:cNvGraphicFramePr/>
          <p:nvPr/>
        </p:nvGraphicFramePr>
        <p:xfrm>
          <a:off x="3049270" y="4754880"/>
          <a:ext cx="59197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r:id="rId4" imgW="3111500" imgH="457200" progId="Equation.DSMT4">
                  <p:embed/>
                </p:oleObj>
              </mc:Choice>
              <mc:Fallback>
                <p:oleObj r:id="rId4" imgW="3111500" imgH="4572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9270" y="4754880"/>
                        <a:ext cx="5919788" cy="871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64" name="对象 757763"/>
          <p:cNvGraphicFramePr/>
          <p:nvPr/>
        </p:nvGraphicFramePr>
        <p:xfrm>
          <a:off x="2225358" y="1771968"/>
          <a:ext cx="37766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r:id="rId6" imgW="1826260" imgH="215900" progId="Equation.DSMT4">
                  <p:embed/>
                </p:oleObj>
              </mc:Choice>
              <mc:Fallback>
                <p:oleObj r:id="rId6" imgW="1826260" imgH="2159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5358" y="1771968"/>
                        <a:ext cx="3776662" cy="4460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67" name="对象 757766"/>
          <p:cNvGraphicFramePr/>
          <p:nvPr/>
        </p:nvGraphicFramePr>
        <p:xfrm>
          <a:off x="2199958" y="2413318"/>
          <a:ext cx="75771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r:id="rId8" imgW="3568700" imgH="228600" progId="Equation.DSMT4">
                  <p:embed/>
                </p:oleObj>
              </mc:Choice>
              <mc:Fallback>
                <p:oleObj r:id="rId8" imgW="3568700" imgH="2286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99958" y="2413318"/>
                        <a:ext cx="7577137" cy="485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70" name="对象 757769"/>
          <p:cNvGraphicFramePr/>
          <p:nvPr/>
        </p:nvGraphicFramePr>
        <p:xfrm>
          <a:off x="2225358" y="3091180"/>
          <a:ext cx="7862887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r:id="rId10" imgW="3935095" imgH="711200" progId="Equation.DSMT4">
                  <p:embed/>
                </p:oleObj>
              </mc:Choice>
              <mc:Fallback>
                <p:oleObj r:id="rId10" imgW="3935095" imgH="7112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25358" y="3091180"/>
                        <a:ext cx="7862887" cy="1420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72" name="对象 757771"/>
          <p:cNvGraphicFramePr/>
          <p:nvPr/>
        </p:nvGraphicFramePr>
        <p:xfrm>
          <a:off x="2365058" y="5761355"/>
          <a:ext cx="57642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r:id="rId12" imgW="2726690" imgH="215900" progId="Equation.DSMT4">
                  <p:embed/>
                </p:oleObj>
              </mc:Choice>
              <mc:Fallback>
                <p:oleObj r:id="rId12" imgW="2726690" imgH="2159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65058" y="5761355"/>
                        <a:ext cx="576421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75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35368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902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方差</a:t>
            </a:r>
          </a:p>
        </p:txBody>
      </p:sp>
      <p:sp>
        <p:nvSpPr>
          <p:cNvPr id="1527811" name="文本占位符 1527810"/>
          <p:cNvSpPr>
            <a:spLocks noGrp="1"/>
          </p:cNvSpPr>
          <p:nvPr/>
        </p:nvSpPr>
        <p:spPr>
          <a:xfrm>
            <a:off x="1845310" y="993140"/>
            <a:ext cx="4338638" cy="10175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zh-CN" altLang="en-US" sz="28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800" b="0" i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27813" name="对象 1527812"/>
          <p:cNvGraphicFramePr/>
          <p:nvPr/>
        </p:nvGraphicFramePr>
        <p:xfrm>
          <a:off x="3110548" y="1443990"/>
          <a:ext cx="353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r:id="rId4" imgW="1879600" imgH="279400" progId="Equation.DSMT4">
                  <p:embed/>
                </p:oleObj>
              </mc:Choice>
              <mc:Fallback>
                <p:oleObj r:id="rId4" imgW="1879600" imgH="2794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0548" y="1443990"/>
                        <a:ext cx="35306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7814" name="对象 1527813"/>
          <p:cNvGraphicFramePr/>
          <p:nvPr/>
        </p:nvGraphicFramePr>
        <p:xfrm>
          <a:off x="3088323" y="2109153"/>
          <a:ext cx="688816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r:id="rId6" imgW="3554730" imgH="533400" progId="Equation.DSMT4">
                  <p:embed/>
                </p:oleObj>
              </mc:Choice>
              <mc:Fallback>
                <p:oleObj r:id="rId6" imgW="3554730" imgH="5334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8323" y="2109153"/>
                        <a:ext cx="6888162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7815" name="对象 1527814"/>
          <p:cNvGraphicFramePr/>
          <p:nvPr/>
        </p:nvGraphicFramePr>
        <p:xfrm>
          <a:off x="2031048" y="3187065"/>
          <a:ext cx="8129587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r:id="rId8" imgW="4572000" imgH="825500" progId="Equation.DSMT4">
                  <p:embed/>
                </p:oleObj>
              </mc:Choice>
              <mc:Fallback>
                <p:oleObj r:id="rId8" imgW="4572000" imgH="8255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31048" y="3187065"/>
                        <a:ext cx="8129587" cy="146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7816" name="对象 1527815"/>
          <p:cNvGraphicFramePr/>
          <p:nvPr/>
        </p:nvGraphicFramePr>
        <p:xfrm>
          <a:off x="3191510" y="6028373"/>
          <a:ext cx="10604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r:id="rId10" imgW="596265" imgH="203200" progId="Equation.DSMT4">
                  <p:embed/>
                </p:oleObj>
              </mc:Choice>
              <mc:Fallback>
                <p:oleObj r:id="rId10" imgW="596265" imgH="203200" progId="Equation.DSMT4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1510" y="6028373"/>
                        <a:ext cx="10604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7817" name="对象 1527816"/>
          <p:cNvGraphicFramePr/>
          <p:nvPr/>
        </p:nvGraphicFramePr>
        <p:xfrm>
          <a:off x="2440623" y="4779328"/>
          <a:ext cx="69754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r:id="rId12" imgW="3693795" imgH="711200" progId="Equation.DSMT4">
                  <p:embed/>
                </p:oleObj>
              </mc:Choice>
              <mc:Fallback>
                <p:oleObj r:id="rId12" imgW="3693795" imgH="711200" progId="Equation.DSMT4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40623" y="4779328"/>
                        <a:ext cx="6975475" cy="13414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27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27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2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2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2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2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27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27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2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2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2510"/>
            <a:ext cx="10330815" cy="537845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902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方差</a:t>
            </a:r>
          </a:p>
        </p:txBody>
      </p:sp>
      <p:sp>
        <p:nvSpPr>
          <p:cNvPr id="2189314" name="标题 2189313"/>
          <p:cNvSpPr>
            <a:spLocks noGrp="1"/>
          </p:cNvSpPr>
          <p:nvPr/>
        </p:nvSpPr>
        <p:spPr>
          <a:xfrm>
            <a:off x="1637665" y="1416685"/>
            <a:ext cx="8712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1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X</a:t>
            </a:r>
            <a:r>
              <a:rPr lang="zh-CN" altLang="en-US" sz="3200" dirty="0"/>
              <a:t>与</a:t>
            </a:r>
            <a:r>
              <a:rPr lang="en-US" altLang="zh-CN" sz="3200" dirty="0"/>
              <a:t>Y </a:t>
            </a:r>
            <a:r>
              <a:rPr lang="zh-CN" altLang="en-US" sz="3200" dirty="0"/>
              <a:t>相互独立：已知</a:t>
            </a:r>
            <a:r>
              <a:rPr lang="en-US" altLang="zh-CN" sz="3200" dirty="0"/>
              <a:t>EX=3</a:t>
            </a:r>
            <a:r>
              <a:rPr lang="zh-CN" altLang="en-US" sz="3200" dirty="0"/>
              <a:t>；</a:t>
            </a:r>
            <a:r>
              <a:rPr lang="en-US" altLang="zh-CN" sz="3200" dirty="0"/>
              <a:t>DX=1</a:t>
            </a:r>
            <a:r>
              <a:rPr lang="zh-CN" altLang="en-US" sz="3200" dirty="0"/>
              <a:t>；</a:t>
            </a:r>
            <a:r>
              <a:rPr lang="en-US" altLang="zh-CN" sz="3200" dirty="0"/>
              <a:t>EY=2</a:t>
            </a:r>
            <a:r>
              <a:rPr lang="zh-CN" altLang="en-US" sz="3200" dirty="0"/>
              <a:t>；</a:t>
            </a:r>
            <a:r>
              <a:rPr lang="en-US" altLang="zh-CN" sz="3200" dirty="0"/>
              <a:t>DY=3 </a:t>
            </a:r>
            <a:r>
              <a:rPr lang="zh-CN" altLang="en-US" sz="3200" dirty="0"/>
              <a:t>。 </a:t>
            </a:r>
            <a:r>
              <a:rPr lang="en-US" altLang="zh-CN" sz="3200" dirty="0"/>
              <a:t>E(X-2Y)</a:t>
            </a:r>
            <a:r>
              <a:rPr lang="zh-CN" altLang="en-US" sz="3200" dirty="0"/>
              <a:t>；</a:t>
            </a:r>
            <a:r>
              <a:rPr lang="en-US" altLang="zh-CN" sz="3200" dirty="0"/>
              <a:t>D(X-2Y) </a:t>
            </a:r>
            <a:r>
              <a:rPr lang="zh-CN" altLang="en-US" sz="3200" dirty="0"/>
              <a:t>。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2189315" name="文本占位符 2189314"/>
          <p:cNvSpPr>
            <a:spLocks noGrp="1"/>
          </p:cNvSpPr>
          <p:nvPr/>
        </p:nvSpPr>
        <p:spPr>
          <a:xfrm>
            <a:off x="2069465" y="278828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ea typeface="宋体" panose="02010600030101010101" pitchFamily="2" charset="-122"/>
              </a:rPr>
              <a:t>解：由数学期望和方差的性质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/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　　　　　　 </a:t>
            </a:r>
            <a:r>
              <a:rPr lang="en-US" altLang="zh-CN" sz="2400" dirty="0">
                <a:ea typeface="宋体" panose="02010600030101010101" pitchFamily="2" charset="-122"/>
              </a:rPr>
              <a:t>   </a:t>
            </a:r>
            <a:r>
              <a:rPr lang="zh-CN" altLang="en-US" sz="2400" dirty="0">
                <a:ea typeface="宋体" panose="02010600030101010101" pitchFamily="2" charset="-122"/>
              </a:rPr>
              <a:t>　　　　　　</a:t>
            </a:r>
            <a:r>
              <a:rPr lang="zh-CN" altLang="en-US" sz="2400" dirty="0"/>
              <a:t> </a:t>
            </a:r>
          </a:p>
        </p:txBody>
      </p:sp>
      <p:sp>
        <p:nvSpPr>
          <p:cNvPr id="2189316" name="矩形 2189315"/>
          <p:cNvSpPr/>
          <p:nvPr/>
        </p:nvSpPr>
        <p:spPr>
          <a:xfrm>
            <a:off x="2223453" y="3974466"/>
            <a:ext cx="306070" cy="523240"/>
          </a:xfrm>
          <a:prstGeom prst="rect">
            <a:avLst/>
          </a:prstGeom>
          <a:noFill/>
          <a:ln w="1905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 dirty="0">
                <a:latin typeface="Arial" panose="020B0604020202020204" pitchFamily="34" charset="0"/>
              </a:rPr>
              <a:t/>
            </a:r>
            <a:br>
              <a:rPr lang="en-US" altLang="zh-CN" sz="1400" b="0" dirty="0">
                <a:latin typeface="Arial" panose="020B0604020202020204" pitchFamily="34" charset="0"/>
              </a:rPr>
            </a:br>
            <a:endParaRPr lang="en-US" altLang="zh-CN" sz="1400" b="0" dirty="0">
              <a:latin typeface="Arial" panose="020B0604020202020204" pitchFamily="34" charset="0"/>
            </a:endParaRPr>
          </a:p>
        </p:txBody>
      </p:sp>
      <p:pic>
        <p:nvPicPr>
          <p:cNvPr id="2189318" name="图片 2189317" descr="image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65" y="3626485"/>
            <a:ext cx="7232650" cy="579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89319" name="图片 2189318" descr="image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65" y="4549140"/>
            <a:ext cx="6919913" cy="128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314" grpId="0"/>
      <p:bldP spid="21893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210310"/>
            <a:ext cx="10330815" cy="51803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902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方差</a:t>
            </a: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365" y="1221740"/>
            <a:ext cx="6351905" cy="4942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902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方差</a:t>
            </a:r>
          </a:p>
        </p:txBody>
      </p:sp>
      <p:sp>
        <p:nvSpPr>
          <p:cNvPr id="2171906" name="文本框 2171905"/>
          <p:cNvSpPr txBox="1"/>
          <p:nvPr/>
        </p:nvSpPr>
        <p:spPr>
          <a:xfrm>
            <a:off x="2165668" y="1213803"/>
            <a:ext cx="79200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charset="0"/>
                <a:ea typeface="隶书" panose="02010509060101010101" pitchFamily="49" charset="-122"/>
              </a:rPr>
              <a:t>几个与期望及方差有关的练习题</a:t>
            </a:r>
          </a:p>
        </p:txBody>
      </p:sp>
      <p:sp>
        <p:nvSpPr>
          <p:cNvPr id="2171907" name="文本框 2171906"/>
          <p:cNvSpPr txBox="1"/>
          <p:nvPr/>
        </p:nvSpPr>
        <p:spPr>
          <a:xfrm>
            <a:off x="2381568" y="1790065"/>
            <a:ext cx="7056437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、设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的数学期望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E(X)=2,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方差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D(X)=4,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E(X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)=</a:t>
            </a:r>
            <a:r>
              <a:rPr lang="en-US" altLang="zh-CN" sz="2800" u="sng">
                <a:solidFill>
                  <a:schemeClr val="tx1"/>
                </a:solidFill>
                <a:latin typeface="Times New Roman" panose="02020603050405020304" charset="0"/>
              </a:rPr>
              <a:t>    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；</a:t>
            </a:r>
            <a:endParaRPr lang="zh-CN" altLang="en-US" sz="2800" baseline="30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171908" name="文本框 2171907"/>
          <p:cNvSpPr txBox="1"/>
          <p:nvPr/>
        </p:nvSpPr>
        <p:spPr>
          <a:xfrm>
            <a:off x="2414905" y="3014028"/>
            <a:ext cx="7526338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、设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X~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lang="en-US" altLang="zh-CN" sz="2800" err="1">
                <a:solidFill>
                  <a:schemeClr val="tx1"/>
                </a:solidFill>
                <a:latin typeface="Times New Roman" panose="02020603050405020304" charset="0"/>
              </a:rPr>
              <a:t>B(n,p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),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已知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E(X)=1.6 , D(X)=1.28,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则 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n=</a:t>
            </a:r>
            <a:r>
              <a:rPr lang="en-US" altLang="zh-CN" sz="2800" u="sng">
                <a:solidFill>
                  <a:schemeClr val="tx1"/>
                </a:solidFill>
                <a:latin typeface="Times New Roman" panose="02020603050405020304" charset="0"/>
              </a:rPr>
              <a:t>         ;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  P=</a:t>
            </a:r>
            <a:r>
              <a:rPr lang="en-US" altLang="zh-CN" sz="2800" u="sng">
                <a:solidFill>
                  <a:schemeClr val="tx1"/>
                </a:solidFill>
                <a:latin typeface="Times New Roman" panose="02020603050405020304" charset="0"/>
              </a:rPr>
              <a:t>             ;</a:t>
            </a:r>
            <a:endParaRPr lang="en-US" altLang="zh-CN" sz="2800" u="sng" baseline="-25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171909" name="文本框 2171908"/>
          <p:cNvSpPr txBox="1"/>
          <p:nvPr/>
        </p:nvSpPr>
        <p:spPr>
          <a:xfrm>
            <a:off x="2310130" y="4237990"/>
            <a:ext cx="7704138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、设</a:t>
            </a:r>
            <a:r>
              <a:rPr lang="el-GR" altLang="zh-CN" sz="2800">
                <a:solidFill>
                  <a:schemeClr val="tx1"/>
                </a:solidFill>
                <a:latin typeface="Times New Roman" panose="02020603050405020304" charset="0"/>
              </a:rPr>
              <a:t>X~ </a:t>
            </a:r>
            <a:r>
              <a:rPr lang="el-GR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P</a:t>
            </a:r>
            <a:r>
              <a:rPr lang="el-GR" altLang="zh-CN" sz="2800">
                <a:solidFill>
                  <a:schemeClr val="tx1"/>
                </a:solidFill>
                <a:latin typeface="Times New Roman" panose="02020603050405020304" charset="0"/>
              </a:rPr>
              <a:t>(λ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，且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P(X=1)=P(X=2),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E(X)=</a:t>
            </a:r>
            <a:r>
              <a:rPr lang="en-US" altLang="zh-CN" sz="2800" u="sng">
                <a:solidFill>
                  <a:schemeClr val="tx1"/>
                </a:solidFill>
                <a:latin typeface="Times New Roman" panose="02020603050405020304" charset="0"/>
              </a:rPr>
              <a:t>      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 ,  D(X)=</a:t>
            </a:r>
            <a:r>
              <a:rPr lang="el-GR" altLang="zh-CN" sz="2800" u="sng">
                <a:solidFill>
                  <a:schemeClr val="tx1"/>
                </a:solidFill>
                <a:latin typeface="Times New Roman" panose="02020603050405020304" charset="0"/>
              </a:rPr>
              <a:t>           ;</a:t>
            </a:r>
          </a:p>
        </p:txBody>
      </p:sp>
      <p:graphicFrame>
        <p:nvGraphicFramePr>
          <p:cNvPr id="2171910" name="对象 2171909"/>
          <p:cNvGraphicFramePr/>
          <p:nvPr/>
        </p:nvGraphicFramePr>
        <p:xfrm>
          <a:off x="4324668" y="2439353"/>
          <a:ext cx="3222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r:id="rId3" imgW="114300" imgH="177800" progId="Equation.3">
                  <p:embed/>
                </p:oleObj>
              </mc:Choice>
              <mc:Fallback>
                <p:oleObj r:id="rId3" imgW="114300" imgH="177800" progId="Equation.3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4668" y="2439353"/>
                        <a:ext cx="3222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911" name="对象 2171910"/>
          <p:cNvGraphicFramePr/>
          <p:nvPr/>
        </p:nvGraphicFramePr>
        <p:xfrm>
          <a:off x="3461068" y="3661728"/>
          <a:ext cx="3222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r:id="rId5" imgW="114300" imgH="177800" progId="Equation.3">
                  <p:embed/>
                </p:oleObj>
              </mc:Choice>
              <mc:Fallback>
                <p:oleObj r:id="rId5" imgW="114300" imgH="177800" progId="Equation.3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1068" y="3661728"/>
                        <a:ext cx="3222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912" name="对象 2171911"/>
          <p:cNvGraphicFramePr/>
          <p:nvPr/>
        </p:nvGraphicFramePr>
        <p:xfrm>
          <a:off x="4975543" y="3663315"/>
          <a:ext cx="6810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r:id="rId6" imgW="240665" imgH="177800" progId="Equation.3">
                  <p:embed/>
                </p:oleObj>
              </mc:Choice>
              <mc:Fallback>
                <p:oleObj r:id="rId6" imgW="240665" imgH="177800" progId="Equation.3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75543" y="3663315"/>
                        <a:ext cx="68103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913" name="对象 2171912"/>
          <p:cNvGraphicFramePr/>
          <p:nvPr/>
        </p:nvGraphicFramePr>
        <p:xfrm>
          <a:off x="3965893" y="4904740"/>
          <a:ext cx="357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r:id="rId8" imgW="127000" imgH="164465" progId="Equation.3">
                  <p:embed/>
                </p:oleObj>
              </mc:Choice>
              <mc:Fallback>
                <p:oleObj r:id="rId8" imgW="127000" imgH="164465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65893" y="4904740"/>
                        <a:ext cx="357187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914" name="对象 2171913"/>
          <p:cNvGraphicFramePr/>
          <p:nvPr/>
        </p:nvGraphicFramePr>
        <p:xfrm>
          <a:off x="9296718" y="4347528"/>
          <a:ext cx="357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r:id="rId10" imgW="127000" imgH="164465" progId="Equation.3">
                  <p:embed/>
                </p:oleObj>
              </mc:Choice>
              <mc:Fallback>
                <p:oleObj r:id="rId10" imgW="127000" imgH="164465" progId="Equation.3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96718" y="4347528"/>
                        <a:ext cx="357187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7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7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7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7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7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7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7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7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906" grpId="0"/>
      <p:bldP spid="2171907" grpId="0" build="allAtOnce"/>
      <p:bldP spid="2171908" grpId="0"/>
      <p:bldP spid="21719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3465"/>
            <a:ext cx="10330815" cy="53454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902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方差</a:t>
            </a:r>
          </a:p>
        </p:txBody>
      </p:sp>
      <p:sp>
        <p:nvSpPr>
          <p:cNvPr id="2223106" name="标题 2223105"/>
          <p:cNvSpPr>
            <a:spLocks noGrp="1"/>
          </p:cNvSpPr>
          <p:nvPr/>
        </p:nvSpPr>
        <p:spPr>
          <a:xfrm>
            <a:off x="1584325" y="105346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1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i="0" dirty="0"/>
              <a:t>总结方差的计算方法</a:t>
            </a:r>
          </a:p>
        </p:txBody>
      </p:sp>
      <p:sp>
        <p:nvSpPr>
          <p:cNvPr id="2223107" name="文本占位符 2223106"/>
          <p:cNvSpPr>
            <a:spLocks noGrp="1"/>
          </p:cNvSpPr>
          <p:nvPr/>
        </p:nvSpPr>
        <p:spPr>
          <a:xfrm>
            <a:off x="1584325" y="2247265"/>
            <a:ext cx="7785100" cy="4851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i="0" dirty="0"/>
              <a:t>定义法：函数的数学期望</a:t>
            </a:r>
          </a:p>
          <a:p>
            <a:r>
              <a:rPr lang="zh-CN" altLang="en-US" sz="2800" i="0" dirty="0"/>
              <a:t>方差的性质</a:t>
            </a:r>
          </a:p>
          <a:p>
            <a:r>
              <a:rPr lang="zh-CN" altLang="en-US" sz="2800" i="0" dirty="0"/>
              <a:t>常用公式：</a:t>
            </a:r>
            <a:r>
              <a:rPr lang="en-US" altLang="zh-CN" sz="2800" i="0"/>
              <a:t>D(X)=E(X</a:t>
            </a:r>
            <a:r>
              <a:rPr lang="en-US" altLang="zh-CN" sz="2800" i="0" baseline="30000"/>
              <a:t>2</a:t>
            </a:r>
            <a:r>
              <a:rPr lang="en-US" altLang="zh-CN" sz="2800" i="0"/>
              <a:t>)-[E(X)]</a:t>
            </a:r>
            <a:r>
              <a:rPr lang="en-US" altLang="zh-CN" sz="2800" i="0" baseline="30000"/>
              <a:t>2</a:t>
            </a:r>
            <a:endParaRPr lang="en-US" altLang="zh-CN" sz="2800" i="0"/>
          </a:p>
          <a:p>
            <a:r>
              <a:rPr lang="en-US" altLang="zh-CN" sz="2800" i="0" dirty="0"/>
              <a:t>X</a:t>
            </a:r>
            <a:r>
              <a:rPr lang="zh-CN" altLang="en-US" sz="2800" i="0" dirty="0"/>
              <a:t>分解成数个相互独立的随机变量之和，</a:t>
            </a:r>
            <a:r>
              <a:rPr lang="zh-CN" altLang="en-US" sz="2800" i="0" dirty="0">
                <a:ea typeface="宋体" panose="02010600030101010101" pitchFamily="2" charset="-122"/>
              </a:rPr>
              <a:t>利用</a:t>
            </a:r>
            <a:r>
              <a:rPr lang="en-US" altLang="zh-CN" sz="2800" i="0">
                <a:ea typeface="宋体" panose="02010600030101010101" pitchFamily="2" charset="-122"/>
              </a:rPr>
              <a:t>D(X)=D (X</a:t>
            </a:r>
            <a:r>
              <a:rPr lang="en-US" altLang="zh-CN" sz="2800" i="0" baseline="-25000">
                <a:ea typeface="宋体" panose="02010600030101010101" pitchFamily="2" charset="-122"/>
              </a:rPr>
              <a:t>1</a:t>
            </a:r>
            <a:r>
              <a:rPr lang="en-US" altLang="zh-CN" sz="2800" i="0">
                <a:ea typeface="宋体" panose="02010600030101010101" pitchFamily="2" charset="-122"/>
              </a:rPr>
              <a:t> +X</a:t>
            </a:r>
            <a:r>
              <a:rPr lang="en-US" altLang="zh-CN" sz="2800" i="0" baseline="-25000">
                <a:ea typeface="宋体" panose="02010600030101010101" pitchFamily="2" charset="-122"/>
              </a:rPr>
              <a:t>2</a:t>
            </a:r>
            <a:r>
              <a:rPr lang="en-US" altLang="zh-CN" sz="2800" i="0">
                <a:ea typeface="宋体" panose="02010600030101010101" pitchFamily="2" charset="-122"/>
              </a:rPr>
              <a:t>+</a:t>
            </a:r>
            <a:r>
              <a:rPr lang="en-US" altLang="en-US" sz="2800" i="0"/>
              <a:t>…</a:t>
            </a:r>
            <a:r>
              <a:rPr lang="en-US" altLang="zh-CN" sz="2800" i="0" err="1"/>
              <a:t>+X</a:t>
            </a:r>
            <a:r>
              <a:rPr lang="en-US" altLang="zh-CN" sz="2800" i="0" baseline="-25000" err="1">
                <a:ea typeface="宋体" panose="02010600030101010101" pitchFamily="2" charset="-122"/>
              </a:rPr>
              <a:t>n</a:t>
            </a:r>
            <a:r>
              <a:rPr lang="en-US" altLang="zh-CN" sz="2800" i="0">
                <a:ea typeface="宋体" panose="02010600030101010101" pitchFamily="2" charset="-122"/>
              </a:rPr>
              <a:t>)= D (X</a:t>
            </a:r>
            <a:r>
              <a:rPr lang="en-US" altLang="zh-CN" sz="2800" i="0" baseline="-25000">
                <a:ea typeface="宋体" panose="02010600030101010101" pitchFamily="2" charset="-122"/>
              </a:rPr>
              <a:t>1</a:t>
            </a:r>
            <a:r>
              <a:rPr lang="en-US" altLang="zh-CN" sz="2800" i="0">
                <a:ea typeface="宋体" panose="02010600030101010101" pitchFamily="2" charset="-122"/>
              </a:rPr>
              <a:t>)+ D (X</a:t>
            </a:r>
            <a:r>
              <a:rPr lang="en-US" altLang="zh-CN" sz="2800" i="0" baseline="-25000">
                <a:ea typeface="宋体" panose="02010600030101010101" pitchFamily="2" charset="-122"/>
              </a:rPr>
              <a:t>2</a:t>
            </a:r>
            <a:r>
              <a:rPr lang="en-US" altLang="zh-CN" sz="2800" i="0">
                <a:ea typeface="宋体" panose="02010600030101010101" pitchFamily="2" charset="-122"/>
              </a:rPr>
              <a:t>)+</a:t>
            </a:r>
            <a:r>
              <a:rPr lang="en-US" altLang="zh-CN" sz="2800" i="0"/>
              <a:t>… +</a:t>
            </a:r>
            <a:r>
              <a:rPr lang="en-US" altLang="zh-CN" sz="2800" i="0" err="1">
                <a:ea typeface="宋体" panose="02010600030101010101" pitchFamily="2" charset="-122"/>
              </a:rPr>
              <a:t>D (X</a:t>
            </a:r>
            <a:r>
              <a:rPr lang="en-US" altLang="zh-CN" sz="2800" i="0" baseline="-25000" err="1">
                <a:ea typeface="宋体" panose="02010600030101010101" pitchFamily="2" charset="-122"/>
              </a:rPr>
              <a:t>n</a:t>
            </a:r>
            <a:r>
              <a:rPr lang="en-US" altLang="zh-CN" sz="2800" i="0">
                <a:ea typeface="宋体" panose="02010600030101010101" pitchFamily="2" charset="-122"/>
              </a:rPr>
              <a:t>)</a:t>
            </a:r>
            <a:r>
              <a:rPr lang="en-US" altLang="zh-CN" sz="2800" i="0"/>
              <a:t>”</a:t>
            </a:r>
          </a:p>
          <a:p>
            <a:pPr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根据题型，以上方法可能独立使用，也可能结合使用。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106" grpId="0"/>
      <p:bldP spid="22231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85520"/>
            <a:ext cx="10330815" cy="53936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协方差及相关系数</a:t>
            </a:r>
          </a:p>
        </p:txBody>
      </p:sp>
      <p:sp>
        <p:nvSpPr>
          <p:cNvPr id="770051" name="文本占位符 770050"/>
          <p:cNvSpPr>
            <a:spLocks noGrp="1"/>
          </p:cNvSpPr>
          <p:nvPr/>
        </p:nvSpPr>
        <p:spPr>
          <a:xfrm>
            <a:off x="1871980" y="651510"/>
            <a:ext cx="8594725" cy="57070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 marL="0" indent="0">
              <a:buNone/>
            </a:pP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对于二维随机变量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(X,Y)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，除了讨论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的数学期望和方差外，还需讨论描述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之间相互关系的数字特征。这就是本节的内容。</a:t>
            </a:r>
          </a:p>
          <a:p>
            <a:pPr marL="0" indent="0">
              <a:buNone/>
            </a:pP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       定义：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endParaRPr lang="zh-CN" altLang="en-US" sz="2400" i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70052" name="对象 770051"/>
          <p:cNvGraphicFramePr/>
          <p:nvPr/>
        </p:nvGraphicFramePr>
        <p:xfrm>
          <a:off x="2962593" y="2913698"/>
          <a:ext cx="7385050" cy="346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r:id="rId3" imgW="3708400" imgH="1739900" progId="Equation.DSMT4">
                  <p:embed/>
                </p:oleObj>
              </mc:Choice>
              <mc:Fallback>
                <p:oleObj r:id="rId3" imgW="3708400" imgH="1739900" progId="Equation.DSMT4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2593" y="2913698"/>
                        <a:ext cx="7385050" cy="34655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0062" name="Litebulb"/>
          <p:cNvSpPr>
            <a:spLocks noEditPoints="1"/>
          </p:cNvSpPr>
          <p:nvPr/>
        </p:nvSpPr>
        <p:spPr>
          <a:xfrm>
            <a:off x="2707005" y="2566035"/>
            <a:ext cx="206375" cy="268288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0063" name="矩形 770062"/>
          <p:cNvSpPr/>
          <p:nvPr/>
        </p:nvSpPr>
        <p:spPr>
          <a:xfrm>
            <a:off x="2949893" y="4058285"/>
            <a:ext cx="4949825" cy="739775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0064" name="矩形 770063"/>
          <p:cNvSpPr/>
          <p:nvPr/>
        </p:nvSpPr>
        <p:spPr>
          <a:xfrm>
            <a:off x="2984818" y="4763135"/>
            <a:ext cx="2697162" cy="1084263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charRg st="7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70051">
                                            <p:txEl>
                                              <p:charRg st="73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2000" fill="hold"/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1400"/>
            <a:ext cx="10330815" cy="534733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数学期望</a:t>
            </a:r>
          </a:p>
        </p:txBody>
      </p:sp>
      <p:sp>
        <p:nvSpPr>
          <p:cNvPr id="696323" name="文本占位符 696322"/>
          <p:cNvSpPr>
            <a:spLocks noGrp="1"/>
          </p:cNvSpPr>
          <p:nvPr/>
        </p:nvSpPr>
        <p:spPr>
          <a:xfrm>
            <a:off x="2065020" y="1041400"/>
            <a:ext cx="8296910" cy="57994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0">
              <a:lnSpc>
                <a:spcPct val="90000"/>
              </a:lnSpc>
              <a:buClr>
                <a:schemeClr val="accent2"/>
              </a:buClr>
              <a:buBlip>
                <a:blip r:embed="rId2"/>
              </a:buBlip>
              <a:tabLst>
                <a:tab pos="627380" algn="l"/>
              </a:tabLst>
            </a:pPr>
            <a:r>
              <a:rPr lang="zh-CN" altLang="en-US" sz="2400" b="0" i="0" dirty="0">
                <a:solidFill>
                  <a:schemeClr val="accent2"/>
                </a:solidFill>
                <a:ea typeface="宋体" panose="02010600030101010101" pitchFamily="2" charset="-122"/>
              </a:rPr>
              <a:t>问题的提出：</a:t>
            </a:r>
          </a:p>
          <a:p>
            <a:pPr defTabSz="0">
              <a:lnSpc>
                <a:spcPct val="90000"/>
              </a:lnSpc>
              <a:buNone/>
              <a:tabLst>
                <a:tab pos="627380" algn="l"/>
              </a:tabLst>
            </a:pPr>
            <a:r>
              <a:rPr lang="zh-CN" altLang="en-US" sz="2400" b="0" i="0" dirty="0">
                <a:solidFill>
                  <a:schemeClr val="accent2"/>
                </a:solidFill>
                <a:ea typeface="宋体" panose="02010600030101010101" pitchFamily="2" charset="-122"/>
              </a:rPr>
              <a:t>	    在一些实际问题中，我们需要了解随机变量</a:t>
            </a:r>
          </a:p>
          <a:p>
            <a:pPr defTabSz="0">
              <a:lnSpc>
                <a:spcPct val="90000"/>
              </a:lnSpc>
              <a:buNone/>
              <a:tabLst>
                <a:tab pos="627380" algn="l"/>
              </a:tabLst>
            </a:pPr>
            <a:r>
              <a:rPr lang="zh-CN" altLang="en-US" sz="2400" b="0" i="0" dirty="0">
                <a:solidFill>
                  <a:schemeClr val="accent2"/>
                </a:solidFill>
                <a:ea typeface="宋体" panose="02010600030101010101" pitchFamily="2" charset="-122"/>
              </a:rPr>
              <a:t>的分布函数外，更关心的是随机变量的某些特征。</a:t>
            </a:r>
          </a:p>
          <a:p>
            <a:pPr defTabSz="0">
              <a:lnSpc>
                <a:spcPct val="90000"/>
              </a:lnSpc>
              <a:buNone/>
              <a:tabLst>
                <a:tab pos="627380" algn="l"/>
              </a:tabLst>
            </a:pPr>
            <a:endParaRPr lang="zh-CN" altLang="en-US" sz="2400" b="0" i="0" dirty="0">
              <a:ea typeface="宋体" panose="02010600030101010101" pitchFamily="2" charset="-122"/>
            </a:endParaRPr>
          </a:p>
          <a:p>
            <a:pPr defTabSz="0">
              <a:lnSpc>
                <a:spcPct val="90000"/>
              </a:lnSpc>
              <a:buBlip>
                <a:blip r:embed="rId3"/>
              </a:buBlip>
              <a:tabLst>
                <a:tab pos="627380" algn="l"/>
              </a:tabLst>
            </a:pPr>
            <a:r>
              <a:rPr lang="zh-CN" altLang="en-US" sz="2000" b="0" i="0" dirty="0">
                <a:ea typeface="宋体" panose="02010600030101010101" pitchFamily="2" charset="-122"/>
              </a:rPr>
              <a:t>例：</a:t>
            </a:r>
          </a:p>
          <a:p>
            <a:pPr lvl="1" defTabSz="0">
              <a:lnSpc>
                <a:spcPct val="90000"/>
              </a:lnSpc>
              <a:buBlip>
                <a:blip r:embed="rId4"/>
              </a:buBlip>
              <a:tabLst>
                <a:tab pos="627380" algn="l"/>
              </a:tabLst>
            </a:pPr>
            <a:r>
              <a:rPr lang="zh-CN" altLang="en-US" sz="2000" b="0" i="0" dirty="0">
                <a:ea typeface="宋体" panose="02010600030101010101" pitchFamily="2" charset="-122"/>
              </a:rPr>
              <a:t> 在评定某地区粮食产量的水平时，最关心的</a:t>
            </a:r>
          </a:p>
          <a:p>
            <a:pPr lvl="1" defTabSz="0">
              <a:lnSpc>
                <a:spcPct val="90000"/>
              </a:lnSpc>
              <a:buNone/>
              <a:tabLst>
                <a:tab pos="627380" algn="l"/>
              </a:tabLst>
            </a:pPr>
            <a:r>
              <a:rPr lang="zh-CN" altLang="en-US" sz="2000" b="0" i="0" dirty="0">
                <a:ea typeface="宋体" panose="02010600030101010101" pitchFamily="2" charset="-122"/>
              </a:rPr>
              <a:t>	  是平均产量；</a:t>
            </a:r>
          </a:p>
          <a:p>
            <a:pPr lvl="1" defTabSz="0">
              <a:lnSpc>
                <a:spcPct val="90000"/>
              </a:lnSpc>
              <a:buBlip>
                <a:blip r:embed="rId4"/>
              </a:buBlip>
              <a:tabLst>
                <a:tab pos="627380" algn="l"/>
              </a:tabLst>
            </a:pPr>
            <a:r>
              <a:rPr lang="zh-CN" altLang="en-US" sz="2000" b="0" i="0" dirty="0">
                <a:ea typeface="宋体" panose="02010600030101010101" pitchFamily="2" charset="-122"/>
              </a:rPr>
              <a:t> 在检查一批棉花的质量时，既需要注意纤维的</a:t>
            </a:r>
          </a:p>
          <a:p>
            <a:pPr lvl="1" defTabSz="0">
              <a:lnSpc>
                <a:spcPct val="90000"/>
              </a:lnSpc>
              <a:buNone/>
              <a:tabLst>
                <a:tab pos="627380" algn="l"/>
              </a:tabLst>
            </a:pPr>
            <a:r>
              <a:rPr lang="zh-CN" altLang="en-US" sz="2000" b="0" i="0" dirty="0">
                <a:ea typeface="宋体" panose="02010600030101010101" pitchFamily="2" charset="-122"/>
              </a:rPr>
              <a:t>	   平均长度，又需要注意纤维长度与平均长度的</a:t>
            </a:r>
          </a:p>
          <a:p>
            <a:pPr lvl="1" defTabSz="0">
              <a:lnSpc>
                <a:spcPct val="90000"/>
              </a:lnSpc>
              <a:buNone/>
              <a:tabLst>
                <a:tab pos="627380" algn="l"/>
              </a:tabLst>
            </a:pPr>
            <a:r>
              <a:rPr lang="zh-CN" altLang="en-US" sz="2000" b="0" i="0" dirty="0">
                <a:ea typeface="宋体" panose="02010600030101010101" pitchFamily="2" charset="-122"/>
              </a:rPr>
              <a:t>	   偏离程度；</a:t>
            </a:r>
          </a:p>
          <a:p>
            <a:pPr lvl="1" defTabSz="0">
              <a:lnSpc>
                <a:spcPct val="90000"/>
              </a:lnSpc>
              <a:buBlip>
                <a:blip r:embed="rId4"/>
              </a:buBlip>
              <a:tabLst>
                <a:tab pos="627380" algn="l"/>
              </a:tabLst>
            </a:pPr>
            <a:r>
              <a:rPr lang="zh-CN" altLang="en-US" sz="2000" i="0" dirty="0">
                <a:ea typeface="宋体" panose="02010600030101010101" pitchFamily="2" charset="-122"/>
              </a:rPr>
              <a:t> </a:t>
            </a:r>
            <a:r>
              <a:rPr lang="zh-CN" altLang="en-US" sz="2000" b="0" i="0" dirty="0">
                <a:ea typeface="宋体" panose="02010600030101010101" pitchFamily="2" charset="-122"/>
              </a:rPr>
              <a:t>考察临沂市区居民的家庭收入情况，我们既知</a:t>
            </a:r>
          </a:p>
          <a:p>
            <a:pPr lvl="1" defTabSz="0">
              <a:lnSpc>
                <a:spcPct val="90000"/>
              </a:lnSpc>
              <a:buNone/>
              <a:tabLst>
                <a:tab pos="627380" algn="l"/>
              </a:tabLst>
            </a:pPr>
            <a:r>
              <a:rPr lang="zh-CN" altLang="en-US" sz="2000" b="0" i="0" dirty="0">
                <a:ea typeface="宋体" panose="02010600030101010101" pitchFamily="2" charset="-122"/>
              </a:rPr>
              <a:t>	   家庭的年平均收入，又要研究贫富之间的差异</a:t>
            </a:r>
          </a:p>
          <a:p>
            <a:pPr lvl="1" defTabSz="0">
              <a:lnSpc>
                <a:spcPct val="90000"/>
              </a:lnSpc>
              <a:buNone/>
              <a:tabLst>
                <a:tab pos="627380" algn="l"/>
              </a:tabLst>
            </a:pPr>
            <a:r>
              <a:rPr lang="zh-CN" altLang="en-US" sz="2000" b="0" i="0" dirty="0">
                <a:ea typeface="宋体" panose="02010600030101010101" pitchFamily="2" charset="-122"/>
              </a:rPr>
              <a:t>	   程度；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9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9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9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9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9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9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0130"/>
            <a:ext cx="10330815" cy="53708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协方差及相关系数</a:t>
            </a:r>
          </a:p>
        </p:txBody>
      </p:sp>
      <p:graphicFrame>
        <p:nvGraphicFramePr>
          <p:cNvPr id="2173954" name="对象 2173953"/>
          <p:cNvGraphicFramePr/>
          <p:nvPr/>
        </p:nvGraphicFramePr>
        <p:xfrm>
          <a:off x="3218815" y="1878330"/>
          <a:ext cx="5755005" cy="95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r:id="rId3" imgW="2781300" imgH="685800" progId="Equation.DSMT4">
                  <p:embed/>
                </p:oleObj>
              </mc:Choice>
              <mc:Fallback>
                <p:oleObj r:id="rId3" imgW="2781300" imgH="68580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8815" y="1878330"/>
                        <a:ext cx="5755005" cy="9569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3955" name="文本框 2173954"/>
          <p:cNvSpPr txBox="1"/>
          <p:nvPr/>
        </p:nvSpPr>
        <p:spPr>
          <a:xfrm>
            <a:off x="2173605" y="957580"/>
            <a:ext cx="39084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协方差的计算</a:t>
            </a:r>
          </a:p>
        </p:txBody>
      </p:sp>
      <p:graphicFrame>
        <p:nvGraphicFramePr>
          <p:cNvPr id="2173956" name="对象 2173955"/>
          <p:cNvGraphicFramePr/>
          <p:nvPr/>
        </p:nvGraphicFramePr>
        <p:xfrm>
          <a:off x="2238375" y="1479550"/>
          <a:ext cx="7064375" cy="30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r:id="rId5" imgW="3361055" imgH="215900" progId="Equation.3">
                  <p:embed/>
                </p:oleObj>
              </mc:Choice>
              <mc:Fallback>
                <p:oleObj r:id="rId5" imgW="3361055" imgH="215900" progId="Equation.3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8375" y="1479550"/>
                        <a:ext cx="7064375" cy="30607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3957" name="矩形 2173956"/>
          <p:cNvSpPr/>
          <p:nvPr/>
        </p:nvSpPr>
        <p:spPr>
          <a:xfrm>
            <a:off x="1557655" y="3506470"/>
            <a:ext cx="1943735" cy="4673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 i="1" u="none" kern="1200" baseline="0">
                <a:solidFill>
                  <a:schemeClr val="tx1"/>
                </a:solidFill>
                <a:latin typeface="Times" pitchFamily="18" charset="0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1" i="1" u="none" kern="1200" baseline="0">
                <a:solidFill>
                  <a:schemeClr val="tx1"/>
                </a:solidFill>
                <a:latin typeface="Times" pitchFamily="18" charset="0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1" i="1" u="none" kern="1200" baseline="0">
                <a:solidFill>
                  <a:schemeClr val="tx1"/>
                </a:solidFill>
                <a:latin typeface="Times" pitchFamily="18" charset="0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1" i="1" u="none" kern="1200" baseline="0">
                <a:solidFill>
                  <a:schemeClr val="tx1"/>
                </a:solidFill>
                <a:latin typeface="Times" pitchFamily="18" charset="0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i="1" u="none" kern="1200" baseline="0">
                <a:solidFill>
                  <a:schemeClr val="tx1"/>
                </a:solidFill>
                <a:latin typeface="Times" pitchFamily="18" charset="0"/>
              </a:defRPr>
            </a:lvl5pPr>
          </a:lstStyle>
          <a:p>
            <a:pPr lvl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(2):</a:t>
            </a:r>
            <a:endParaRPr lang="en-US" altLang="zh-CN" b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173958" name="对象 2173957"/>
          <p:cNvGraphicFramePr/>
          <p:nvPr/>
        </p:nvGraphicFramePr>
        <p:xfrm>
          <a:off x="1973580" y="3079115"/>
          <a:ext cx="7248525" cy="34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r:id="rId7" imgW="3044190" imgH="215900" progId="Equation.3">
                  <p:embed/>
                </p:oleObj>
              </mc:Choice>
              <mc:Fallback>
                <p:oleObj r:id="rId7" imgW="3044190" imgH="215900" progId="Equation.3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3580" y="3079115"/>
                        <a:ext cx="7248525" cy="347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3959" name="对象 2173958"/>
          <p:cNvGraphicFramePr/>
          <p:nvPr/>
        </p:nvGraphicFramePr>
        <p:xfrm>
          <a:off x="2781935" y="3547745"/>
          <a:ext cx="5780405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r:id="rId9" imgW="2588260" imgH="203200" progId="Equation.3">
                  <p:embed/>
                </p:oleObj>
              </mc:Choice>
              <mc:Fallback>
                <p:oleObj r:id="rId9" imgW="2588260" imgH="203200" progId="Equation.3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1935" y="3547745"/>
                        <a:ext cx="5780405" cy="305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3960" name="对象 2173959"/>
          <p:cNvGraphicFramePr/>
          <p:nvPr/>
        </p:nvGraphicFramePr>
        <p:xfrm>
          <a:off x="2205355" y="4124325"/>
          <a:ext cx="6144895" cy="3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r:id="rId11" imgW="2600960" imgH="203200" progId="Equation.3">
                  <p:embed/>
                </p:oleObj>
              </mc:Choice>
              <mc:Fallback>
                <p:oleObj r:id="rId11" imgW="2600960" imgH="203200" progId="Equation.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5355" y="4124325"/>
                        <a:ext cx="6144895" cy="322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3961" name="对象 2173960"/>
          <p:cNvGraphicFramePr/>
          <p:nvPr/>
        </p:nvGraphicFramePr>
        <p:xfrm>
          <a:off x="2116455" y="4772025"/>
          <a:ext cx="7578090" cy="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r:id="rId13" imgW="3147060" imgH="203200" progId="Equation.3">
                  <p:embed/>
                </p:oleObj>
              </mc:Choice>
              <mc:Fallback>
                <p:oleObj r:id="rId13" imgW="3147060" imgH="203200" progId="Equation.3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6455" y="4772025"/>
                        <a:ext cx="7578090" cy="328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3962" name="对象 2173961"/>
          <p:cNvGraphicFramePr/>
          <p:nvPr/>
        </p:nvGraphicFramePr>
        <p:xfrm>
          <a:off x="2061210" y="5347970"/>
          <a:ext cx="3471545" cy="3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r:id="rId15" imgW="1471930" imgH="203200" progId="Equation.3">
                  <p:embed/>
                </p:oleObj>
              </mc:Choice>
              <mc:Fallback>
                <p:oleObj r:id="rId15" imgW="1471930" imgH="203200" progId="Equation.3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61210" y="5347970"/>
                        <a:ext cx="3471545" cy="322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3963" name="文本框 2173962"/>
          <p:cNvSpPr txBox="1"/>
          <p:nvPr/>
        </p:nvSpPr>
        <p:spPr>
          <a:xfrm>
            <a:off x="2205355" y="5852795"/>
            <a:ext cx="3429635" cy="521970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charset="0"/>
              </a:rPr>
              <a:t>注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charset="0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  X,Y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相互独立 </a:t>
            </a:r>
          </a:p>
        </p:txBody>
      </p:sp>
      <p:graphicFrame>
        <p:nvGraphicFramePr>
          <p:cNvPr id="2173964" name="对象 2173963"/>
          <p:cNvGraphicFramePr/>
          <p:nvPr>
            <p:extLst>
              <p:ext uri="{D42A27DB-BD31-4B8C-83A1-F6EECF244321}">
                <p14:modId xmlns:p14="http://schemas.microsoft.com/office/powerpoint/2010/main" val="364317992"/>
              </p:ext>
            </p:extLst>
          </p:nvPr>
        </p:nvGraphicFramePr>
        <p:xfrm>
          <a:off x="5034451" y="5935980"/>
          <a:ext cx="279590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r:id="rId17" imgW="1078865" imgH="203200" progId="Equation.3">
                  <p:embed/>
                </p:oleObj>
              </mc:Choice>
              <mc:Fallback>
                <p:oleObj r:id="rId17" imgW="1078865" imgH="2032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34451" y="5935980"/>
                        <a:ext cx="2795905" cy="355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7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7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7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7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7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7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7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7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73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73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7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7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73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17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173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173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73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173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17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17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17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955" grpId="0"/>
      <p:bldP spid="2173957" grpId="0" build="p"/>
      <p:bldP spid="21739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协方差及相关系数</a:t>
            </a:r>
          </a:p>
        </p:txBody>
      </p:sp>
      <p:sp>
        <p:nvSpPr>
          <p:cNvPr id="1538051" name="文本占位符 1538050"/>
          <p:cNvSpPr>
            <a:spLocks noGrp="1"/>
          </p:cNvSpPr>
          <p:nvPr/>
        </p:nvSpPr>
        <p:spPr>
          <a:xfrm>
            <a:off x="2110740" y="1236980"/>
            <a:ext cx="7751763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zh-CN" altLang="en-US" sz="36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协方差的性质：</a:t>
            </a:r>
          </a:p>
          <a:p>
            <a:endParaRPr lang="zh-CN" altLang="en-US" sz="3600" dirty="0"/>
          </a:p>
        </p:txBody>
      </p:sp>
      <p:graphicFrame>
        <p:nvGraphicFramePr>
          <p:cNvPr id="1538068" name="对象 1538067"/>
          <p:cNvGraphicFramePr/>
          <p:nvPr/>
        </p:nvGraphicFramePr>
        <p:xfrm>
          <a:off x="2869565" y="2148205"/>
          <a:ext cx="6110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r:id="rId4" imgW="2956560" imgH="203200" progId="Equation.DSMT4">
                  <p:embed/>
                </p:oleObj>
              </mc:Choice>
              <mc:Fallback>
                <p:oleObj r:id="rId4" imgW="2956560" imgH="203200" progId="Equation.DSMT4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69565" y="2148205"/>
                        <a:ext cx="6110288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69" name="对象 1538068"/>
          <p:cNvGraphicFramePr/>
          <p:nvPr/>
        </p:nvGraphicFramePr>
        <p:xfrm>
          <a:off x="2839403" y="2714943"/>
          <a:ext cx="46148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r:id="rId6" imgW="2233295" imgH="203200" progId="Equation.DSMT4">
                  <p:embed/>
                </p:oleObj>
              </mc:Choice>
              <mc:Fallback>
                <p:oleObj r:id="rId6" imgW="2233295" imgH="203200" progId="Equation.DSMT4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39403" y="2714943"/>
                        <a:ext cx="461486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70" name="对象 1538069"/>
          <p:cNvGraphicFramePr/>
          <p:nvPr/>
        </p:nvGraphicFramePr>
        <p:xfrm>
          <a:off x="2840990" y="3275330"/>
          <a:ext cx="5716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r:id="rId8" imgW="2764790" imgH="215900" progId="Equation.DSMT4">
                  <p:embed/>
                </p:oleObj>
              </mc:Choice>
              <mc:Fallback>
                <p:oleObj r:id="rId8" imgW="2764790" imgH="215900" progId="Equation.DSMT4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0990" y="3275330"/>
                        <a:ext cx="571658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71" name="对象 1538070"/>
          <p:cNvGraphicFramePr/>
          <p:nvPr/>
        </p:nvGraphicFramePr>
        <p:xfrm>
          <a:off x="2821940" y="3815080"/>
          <a:ext cx="59261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r:id="rId10" imgW="2870200" imgH="228600" progId="Equation.DSMT4">
                  <p:embed/>
                </p:oleObj>
              </mc:Choice>
              <mc:Fallback>
                <p:oleObj r:id="rId10" imgW="2870200" imgH="228600" progId="Equation.DSMT4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21940" y="3815080"/>
                        <a:ext cx="5926138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77" name="对象 1538076"/>
          <p:cNvGraphicFramePr/>
          <p:nvPr/>
        </p:nvGraphicFramePr>
        <p:xfrm>
          <a:off x="2855278" y="4315143"/>
          <a:ext cx="6165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r:id="rId12" imgW="2575560" imgH="203200" progId="Equation.DSMT4">
                  <p:embed/>
                </p:oleObj>
              </mc:Choice>
              <mc:Fallback>
                <p:oleObj r:id="rId12" imgW="2575560" imgH="203200" progId="Equation.DSMT4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55278" y="4315143"/>
                        <a:ext cx="6165850" cy="485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4100"/>
            <a:ext cx="10330815" cy="53365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协方差及相关系数</a:t>
            </a:r>
          </a:p>
        </p:txBody>
      </p:sp>
      <p:graphicFrame>
        <p:nvGraphicFramePr>
          <p:cNvPr id="2174978" name="对象 2174977"/>
          <p:cNvGraphicFramePr/>
          <p:nvPr/>
        </p:nvGraphicFramePr>
        <p:xfrm>
          <a:off x="2487930" y="2138363"/>
          <a:ext cx="3603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r:id="rId3" imgW="1295400" imgH="228600" progId="Equation.DSMT4">
                  <p:embed/>
                </p:oleObj>
              </mc:Choice>
              <mc:Fallback>
                <p:oleObj r:id="rId3" imgW="1295400" imgH="228600" progId="Equation.DSMT4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7930" y="2138363"/>
                        <a:ext cx="360362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4979" name="对象 2174978"/>
          <p:cNvGraphicFramePr/>
          <p:nvPr/>
        </p:nvGraphicFramePr>
        <p:xfrm>
          <a:off x="2726055" y="4676775"/>
          <a:ext cx="75199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r:id="rId5" imgW="3259455" imgH="215900" progId="Equation.3">
                  <p:embed/>
                </p:oleObj>
              </mc:Choice>
              <mc:Fallback>
                <p:oleObj r:id="rId5" imgW="3259455" imgH="215900" progId="Equation.3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6055" y="4676775"/>
                        <a:ext cx="7519988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4980" name="对象 2174979"/>
          <p:cNvGraphicFramePr/>
          <p:nvPr/>
        </p:nvGraphicFramePr>
        <p:xfrm>
          <a:off x="2524443" y="2947988"/>
          <a:ext cx="56927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r:id="rId7" imgW="2308225" imgH="215900" progId="Equation.3">
                  <p:embed/>
                </p:oleObj>
              </mc:Choice>
              <mc:Fallback>
                <p:oleObj r:id="rId7" imgW="2308225" imgH="215900" progId="Equation.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443" y="2947988"/>
                        <a:ext cx="5692775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4981" name="文本框 2174980"/>
          <p:cNvSpPr txBox="1"/>
          <p:nvPr/>
        </p:nvSpPr>
        <p:spPr>
          <a:xfrm>
            <a:off x="2057718" y="1219200"/>
            <a:ext cx="263366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</a:rPr>
              <a:t>证明</a:t>
            </a:r>
            <a:r>
              <a:rPr lang="en-US" altLang="zh-CN" sz="3200" dirty="0">
                <a:solidFill>
                  <a:schemeClr val="accent2"/>
                </a:solidFill>
                <a:latin typeface="宋体" panose="02010600030101010101" pitchFamily="2" charset="-122"/>
              </a:rPr>
              <a:t>4)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利用</a:t>
            </a:r>
            <a:endParaRPr lang="zh-CN" altLang="en-US" sz="32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174982" name="对象 2174981"/>
          <p:cNvGraphicFramePr/>
          <p:nvPr/>
        </p:nvGraphicFramePr>
        <p:xfrm>
          <a:off x="2405380" y="3848100"/>
          <a:ext cx="63801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r:id="rId9" imgW="2613025" imgH="215900" progId="Equation.3">
                  <p:embed/>
                </p:oleObj>
              </mc:Choice>
              <mc:Fallback>
                <p:oleObj r:id="rId9" imgW="2613025" imgH="215900" progId="Equation.3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05380" y="3848100"/>
                        <a:ext cx="6380163" cy="5111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4983" name="对象 2174982"/>
          <p:cNvGraphicFramePr/>
          <p:nvPr/>
        </p:nvGraphicFramePr>
        <p:xfrm>
          <a:off x="4807268" y="1320800"/>
          <a:ext cx="4751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r:id="rId11" imgW="2233295" imgH="203200" progId="Equation.3">
                  <p:embed/>
                </p:oleObj>
              </mc:Choice>
              <mc:Fallback>
                <p:oleObj r:id="rId11" imgW="2233295" imgH="203200" progId="Equation.3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7268" y="1320800"/>
                        <a:ext cx="4751387" cy="431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4984" name="对象 2174983"/>
          <p:cNvGraphicFramePr/>
          <p:nvPr/>
        </p:nvGraphicFramePr>
        <p:xfrm>
          <a:off x="2478405" y="5540375"/>
          <a:ext cx="51943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r:id="rId13" imgW="1889760" imgH="215900" progId="Equation.3">
                  <p:embed/>
                </p:oleObj>
              </mc:Choice>
              <mc:Fallback>
                <p:oleObj r:id="rId13" imgW="1889760" imgH="215900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78405" y="5540375"/>
                        <a:ext cx="5194300" cy="5762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7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7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7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7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74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74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7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7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7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7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7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7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74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174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498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03935"/>
            <a:ext cx="10330815" cy="537845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协方差及相关系数</a:t>
            </a:r>
          </a:p>
        </p:txBody>
      </p:sp>
      <p:sp>
        <p:nvSpPr>
          <p:cNvPr id="2179074" name="文本框 2179073"/>
          <p:cNvSpPr txBox="1"/>
          <p:nvPr/>
        </p:nvSpPr>
        <p:spPr>
          <a:xfrm>
            <a:off x="2269490" y="1028065"/>
            <a:ext cx="57594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charset="0"/>
              </a:rPr>
              <a:t>例：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charset="0"/>
              </a:rPr>
              <a:t>设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charset="0"/>
              </a:rPr>
              <a:t>(X,Y)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charset="0"/>
              </a:rPr>
              <a:t>的概率密度为：</a:t>
            </a:r>
          </a:p>
        </p:txBody>
      </p:sp>
      <p:graphicFrame>
        <p:nvGraphicFramePr>
          <p:cNvPr id="2179075" name="对象 2179074"/>
          <p:cNvGraphicFramePr/>
          <p:nvPr/>
        </p:nvGraphicFramePr>
        <p:xfrm>
          <a:off x="2396490" y="1748790"/>
          <a:ext cx="6154738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r:id="rId3" imgW="2324100" imgH="698500" progId="Equation.3">
                  <p:embed/>
                </p:oleObj>
              </mc:Choice>
              <mc:Fallback>
                <p:oleObj r:id="rId3" imgW="2324100" imgH="6985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6490" y="1748790"/>
                        <a:ext cx="6154738" cy="184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9076" name="对象 2179075"/>
          <p:cNvGraphicFramePr/>
          <p:nvPr/>
        </p:nvGraphicFramePr>
        <p:xfrm>
          <a:off x="2436178" y="3909378"/>
          <a:ext cx="66738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r:id="rId5" imgW="2549525" imgH="215900" progId="Equation.3">
                  <p:embed/>
                </p:oleObj>
              </mc:Choice>
              <mc:Fallback>
                <p:oleObj r:id="rId5" imgW="2549525" imgH="2159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6178" y="3909378"/>
                        <a:ext cx="66738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9077" name="对象 2179076"/>
          <p:cNvGraphicFramePr/>
          <p:nvPr/>
        </p:nvGraphicFramePr>
        <p:xfrm>
          <a:off x="3133090" y="4557078"/>
          <a:ext cx="54737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r:id="rId7" imgW="2094865" imgH="330200" progId="Equation.3">
                  <p:embed/>
                </p:oleObj>
              </mc:Choice>
              <mc:Fallback>
                <p:oleObj r:id="rId7" imgW="2094865" imgH="3302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3090" y="4557078"/>
                        <a:ext cx="547370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9078" name="对象 2179077"/>
          <p:cNvGraphicFramePr/>
          <p:nvPr/>
        </p:nvGraphicFramePr>
        <p:xfrm>
          <a:off x="3433445" y="5270818"/>
          <a:ext cx="46799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r:id="rId9" imgW="1598930" imgH="405765" progId="Equation.3">
                  <p:embed/>
                </p:oleObj>
              </mc:Choice>
              <mc:Fallback>
                <p:oleObj r:id="rId9" imgW="1598930" imgH="405765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33445" y="5270818"/>
                        <a:ext cx="4679950" cy="118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7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7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79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79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79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79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协方差及相关系数</a:t>
            </a:r>
          </a:p>
        </p:txBody>
      </p:sp>
      <p:graphicFrame>
        <p:nvGraphicFramePr>
          <p:cNvPr id="2180098" name="对象 2180097"/>
          <p:cNvGraphicFramePr>
            <a:graphicFrameLocks noGrp="1"/>
          </p:cNvGraphicFramePr>
          <p:nvPr/>
        </p:nvGraphicFramePr>
        <p:xfrm>
          <a:off x="2443163" y="2797175"/>
          <a:ext cx="42291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r:id="rId3" imgW="1282065" imgH="330200" progId="Equation.3">
                  <p:embed/>
                </p:oleObj>
              </mc:Choice>
              <mc:Fallback>
                <p:oleObj r:id="rId3" imgW="1282065" imgH="3302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2797175"/>
                        <a:ext cx="4229100" cy="1057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0099" name="矩形 2180098"/>
          <p:cNvSpPr/>
          <p:nvPr/>
        </p:nvSpPr>
        <p:spPr>
          <a:xfrm>
            <a:off x="6902450" y="3949700"/>
            <a:ext cx="1295400" cy="12954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80100" name="直接连接符 2180099"/>
          <p:cNvSpPr/>
          <p:nvPr/>
        </p:nvSpPr>
        <p:spPr>
          <a:xfrm>
            <a:off x="6973888" y="5246688"/>
            <a:ext cx="1800225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180101" name="直接连接符 2180100"/>
          <p:cNvSpPr/>
          <p:nvPr/>
        </p:nvSpPr>
        <p:spPr>
          <a:xfrm flipV="1">
            <a:off x="6892925" y="3505200"/>
            <a:ext cx="0" cy="6858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180102" name="文本框 2180101"/>
          <p:cNvSpPr txBox="1"/>
          <p:nvPr/>
        </p:nvSpPr>
        <p:spPr>
          <a:xfrm>
            <a:off x="8558213" y="5389563"/>
            <a:ext cx="3810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charset="0"/>
              </a:rPr>
              <a:t>X</a:t>
            </a:r>
          </a:p>
        </p:txBody>
      </p:sp>
      <p:sp>
        <p:nvSpPr>
          <p:cNvPr id="2180103" name="文本框 2180102"/>
          <p:cNvSpPr txBox="1"/>
          <p:nvPr/>
        </p:nvSpPr>
        <p:spPr>
          <a:xfrm>
            <a:off x="7121525" y="3276600"/>
            <a:ext cx="3587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charset="0"/>
              </a:rPr>
              <a:t>Y</a:t>
            </a:r>
          </a:p>
        </p:txBody>
      </p:sp>
      <p:sp>
        <p:nvSpPr>
          <p:cNvPr id="2180104" name="文本框 2180103"/>
          <p:cNvSpPr txBox="1"/>
          <p:nvPr/>
        </p:nvSpPr>
        <p:spPr>
          <a:xfrm>
            <a:off x="7837488" y="5246688"/>
            <a:ext cx="457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charset="0"/>
              </a:rPr>
              <a:t>1</a:t>
            </a:r>
          </a:p>
        </p:txBody>
      </p:sp>
      <p:sp>
        <p:nvSpPr>
          <p:cNvPr id="2180105" name="文本框 2180104"/>
          <p:cNvSpPr txBox="1"/>
          <p:nvPr/>
        </p:nvSpPr>
        <p:spPr>
          <a:xfrm>
            <a:off x="6542088" y="3662363"/>
            <a:ext cx="3810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charset="0"/>
              </a:rPr>
              <a:t>1</a:t>
            </a:r>
          </a:p>
        </p:txBody>
      </p:sp>
      <p:sp>
        <p:nvSpPr>
          <p:cNvPr id="2180106" name="文本框 2180105"/>
          <p:cNvSpPr txBox="1"/>
          <p:nvPr/>
        </p:nvSpPr>
        <p:spPr>
          <a:xfrm>
            <a:off x="7273925" y="4495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charset="0"/>
              </a:rPr>
              <a:t>D</a:t>
            </a:r>
          </a:p>
        </p:txBody>
      </p:sp>
      <p:sp>
        <p:nvSpPr>
          <p:cNvPr id="2180107" name="文本框 2180106"/>
          <p:cNvSpPr txBox="1"/>
          <p:nvPr/>
        </p:nvSpPr>
        <p:spPr>
          <a:xfrm>
            <a:off x="6686550" y="5318125"/>
            <a:ext cx="503238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charset="0"/>
              </a:rPr>
              <a:t>0</a:t>
            </a:r>
          </a:p>
        </p:txBody>
      </p:sp>
      <p:graphicFrame>
        <p:nvGraphicFramePr>
          <p:cNvPr id="2180108" name="对象 2180107"/>
          <p:cNvGraphicFramePr>
            <a:graphicFrameLocks noGrp="1"/>
          </p:cNvGraphicFramePr>
          <p:nvPr/>
        </p:nvGraphicFramePr>
        <p:xfrm>
          <a:off x="2509838" y="1465263"/>
          <a:ext cx="51133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r:id="rId5" imgW="1790065" imgH="330200" progId="Equation.3">
                  <p:embed/>
                </p:oleObj>
              </mc:Choice>
              <mc:Fallback>
                <p:oleObj r:id="rId5" imgW="1790065" imgH="3302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9838" y="1465263"/>
                        <a:ext cx="5113337" cy="942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0109" name="对象 2180108"/>
          <p:cNvGraphicFramePr/>
          <p:nvPr/>
        </p:nvGraphicFramePr>
        <p:xfrm>
          <a:off x="2654300" y="4238625"/>
          <a:ext cx="11509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r:id="rId7" imgW="279400" imgH="228600" progId="Equation.3">
                  <p:embed/>
                </p:oleObj>
              </mc:Choice>
              <mc:Fallback>
                <p:oleObj r:id="rId7" imgW="279400" imgH="2286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4300" y="4238625"/>
                        <a:ext cx="1150938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80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80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80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80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80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80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协方差及相关系数</a:t>
            </a:r>
          </a:p>
        </p:txBody>
      </p:sp>
      <p:graphicFrame>
        <p:nvGraphicFramePr>
          <p:cNvPr id="2181122" name="对象 2181121"/>
          <p:cNvGraphicFramePr>
            <a:graphicFrameLocks noGrp="1"/>
          </p:cNvGraphicFramePr>
          <p:nvPr/>
        </p:nvGraphicFramePr>
        <p:xfrm>
          <a:off x="2957195" y="2560955"/>
          <a:ext cx="41767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r:id="rId3" imgW="1282065" imgH="330200" progId="Equation.3">
                  <p:embed/>
                </p:oleObj>
              </mc:Choice>
              <mc:Fallback>
                <p:oleObj r:id="rId3" imgW="1282065" imgH="3302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7195" y="2560955"/>
                        <a:ext cx="4176713" cy="1076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23" name="对象 2181122"/>
          <p:cNvGraphicFramePr>
            <a:graphicFrameLocks noGrp="1"/>
          </p:cNvGraphicFramePr>
          <p:nvPr/>
        </p:nvGraphicFramePr>
        <p:xfrm>
          <a:off x="7062470" y="2560955"/>
          <a:ext cx="1223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r:id="rId5" imgW="279400" imgH="228600" progId="Equation.3">
                  <p:embed/>
                </p:oleObj>
              </mc:Choice>
              <mc:Fallback>
                <p:oleObj r:id="rId5" imgW="279400" imgH="2286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62470" y="2560955"/>
                        <a:ext cx="1223963" cy="10017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24" name="对象 2181123"/>
          <p:cNvGraphicFramePr>
            <a:graphicFrameLocks noGrp="1"/>
          </p:cNvGraphicFramePr>
          <p:nvPr/>
        </p:nvGraphicFramePr>
        <p:xfrm>
          <a:off x="4325620" y="1368743"/>
          <a:ext cx="48958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r:id="rId7" imgW="1764665" imgH="330200" progId="Equation.3">
                  <p:embed/>
                </p:oleObj>
              </mc:Choice>
              <mc:Fallback>
                <p:oleObj r:id="rId7" imgW="1764665" imgH="3302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5620" y="1368743"/>
                        <a:ext cx="4895850" cy="9159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25" name="对象 2181124"/>
          <p:cNvGraphicFramePr/>
          <p:nvPr/>
        </p:nvGraphicFramePr>
        <p:xfrm>
          <a:off x="2941320" y="1552893"/>
          <a:ext cx="10398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r:id="rId9" imgW="405765" imgH="215900" progId="Equation.3">
                  <p:embed/>
                </p:oleObj>
              </mc:Choice>
              <mc:Fallback>
                <p:oleObj r:id="rId9" imgW="405765" imgH="2159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1320" y="1552893"/>
                        <a:ext cx="1039813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26" name="对象 2181125"/>
          <p:cNvGraphicFramePr/>
          <p:nvPr/>
        </p:nvGraphicFramePr>
        <p:xfrm>
          <a:off x="3027045" y="3929380"/>
          <a:ext cx="541496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r:id="rId11" imgW="2362200" imgH="609600" progId="Equation.3">
                  <p:embed/>
                </p:oleObj>
              </mc:Choice>
              <mc:Fallback>
                <p:oleObj r:id="rId11" imgW="2362200" imgH="6096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27045" y="3929380"/>
                        <a:ext cx="5414963" cy="1355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8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8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8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8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8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8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8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8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8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8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协方差及相关系数</a:t>
            </a:r>
          </a:p>
        </p:txBody>
      </p:sp>
      <p:graphicFrame>
        <p:nvGraphicFramePr>
          <p:cNvPr id="2182149" name="对象 2182148"/>
          <p:cNvGraphicFramePr/>
          <p:nvPr/>
        </p:nvGraphicFramePr>
        <p:xfrm>
          <a:off x="2921318" y="2945130"/>
          <a:ext cx="65532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r:id="rId3" imgW="2959100" imgH="736600" progId="Equation.3">
                  <p:embed/>
                </p:oleObj>
              </mc:Choice>
              <mc:Fallback>
                <p:oleObj r:id="rId3" imgW="2959100" imgH="7366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318" y="2945130"/>
                        <a:ext cx="6553200" cy="177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2151" name="文本框 2182150"/>
          <p:cNvSpPr txBox="1"/>
          <p:nvPr/>
        </p:nvSpPr>
        <p:spPr>
          <a:xfrm>
            <a:off x="2381568" y="1425893"/>
            <a:ext cx="44323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600" dirty="0">
                <a:solidFill>
                  <a:srgbClr val="3333FF"/>
                </a:solidFill>
                <a:latin typeface="Times New Roman" panose="02020603050405020304" charset="0"/>
              </a:rPr>
              <a:t>相关系数的性质</a:t>
            </a:r>
          </a:p>
        </p:txBody>
      </p:sp>
      <p:sp>
        <p:nvSpPr>
          <p:cNvPr id="2182153" name="直接连接符 2182152"/>
          <p:cNvSpPr/>
          <p:nvPr/>
        </p:nvSpPr>
        <p:spPr>
          <a:xfrm>
            <a:off x="3338830" y="4421505"/>
            <a:ext cx="1727200" cy="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82154" name="文本框 2182153"/>
          <p:cNvSpPr txBox="1"/>
          <p:nvPr/>
        </p:nvSpPr>
        <p:spPr>
          <a:xfrm>
            <a:off x="3351530" y="4570730"/>
            <a:ext cx="1800225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charset="0"/>
              </a:rPr>
              <a:t>线性关系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82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8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8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8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1000"/>
                                        <p:tgtEl>
                                          <p:spTgt spid="218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2151" grpId="0"/>
      <p:bldP spid="21821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协方差及相关系数</a:t>
            </a:r>
          </a:p>
        </p:txBody>
      </p:sp>
      <p:sp>
        <p:nvSpPr>
          <p:cNvPr id="2183170" name="文本框 2183169"/>
          <p:cNvSpPr txBox="1"/>
          <p:nvPr/>
        </p:nvSpPr>
        <p:spPr>
          <a:xfrm>
            <a:off x="2638108" y="1288098"/>
            <a:ext cx="215900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charset="0"/>
              </a:rPr>
              <a:t>证明（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charset="0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charset="0"/>
              </a:rPr>
              <a:t>）</a:t>
            </a:r>
          </a:p>
        </p:txBody>
      </p:sp>
      <p:graphicFrame>
        <p:nvGraphicFramePr>
          <p:cNvPr id="2183171" name="对象 2183170"/>
          <p:cNvGraphicFramePr/>
          <p:nvPr/>
        </p:nvGraphicFramePr>
        <p:xfrm>
          <a:off x="4509770" y="1288098"/>
          <a:ext cx="1368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r:id="rId3" imgW="494665" imgH="177800" progId="Equation.3">
                  <p:embed/>
                </p:oleObj>
              </mc:Choice>
              <mc:Fallback>
                <p:oleObj r:id="rId3" imgW="494665" imgH="1778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9770" y="1288098"/>
                        <a:ext cx="136842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3172" name="对象 2183171"/>
          <p:cNvGraphicFramePr/>
          <p:nvPr/>
        </p:nvGraphicFramePr>
        <p:xfrm>
          <a:off x="2507933" y="2080260"/>
          <a:ext cx="76739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r:id="rId5" imgW="3035300" imgH="228600" progId="Equation.3">
                  <p:embed/>
                </p:oleObj>
              </mc:Choice>
              <mc:Fallback>
                <p:oleObj r:id="rId5" imgW="3035300" imgH="22860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7933" y="2080260"/>
                        <a:ext cx="767397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3173" name="对象 2183172"/>
          <p:cNvGraphicFramePr/>
          <p:nvPr/>
        </p:nvGraphicFramePr>
        <p:xfrm>
          <a:off x="2963545" y="2800985"/>
          <a:ext cx="59023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r:id="rId7" imgW="2386330" imgH="241300" progId="Equation.3">
                  <p:embed/>
                </p:oleObj>
              </mc:Choice>
              <mc:Fallback>
                <p:oleObj r:id="rId7" imgW="2386330" imgH="2413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3545" y="2800985"/>
                        <a:ext cx="590232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3174" name="对象 2183173"/>
          <p:cNvGraphicFramePr/>
          <p:nvPr/>
        </p:nvGraphicFramePr>
        <p:xfrm>
          <a:off x="2996883" y="3488373"/>
          <a:ext cx="36464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r:id="rId9" imgW="1459865" imgH="444500" progId="Equation.3">
                  <p:embed/>
                </p:oleObj>
              </mc:Choice>
              <mc:Fallback>
                <p:oleObj r:id="rId9" imgW="1459865" imgH="4445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6883" y="3488373"/>
                        <a:ext cx="3646487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3175" name="对象 2183174"/>
          <p:cNvGraphicFramePr/>
          <p:nvPr/>
        </p:nvGraphicFramePr>
        <p:xfrm>
          <a:off x="4149408" y="4888548"/>
          <a:ext cx="19526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r:id="rId11" imgW="672465" imgH="254000" progId="Equation.3">
                  <p:embed/>
                </p:oleObj>
              </mc:Choice>
              <mc:Fallback>
                <p:oleObj r:id="rId11" imgW="672465" imgH="2540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9408" y="4888548"/>
                        <a:ext cx="1952625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8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8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8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218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218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317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1080"/>
            <a:ext cx="10330815" cy="538670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协方差及相关系数</a:t>
            </a:r>
          </a:p>
        </p:txBody>
      </p:sp>
      <p:graphicFrame>
        <p:nvGraphicFramePr>
          <p:cNvPr id="2184194" name="对象 2184193"/>
          <p:cNvGraphicFramePr/>
          <p:nvPr/>
        </p:nvGraphicFramePr>
        <p:xfrm>
          <a:off x="3055620" y="1101090"/>
          <a:ext cx="28813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r:id="rId3" imgW="1129030" imgH="203200" progId="Equation.3">
                  <p:embed/>
                </p:oleObj>
              </mc:Choice>
              <mc:Fallback>
                <p:oleObj r:id="rId3" imgW="1129030" imgH="203200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620" y="1101090"/>
                        <a:ext cx="2881313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4195" name="对象 2184194"/>
          <p:cNvGraphicFramePr/>
          <p:nvPr/>
        </p:nvGraphicFramePr>
        <p:xfrm>
          <a:off x="3474720" y="1756728"/>
          <a:ext cx="6075363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r:id="rId5" imgW="2438400" imgH="685800" progId="Equation.3">
                  <p:embed/>
                </p:oleObj>
              </mc:Choice>
              <mc:Fallback>
                <p:oleObj r:id="rId5" imgW="2438400" imgH="6858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4720" y="1756728"/>
                        <a:ext cx="6075363" cy="170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4196" name="对象 2184195"/>
          <p:cNvGraphicFramePr/>
          <p:nvPr/>
        </p:nvGraphicFramePr>
        <p:xfrm>
          <a:off x="3509645" y="3620453"/>
          <a:ext cx="45672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r:id="rId7" imgW="1841500" imgH="228600" progId="Equation.3">
                  <p:embed/>
                </p:oleObj>
              </mc:Choice>
              <mc:Fallback>
                <p:oleObj r:id="rId7" imgW="1841500" imgH="2286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9645" y="3620453"/>
                        <a:ext cx="4567238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4197" name="对象 2184196"/>
          <p:cNvGraphicFramePr/>
          <p:nvPr/>
        </p:nvGraphicFramePr>
        <p:xfrm>
          <a:off x="2996883" y="4296728"/>
          <a:ext cx="6096000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r:id="rId9" imgW="2755900" imgH="914400" progId="Equation.3">
                  <p:embed/>
                </p:oleObj>
              </mc:Choice>
              <mc:Fallback>
                <p:oleObj r:id="rId9" imgW="2755900" imgH="9144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6883" y="4296728"/>
                        <a:ext cx="6096000" cy="2017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4198" name="对象 2184197"/>
          <p:cNvGraphicFramePr/>
          <p:nvPr/>
        </p:nvGraphicFramePr>
        <p:xfrm>
          <a:off x="4136708" y="5276215"/>
          <a:ext cx="22320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r:id="rId11" imgW="927100" imgH="457200" progId="Equation.3">
                  <p:embed/>
                </p:oleObj>
              </mc:Choice>
              <mc:Fallback>
                <p:oleObj r:id="rId11" imgW="927100" imgH="45720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36708" y="5276215"/>
                        <a:ext cx="2232025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8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8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8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8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18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3465"/>
            <a:ext cx="10330815" cy="533781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协方差及相关系数</a:t>
            </a:r>
          </a:p>
        </p:txBody>
      </p:sp>
      <p:sp>
        <p:nvSpPr>
          <p:cNvPr id="2185219" name="文本框 2185218"/>
          <p:cNvSpPr txBox="1"/>
          <p:nvPr/>
        </p:nvSpPr>
        <p:spPr>
          <a:xfrm>
            <a:off x="2186940" y="960755"/>
            <a:ext cx="8208963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rgbClr val="3333FF"/>
                </a:solidFill>
                <a:latin typeface="Times New Roman" panose="02020603050405020304" charset="0"/>
              </a:rPr>
              <a:t>相关系数的意义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     相关系数是描述了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</a:rPr>
              <a:t>与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Y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charset="0"/>
              </a:rPr>
              <a:t>线性相关程度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2185220" name="对象 2185219"/>
          <p:cNvGraphicFramePr/>
          <p:nvPr/>
        </p:nvGraphicFramePr>
        <p:xfrm>
          <a:off x="2690178" y="2256155"/>
          <a:ext cx="28797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r:id="rId3" imgW="1168400" imgH="457200" progId="Equation.DSMT4">
                  <p:embed/>
                </p:oleObj>
              </mc:Choice>
              <mc:Fallback>
                <p:oleObj r:id="rId3" imgW="1168400" imgH="457200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0178" y="2256155"/>
                        <a:ext cx="2879725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5221" name="文本框 2185220"/>
          <p:cNvSpPr txBox="1"/>
          <p:nvPr/>
        </p:nvSpPr>
        <p:spPr>
          <a:xfrm>
            <a:off x="2690178" y="4345305"/>
            <a:ext cx="3313112" cy="579438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charset="0"/>
              </a:rPr>
              <a:t>X,Y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charset="0"/>
              </a:rPr>
              <a:t>不相关</a:t>
            </a:r>
            <a:r>
              <a:rPr lang="en-US" altLang="zh-CN" sz="3200">
                <a:solidFill>
                  <a:schemeClr val="accent2"/>
                </a:solidFill>
                <a:latin typeface="Times New Roman" panose="02020603050405020304" charset="0"/>
              </a:rPr>
              <a:t>(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charset="0"/>
              </a:rPr>
              <a:t>弱</a:t>
            </a:r>
            <a:r>
              <a:rPr lang="en-US" altLang="zh-CN" sz="3200">
                <a:solidFill>
                  <a:schemeClr val="accent2"/>
                </a:solidFill>
                <a:latin typeface="Times New Roman" panose="02020603050405020304" charset="0"/>
              </a:rPr>
              <a:t>)</a:t>
            </a:r>
          </a:p>
        </p:txBody>
      </p:sp>
      <p:sp>
        <p:nvSpPr>
          <p:cNvPr id="2185222" name="文本框 2185221"/>
          <p:cNvSpPr txBox="1"/>
          <p:nvPr/>
        </p:nvSpPr>
        <p:spPr>
          <a:xfrm>
            <a:off x="6650990" y="4345305"/>
            <a:ext cx="3529013" cy="579438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charset="0"/>
              </a:rPr>
              <a:t>X,Y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charset="0"/>
              </a:rPr>
              <a:t>相互独立</a:t>
            </a:r>
            <a:r>
              <a:rPr lang="en-US" altLang="zh-CN" sz="3200">
                <a:solidFill>
                  <a:schemeClr val="accent2"/>
                </a:solidFill>
                <a:latin typeface="Times New Roman" panose="02020603050405020304" charset="0"/>
              </a:rPr>
              <a:t>(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charset="0"/>
              </a:rPr>
              <a:t>强</a:t>
            </a:r>
            <a:r>
              <a:rPr lang="en-US" altLang="zh-CN" sz="3200">
                <a:solidFill>
                  <a:schemeClr val="accent2"/>
                </a:solidFill>
                <a:latin typeface="Times New Roman" panose="02020603050405020304" charset="0"/>
              </a:rPr>
              <a:t>)</a:t>
            </a:r>
          </a:p>
        </p:txBody>
      </p:sp>
      <p:sp>
        <p:nvSpPr>
          <p:cNvPr id="2185223" name="直接连接符 2185222"/>
          <p:cNvSpPr/>
          <p:nvPr/>
        </p:nvSpPr>
        <p:spPr>
          <a:xfrm flipH="1">
            <a:off x="5427028" y="4561205"/>
            <a:ext cx="1223962" cy="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185224" name="组合 2185223"/>
          <p:cNvGrpSpPr/>
          <p:nvPr/>
        </p:nvGrpSpPr>
        <p:grpSpPr>
          <a:xfrm>
            <a:off x="5498465" y="4848543"/>
            <a:ext cx="1296988" cy="360362"/>
            <a:chOff x="2426" y="2795"/>
            <a:chExt cx="817" cy="227"/>
          </a:xfrm>
        </p:grpSpPr>
        <p:sp>
          <p:nvSpPr>
            <p:cNvPr id="2185225" name="直接连接符 2185224"/>
            <p:cNvSpPr/>
            <p:nvPr/>
          </p:nvSpPr>
          <p:spPr>
            <a:xfrm>
              <a:off x="2426" y="2886"/>
              <a:ext cx="817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85226" name="直接连接符 2185225"/>
            <p:cNvSpPr/>
            <p:nvPr/>
          </p:nvSpPr>
          <p:spPr>
            <a:xfrm flipH="1">
              <a:off x="2699" y="2795"/>
              <a:ext cx="182" cy="227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185227" name="文本框 2185226"/>
          <p:cNvSpPr txBox="1"/>
          <p:nvPr/>
        </p:nvSpPr>
        <p:spPr>
          <a:xfrm>
            <a:off x="2690178" y="5064443"/>
            <a:ext cx="3457575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charset="0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charset="0"/>
              </a:rPr>
              <a:t>没有线性关系）</a:t>
            </a:r>
          </a:p>
        </p:txBody>
      </p:sp>
      <p:sp>
        <p:nvSpPr>
          <p:cNvPr id="2185228" name="文本框 2185227"/>
          <p:cNvSpPr txBox="1"/>
          <p:nvPr/>
        </p:nvSpPr>
        <p:spPr>
          <a:xfrm>
            <a:off x="6795453" y="5064443"/>
            <a:ext cx="338455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charset="0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charset="0"/>
              </a:rPr>
              <a:t>没有任何关系）</a:t>
            </a:r>
          </a:p>
        </p:txBody>
      </p:sp>
      <p:sp>
        <p:nvSpPr>
          <p:cNvPr id="2185229" name="文本框 2185228"/>
          <p:cNvSpPr txBox="1"/>
          <p:nvPr/>
        </p:nvSpPr>
        <p:spPr>
          <a:xfrm>
            <a:off x="2763203" y="5569268"/>
            <a:ext cx="3455987" cy="94615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可能会有别的关系，如二次关系。</a:t>
            </a: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1902657115"/>
              </p:ext>
            </p:extLst>
          </p:nvPr>
        </p:nvGraphicFramePr>
        <p:xfrm>
          <a:off x="2627753" y="3386455"/>
          <a:ext cx="2799275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r:id="rId5" imgW="2811145" imgH="544195" progId="Equation.KSEE3">
                  <p:embed/>
                </p:oleObj>
              </mc:Choice>
              <mc:Fallback>
                <p:oleObj r:id="rId5" imgW="2811145" imgH="54419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753" y="3386455"/>
                        <a:ext cx="2799275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8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8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8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8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18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218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1000"/>
                                        <p:tgtEl>
                                          <p:spTgt spid="218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218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5219" grpId="0"/>
      <p:bldP spid="2185221" grpId="0"/>
      <p:bldP spid="2185222" grpId="0"/>
      <p:bldP spid="2185227" grpId="0"/>
      <p:bldP spid="2185228" grpId="0"/>
      <p:bldP spid="21852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65530"/>
            <a:ext cx="10330815" cy="551815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</a:p>
        </p:txBody>
      </p:sp>
      <p:sp>
        <p:nvSpPr>
          <p:cNvPr id="707587" name="文本占位符 707586"/>
          <p:cNvSpPr>
            <a:spLocks noGrp="1"/>
          </p:cNvSpPr>
          <p:nvPr/>
        </p:nvSpPr>
        <p:spPr>
          <a:xfrm>
            <a:off x="1417320" y="1005523"/>
            <a:ext cx="8893175" cy="2371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Blip>
                <a:blip r:embed="rId3"/>
              </a:buBlip>
            </a:pP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：甲、乙两人射击比赛，各射击</a:t>
            </a: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次，其中甲、乙的成绩	  如下：</a:t>
            </a:r>
          </a:p>
          <a:p>
            <a:pPr marL="0" indent="0">
              <a:buNone/>
            </a:pPr>
            <a:endParaRPr lang="zh-CN" altLang="en-US" sz="2400" b="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800" b="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	  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评定他们的成绩好坏。</a:t>
            </a:r>
          </a:p>
        </p:txBody>
      </p:sp>
      <p:graphicFrame>
        <p:nvGraphicFramePr>
          <p:cNvPr id="707614" name="对象 707613"/>
          <p:cNvGraphicFramePr/>
          <p:nvPr/>
        </p:nvGraphicFramePr>
        <p:xfrm>
          <a:off x="6098858" y="3415348"/>
          <a:ext cx="43195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r:id="rId4" imgW="3516630" imgH="342900" progId="Equation.DSMT4">
                  <p:embed/>
                </p:oleObj>
              </mc:Choice>
              <mc:Fallback>
                <p:oleObj r:id="rId4" imgW="3516630" imgH="342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8858" y="3415348"/>
                        <a:ext cx="4319587" cy="4206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7612" name="组合 707611"/>
          <p:cNvGrpSpPr/>
          <p:nvPr/>
        </p:nvGrpSpPr>
        <p:grpSpPr>
          <a:xfrm>
            <a:off x="3644583" y="1848485"/>
            <a:ext cx="5967412" cy="917575"/>
            <a:chOff x="1388" y="2463"/>
            <a:chExt cx="3759" cy="578"/>
          </a:xfrm>
        </p:grpSpPr>
        <p:grpSp>
          <p:nvGrpSpPr>
            <p:cNvPr id="707611" name="组合 707610"/>
            <p:cNvGrpSpPr/>
            <p:nvPr/>
          </p:nvGrpSpPr>
          <p:grpSpPr>
            <a:xfrm>
              <a:off x="1388" y="2463"/>
              <a:ext cx="1640" cy="576"/>
              <a:chOff x="1578" y="2463"/>
              <a:chExt cx="1640" cy="576"/>
            </a:xfrm>
          </p:grpSpPr>
          <p:sp>
            <p:nvSpPr>
              <p:cNvPr id="707588" name="直接连接符 707587"/>
              <p:cNvSpPr/>
              <p:nvPr/>
            </p:nvSpPr>
            <p:spPr>
              <a:xfrm>
                <a:off x="1609" y="2751"/>
                <a:ext cx="160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7589" name="直接连接符 707588"/>
              <p:cNvSpPr/>
              <p:nvPr/>
            </p:nvSpPr>
            <p:spPr>
              <a:xfrm>
                <a:off x="1976" y="2502"/>
                <a:ext cx="0" cy="53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707610" name="组合 707609"/>
              <p:cNvGrpSpPr/>
              <p:nvPr/>
            </p:nvGrpSpPr>
            <p:grpSpPr>
              <a:xfrm>
                <a:off x="1578" y="2463"/>
                <a:ext cx="1518" cy="547"/>
                <a:chOff x="1578" y="2463"/>
                <a:chExt cx="1518" cy="547"/>
              </a:xfrm>
            </p:grpSpPr>
            <p:sp>
              <p:nvSpPr>
                <p:cNvPr id="707590" name="文本框 707589"/>
                <p:cNvSpPr txBox="1"/>
                <p:nvPr/>
              </p:nvSpPr>
              <p:spPr>
                <a:xfrm>
                  <a:off x="1671" y="2474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zh-CN" altLang="en-US" b="0" dirty="0">
                      <a:latin typeface="Arial" panose="020B0604020202020204" pitchFamily="34" charset="0"/>
                    </a:rPr>
                    <a:t>甲</a:t>
                  </a:r>
                </a:p>
              </p:txBody>
            </p:sp>
            <p:sp>
              <p:nvSpPr>
                <p:cNvPr id="707591" name="文本框 707590"/>
                <p:cNvSpPr txBox="1"/>
                <p:nvPr/>
              </p:nvSpPr>
              <p:spPr>
                <a:xfrm>
                  <a:off x="1578" y="2751"/>
                  <a:ext cx="43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zh-CN" altLang="en-US" sz="2000" b="0" dirty="0">
                      <a:latin typeface="Arial" panose="020B0604020202020204" pitchFamily="34" charset="0"/>
                    </a:rPr>
                    <a:t>次数</a:t>
                  </a:r>
                </a:p>
              </p:txBody>
            </p:sp>
            <p:sp>
              <p:nvSpPr>
                <p:cNvPr id="707592" name="文本框 707591"/>
                <p:cNvSpPr txBox="1"/>
                <p:nvPr/>
              </p:nvSpPr>
              <p:spPr>
                <a:xfrm>
                  <a:off x="1983" y="2716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b="0">
                      <a:latin typeface="宋体" panose="02010600030101010101" pitchFamily="2" charset="-122"/>
                    </a:rPr>
                    <a:t>10</a:t>
                  </a:r>
                </a:p>
              </p:txBody>
            </p:sp>
            <p:sp>
              <p:nvSpPr>
                <p:cNvPr id="707593" name="文本框 707592"/>
                <p:cNvSpPr txBox="1"/>
                <p:nvPr/>
              </p:nvSpPr>
              <p:spPr>
                <a:xfrm>
                  <a:off x="2377" y="2722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b="0">
                      <a:latin typeface="宋体" panose="02010600030101010101" pitchFamily="2" charset="-122"/>
                    </a:rPr>
                    <a:t>80</a:t>
                  </a:r>
                </a:p>
              </p:txBody>
            </p:sp>
            <p:sp>
              <p:nvSpPr>
                <p:cNvPr id="707594" name="文本框 707593"/>
                <p:cNvSpPr txBox="1"/>
                <p:nvPr/>
              </p:nvSpPr>
              <p:spPr>
                <a:xfrm>
                  <a:off x="2790" y="2719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b="0">
                      <a:latin typeface="宋体" panose="02010600030101010101" pitchFamily="2" charset="-122"/>
                    </a:rPr>
                    <a:t>10</a:t>
                  </a:r>
                </a:p>
              </p:txBody>
            </p:sp>
            <p:sp>
              <p:nvSpPr>
                <p:cNvPr id="707595" name="文本框 707594"/>
                <p:cNvSpPr txBox="1"/>
                <p:nvPr/>
              </p:nvSpPr>
              <p:spPr>
                <a:xfrm>
                  <a:off x="2022" y="2470"/>
                  <a:ext cx="21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b="0">
                      <a:latin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707596" name="文本框 707595"/>
                <p:cNvSpPr txBox="1"/>
                <p:nvPr/>
              </p:nvSpPr>
              <p:spPr>
                <a:xfrm>
                  <a:off x="2406" y="2467"/>
                  <a:ext cx="21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b="0">
                      <a:latin typeface="宋体" panose="02010600030101010101" pitchFamily="2" charset="-122"/>
                    </a:rPr>
                    <a:t>9</a:t>
                  </a:r>
                </a:p>
              </p:txBody>
            </p:sp>
            <p:sp>
              <p:nvSpPr>
                <p:cNvPr id="707597" name="文本框 707596"/>
                <p:cNvSpPr txBox="1"/>
                <p:nvPr/>
              </p:nvSpPr>
              <p:spPr>
                <a:xfrm>
                  <a:off x="2771" y="2463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b="0">
                      <a:latin typeface="宋体" panose="02010600030101010101" pitchFamily="2" charset="-122"/>
                    </a:rPr>
                    <a:t>10</a:t>
                  </a:r>
                </a:p>
              </p:txBody>
            </p:sp>
          </p:grpSp>
        </p:grpSp>
        <p:grpSp>
          <p:nvGrpSpPr>
            <p:cNvPr id="707609" name="组合 707608"/>
            <p:cNvGrpSpPr/>
            <p:nvPr/>
          </p:nvGrpSpPr>
          <p:grpSpPr>
            <a:xfrm>
              <a:off x="3517" y="2475"/>
              <a:ext cx="1630" cy="566"/>
              <a:chOff x="1584" y="3279"/>
              <a:chExt cx="1630" cy="566"/>
            </a:xfrm>
          </p:grpSpPr>
          <p:grpSp>
            <p:nvGrpSpPr>
              <p:cNvPr id="707608" name="组合 707607"/>
              <p:cNvGrpSpPr/>
              <p:nvPr/>
            </p:nvGrpSpPr>
            <p:grpSpPr>
              <a:xfrm>
                <a:off x="1584" y="3279"/>
                <a:ext cx="1518" cy="547"/>
                <a:chOff x="1714" y="3249"/>
                <a:chExt cx="1518" cy="547"/>
              </a:xfrm>
            </p:grpSpPr>
            <p:sp>
              <p:nvSpPr>
                <p:cNvPr id="707598" name="文本框 707597"/>
                <p:cNvSpPr txBox="1"/>
                <p:nvPr/>
              </p:nvSpPr>
              <p:spPr>
                <a:xfrm>
                  <a:off x="1807" y="3260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zh-CN" altLang="en-US" b="0" dirty="0">
                      <a:latin typeface="Arial" panose="020B0604020202020204" pitchFamily="34" charset="0"/>
                    </a:rPr>
                    <a:t>乙</a:t>
                  </a:r>
                </a:p>
              </p:txBody>
            </p:sp>
            <p:sp>
              <p:nvSpPr>
                <p:cNvPr id="707599" name="文本框 707598"/>
                <p:cNvSpPr txBox="1"/>
                <p:nvPr/>
              </p:nvSpPr>
              <p:spPr>
                <a:xfrm>
                  <a:off x="1714" y="3537"/>
                  <a:ext cx="43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zh-CN" altLang="en-US" sz="2000" b="0" dirty="0">
                      <a:latin typeface="Arial" panose="020B0604020202020204" pitchFamily="34" charset="0"/>
                    </a:rPr>
                    <a:t>次数</a:t>
                  </a:r>
                </a:p>
              </p:txBody>
            </p:sp>
            <p:sp>
              <p:nvSpPr>
                <p:cNvPr id="707600" name="文本框 707599"/>
                <p:cNvSpPr txBox="1"/>
                <p:nvPr/>
              </p:nvSpPr>
              <p:spPr>
                <a:xfrm>
                  <a:off x="2119" y="3502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b="0">
                      <a:latin typeface="宋体" panose="02010600030101010101" pitchFamily="2" charset="-122"/>
                    </a:rPr>
                    <a:t>20</a:t>
                  </a:r>
                </a:p>
              </p:txBody>
            </p:sp>
            <p:sp>
              <p:nvSpPr>
                <p:cNvPr id="707601" name="文本框 707600"/>
                <p:cNvSpPr txBox="1"/>
                <p:nvPr/>
              </p:nvSpPr>
              <p:spPr>
                <a:xfrm>
                  <a:off x="2513" y="3508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b="0">
                      <a:latin typeface="宋体" panose="02010600030101010101" pitchFamily="2" charset="-122"/>
                    </a:rPr>
                    <a:t>65</a:t>
                  </a:r>
                </a:p>
              </p:txBody>
            </p:sp>
            <p:sp>
              <p:nvSpPr>
                <p:cNvPr id="707602" name="文本框 707601"/>
                <p:cNvSpPr txBox="1"/>
                <p:nvPr/>
              </p:nvSpPr>
              <p:spPr>
                <a:xfrm>
                  <a:off x="2926" y="3505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b="0">
                      <a:latin typeface="宋体" panose="02010600030101010101" pitchFamily="2" charset="-122"/>
                    </a:rPr>
                    <a:t>15</a:t>
                  </a:r>
                </a:p>
              </p:txBody>
            </p:sp>
            <p:sp>
              <p:nvSpPr>
                <p:cNvPr id="707603" name="文本框 707602"/>
                <p:cNvSpPr txBox="1"/>
                <p:nvPr/>
              </p:nvSpPr>
              <p:spPr>
                <a:xfrm>
                  <a:off x="2158" y="3256"/>
                  <a:ext cx="21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b="0">
                      <a:latin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707604" name="文本框 707603"/>
                <p:cNvSpPr txBox="1"/>
                <p:nvPr/>
              </p:nvSpPr>
              <p:spPr>
                <a:xfrm>
                  <a:off x="2542" y="3253"/>
                  <a:ext cx="21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b="0">
                      <a:latin typeface="宋体" panose="02010600030101010101" pitchFamily="2" charset="-122"/>
                    </a:rPr>
                    <a:t>9</a:t>
                  </a:r>
                </a:p>
              </p:txBody>
            </p:sp>
            <p:sp>
              <p:nvSpPr>
                <p:cNvPr id="707605" name="文本框 707604"/>
                <p:cNvSpPr txBox="1"/>
                <p:nvPr/>
              </p:nvSpPr>
              <p:spPr>
                <a:xfrm>
                  <a:off x="2907" y="3249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b="0">
                      <a:latin typeface="宋体" panose="02010600030101010101" pitchFamily="2" charset="-122"/>
                    </a:rPr>
                    <a:t>10</a:t>
                  </a:r>
                </a:p>
              </p:txBody>
            </p:sp>
          </p:grpSp>
          <p:sp>
            <p:nvSpPr>
              <p:cNvPr id="707606" name="直接连接符 707605"/>
              <p:cNvSpPr/>
              <p:nvPr/>
            </p:nvSpPr>
            <p:spPr>
              <a:xfrm>
                <a:off x="1605" y="3557"/>
                <a:ext cx="160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7607" name="直接连接符 707606"/>
              <p:cNvSpPr/>
              <p:nvPr/>
            </p:nvSpPr>
            <p:spPr>
              <a:xfrm>
                <a:off x="1972" y="3308"/>
                <a:ext cx="0" cy="53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707616" name="对象 707615"/>
          <p:cNvGraphicFramePr/>
          <p:nvPr/>
        </p:nvGraphicFramePr>
        <p:xfrm>
          <a:off x="5663565" y="3912235"/>
          <a:ext cx="44640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r:id="rId6" imgW="3719195" imgH="342900" progId="Equation.DSMT4">
                  <p:embed/>
                </p:oleObj>
              </mc:Choice>
              <mc:Fallback>
                <p:oleObj r:id="rId6" imgW="3719195" imgH="342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63565" y="3912235"/>
                        <a:ext cx="4464050" cy="4111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18" name="对象 707617"/>
          <p:cNvGraphicFramePr/>
          <p:nvPr/>
        </p:nvGraphicFramePr>
        <p:xfrm>
          <a:off x="3499168" y="4622165"/>
          <a:ext cx="62706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8" imgW="3668395" imgH="342900" progId="Equation.DSMT4">
                  <p:embed/>
                </p:oleObj>
              </mc:Choice>
              <mc:Fallback>
                <p:oleObj r:id="rId8" imgW="3668395" imgH="342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9168" y="4622165"/>
                        <a:ext cx="6270625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7620" name="图片 707619" descr="f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7683" y="2088198"/>
            <a:ext cx="903287" cy="7747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07621" name="对象 707620"/>
          <p:cNvGraphicFramePr/>
          <p:nvPr/>
        </p:nvGraphicFramePr>
        <p:xfrm>
          <a:off x="3542983" y="5208270"/>
          <a:ext cx="58689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r:id="rId11" imgW="3630930" imgH="342900" progId="Equation.DSMT4">
                  <p:embed/>
                </p:oleObj>
              </mc:Choice>
              <mc:Fallback>
                <p:oleObj r:id="rId11" imgW="3630930" imgH="342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42983" y="5208270"/>
                        <a:ext cx="5868987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22" name="对象 707621"/>
          <p:cNvGraphicFramePr/>
          <p:nvPr/>
        </p:nvGraphicFramePr>
        <p:xfrm>
          <a:off x="3016885" y="5762625"/>
          <a:ext cx="7524750" cy="82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13" imgW="3135630" imgH="431800" progId="Equation.DSMT4">
                  <p:embed/>
                </p:oleObj>
              </mc:Choice>
              <mc:Fallback>
                <p:oleObj r:id="rId13" imgW="3135630" imgH="431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16885" y="5762625"/>
                        <a:ext cx="7524750" cy="821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623" name="矩形 707622"/>
          <p:cNvSpPr/>
          <p:nvPr/>
        </p:nvSpPr>
        <p:spPr>
          <a:xfrm>
            <a:off x="1525270" y="3382010"/>
            <a:ext cx="5299075" cy="504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buClr>
                <a:schemeClr val="bg1"/>
              </a:buClr>
            </a:pP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</a:rPr>
              <a:t>解：计算甲的平均成绩：</a:t>
            </a:r>
          </a:p>
        </p:txBody>
      </p:sp>
      <p:sp>
        <p:nvSpPr>
          <p:cNvPr id="707624" name="矩形 707623"/>
          <p:cNvSpPr/>
          <p:nvPr/>
        </p:nvSpPr>
        <p:spPr>
          <a:xfrm>
            <a:off x="1274445" y="3840798"/>
            <a:ext cx="5143500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buClr>
                <a:schemeClr val="bg1"/>
              </a:buClr>
            </a:pP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</a:rPr>
              <a:t>   	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</a:rPr>
              <a:t>计算乙的平均成绩：</a:t>
            </a:r>
          </a:p>
        </p:txBody>
      </p:sp>
      <p:sp>
        <p:nvSpPr>
          <p:cNvPr id="707625" name="矩形 707624"/>
          <p:cNvSpPr/>
          <p:nvPr/>
        </p:nvSpPr>
        <p:spPr>
          <a:xfrm>
            <a:off x="1525270" y="4162108"/>
            <a:ext cx="8893175" cy="666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buClr>
                <a:schemeClr val="bg1"/>
              </a:buClr>
            </a:pPr>
            <a:r>
              <a:rPr lang="en-US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	 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</a:rPr>
              <a:t>所以甲的成绩好于乙的成绩。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70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23" grpId="0"/>
      <p:bldP spid="707624" grpId="0"/>
      <p:bldP spid="7076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62355"/>
            <a:ext cx="10330815" cy="532892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协方差及相关系数</a:t>
            </a:r>
          </a:p>
        </p:txBody>
      </p:sp>
      <p:sp>
        <p:nvSpPr>
          <p:cNvPr id="2" name="文本占位符 780290"/>
          <p:cNvSpPr>
            <a:spLocks noGrp="1"/>
          </p:cNvSpPr>
          <p:nvPr/>
        </p:nvSpPr>
        <p:spPr>
          <a:xfrm>
            <a:off x="1950085" y="1073785"/>
            <a:ext cx="6874510" cy="161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Blip>
                <a:blip r:embed="rId3"/>
              </a:buBlip>
            </a:pP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：设</a:t>
            </a: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服从同一分布，其分布律为：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b="0" i="0">
                <a:latin typeface="宋体" panose="02010600030101010101" pitchFamily="2" charset="-122"/>
                <a:ea typeface="宋体" panose="02010600030101010101" pitchFamily="2" charset="-122"/>
              </a:rPr>
              <a:t>X     -1      0    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0" i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0" i="0">
                <a:latin typeface="宋体" panose="02010600030101010101" pitchFamily="2" charset="-122"/>
                <a:ea typeface="宋体" panose="02010600030101010101" pitchFamily="2" charset="-122"/>
              </a:rPr>
              <a:t>        P     1/4    1/2    1/4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0" i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P(|‌‌‌‌X|‌=|Y|‌ )=0,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是否不相关？是否不独立？ 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2887980" y="1494155"/>
          <a:ext cx="4039870" cy="1111885"/>
        </p:xfrm>
        <a:graphic>
          <a:graphicData uri="http://schemas.openxmlformats.org/drawingml/2006/table">
            <a:tbl>
              <a:tblPr/>
              <a:tblGrid>
                <a:gridCol w="91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185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3879533" y="3167380"/>
          <a:ext cx="5399087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r:id="rId4" imgW="2603500" imgH="1397000" progId="Equation.DSMT4">
                  <p:embed/>
                </p:oleObj>
              </mc:Choice>
              <mc:Fallback>
                <p:oleObj r:id="rId4" imgW="2603500" imgH="13970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9533" y="3167380"/>
                        <a:ext cx="5399087" cy="289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4762183" y="3541395"/>
          <a:ext cx="4335463" cy="2601600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2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1" u="none" kern="1200" baseline="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6168708" y="4125595"/>
          <a:ext cx="330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r:id="rId6" imgW="127000" imgH="177165" progId="Equation.DSMT4">
                  <p:embed/>
                </p:oleObj>
              </mc:Choice>
              <mc:Fallback>
                <p:oleObj r:id="rId6" imgW="127000" imgH="177165" progId="Equation.DSMT4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68708" y="4125595"/>
                        <a:ext cx="3302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7809230" y="4125595"/>
          <a:ext cx="330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r:id="rId8" imgW="127000" imgH="177165" progId="Equation.DSMT4">
                  <p:embed/>
                </p:oleObj>
              </mc:Choice>
              <mc:Fallback>
                <p:oleObj r:id="rId8" imgW="127000" imgH="177165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09230" y="4125595"/>
                        <a:ext cx="3302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6251893" y="5179695"/>
          <a:ext cx="330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r:id="rId9" imgW="127000" imgH="177165" progId="Equation.DSMT4">
                  <p:embed/>
                </p:oleObj>
              </mc:Choice>
              <mc:Fallback>
                <p:oleObj r:id="rId9" imgW="127000" imgH="177165" progId="Equation.DSMT4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1893" y="5179695"/>
                        <a:ext cx="3302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7892415" y="5172075"/>
          <a:ext cx="330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r:id="rId10" imgW="127000" imgH="177165" progId="Equation.DSMT4">
                  <p:embed/>
                </p:oleObj>
              </mc:Choice>
              <mc:Fallback>
                <p:oleObj r:id="rId10" imgW="127000" imgH="177165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92415" y="5172075"/>
                        <a:ext cx="3302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7087553" y="4612005"/>
          <a:ext cx="330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r:id="rId11" imgW="127000" imgH="177165" progId="Equation.DSMT4">
                  <p:embed/>
                </p:oleObj>
              </mc:Choice>
              <mc:Fallback>
                <p:oleObj r:id="rId11" imgW="127000" imgH="177165" progId="Equation.DSMT4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7553" y="4612005"/>
                        <a:ext cx="3302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>
            <p:extLst>
              <p:ext uri="{D42A27DB-BD31-4B8C-83A1-F6EECF244321}">
                <p14:modId xmlns:p14="http://schemas.microsoft.com/office/powerpoint/2010/main" val="3571899168"/>
              </p:ext>
            </p:extLst>
          </p:nvPr>
        </p:nvGraphicFramePr>
        <p:xfrm>
          <a:off x="6168549" y="4621213"/>
          <a:ext cx="4968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r:id="rId12" imgW="228600" imgH="215900" progId="Equation.DSMT4">
                  <p:embed/>
                </p:oleObj>
              </mc:Choice>
              <mc:Fallback>
                <p:oleObj r:id="rId12" imgW="228600" imgH="2159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68549" y="4621213"/>
                        <a:ext cx="49688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>
            <p:extLst>
              <p:ext uri="{D42A27DB-BD31-4B8C-83A1-F6EECF244321}">
                <p14:modId xmlns:p14="http://schemas.microsoft.com/office/powerpoint/2010/main" val="2281881994"/>
              </p:ext>
            </p:extLst>
          </p:nvPr>
        </p:nvGraphicFramePr>
        <p:xfrm>
          <a:off x="7819878" y="4644866"/>
          <a:ext cx="4968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r:id="rId14" imgW="228600" imgH="215900" progId="Equation.DSMT4">
                  <p:embed/>
                </p:oleObj>
              </mc:Choice>
              <mc:Fallback>
                <p:oleObj r:id="rId14" imgW="228600" imgH="2159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19878" y="4644866"/>
                        <a:ext cx="49688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7004685" y="4117658"/>
          <a:ext cx="496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r:id="rId15" imgW="228600" imgH="215900" progId="Equation.DSMT4">
                  <p:embed/>
                </p:oleObj>
              </mc:Choice>
              <mc:Fallback>
                <p:oleObj r:id="rId15" imgW="228600" imgH="2159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04685" y="4117658"/>
                        <a:ext cx="4968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/>
          <p:nvPr/>
        </p:nvGraphicFramePr>
        <p:xfrm>
          <a:off x="7087553" y="5172075"/>
          <a:ext cx="4968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r:id="rId16" imgW="228600" imgH="215900" progId="Equation.DSMT4">
                  <p:embed/>
                </p:oleObj>
              </mc:Choice>
              <mc:Fallback>
                <p:oleObj r:id="rId16" imgW="228600" imgH="215900" progId="Equation.DSMT4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87553" y="5172075"/>
                        <a:ext cx="49688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直接连接符 24"/>
          <p:cNvSpPr/>
          <p:nvPr/>
        </p:nvSpPr>
        <p:spPr>
          <a:xfrm>
            <a:off x="5046980" y="3628073"/>
            <a:ext cx="447675" cy="4111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6480"/>
            <a:ext cx="10330815" cy="53447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graphicFrame>
        <p:nvGraphicFramePr>
          <p:cNvPr id="2132037" name="对象 2132036"/>
          <p:cNvGraphicFramePr/>
          <p:nvPr/>
        </p:nvGraphicFramePr>
        <p:xfrm>
          <a:off x="2827338" y="1209993"/>
          <a:ext cx="481806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r:id="rId3" imgW="2399030" imgH="673100" progId="Equation.DSMT4">
                  <p:embed/>
                </p:oleObj>
              </mc:Choice>
              <mc:Fallback>
                <p:oleObj r:id="rId3" imgW="2399030" imgH="6731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7338" y="1209993"/>
                        <a:ext cx="4818062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2038" name="对象 2132037"/>
          <p:cNvGraphicFramePr/>
          <p:nvPr/>
        </p:nvGraphicFramePr>
        <p:xfrm>
          <a:off x="2841625" y="2624455"/>
          <a:ext cx="56197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r:id="rId5" imgW="2486025" imgH="215900" progId="Equation.DSMT4">
                  <p:embed/>
                </p:oleObj>
              </mc:Choice>
              <mc:Fallback>
                <p:oleObj r:id="rId5" imgW="2486025" imgH="215900" progId="Equation.DSMT4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625" y="2624455"/>
                        <a:ext cx="5619750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2039" name="对象 2132038"/>
          <p:cNvGraphicFramePr/>
          <p:nvPr/>
        </p:nvGraphicFramePr>
        <p:xfrm>
          <a:off x="3319463" y="3464243"/>
          <a:ext cx="374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r:id="rId7" imgW="1929765" imgH="431800" progId="Equation.DSMT4">
                  <p:embed/>
                </p:oleObj>
              </mc:Choice>
              <mc:Fallback>
                <p:oleObj r:id="rId7" imgW="1929765" imgH="4318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9463" y="3464243"/>
                        <a:ext cx="3746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2040" name="对象 2132039"/>
          <p:cNvGraphicFramePr/>
          <p:nvPr/>
        </p:nvGraphicFramePr>
        <p:xfrm>
          <a:off x="3419475" y="4599305"/>
          <a:ext cx="55276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r:id="rId9" imgW="2538730" imgH="431800" progId="Equation.DSMT4">
                  <p:embed/>
                </p:oleObj>
              </mc:Choice>
              <mc:Fallback>
                <p:oleObj r:id="rId9" imgW="2538730" imgH="431800" progId="Equation.DSMT4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9475" y="4599305"/>
                        <a:ext cx="5527675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协方差及相关系数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3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3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3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3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3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3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3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3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6480"/>
            <a:ext cx="10330815" cy="53447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矩、协方差矩阵</a:t>
            </a:r>
          </a:p>
        </p:txBody>
      </p:sp>
      <p:sp>
        <p:nvSpPr>
          <p:cNvPr id="785422" name="Litebulb"/>
          <p:cNvSpPr>
            <a:spLocks noEditPoints="1"/>
          </p:cNvSpPr>
          <p:nvPr/>
        </p:nvSpPr>
        <p:spPr>
          <a:xfrm>
            <a:off x="2466658" y="1182053"/>
            <a:ext cx="206375" cy="268287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5430" name="对象 785429"/>
          <p:cNvGraphicFramePr/>
          <p:nvPr/>
        </p:nvGraphicFramePr>
        <p:xfrm>
          <a:off x="2782570" y="1096328"/>
          <a:ext cx="39306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r:id="rId3" imgW="1764030" imgH="203200" progId="Equation.DSMT4">
                  <p:embed/>
                </p:oleObj>
              </mc:Choice>
              <mc:Fallback>
                <p:oleObj r:id="rId3" imgW="1764030" imgH="2032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2570" y="1096328"/>
                        <a:ext cx="393065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5431" name="对象 785430"/>
          <p:cNvGraphicFramePr/>
          <p:nvPr/>
        </p:nvGraphicFramePr>
        <p:xfrm>
          <a:off x="3174683" y="1675765"/>
          <a:ext cx="47450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r:id="rId5" imgW="2527300" imgH="457200" progId="Equation.DSMT4">
                  <p:embed/>
                </p:oleObj>
              </mc:Choice>
              <mc:Fallback>
                <p:oleObj r:id="rId5" imgW="2527300" imgH="457200" progId="Equation.DSMT4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4683" y="1675765"/>
                        <a:ext cx="4745037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5449" name="对象 785448"/>
          <p:cNvGraphicFramePr/>
          <p:nvPr/>
        </p:nvGraphicFramePr>
        <p:xfrm>
          <a:off x="3206433" y="2532698"/>
          <a:ext cx="45053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r:id="rId7" imgW="2400300" imgH="508000" progId="Equation.DSMT4">
                  <p:embed/>
                </p:oleObj>
              </mc:Choice>
              <mc:Fallback>
                <p:oleObj r:id="rId7" imgW="2400300" imgH="508000" progId="Equation.DSMT4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6433" y="2532698"/>
                        <a:ext cx="4505325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5450" name="对象 785449"/>
          <p:cNvGraphicFramePr/>
          <p:nvPr/>
        </p:nvGraphicFramePr>
        <p:xfrm>
          <a:off x="3206433" y="3485198"/>
          <a:ext cx="53181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r:id="rId9" imgW="2832100" imgH="508000" progId="Equation.DSMT4">
                  <p:embed/>
                </p:oleObj>
              </mc:Choice>
              <mc:Fallback>
                <p:oleObj r:id="rId9" imgW="2832100" imgH="508000" progId="Equation.DSMT4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6433" y="3485198"/>
                        <a:ext cx="5318125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5451" name="对象 785450"/>
          <p:cNvGraphicFramePr/>
          <p:nvPr/>
        </p:nvGraphicFramePr>
        <p:xfrm>
          <a:off x="3175000" y="4437698"/>
          <a:ext cx="57705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r:id="rId11" imgW="3073400" imgH="508000" progId="Equation.DSMT4">
                  <p:embed/>
                </p:oleObj>
              </mc:Choice>
              <mc:Fallback>
                <p:oleObj r:id="rId11" imgW="3073400" imgH="508000" progId="Equation.DSMT4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5000" y="4437698"/>
                        <a:ext cx="5770563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59" name="矩形 785458"/>
          <p:cNvSpPr/>
          <p:nvPr/>
        </p:nvSpPr>
        <p:spPr>
          <a:xfrm>
            <a:off x="2232025" y="5390515"/>
            <a:ext cx="8778875" cy="892810"/>
          </a:xfrm>
          <a:prstGeom prst="rect">
            <a:avLst/>
          </a:prstGeom>
          <a:noFill/>
          <a:ln w="19050">
            <a:noFill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显然，数学期望是一阶原点矩，方差是二阶中心矩，协方差　是二阶混合中心矩。</a:t>
            </a:r>
            <a:r>
              <a:rPr lang="zh-CN" altLang="en-US" sz="2800" b="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78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8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8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85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85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6480"/>
            <a:ext cx="10330815" cy="542607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graphicFrame>
        <p:nvGraphicFramePr>
          <p:cNvPr id="1543172" name="对象 1543171"/>
          <p:cNvGraphicFramePr/>
          <p:nvPr/>
        </p:nvGraphicFramePr>
        <p:xfrm>
          <a:off x="2604770" y="1028383"/>
          <a:ext cx="76517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r:id="rId3" imgW="4443095" imgH="951865" progId="Equation.DSMT4">
                  <p:embed/>
                </p:oleObj>
              </mc:Choice>
              <mc:Fallback>
                <p:oleObj r:id="rId3" imgW="4443095" imgH="951865" progId="Equation.DSMT4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4770" y="1028383"/>
                        <a:ext cx="7651750" cy="16398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175" name="对象 1543174"/>
          <p:cNvGraphicFramePr/>
          <p:nvPr>
            <p:extLst>
              <p:ext uri="{D42A27DB-BD31-4B8C-83A1-F6EECF244321}">
                <p14:modId xmlns:p14="http://schemas.microsoft.com/office/powerpoint/2010/main" val="1292795002"/>
              </p:ext>
            </p:extLst>
          </p:nvPr>
        </p:nvGraphicFramePr>
        <p:xfrm>
          <a:off x="2693988" y="2667953"/>
          <a:ext cx="6216650" cy="386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r:id="rId5" imgW="3530600" imgH="2197100" progId="Equation.DSMT4">
                  <p:embed/>
                </p:oleObj>
              </mc:Choice>
              <mc:Fallback>
                <p:oleObj r:id="rId5" imgW="3530600" imgH="2197100" progId="Equation.DSMT4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3988" y="2667953"/>
                        <a:ext cx="6216650" cy="38687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178" name="Litebulb"/>
          <p:cNvSpPr>
            <a:spLocks noEditPoints="1"/>
          </p:cNvSpPr>
          <p:nvPr/>
        </p:nvSpPr>
        <p:spPr>
          <a:xfrm>
            <a:off x="2331720" y="1080770"/>
            <a:ext cx="206375" cy="268288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3179" name="Litebulb"/>
          <p:cNvSpPr>
            <a:spLocks noEditPoints="1"/>
          </p:cNvSpPr>
          <p:nvPr/>
        </p:nvSpPr>
        <p:spPr>
          <a:xfrm>
            <a:off x="2398078" y="2668270"/>
            <a:ext cx="206375" cy="268288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矩、协方差矩阵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3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3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6480"/>
            <a:ext cx="10330815" cy="53447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2212866" name="文本占位符 2212865"/>
          <p:cNvSpPr>
            <a:spLocks noGrp="1"/>
          </p:cNvSpPr>
          <p:nvPr/>
        </p:nvSpPr>
        <p:spPr>
          <a:xfrm>
            <a:off x="1679893" y="980440"/>
            <a:ext cx="8286750" cy="6416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400" b="0">
                <a:solidFill>
                  <a:srgbClr val="99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2400" b="0" i="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维正态变量具有以下四条重要性质：</a:t>
            </a:r>
          </a:p>
        </p:txBody>
      </p:sp>
      <p:graphicFrame>
        <p:nvGraphicFramePr>
          <p:cNvPr id="2212867" name="对象 2212866"/>
          <p:cNvGraphicFramePr/>
          <p:nvPr/>
        </p:nvGraphicFramePr>
        <p:xfrm>
          <a:off x="2208530" y="1599565"/>
          <a:ext cx="6802438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r:id="rId4" imgW="4214495" imgH="711200" progId="Equation.DSMT4">
                  <p:embed/>
                </p:oleObj>
              </mc:Choice>
              <mc:Fallback>
                <p:oleObj r:id="rId4" imgW="4214495" imgH="711200" progId="Equation.DSMT4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8530" y="1599565"/>
                        <a:ext cx="6802438" cy="11477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868" name="对象 2212867"/>
          <p:cNvGraphicFramePr/>
          <p:nvPr/>
        </p:nvGraphicFramePr>
        <p:xfrm>
          <a:off x="2176780" y="2858453"/>
          <a:ext cx="7615238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r:id="rId6" imgW="4684395" imgH="711200" progId="Equation.DSMT4">
                  <p:embed/>
                </p:oleObj>
              </mc:Choice>
              <mc:Fallback>
                <p:oleObj r:id="rId6" imgW="4684395" imgH="711200" progId="Equation.DSMT4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76780" y="2858453"/>
                        <a:ext cx="7615238" cy="11541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869" name="对象 2212868"/>
          <p:cNvGraphicFramePr/>
          <p:nvPr/>
        </p:nvGraphicFramePr>
        <p:xfrm>
          <a:off x="2181543" y="4126865"/>
          <a:ext cx="76581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r:id="rId8" imgW="4445000" imgH="698500" progId="Equation.DSMT4">
                  <p:embed/>
                </p:oleObj>
              </mc:Choice>
              <mc:Fallback>
                <p:oleObj r:id="rId8" imgW="4445000" imgH="698500" progId="Equation.DSMT4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81543" y="4126865"/>
                        <a:ext cx="7658100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870" name="对象 2212869"/>
          <p:cNvGraphicFramePr/>
          <p:nvPr/>
        </p:nvGraphicFramePr>
        <p:xfrm>
          <a:off x="2179955" y="5603240"/>
          <a:ext cx="69532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r:id="rId10" imgW="3949700" imgH="457200" progId="Equation.DSMT4">
                  <p:embed/>
                </p:oleObj>
              </mc:Choice>
              <mc:Fallback>
                <p:oleObj r:id="rId10" imgW="3949700" imgH="457200" progId="Equation.DSMT4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79955" y="5603240"/>
                        <a:ext cx="6953250" cy="80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dirty="0">
                <a:sym typeface="+mn-ea"/>
              </a:rPr>
              <a:t>矩、协方差矩阵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1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1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1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1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12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12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1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1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6480"/>
            <a:ext cx="10330815" cy="53447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 dirty="0" smtClean="0"/>
              <a:t>数学期望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 dirty="0" smtClean="0"/>
              <a:t>方差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 dirty="0" smtClean="0"/>
              <a:t>协方差及相关数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 dirty="0" smtClean="0"/>
              <a:t>矩、协方差矩阵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 dirty="0"/>
              <a:t>作业</a:t>
            </a:r>
            <a:endParaRPr sz="36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780748" y="327453"/>
            <a:ext cx="2144175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dirty="0" smtClean="0">
                <a:sym typeface="+mn-ea"/>
              </a:rPr>
              <a:t>总结及作业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3465"/>
            <a:ext cx="10330815" cy="528002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</a:p>
        </p:txBody>
      </p:sp>
      <p:sp>
        <p:nvSpPr>
          <p:cNvPr id="710659" name="文本占位符 710658"/>
          <p:cNvSpPr>
            <a:spLocks noGrp="1"/>
          </p:cNvSpPr>
          <p:nvPr/>
        </p:nvSpPr>
        <p:spPr>
          <a:xfrm>
            <a:off x="1959293" y="1021715"/>
            <a:ext cx="8116887" cy="39544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0">
              <a:buNone/>
              <a:tabLst>
                <a:tab pos="3043555" algn="l"/>
              </a:tabLst>
            </a:pPr>
            <a:r>
              <a:rPr lang="zh-CN" altLang="en-US" sz="2400" b="0" i="0" dirty="0">
                <a:ea typeface="宋体" panose="02010600030101010101" pitchFamily="2" charset="-122"/>
              </a:rPr>
              <a:t>定义：</a:t>
            </a:r>
            <a:endParaRPr lang="zh-CN" altLang="en-US" sz="2400" b="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0">
              <a:buNone/>
              <a:tabLst>
                <a:tab pos="3043555" algn="l"/>
              </a:tabLst>
            </a:pPr>
            <a:endParaRPr lang="zh-CN" altLang="en-US" sz="2800" b="0" i="0" dirty="0">
              <a:ea typeface="宋体" panose="02010600030101010101" pitchFamily="2" charset="-122"/>
            </a:endParaRPr>
          </a:p>
          <a:p>
            <a:pPr defTabSz="0">
              <a:buNone/>
              <a:tabLst>
                <a:tab pos="3043555" algn="l"/>
              </a:tabLst>
            </a:pPr>
            <a:endParaRPr lang="zh-CN" altLang="en-US" sz="2800" b="0" i="0" dirty="0">
              <a:ea typeface="宋体" panose="02010600030101010101" pitchFamily="2" charset="-122"/>
            </a:endParaRPr>
          </a:p>
          <a:p>
            <a:pPr defTabSz="0">
              <a:buNone/>
              <a:tabLst>
                <a:tab pos="3043555" algn="l"/>
              </a:tabLst>
            </a:pPr>
            <a:endParaRPr lang="zh-CN" altLang="en-US" sz="2800" b="0" i="0" dirty="0">
              <a:ea typeface="宋体" panose="02010600030101010101" pitchFamily="2" charset="-122"/>
            </a:endParaRPr>
          </a:p>
          <a:p>
            <a:pPr defTabSz="0">
              <a:buNone/>
              <a:tabLst>
                <a:tab pos="3043555" algn="l"/>
              </a:tabLst>
            </a:pPr>
            <a:endParaRPr lang="zh-CN" altLang="en-US" sz="2400" b="0" i="0" dirty="0">
              <a:ea typeface="宋体" panose="02010600030101010101" pitchFamily="2" charset="-122"/>
            </a:endParaRPr>
          </a:p>
          <a:p>
            <a:pPr defTabSz="0">
              <a:buNone/>
              <a:tabLst>
                <a:tab pos="3043555" algn="l"/>
              </a:tabLst>
            </a:pPr>
            <a:r>
              <a:rPr lang="zh-CN" altLang="en-US" sz="2400" b="0" i="0" dirty="0">
                <a:ea typeface="宋体" panose="02010600030101010101" pitchFamily="2" charset="-122"/>
              </a:rPr>
              <a:t>定义：</a:t>
            </a:r>
          </a:p>
        </p:txBody>
      </p:sp>
      <p:graphicFrame>
        <p:nvGraphicFramePr>
          <p:cNvPr id="710660" name="对象 710659"/>
          <p:cNvGraphicFramePr/>
          <p:nvPr/>
        </p:nvGraphicFramePr>
        <p:xfrm>
          <a:off x="2827655" y="1116965"/>
          <a:ext cx="71866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3" imgW="3960495" imgH="1091565" progId="Equation.DSMT4">
                  <p:embed/>
                </p:oleObj>
              </mc:Choice>
              <mc:Fallback>
                <p:oleObj r:id="rId3" imgW="3960495" imgH="1091565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7655" y="1116965"/>
                        <a:ext cx="7186613" cy="1981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673" name="Litebulb"/>
          <p:cNvSpPr>
            <a:spLocks noEditPoints="1"/>
          </p:cNvSpPr>
          <p:nvPr/>
        </p:nvSpPr>
        <p:spPr>
          <a:xfrm>
            <a:off x="1808480" y="1112203"/>
            <a:ext cx="206375" cy="268287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0671" name="对象 710670"/>
          <p:cNvGraphicFramePr/>
          <p:nvPr>
            <p:extLst>
              <p:ext uri="{D42A27DB-BD31-4B8C-83A1-F6EECF244321}">
                <p14:modId xmlns:p14="http://schemas.microsoft.com/office/powerpoint/2010/main" val="697054166"/>
              </p:ext>
            </p:extLst>
          </p:nvPr>
        </p:nvGraphicFramePr>
        <p:xfrm>
          <a:off x="2805748" y="3439729"/>
          <a:ext cx="7634288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5" imgW="4214495" imgH="1269365" progId="Equation.DSMT4">
                  <p:embed/>
                </p:oleObj>
              </mc:Choice>
              <mc:Fallback>
                <p:oleObj r:id="rId5" imgW="4214495" imgH="1269365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5748" y="3439729"/>
                        <a:ext cx="7634288" cy="249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683" name="Litebulb"/>
          <p:cNvSpPr>
            <a:spLocks noEditPoints="1"/>
          </p:cNvSpPr>
          <p:nvPr/>
        </p:nvSpPr>
        <p:spPr>
          <a:xfrm>
            <a:off x="1808480" y="3350895"/>
            <a:ext cx="206375" cy="268288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0688" name="文本框 710687"/>
          <p:cNvSpPr txBox="1"/>
          <p:nvPr/>
        </p:nvSpPr>
        <p:spPr>
          <a:xfrm>
            <a:off x="4303078" y="5875973"/>
            <a:ext cx="4470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marL="228600" indent="-228600">
              <a:buClr>
                <a:schemeClr val="tx1"/>
              </a:buClr>
              <a:buSzPct val="80000"/>
            </a:pPr>
            <a:r>
              <a:rPr lang="zh-CN" altLang="en-US" u="sng" dirty="0">
                <a:solidFill>
                  <a:srgbClr val="FF9900"/>
                </a:solidFill>
                <a:latin typeface="Arial" panose="020B0604020202020204" pitchFamily="34" charset="0"/>
              </a:rPr>
              <a:t>数学期望简称期望，又称均值。</a:t>
            </a:r>
            <a:endParaRPr lang="zh-CN" altLang="en-US" u="sng">
              <a:solidFill>
                <a:srgbClr val="FF9900"/>
              </a:solidFill>
              <a:latin typeface="Arial" panose="020B0604020202020204" pitchFamily="34" charset="0"/>
            </a:endParaRPr>
          </a:p>
        </p:txBody>
      </p:sp>
      <p:sp>
        <p:nvSpPr>
          <p:cNvPr id="710689" name="矩形 710688"/>
          <p:cNvSpPr/>
          <p:nvPr/>
        </p:nvSpPr>
        <p:spPr>
          <a:xfrm>
            <a:off x="6159818" y="2380615"/>
            <a:ext cx="2028825" cy="696913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0690" name="矩形 710689"/>
          <p:cNvSpPr/>
          <p:nvPr/>
        </p:nvSpPr>
        <p:spPr>
          <a:xfrm>
            <a:off x="4041970" y="5235192"/>
            <a:ext cx="2214563" cy="696912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71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8700"/>
            <a:ext cx="10330815" cy="532955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</a:p>
        </p:txBody>
      </p:sp>
      <p:sp>
        <p:nvSpPr>
          <p:cNvPr id="717826" name="文本占位符 717825"/>
          <p:cNvSpPr>
            <a:spLocks noGrp="1"/>
          </p:cNvSpPr>
          <p:nvPr/>
        </p:nvSpPr>
        <p:spPr>
          <a:xfrm>
            <a:off x="1451610" y="1091565"/>
            <a:ext cx="8378825" cy="16208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0">
              <a:buBlip>
                <a:blip r:embed="rId3"/>
              </a:buBlip>
              <a:tabLst>
                <a:tab pos="1171575" algn="l"/>
              </a:tabLst>
            </a:pPr>
            <a:r>
              <a:rPr lang="en-US" altLang="zh-CN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设有</a:t>
            </a: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个同种电子元件，其中</a:t>
            </a: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个废品。装配仪器</a:t>
            </a:r>
          </a:p>
          <a:p>
            <a:pPr marL="0" indent="0" defTabSz="0">
              <a:buNone/>
              <a:tabLst>
                <a:tab pos="1171575" algn="l"/>
              </a:tabLst>
            </a:pP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         时，从这</a:t>
            </a: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个中任取</a:t>
            </a: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个，若是废品，扔掉后重取</a:t>
            </a:r>
          </a:p>
          <a:p>
            <a:pPr marL="0" indent="0" defTabSz="0">
              <a:buNone/>
              <a:tabLst>
                <a:tab pos="1171575" algn="l"/>
              </a:tabLst>
            </a:pP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只，求在取到正品之前已取出的废品数</a:t>
            </a: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0" i="0" dirty="0">
                <a:latin typeface="宋体" panose="02010600030101010101" pitchFamily="2" charset="-122"/>
                <a:ea typeface="宋体" panose="02010600030101010101" pitchFamily="2" charset="-122"/>
              </a:rPr>
              <a:t>的期望。</a:t>
            </a:r>
          </a:p>
        </p:txBody>
      </p:sp>
      <p:graphicFrame>
        <p:nvGraphicFramePr>
          <p:cNvPr id="717860" name="对象 717859"/>
          <p:cNvGraphicFramePr/>
          <p:nvPr/>
        </p:nvGraphicFramePr>
        <p:xfrm>
          <a:off x="3832860" y="5544503"/>
          <a:ext cx="46799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r:id="rId4" imgW="2221230" imgH="342900" progId="Equation.DSMT4">
                  <p:embed/>
                </p:oleObj>
              </mc:Choice>
              <mc:Fallback>
                <p:oleObj r:id="rId4" imgW="2221230" imgH="342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2860" y="5544503"/>
                        <a:ext cx="467995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78" name="文本框 717877"/>
          <p:cNvSpPr txBox="1"/>
          <p:nvPr/>
        </p:nvSpPr>
        <p:spPr>
          <a:xfrm>
            <a:off x="2516823" y="2596515"/>
            <a:ext cx="2822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marL="228600" indent="-228600">
              <a:buClr>
                <a:schemeClr val="tx1"/>
              </a:buClr>
              <a:buSzPct val="80000"/>
            </a:pPr>
            <a:r>
              <a:rPr lang="zh-CN" altLang="en-US" b="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解：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zh-CN" altLang="en-US" b="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的分布律为：</a:t>
            </a:r>
          </a:p>
        </p:txBody>
      </p:sp>
      <p:graphicFrame>
        <p:nvGraphicFramePr>
          <p:cNvPr id="717885" name="对象 717884"/>
          <p:cNvGraphicFramePr/>
          <p:nvPr/>
        </p:nvGraphicFramePr>
        <p:xfrm>
          <a:off x="3018473" y="3195003"/>
          <a:ext cx="2946400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r:id="rId6" imgW="1421765" imgH="850265" progId="Equation.DSMT4">
                  <p:embed/>
                </p:oleObj>
              </mc:Choice>
              <mc:Fallback>
                <p:oleObj r:id="rId6" imgW="1421765" imgH="85026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18473" y="3195003"/>
                        <a:ext cx="2946400" cy="176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86" name="直接连接符 717885"/>
          <p:cNvSpPr/>
          <p:nvPr/>
        </p:nvSpPr>
        <p:spPr>
          <a:xfrm>
            <a:off x="2888298" y="3790315"/>
            <a:ext cx="3317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717887" name="直接连接符 717886"/>
          <p:cNvSpPr/>
          <p:nvPr/>
        </p:nvSpPr>
        <p:spPr>
          <a:xfrm>
            <a:off x="3623310" y="3198178"/>
            <a:ext cx="0" cy="15779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  <p:graphicFrame>
        <p:nvGraphicFramePr>
          <p:cNvPr id="717888" name="对象 717887"/>
          <p:cNvGraphicFramePr/>
          <p:nvPr/>
        </p:nvGraphicFramePr>
        <p:xfrm>
          <a:off x="6331585" y="3477578"/>
          <a:ext cx="3656013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r:id="rId8" imgW="1764665" imgH="673100" progId="Equation.DSMT4">
                  <p:embed/>
                </p:oleObj>
              </mc:Choice>
              <mc:Fallback>
                <p:oleObj r:id="rId8" imgW="1764665" imgH="6731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31585" y="3477578"/>
                        <a:ext cx="3656013" cy="1395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89" name="直接连接符 717888"/>
          <p:cNvSpPr/>
          <p:nvPr/>
        </p:nvSpPr>
        <p:spPr>
          <a:xfrm>
            <a:off x="6904673" y="4149090"/>
            <a:ext cx="30130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717890" name="直接连接符 717889"/>
          <p:cNvSpPr/>
          <p:nvPr/>
        </p:nvSpPr>
        <p:spPr>
          <a:xfrm>
            <a:off x="7479348" y="3466465"/>
            <a:ext cx="0" cy="1346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19175"/>
            <a:ext cx="10330815" cy="53454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</a:p>
        </p:txBody>
      </p:sp>
      <p:sp>
        <p:nvSpPr>
          <p:cNvPr id="1475587" name="文本占位符 1475586"/>
          <p:cNvSpPr>
            <a:spLocks noGrp="1"/>
          </p:cNvSpPr>
          <p:nvPr/>
        </p:nvSpPr>
        <p:spPr>
          <a:xfrm>
            <a:off x="2427288" y="1018858"/>
            <a:ext cx="8332787" cy="23447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0">
              <a:buBlip>
                <a:blip r:embed="rId3"/>
              </a:buBlip>
              <a:tabLst>
                <a:tab pos="1158875" algn="l"/>
              </a:tabLst>
            </a:pPr>
            <a:r>
              <a:rPr lang="en-US" altLang="zh-CN" sz="24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例：设一台机器一天内发生故障的概率为</a:t>
            </a:r>
            <a:r>
              <a:rPr lang="en-US" altLang="zh-CN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0.2</a:t>
            </a: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，机器发生</a:t>
            </a:r>
          </a:p>
          <a:p>
            <a:pPr marL="0" indent="0" defTabSz="0">
              <a:buNone/>
              <a:tabLst>
                <a:tab pos="1158875" algn="l"/>
              </a:tabLst>
            </a:pP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     故障时全天停工。若一周</a:t>
            </a:r>
            <a:r>
              <a:rPr lang="en-US" altLang="zh-CN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5</a:t>
            </a: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个工作日里无故障，可获</a:t>
            </a:r>
          </a:p>
          <a:p>
            <a:pPr marL="0" indent="0" defTabSz="0">
              <a:buNone/>
              <a:tabLst>
                <a:tab pos="1158875" algn="l"/>
              </a:tabLst>
            </a:pP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     利</a:t>
            </a:r>
            <a:r>
              <a:rPr lang="en-US" altLang="zh-CN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10</a:t>
            </a: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万元；发生一次故障获利</a:t>
            </a:r>
            <a:r>
              <a:rPr lang="en-US" altLang="zh-CN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5</a:t>
            </a: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万元；发生</a:t>
            </a:r>
            <a:r>
              <a:rPr lang="en-US" altLang="zh-CN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次故障</a:t>
            </a:r>
          </a:p>
          <a:p>
            <a:pPr marL="0" indent="0" defTabSz="0">
              <a:buNone/>
              <a:tabLst>
                <a:tab pos="1158875" algn="l"/>
              </a:tabLst>
            </a:pP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     获利</a:t>
            </a:r>
            <a:r>
              <a:rPr lang="en-US" altLang="zh-CN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0</a:t>
            </a: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元，发生</a:t>
            </a:r>
            <a:r>
              <a:rPr lang="en-US" altLang="zh-CN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次或以上故障亏损</a:t>
            </a:r>
            <a:r>
              <a:rPr lang="en-US" altLang="zh-CN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万元，求一周内</a:t>
            </a:r>
          </a:p>
          <a:p>
            <a:pPr marL="0" indent="0" defTabSz="0">
              <a:buNone/>
              <a:tabLst>
                <a:tab pos="1158875" algn="l"/>
              </a:tabLst>
            </a:pP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     期望利润是多少？	</a:t>
            </a:r>
          </a:p>
        </p:txBody>
      </p:sp>
      <p:graphicFrame>
        <p:nvGraphicFramePr>
          <p:cNvPr id="1475593" name="对象 1475592"/>
          <p:cNvGraphicFramePr/>
          <p:nvPr/>
        </p:nvGraphicFramePr>
        <p:xfrm>
          <a:off x="4860290" y="5915025"/>
          <a:ext cx="34671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r:id="rId4" imgW="1661795" imgH="215900" progId="Equation.DSMT4">
                  <p:embed/>
                </p:oleObj>
              </mc:Choice>
              <mc:Fallback>
                <p:oleObj r:id="rId4" imgW="1661795" imgH="215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0290" y="5915025"/>
                        <a:ext cx="34671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5629" name="矩形 1475628"/>
          <p:cNvSpPr/>
          <p:nvPr/>
        </p:nvSpPr>
        <p:spPr>
          <a:xfrm>
            <a:off x="3138488" y="2942908"/>
            <a:ext cx="6389687" cy="420687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bg1"/>
              </a:buClr>
            </a:pP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解：设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表示一周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5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天内机器发生故障天数，</a:t>
            </a:r>
          </a:p>
        </p:txBody>
      </p:sp>
      <p:graphicFrame>
        <p:nvGraphicFramePr>
          <p:cNvPr id="1475630" name="对象 1475629"/>
          <p:cNvGraphicFramePr/>
          <p:nvPr/>
        </p:nvGraphicFramePr>
        <p:xfrm>
          <a:off x="3886518" y="3293745"/>
          <a:ext cx="2317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r:id="rId6" imgW="1116330" imgH="215900" progId="Equation.DSMT4">
                  <p:embed/>
                </p:oleObj>
              </mc:Choice>
              <mc:Fallback>
                <p:oleObj r:id="rId6" imgW="1116330" imgH="2159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6518" y="3293745"/>
                        <a:ext cx="23177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5631" name="矩形 1475630"/>
          <p:cNvSpPr/>
          <p:nvPr/>
        </p:nvSpPr>
        <p:spPr>
          <a:xfrm>
            <a:off x="3389630" y="3838258"/>
            <a:ext cx="6389688" cy="420687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bg1"/>
              </a:buClr>
            </a:pP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设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Y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表示一周内所获利润，则</a:t>
            </a:r>
          </a:p>
        </p:txBody>
      </p:sp>
      <p:graphicFrame>
        <p:nvGraphicFramePr>
          <p:cNvPr id="1475632" name="对象 1475631"/>
          <p:cNvGraphicFramePr/>
          <p:nvPr/>
        </p:nvGraphicFramePr>
        <p:xfrm>
          <a:off x="4283393" y="4284345"/>
          <a:ext cx="41005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8" imgW="2578100" imgH="457200" progId="Equation.DSMT4">
                  <p:embed/>
                </p:oleObj>
              </mc:Choice>
              <mc:Fallback>
                <p:oleObj r:id="rId8" imgW="2578100" imgH="457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3393" y="4284345"/>
                        <a:ext cx="4100512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5633" name="对象 1475632"/>
          <p:cNvGraphicFramePr/>
          <p:nvPr/>
        </p:nvGraphicFramePr>
        <p:xfrm>
          <a:off x="4892993" y="4979670"/>
          <a:ext cx="44497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10" imgW="2183765" imgH="431800" progId="Equation.DSMT4">
                  <p:embed/>
                </p:oleObj>
              </mc:Choice>
              <mc:Fallback>
                <p:oleObj r:id="rId10" imgW="2183765" imgH="431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92993" y="4979670"/>
                        <a:ext cx="4449762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5634" name="直接连接符 1475633"/>
          <p:cNvSpPr/>
          <p:nvPr/>
        </p:nvSpPr>
        <p:spPr>
          <a:xfrm>
            <a:off x="4892993" y="5410200"/>
            <a:ext cx="49847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1475635" name="直接连接符 1475634"/>
          <p:cNvSpPr/>
          <p:nvPr/>
        </p:nvSpPr>
        <p:spPr>
          <a:xfrm>
            <a:off x="5437188" y="4979670"/>
            <a:ext cx="0" cy="8604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5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5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5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629" grpId="0"/>
      <p:bldP spid="14756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76655" y="1057275"/>
            <a:ext cx="10330815" cy="53454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</a:p>
        </p:txBody>
      </p:sp>
      <p:sp>
        <p:nvSpPr>
          <p:cNvPr id="2" name="文本占位符 1486850"/>
          <p:cNvSpPr>
            <a:spLocks noGrp="1"/>
          </p:cNvSpPr>
          <p:nvPr/>
        </p:nvSpPr>
        <p:spPr>
          <a:xfrm>
            <a:off x="2418715" y="1359853"/>
            <a:ext cx="38100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zh-CN" altLang="en-US" sz="2800" b="0" i="0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3522028" y="1434465"/>
          <a:ext cx="3500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r:id="rId4" imgW="1638300" imgH="228600" progId="Equation.DSMT4">
                  <p:embed/>
                </p:oleObj>
              </mc:Choice>
              <mc:Fallback>
                <p:oleObj r:id="rId4" imgW="16383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2028" y="1434465"/>
                        <a:ext cx="3500437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3080703" y="1998028"/>
          <a:ext cx="54229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r:id="rId6" imgW="3097530" imgH="584200" progId="Equation.DSMT4">
                  <p:embed/>
                </p:oleObj>
              </mc:Choice>
              <mc:Fallback>
                <p:oleObj r:id="rId6" imgW="3097530" imgH="584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0703" y="1998028"/>
                        <a:ext cx="542290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556953" y="3156903"/>
          <a:ext cx="1955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r:id="rId8" imgW="1116330" imgH="203200" progId="Equation.DSMT4">
                  <p:embed/>
                </p:oleObj>
              </mc:Choice>
              <mc:Fallback>
                <p:oleObj r:id="rId8" imgW="1116330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56953" y="3156903"/>
                        <a:ext cx="19558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>
            <p:extLst>
              <p:ext uri="{D42A27DB-BD31-4B8C-83A1-F6EECF244321}">
                <p14:modId xmlns:p14="http://schemas.microsoft.com/office/powerpoint/2010/main" val="1756996914"/>
              </p:ext>
            </p:extLst>
          </p:nvPr>
        </p:nvGraphicFramePr>
        <p:xfrm>
          <a:off x="5601017" y="3123565"/>
          <a:ext cx="21780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r:id="rId10" imgW="1243965" imgH="330200" progId="Equation.DSMT4">
                  <p:embed/>
                </p:oleObj>
              </mc:Choice>
              <mc:Fallback>
                <p:oleObj r:id="rId10" imgW="1243965" imgH="330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01017" y="3123565"/>
                        <a:ext cx="217805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>
            <p:extLst>
              <p:ext uri="{D42A27DB-BD31-4B8C-83A1-F6EECF244321}">
                <p14:modId xmlns:p14="http://schemas.microsoft.com/office/powerpoint/2010/main" val="612584286"/>
              </p:ext>
            </p:extLst>
          </p:nvPr>
        </p:nvGraphicFramePr>
        <p:xfrm>
          <a:off x="6303803" y="3833178"/>
          <a:ext cx="14001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r:id="rId12" imgW="799465" imgH="342900" progId="Equation.DSMT4">
                  <p:embed/>
                </p:oleObj>
              </mc:Choice>
              <mc:Fallback>
                <p:oleObj r:id="rId12" imgW="799465" imgH="3429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03803" y="3833178"/>
                        <a:ext cx="140017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>
            <p:extLst>
              <p:ext uri="{D42A27DB-BD31-4B8C-83A1-F6EECF244321}">
                <p14:modId xmlns:p14="http://schemas.microsoft.com/office/powerpoint/2010/main" val="1378829941"/>
              </p:ext>
            </p:extLst>
          </p:nvPr>
        </p:nvGraphicFramePr>
        <p:xfrm>
          <a:off x="7708265" y="3855403"/>
          <a:ext cx="9112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r:id="rId14" imgW="520700" imgH="330200" progId="Equation.DSMT4">
                  <p:embed/>
                </p:oleObj>
              </mc:Choice>
              <mc:Fallback>
                <p:oleObj r:id="rId14" imgW="520700" imgH="330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08265" y="3855403"/>
                        <a:ext cx="91122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>
            <p:extLst>
              <p:ext uri="{D42A27DB-BD31-4B8C-83A1-F6EECF244321}">
                <p14:modId xmlns:p14="http://schemas.microsoft.com/office/powerpoint/2010/main" val="4188241180"/>
              </p:ext>
            </p:extLst>
          </p:nvPr>
        </p:nvGraphicFramePr>
        <p:xfrm>
          <a:off x="4863465" y="4687827"/>
          <a:ext cx="3756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r:id="rId16" imgW="2143760" imgH="215900" progId="Equation.DSMT4">
                  <p:embed/>
                </p:oleObj>
              </mc:Choice>
              <mc:Fallback>
                <p:oleObj r:id="rId16" imgW="2143760" imgH="2159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63465" y="4687827"/>
                        <a:ext cx="375602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1875"/>
            <a:ext cx="10330815" cy="537845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数学期望</a:t>
            </a:r>
          </a:p>
        </p:txBody>
      </p:sp>
      <p:sp>
        <p:nvSpPr>
          <p:cNvPr id="2166786" name="标题 2166785"/>
          <p:cNvSpPr>
            <a:spLocks noGrp="1"/>
          </p:cNvSpPr>
          <p:nvPr/>
        </p:nvSpPr>
        <p:spPr>
          <a:xfrm>
            <a:off x="2228850" y="1156970"/>
            <a:ext cx="7127875" cy="9350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1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i="0" dirty="0">
                <a:solidFill>
                  <a:schemeClr val="accent2"/>
                </a:solidFill>
              </a:rPr>
              <a:t>几种重要分布的数学期望</a:t>
            </a:r>
          </a:p>
        </p:txBody>
      </p:sp>
      <p:graphicFrame>
        <p:nvGraphicFramePr>
          <p:cNvPr id="2166787" name="对象 2166786"/>
          <p:cNvGraphicFramePr>
            <a:graphicFrameLocks noGrp="1"/>
          </p:cNvGraphicFramePr>
          <p:nvPr/>
        </p:nvGraphicFramePr>
        <p:xfrm>
          <a:off x="2589213" y="2299970"/>
          <a:ext cx="7488237" cy="379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3" imgW="2984500" imgH="1511300" progId="Equation.3">
                  <p:embed/>
                </p:oleObj>
              </mc:Choice>
              <mc:Fallback>
                <p:oleObj r:id="rId3" imgW="2984500" imgH="15113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9213" y="2299970"/>
                        <a:ext cx="7488237" cy="37925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66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66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6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6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6786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1049</Words>
  <Application>Microsoft Office PowerPoint</Application>
  <PresentationFormat>宽屏</PresentationFormat>
  <Paragraphs>205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DengXian</vt:lpstr>
      <vt:lpstr>DengXian Light</vt:lpstr>
      <vt:lpstr>黑体</vt:lpstr>
      <vt:lpstr>华文琥珀</vt:lpstr>
      <vt:lpstr>隶书</vt:lpstr>
      <vt:lpstr>宋体</vt:lpstr>
      <vt:lpstr>Arial</vt:lpstr>
      <vt:lpstr>Tahoma</vt:lpstr>
      <vt:lpstr>Times</vt:lpstr>
      <vt:lpstr>Times New Roman</vt:lpstr>
      <vt:lpstr>Wingdings</vt:lpstr>
      <vt:lpstr>自定义设计方案</vt:lpstr>
      <vt:lpstr>Equation.DSMT4</vt:lpstr>
      <vt:lpstr>Microsoft 公式 3.0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吕 亚楠</cp:lastModifiedBy>
  <cp:revision>97</cp:revision>
  <dcterms:created xsi:type="dcterms:W3CDTF">2017-09-02T13:34:00Z</dcterms:created>
  <dcterms:modified xsi:type="dcterms:W3CDTF">2018-06-01T14:57:19Z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