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305" r:id="rId14"/>
    <p:sldId id="30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25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31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wmf"/><Relationship Id="rId9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31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47.wmf"/><Relationship Id="rId1" Type="http://schemas.openxmlformats.org/officeDocument/2006/relationships/image" Target="../media/image67.emf"/><Relationship Id="rId4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4" Type="http://schemas.openxmlformats.org/officeDocument/2006/relationships/image" Target="../media/image13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8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9.emf"/><Relationship Id="rId3" Type="http://schemas.openxmlformats.org/officeDocument/2006/relationships/image" Target="../media/image41.w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5" Type="http://schemas.openxmlformats.org/officeDocument/2006/relationships/audio" Target="../media/audio1.wav"/><Relationship Id="rId4" Type="http://schemas.openxmlformats.org/officeDocument/2006/relationships/slide" Target="slide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8.emf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52.emf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1.emf"/><Relationship Id="rId4" Type="http://schemas.openxmlformats.org/officeDocument/2006/relationships/image" Target="../media/image31.wmf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1.emf"/><Relationship Id="rId3" Type="http://schemas.openxmlformats.org/officeDocument/2006/relationships/oleObject" Target="../embeddings/oleObject54.bin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0.e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31.wmf"/><Relationship Id="rId9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3" Type="http://schemas.openxmlformats.org/officeDocument/2006/relationships/image" Target="../media/image8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2.emf"/><Relationship Id="rId5" Type="http://schemas.openxmlformats.org/officeDocument/2006/relationships/image" Target="../media/image133.png"/><Relationship Id="rId10" Type="http://schemas.openxmlformats.org/officeDocument/2006/relationships/oleObject" Target="../embeddings/oleObject130.bin"/><Relationship Id="rId4" Type="http://schemas.openxmlformats.org/officeDocument/2006/relationships/image" Target="../media/image129.emf"/><Relationship Id="rId9" Type="http://schemas.openxmlformats.org/officeDocument/2006/relationships/image" Target="../media/image1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38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5.emf"/><Relationship Id="rId11" Type="http://schemas.openxmlformats.org/officeDocument/2006/relationships/image" Target="../media/image139.png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1.w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999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样本及抽样分布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81018"/>
              </p:ext>
            </p:extLst>
          </p:nvPr>
        </p:nvGraphicFramePr>
        <p:xfrm>
          <a:off x="6334772" y="4069949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348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772" y="4069949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71275"/>
              </p:ext>
            </p:extLst>
          </p:nvPr>
        </p:nvGraphicFramePr>
        <p:xfrm>
          <a:off x="6334772" y="4069949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3348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772" y="4069949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2353322" y="1050524"/>
            <a:ext cx="6477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/>
              <a:t>下面给出的独立同分布下的大数定律，不要求随机变量的方差存在</a:t>
            </a:r>
            <a:r>
              <a:rPr lang="en-US" altLang="zh-CN" sz="2800"/>
              <a:t>.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2272360" y="2993624"/>
            <a:ext cx="80819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</a:t>
            </a:r>
            <a:r>
              <a:rPr lang="zh-CN" altLang="en-US" sz="2800"/>
              <a:t>设随机变量序列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 …   </a:t>
            </a:r>
            <a:r>
              <a:rPr lang="zh-CN" altLang="en-US" sz="2800"/>
              <a:t>相互独立，服从同一分布，具有数学期</a:t>
            </a:r>
            <a:r>
              <a:rPr lang="en-US" altLang="zh-CN" sz="2800" i="1"/>
              <a:t>E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i</a:t>
            </a:r>
            <a:r>
              <a:rPr lang="en-US" altLang="zh-CN" sz="2800"/>
              <a:t>)=</a:t>
            </a:r>
            <a:r>
              <a:rPr lang="en-US" altLang="zh-CN" sz="2800" i="1"/>
              <a:t>μ,</a:t>
            </a:r>
            <a:r>
              <a:rPr lang="en-US" altLang="zh-CN" sz="2800"/>
              <a:t> i=1,2,…</a:t>
            </a:r>
            <a:r>
              <a:rPr lang="zh-CN" altLang="en-US" sz="2800"/>
              <a:t>， 则对于任意正数</a:t>
            </a:r>
            <a:r>
              <a:rPr lang="en-US" altLang="zh-CN" sz="3200" i="1"/>
              <a:t>ε</a:t>
            </a:r>
            <a:r>
              <a:rPr lang="en-US" altLang="zh-CN" sz="3200"/>
              <a:t> </a:t>
            </a:r>
            <a:r>
              <a:rPr lang="zh-CN" altLang="en-US" sz="2800"/>
              <a:t>，有</a:t>
            </a: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2488260" y="2436412"/>
            <a:ext cx="488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>
                <a:solidFill>
                  <a:srgbClr val="333399"/>
                </a:solidFill>
              </a:rPr>
              <a:t>3</a:t>
            </a:r>
            <a:r>
              <a:rPr lang="zh-CN" altLang="en-US" sz="2800">
                <a:solidFill>
                  <a:srgbClr val="333399"/>
                </a:solidFill>
              </a:rPr>
              <a:t>、定理三（辛钦大数定律）</a:t>
            </a:r>
          </a:p>
        </p:txBody>
      </p:sp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6344"/>
              </p:ext>
            </p:extLst>
          </p:nvPr>
        </p:nvGraphicFramePr>
        <p:xfrm>
          <a:off x="3420122" y="4784324"/>
          <a:ext cx="51831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6" imgW="3860640" imgH="838080" progId="Equation.3">
                  <p:embed/>
                </p:oleObj>
              </mc:Choice>
              <mc:Fallback>
                <p:oleObj name="公式" r:id="rId6" imgW="3860640" imgH="838080" progId="Equation.3">
                  <p:embed/>
                  <p:pic>
                    <p:nvPicPr>
                      <p:cNvPr id="3348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22" y="4784324"/>
                        <a:ext cx="51831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56124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36812" y="843645"/>
            <a:ext cx="7453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        1</a:t>
            </a:r>
            <a:r>
              <a:rPr lang="zh-CN" altLang="en-US" sz="2800" dirty="0"/>
              <a:t>、辛钦大数定律为寻找随机变量的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期望值提供了一条实际可行的途径</a:t>
            </a:r>
            <a:r>
              <a:rPr lang="en-US" altLang="zh-CN" sz="2800" dirty="0"/>
              <a:t>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77988" y="88333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chemeClr val="accent2"/>
                </a:solidFill>
              </a:rPr>
              <a:t>注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54188" y="2808302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/>
              <a:t>2</a:t>
            </a:r>
            <a:r>
              <a:rPr lang="zh-CN" altLang="en-US" sz="2800"/>
              <a:t>、伯努利大数定律是辛钦定理的特殊情况</a:t>
            </a:r>
            <a:r>
              <a:rPr lang="en-US" altLang="zh-CN" sz="2800"/>
              <a:t>.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863788" y="3417902"/>
            <a:ext cx="509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/>
              <a:t>3</a:t>
            </a:r>
            <a:r>
              <a:rPr lang="zh-CN" altLang="en-US" sz="2800"/>
              <a:t>、辛钦定理具有广泛的适用性</a:t>
            </a:r>
            <a:r>
              <a:rPr lang="en-US" altLang="zh-CN" sz="2800"/>
              <a:t>.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54188" y="4103702"/>
            <a:ext cx="5903913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要估计某地区的平均亩产量 ，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要收割某些有代表性块，例如</a:t>
            </a:r>
            <a:r>
              <a:rPr lang="en-US" altLang="zh-CN" sz="2800" i="1"/>
              <a:t>n </a:t>
            </a:r>
            <a:r>
              <a:rPr lang="zh-CN" altLang="en-US" sz="2800"/>
              <a:t>块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地</a:t>
            </a:r>
            <a:r>
              <a:rPr lang="en-US" altLang="zh-CN" sz="2800"/>
              <a:t>.   </a:t>
            </a:r>
            <a:r>
              <a:rPr lang="zh-CN" altLang="en-US" sz="2800"/>
              <a:t>计算其平均亩产量，则当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较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大时，可用它作为整个地区平均亩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产量的一个估计</a:t>
            </a:r>
            <a:r>
              <a:rPr lang="en-US" altLang="zh-CN" sz="2800"/>
              <a:t>.</a:t>
            </a:r>
          </a:p>
        </p:txBody>
      </p:sp>
      <p:pic>
        <p:nvPicPr>
          <p:cNvPr id="17" name="Picture 7" descr="收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88" y="3646502"/>
            <a:ext cx="2489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8580"/>
              </p:ext>
            </p:extLst>
          </p:nvPr>
        </p:nvGraphicFramePr>
        <p:xfrm>
          <a:off x="4438588" y="1863638"/>
          <a:ext cx="262731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952200" imgH="431640" progId="Equation.3">
                  <p:embed/>
                </p:oleObj>
              </mc:Choice>
              <mc:Fallback>
                <p:oleObj name="Equation" r:id="rId4" imgW="952200" imgH="431640" progId="Equation.3">
                  <p:embed/>
                  <p:pic>
                    <p:nvPicPr>
                      <p:cNvPr id="3358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588" y="1863638"/>
                        <a:ext cx="262731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722085" y="220981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充分大时有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  <p:bldP spid="15" grpId="0" autoUpdateAnimBg="0"/>
      <p:bldP spid="16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4" name="文本框 355329"/>
          <p:cNvSpPr txBox="1"/>
          <p:nvPr/>
        </p:nvSpPr>
        <p:spPr>
          <a:xfrm>
            <a:off x="1998537" y="922884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charset="-122"/>
              </a:rPr>
              <a:t>三、小结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1812130" y="1979913"/>
            <a:ext cx="647700" cy="2041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大</a:t>
            </a: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定</a:t>
            </a: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9118" y="4931075"/>
            <a:ext cx="7678737" cy="11890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大数定律以严格的数学形式表达了随机现象最根本的性质之一：</a:t>
            </a:r>
          </a:p>
        </p:txBody>
      </p:sp>
      <p:sp>
        <p:nvSpPr>
          <p:cNvPr id="7" name="矩形 6"/>
          <p:cNvSpPr/>
          <p:nvPr/>
        </p:nvSpPr>
        <p:spPr>
          <a:xfrm>
            <a:off x="2935162" y="5954235"/>
            <a:ext cx="4321175" cy="519113"/>
          </a:xfrm>
          <a:prstGeom prst="rect">
            <a:avLst/>
          </a:prstGeom>
          <a:solidFill>
            <a:srgbClr val="FFFFEF"/>
          </a:solidFill>
          <a:ln w="9525">
            <a:noFill/>
          </a:ln>
        </p:spPr>
        <p:txBody>
          <a:bodyPr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charset="-122"/>
              </a:rPr>
              <a:t>平均结果的稳定性</a:t>
            </a:r>
          </a:p>
        </p:txBody>
      </p:sp>
      <p:pic>
        <p:nvPicPr>
          <p:cNvPr id="14" name="对象 355339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2604293" y="1764013"/>
            <a:ext cx="381000" cy="3111500"/>
          </a:xfrm>
          <a:prstGeom prst="rect">
            <a:avLst/>
          </a:prstGeom>
          <a:noFill/>
          <a:ln w="38100">
            <a:noFill/>
            <a:miter/>
          </a:ln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729862"/>
              </p:ext>
            </p:extLst>
          </p:nvPr>
        </p:nvGraphicFramePr>
        <p:xfrm>
          <a:off x="8354092" y="2751482"/>
          <a:ext cx="1993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4" imgW="1993680" imgH="990360" progId="Equation.3">
                  <p:embed/>
                </p:oleObj>
              </mc:Choice>
              <mc:Fallback>
                <p:oleObj name="公式" r:id="rId4" imgW="1993680" imgH="990360" progId="Equation.3">
                  <p:embed/>
                  <p:pic>
                    <p:nvPicPr>
                      <p:cNvPr id="355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092" y="2751482"/>
                        <a:ext cx="1993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79430"/>
              </p:ext>
            </p:extLst>
          </p:nvPr>
        </p:nvGraphicFramePr>
        <p:xfrm>
          <a:off x="8354092" y="4169058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公式" r:id="rId6" imgW="1638000" imgH="431640" progId="Equation.3">
                  <p:embed/>
                </p:oleObj>
              </mc:Choice>
              <mc:Fallback>
                <p:oleObj name="公式" r:id="rId6" imgW="1638000" imgH="431640" progId="Equation.3">
                  <p:embed/>
                  <p:pic>
                    <p:nvPicPr>
                      <p:cNvPr id="355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092" y="4169058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4159"/>
              </p:ext>
            </p:extLst>
          </p:nvPr>
        </p:nvGraphicFramePr>
        <p:xfrm>
          <a:off x="8498554" y="1743419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8" imgW="1777680" imgH="419040" progId="Equation.3">
                  <p:embed/>
                </p:oleObj>
              </mc:Choice>
              <mc:Fallback>
                <p:oleObj name="公式" r:id="rId8" imgW="1777680" imgH="419040" progId="Equation.3">
                  <p:embed/>
                  <p:pic>
                    <p:nvPicPr>
                      <p:cNvPr id="355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554" y="1743419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012548"/>
              </p:ext>
            </p:extLst>
          </p:nvPr>
        </p:nvGraphicFramePr>
        <p:xfrm>
          <a:off x="3150267" y="1470369"/>
          <a:ext cx="460533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10" imgW="5244840" imgH="1904760" progId="Equation.3">
                  <p:embed/>
                </p:oleObj>
              </mc:Choice>
              <mc:Fallback>
                <p:oleObj name="公式" r:id="rId10" imgW="5244840" imgH="1904760" progId="Equation.3">
                  <p:embed/>
                  <p:pic>
                    <p:nvPicPr>
                      <p:cNvPr id="355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267" y="1470369"/>
                        <a:ext cx="460533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54028"/>
              </p:ext>
            </p:extLst>
          </p:nvPr>
        </p:nvGraphicFramePr>
        <p:xfrm>
          <a:off x="3004217" y="2751482"/>
          <a:ext cx="48466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12" imgW="5638680" imgH="1371600" progId="Equation.3">
                  <p:embed/>
                </p:oleObj>
              </mc:Choice>
              <mc:Fallback>
                <p:oleObj name="公式" r:id="rId12" imgW="5638680" imgH="1371600" progId="Equation.3">
                  <p:embed/>
                  <p:pic>
                    <p:nvPicPr>
                      <p:cNvPr id="355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217" y="2751482"/>
                        <a:ext cx="48466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34256"/>
              </p:ext>
            </p:extLst>
          </p:nvPr>
        </p:nvGraphicFramePr>
        <p:xfrm>
          <a:off x="3004217" y="3950044"/>
          <a:ext cx="43037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公式" r:id="rId14" imgW="5727600" imgH="1371600" progId="Equation.3">
                  <p:embed/>
                </p:oleObj>
              </mc:Choice>
              <mc:Fallback>
                <p:oleObj name="公式" r:id="rId14" imgW="5727600" imgH="1371600" progId="Equation.3">
                  <p:embed/>
                  <p:pic>
                    <p:nvPicPr>
                      <p:cNvPr id="3553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217" y="3950044"/>
                        <a:ext cx="43037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2514601" y="1143001"/>
            <a:ext cx="6778625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 中心极限定理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4191001" y="2514600"/>
            <a:ext cx="525621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</a:rPr>
              <a:t>中心极限定理的背景</a:t>
            </a:r>
            <a:endParaRPr lang="zh-CN" altLang="en-US" sz="3200"/>
          </a:p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</a:rPr>
              <a:t>中心极限定理的定义</a:t>
            </a:r>
            <a:endParaRPr lang="zh-CN" altLang="en-US" sz="3200"/>
          </a:p>
          <a:p>
            <a:pPr eaLnBrk="0" hangingPunct="0">
              <a:spcBef>
                <a:spcPct val="50000"/>
              </a:spcBef>
            </a:pPr>
            <a:r>
              <a:rPr lang="zh-CN" altLang="en-US" sz="3200"/>
              <a:t>中心极限定理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/>
              <a:t>小结</a:t>
            </a:r>
          </a:p>
        </p:txBody>
      </p:sp>
      <p:pic>
        <p:nvPicPr>
          <p:cNvPr id="356356" name="Picture 4" descr="f012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624139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7" name="Picture 5" descr="f012">
            <a:hlinkClick r:id="rId4" action="ppaction://hlinksldjump" highlightClick="1">
              <a:snd r:embed="rId5" name="chimes.wav"/>
            </a:hlinkClick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4" y="3344864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8" name="Picture 6" descr="f012">
            <a:hlinkClick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4" y="4064001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359" name="Picture 7" descr="f012">
            <a:hlinkClick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4" y="4784726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8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"/>
          <p:cNvSpPr/>
          <p:nvPr/>
        </p:nvSpPr>
        <p:spPr>
          <a:xfrm>
            <a:off x="1168400" y="978613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514600" y="2057401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 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943100" y="1284476"/>
            <a:ext cx="4964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一、中心极限定理的客观背景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943100" y="1983582"/>
            <a:ext cx="807720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        </a:t>
            </a:r>
            <a:r>
              <a:rPr lang="zh-CN" altLang="en-US" dirty="0"/>
              <a:t>在实际问题中许多随机变量是由相互独立随机因素的综合（或和</a:t>
            </a:r>
            <a:r>
              <a:rPr lang="en-US" altLang="zh-CN" dirty="0"/>
              <a:t>)</a:t>
            </a:r>
            <a:r>
              <a:rPr lang="zh-CN" altLang="en-US" dirty="0"/>
              <a:t>影响所形成的</a:t>
            </a:r>
            <a:r>
              <a:rPr lang="en-US" altLang="zh-CN" dirty="0"/>
              <a:t>.</a:t>
            </a: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2133601" y="3167445"/>
            <a:ext cx="81645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例如</a:t>
            </a:r>
            <a:r>
              <a:rPr lang="zh-CN" altLang="en-US" dirty="0"/>
              <a:t>：炮弹射击的落点与目标的偏差，就受着许多随机因素（如瞄准，空气阻力，炮弹或炮身结构等）综合影响的</a:t>
            </a:r>
            <a:r>
              <a:rPr lang="en-US" altLang="zh-CN" dirty="0"/>
              <a:t>.</a:t>
            </a:r>
            <a:r>
              <a:rPr lang="zh-CN" altLang="en-US" dirty="0"/>
              <a:t>每个</a:t>
            </a:r>
            <a:r>
              <a:rPr lang="zh-CN" altLang="en-US" dirty="0">
                <a:solidFill>
                  <a:schemeClr val="tx2"/>
                </a:solidFill>
              </a:rPr>
              <a:t>随机因素的对</a:t>
            </a:r>
            <a:r>
              <a:rPr lang="zh-CN" altLang="en-US" dirty="0"/>
              <a:t>弹着点（随机变量和）</a:t>
            </a:r>
            <a:r>
              <a:rPr lang="zh-CN" altLang="en-US" dirty="0">
                <a:solidFill>
                  <a:schemeClr val="tx2"/>
                </a:solidFill>
              </a:rPr>
              <a:t>所起的作用都是很小的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r>
              <a:rPr lang="zh-CN" altLang="en-US" dirty="0">
                <a:solidFill>
                  <a:schemeClr val="tx2"/>
                </a:solidFill>
              </a:rPr>
              <a:t>那么</a:t>
            </a:r>
            <a:r>
              <a:rPr lang="zh-CN" altLang="en-US" dirty="0"/>
              <a:t>弹着点服从怎样分布 ？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1943100" y="4741109"/>
            <a:ext cx="81534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/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如果一个随机变量是由大量相互独立的随机因素的综合影响所造成，而每一个别因素对这种综合影响中所起的作用不大</a:t>
            </a:r>
            <a:r>
              <a:rPr lang="en-US" altLang="zh-CN" dirty="0">
                <a:solidFill>
                  <a:schemeClr val="accent2"/>
                </a:solidFill>
              </a:rPr>
              <a:t>.   </a:t>
            </a:r>
            <a:r>
              <a:rPr lang="zh-CN" altLang="en-US" dirty="0">
                <a:solidFill>
                  <a:schemeClr val="accent2"/>
                </a:solidFill>
              </a:rPr>
              <a:t>则这种随机变量一般都服从或近似服从正态分布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6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4" grpId="0" autoUpdateAnimBg="0"/>
      <p:bldP spid="339977" grpId="0" autoUpdateAnimBg="0"/>
      <p:bldP spid="3399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  <a:endParaRPr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98675" y="904039"/>
            <a:ext cx="4964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二、中心极限定理定义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70075" y="1205230"/>
            <a:ext cx="8396288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800"/>
              <a:t>        </a:t>
            </a:r>
            <a:r>
              <a:rPr kumimoji="0" lang="zh-CN" altLang="en-US" sz="2800"/>
              <a:t>概率论中有关论证独立随机变量的和的极限分布</a:t>
            </a:r>
          </a:p>
          <a:p>
            <a:pPr>
              <a:lnSpc>
                <a:spcPct val="130000"/>
              </a:lnSpc>
            </a:pPr>
            <a:r>
              <a:rPr kumimoji="0" lang="zh-CN" altLang="en-US" sz="2800"/>
              <a:t>是正态分布的一系列定理称为</a:t>
            </a:r>
            <a:r>
              <a:rPr kumimoji="0" lang="zh-CN" altLang="en-US" sz="2800">
                <a:solidFill>
                  <a:schemeClr val="accent2"/>
                </a:solidFill>
              </a:rPr>
              <a:t>中心极限定理。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022475" y="2348230"/>
            <a:ext cx="82804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/>
              <a:t>        </a:t>
            </a:r>
            <a:r>
              <a:rPr lang="zh-CN" altLang="en-US" sz="2800" dirty="0"/>
              <a:t>由于无穷个随机变量之和可能趋于∞，故我们不研究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个随机变量之和本身而考虑它的标准化的随机变量，即：</a:t>
            </a:r>
            <a:endParaRPr lang="zh-CN" altLang="en-US" sz="2800" b="0" dirty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85465"/>
              </p:ext>
            </p:extLst>
          </p:nvPr>
        </p:nvGraphicFramePr>
        <p:xfrm>
          <a:off x="3698875" y="4100830"/>
          <a:ext cx="37449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3263760" imgH="1663560" progId="Equation.3">
                  <p:embed/>
                </p:oleObj>
              </mc:Choice>
              <mc:Fallback>
                <p:oleObj name="公式" r:id="rId3" imgW="3263760" imgH="1663560" progId="Equation.3">
                  <p:embed/>
                  <p:pic>
                    <p:nvPicPr>
                      <p:cNvPr id="340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100830"/>
                        <a:ext cx="3744913" cy="1714500"/>
                      </a:xfrm>
                      <a:prstGeom prst="rect">
                        <a:avLst/>
                      </a:prstGeom>
                      <a:solidFill>
                        <a:srgbClr val="0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17806"/>
              </p:ext>
            </p:extLst>
          </p:nvPr>
        </p:nvGraphicFramePr>
        <p:xfrm>
          <a:off x="2708275" y="6005830"/>
          <a:ext cx="6453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6121080" imgH="444240" progId="Equation.3">
                  <p:embed/>
                </p:oleObj>
              </mc:Choice>
              <mc:Fallback>
                <p:oleObj name="公式" r:id="rId5" imgW="6121080" imgH="444240" progId="Equation.3">
                  <p:embed/>
                  <p:pic>
                    <p:nvPicPr>
                      <p:cNvPr id="340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6005830"/>
                        <a:ext cx="6453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48839"/>
              </p:ext>
            </p:extLst>
          </p:nvPr>
        </p:nvGraphicFramePr>
        <p:xfrm>
          <a:off x="6126163" y="361254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573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361254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99583"/>
              </p:ext>
            </p:extLst>
          </p:nvPr>
        </p:nvGraphicFramePr>
        <p:xfrm>
          <a:off x="6126163" y="361254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357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361254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11247"/>
              </p:ext>
            </p:extLst>
          </p:nvPr>
        </p:nvGraphicFramePr>
        <p:xfrm>
          <a:off x="1692275" y="4833328"/>
          <a:ext cx="51133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6" imgW="5130720" imgH="1638000" progId="Equation.3">
                  <p:embed/>
                </p:oleObj>
              </mc:Choice>
              <mc:Fallback>
                <p:oleObj name="公式" r:id="rId6" imgW="5130720" imgH="1638000" progId="Equation.3">
                  <p:embed/>
                  <p:pic>
                    <p:nvPicPr>
                      <p:cNvPr id="357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33328"/>
                        <a:ext cx="5113338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908175" y="872516"/>
            <a:ext cx="749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、定理四（独立同分布下的中心极限定理）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24232"/>
              </p:ext>
            </p:extLst>
          </p:nvPr>
        </p:nvGraphicFramePr>
        <p:xfrm>
          <a:off x="1862138" y="1520216"/>
          <a:ext cx="865028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公式" r:id="rId8" imgW="8305560" imgH="1574640" progId="Equation.3">
                  <p:embed/>
                </p:oleObj>
              </mc:Choice>
              <mc:Fallback>
                <p:oleObj name="公式" r:id="rId8" imgW="8305560" imgH="1574640" progId="Equation.3">
                  <p:embed/>
                  <p:pic>
                    <p:nvPicPr>
                      <p:cNvPr id="357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520216"/>
                        <a:ext cx="865028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67391"/>
              </p:ext>
            </p:extLst>
          </p:nvPr>
        </p:nvGraphicFramePr>
        <p:xfrm>
          <a:off x="5726113" y="3510941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公式" r:id="rId10" imgW="914400" imgH="419040" progId="Equation.3">
                  <p:embed/>
                </p:oleObj>
              </mc:Choice>
              <mc:Fallback>
                <p:oleObj name="公式" r:id="rId10" imgW="914400" imgH="419040" progId="Equation.3">
                  <p:embed/>
                  <p:pic>
                    <p:nvPicPr>
                      <p:cNvPr id="357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3510941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31891"/>
              </p:ext>
            </p:extLst>
          </p:nvPr>
        </p:nvGraphicFramePr>
        <p:xfrm>
          <a:off x="539750" y="3175978"/>
          <a:ext cx="49688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公式" r:id="rId12" imgW="2819160" imgH="888840" progId="Equation.3">
                  <p:embed/>
                </p:oleObj>
              </mc:Choice>
              <mc:Fallback>
                <p:oleObj name="公式" r:id="rId12" imgW="2819160" imgH="888840" progId="Equation.3">
                  <p:embed/>
                  <p:pic>
                    <p:nvPicPr>
                      <p:cNvPr id="35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75978"/>
                        <a:ext cx="49688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93104"/>
              </p:ext>
            </p:extLst>
          </p:nvPr>
        </p:nvGraphicFramePr>
        <p:xfrm>
          <a:off x="5483225" y="3752241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公式" r:id="rId14" imgW="5029200" imgH="444240" progId="Equation.3">
                  <p:embed/>
                </p:oleObj>
              </mc:Choice>
              <mc:Fallback>
                <p:oleObj name="公式" r:id="rId14" imgW="5029200" imgH="444240" progId="Equation.3">
                  <p:embed/>
                  <p:pic>
                    <p:nvPicPr>
                      <p:cNvPr id="357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3752241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04126"/>
              </p:ext>
            </p:extLst>
          </p:nvPr>
        </p:nvGraphicFramePr>
        <p:xfrm>
          <a:off x="6516688" y="2528278"/>
          <a:ext cx="2971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公式" r:id="rId16" imgW="2971800" imgH="799920" progId="Equation.3">
                  <p:embed/>
                </p:oleObj>
              </mc:Choice>
              <mc:Fallback>
                <p:oleObj name="公式" r:id="rId16" imgW="2971800" imgH="799920" progId="Equation.3">
                  <p:embed/>
                  <p:pic>
                    <p:nvPicPr>
                      <p:cNvPr id="357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528278"/>
                        <a:ext cx="2971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7377"/>
              </p:ext>
            </p:extLst>
          </p:nvPr>
        </p:nvGraphicFramePr>
        <p:xfrm>
          <a:off x="6732588" y="5193691"/>
          <a:ext cx="27352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公式" r:id="rId18" imgW="2349360" imgH="850680" progId="Equation.3">
                  <p:embed/>
                </p:oleObj>
              </mc:Choice>
              <mc:Fallback>
                <p:oleObj name="公式" r:id="rId18" imgW="2349360" imgH="850680" progId="Equation.3">
                  <p:embed/>
                  <p:pic>
                    <p:nvPicPr>
                      <p:cNvPr id="3573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193691"/>
                        <a:ext cx="27352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276811"/>
              </p:ext>
            </p:extLst>
          </p:nvPr>
        </p:nvGraphicFramePr>
        <p:xfrm>
          <a:off x="9432925" y="5409591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公式" r:id="rId20" imgW="1079280" imgH="393480" progId="Equation.3">
                  <p:embed/>
                </p:oleObj>
              </mc:Choice>
              <mc:Fallback>
                <p:oleObj name="公式" r:id="rId20" imgW="1079280" imgH="393480" progId="Equation.3">
                  <p:embed/>
                  <p:pic>
                    <p:nvPicPr>
                      <p:cNvPr id="357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925" y="5409591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870075" y="97409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333399"/>
                </a:solidFill>
              </a:rPr>
              <a:t>注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0948"/>
              </p:ext>
            </p:extLst>
          </p:nvPr>
        </p:nvGraphicFramePr>
        <p:xfrm>
          <a:off x="1984837" y="894546"/>
          <a:ext cx="8483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8140680" imgH="2666880" progId="Equation.3">
                  <p:embed/>
                </p:oleObj>
              </mc:Choice>
              <mc:Fallback>
                <p:oleObj name="Equation" r:id="rId3" imgW="8140680" imgH="2666880" progId="Equation.3">
                  <p:embed/>
                  <p:pic>
                    <p:nvPicPr>
                      <p:cNvPr id="358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837" y="894546"/>
                        <a:ext cx="8483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28593"/>
              </p:ext>
            </p:extLst>
          </p:nvPr>
        </p:nvGraphicFramePr>
        <p:xfrm>
          <a:off x="1928019" y="3602178"/>
          <a:ext cx="84248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5" imgW="8331120" imgH="1447560" progId="Equation.3">
                  <p:embed/>
                </p:oleObj>
              </mc:Choice>
              <mc:Fallback>
                <p:oleObj name="公式" r:id="rId5" imgW="8331120" imgH="1447560" progId="Equation.3">
                  <p:embed/>
                  <p:pic>
                    <p:nvPicPr>
                      <p:cNvPr id="358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9" y="3602178"/>
                        <a:ext cx="84248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41071"/>
              </p:ext>
            </p:extLst>
          </p:nvPr>
        </p:nvGraphicFramePr>
        <p:xfrm>
          <a:off x="2540000" y="4662332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7" imgW="2476440" imgH="838080" progId="Equation.3">
                  <p:embed/>
                </p:oleObj>
              </mc:Choice>
              <mc:Fallback>
                <p:oleObj name="公式" r:id="rId7" imgW="2476440" imgH="838080" progId="Equation.3">
                  <p:embed/>
                  <p:pic>
                    <p:nvPicPr>
                      <p:cNvPr id="358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662332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65191"/>
              </p:ext>
            </p:extLst>
          </p:nvPr>
        </p:nvGraphicFramePr>
        <p:xfrm>
          <a:off x="6045200" y="3482001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9" imgW="190440" imgH="419040" progId="Equation.3">
                  <p:embed/>
                </p:oleObj>
              </mc:Choice>
              <mc:Fallback>
                <p:oleObj name="公式" r:id="rId9" imgW="190440" imgH="419040" progId="Equation.3">
                  <p:embed/>
                  <p:pic>
                    <p:nvPicPr>
                      <p:cNvPr id="358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482001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36763" y="5312389"/>
            <a:ext cx="82137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/>
              <a:t>    3</a:t>
            </a:r>
            <a:r>
              <a:rPr lang="zh-CN" altLang="en-US" sz="2800"/>
              <a:t>、虽然在一般情况下，我们很难求出</a:t>
            </a:r>
            <a:r>
              <a:rPr lang="zh-CN" altLang="en-US" sz="2800" i="1"/>
              <a:t>           </a:t>
            </a:r>
            <a:r>
              <a:rPr lang="zh-CN" altLang="en-US" sz="2800"/>
              <a:t>的分布的确切形式，但当</a:t>
            </a:r>
            <a:r>
              <a:rPr lang="en-US" altLang="zh-CN" sz="2800" i="1"/>
              <a:t>n</a:t>
            </a:r>
            <a:r>
              <a:rPr lang="zh-CN" altLang="en-US" sz="2800"/>
              <a:t>很大时，可以求出近似分布</a:t>
            </a:r>
            <a:r>
              <a:rPr lang="en-US" altLang="zh-CN" sz="2800"/>
              <a:t>.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40429"/>
              </p:ext>
            </p:extLst>
          </p:nvPr>
        </p:nvGraphicFramePr>
        <p:xfrm>
          <a:off x="8445500" y="5275876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1" imgW="838080" imgH="799920" progId="Equation.3">
                  <p:embed/>
                </p:oleObj>
              </mc:Choice>
              <mc:Fallback>
                <p:oleObj name="公式" r:id="rId11" imgW="838080" imgH="799920" progId="Equation.3">
                  <p:embed/>
                  <p:pic>
                    <p:nvPicPr>
                      <p:cNvPr id="358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5275876"/>
                        <a:ext cx="838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68750"/>
              </p:ext>
            </p:extLst>
          </p:nvPr>
        </p:nvGraphicFramePr>
        <p:xfrm>
          <a:off x="6806210" y="353885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59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210" y="353885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45258"/>
              </p:ext>
            </p:extLst>
          </p:nvPr>
        </p:nvGraphicFramePr>
        <p:xfrm>
          <a:off x="6806210" y="353885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359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210" y="353885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558060" y="891742"/>
            <a:ext cx="664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333399"/>
                </a:solidFill>
              </a:rPr>
              <a:t>2</a:t>
            </a:r>
            <a:r>
              <a:rPr lang="zh-CN" altLang="en-US" sz="2800" dirty="0">
                <a:solidFill>
                  <a:srgbClr val="333399"/>
                </a:solidFill>
              </a:rPr>
              <a:t>、定理五（李雅普诺夫</a:t>
            </a:r>
            <a:r>
              <a:rPr lang="en-US" altLang="zh-CN" sz="2800" dirty="0">
                <a:solidFill>
                  <a:srgbClr val="333399"/>
                </a:solidFill>
              </a:rPr>
              <a:t>(</a:t>
            </a:r>
            <a:r>
              <a:rPr lang="en-US" altLang="zh-CN" sz="2800" dirty="0" err="1">
                <a:solidFill>
                  <a:srgbClr val="333399"/>
                </a:solidFill>
              </a:rPr>
              <a:t>Liapounov</a:t>
            </a:r>
            <a:r>
              <a:rPr lang="en-US" altLang="zh-CN" sz="2800" dirty="0">
                <a:solidFill>
                  <a:srgbClr val="333399"/>
                </a:solidFill>
              </a:rPr>
              <a:t>)</a:t>
            </a:r>
            <a:r>
              <a:rPr lang="zh-CN" altLang="en-US" sz="2800" dirty="0">
                <a:solidFill>
                  <a:srgbClr val="333399"/>
                </a:solidFill>
              </a:rPr>
              <a:t>定理</a:t>
            </a:r>
            <a:r>
              <a:rPr lang="en-US" altLang="zh-CN" sz="2800" dirty="0">
                <a:solidFill>
                  <a:srgbClr val="333399"/>
                </a:solidFill>
              </a:rPr>
              <a:t>)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2312"/>
              </p:ext>
            </p:extLst>
          </p:nvPr>
        </p:nvGraphicFramePr>
        <p:xfrm>
          <a:off x="2840635" y="1394143"/>
          <a:ext cx="8126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6" imgW="7912080" imgH="1600200" progId="Equation.3">
                  <p:embed/>
                </p:oleObj>
              </mc:Choice>
              <mc:Fallback>
                <p:oleObj name="公式" r:id="rId6" imgW="7912080" imgH="1600200" progId="Equation.3">
                  <p:embed/>
                  <p:pic>
                    <p:nvPicPr>
                      <p:cNvPr id="359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635" y="1394143"/>
                        <a:ext cx="81264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26272"/>
              </p:ext>
            </p:extLst>
          </p:nvPr>
        </p:nvGraphicFramePr>
        <p:xfrm>
          <a:off x="3267673" y="2986405"/>
          <a:ext cx="337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8" imgW="3377880" imgH="799920" progId="Equation.3">
                  <p:embed/>
                </p:oleObj>
              </mc:Choice>
              <mc:Fallback>
                <p:oleObj name="公式" r:id="rId8" imgW="3377880" imgH="799920" progId="Equation.3">
                  <p:embed/>
                  <p:pic>
                    <p:nvPicPr>
                      <p:cNvPr id="359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673" y="2986405"/>
                        <a:ext cx="3378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87853"/>
              </p:ext>
            </p:extLst>
          </p:nvPr>
        </p:nvGraphicFramePr>
        <p:xfrm>
          <a:off x="3066060" y="3956368"/>
          <a:ext cx="7162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10" imgW="6476760" imgH="1485720" progId="Equation.3">
                  <p:embed/>
                </p:oleObj>
              </mc:Choice>
              <mc:Fallback>
                <p:oleObj name="公式" r:id="rId10" imgW="6476760" imgH="1485720" progId="Equation.3">
                  <p:embed/>
                  <p:pic>
                    <p:nvPicPr>
                      <p:cNvPr id="359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060" y="3956368"/>
                        <a:ext cx="7162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43889"/>
              </p:ext>
            </p:extLst>
          </p:nvPr>
        </p:nvGraphicFramePr>
        <p:xfrm>
          <a:off x="2985098" y="5650230"/>
          <a:ext cx="5626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公式" r:id="rId12" imgW="5626080" imgH="799920" progId="Equation.3">
                  <p:embed/>
                </p:oleObj>
              </mc:Choice>
              <mc:Fallback>
                <p:oleObj name="公式" r:id="rId12" imgW="5626080" imgH="799920" progId="Equation.3">
                  <p:embed/>
                  <p:pic>
                    <p:nvPicPr>
                      <p:cNvPr id="359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098" y="5650230"/>
                        <a:ext cx="5626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8857260" y="3256280"/>
            <a:ext cx="1676400" cy="1008063"/>
          </a:xfrm>
          <a:prstGeom prst="wedgeRoundRectCallout">
            <a:avLst>
              <a:gd name="adj1" fmla="val -61366"/>
              <a:gd name="adj2" fmla="val 8921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333399"/>
                </a:solidFill>
              </a:rPr>
              <a:t>李雅普诺夫</a:t>
            </a:r>
          </a:p>
          <a:p>
            <a:pPr algn="ctr"/>
            <a:r>
              <a:rPr lang="zh-CN" altLang="en-US">
                <a:solidFill>
                  <a:srgbClr val="333399"/>
                </a:solidFill>
              </a:rPr>
              <a:t>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02848"/>
              </p:ext>
            </p:extLst>
          </p:nvPr>
        </p:nvGraphicFramePr>
        <p:xfrm>
          <a:off x="3118919" y="974090"/>
          <a:ext cx="5600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3" imgW="5600520" imgH="1663560" progId="Equation.3">
                  <p:embed/>
                </p:oleObj>
              </mc:Choice>
              <mc:Fallback>
                <p:oleObj name="公式" r:id="rId3" imgW="5600520" imgH="1663560" progId="Equation.3">
                  <p:embed/>
                  <p:pic>
                    <p:nvPicPr>
                      <p:cNvPr id="36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919" y="974090"/>
                        <a:ext cx="56007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63633"/>
              </p:ext>
            </p:extLst>
          </p:nvPr>
        </p:nvGraphicFramePr>
        <p:xfrm>
          <a:off x="2758557" y="3061653"/>
          <a:ext cx="5694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5" imgW="5384520" imgH="444240" progId="Equation.3">
                  <p:embed/>
                </p:oleObj>
              </mc:Choice>
              <mc:Fallback>
                <p:oleObj name="公式" r:id="rId5" imgW="5384520" imgH="444240" progId="Equation.3">
                  <p:embed/>
                  <p:pic>
                    <p:nvPicPr>
                      <p:cNvPr id="360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557" y="3061653"/>
                        <a:ext cx="56943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87912"/>
              </p:ext>
            </p:extLst>
          </p:nvPr>
        </p:nvGraphicFramePr>
        <p:xfrm>
          <a:off x="3164957" y="3728403"/>
          <a:ext cx="5499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7" imgW="5499000" imgH="1638000" progId="Equation.3">
                  <p:embed/>
                </p:oleObj>
              </mc:Choice>
              <mc:Fallback>
                <p:oleObj name="公式" r:id="rId7" imgW="5499000" imgH="1638000" progId="Equation.3">
                  <p:embed/>
                  <p:pic>
                    <p:nvPicPr>
                      <p:cNvPr id="360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957" y="3728403"/>
                        <a:ext cx="5499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15344"/>
              </p:ext>
            </p:extLst>
          </p:nvPr>
        </p:nvGraphicFramePr>
        <p:xfrm>
          <a:off x="2687119" y="5439728"/>
          <a:ext cx="234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9" imgW="2349360" imgH="850680" progId="Equation.3">
                  <p:embed/>
                </p:oleObj>
              </mc:Choice>
              <mc:Fallback>
                <p:oleObj name="公式" r:id="rId9" imgW="2349360" imgH="850680" progId="Equation.3">
                  <p:embed/>
                  <p:pic>
                    <p:nvPicPr>
                      <p:cNvPr id="360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119" y="5439728"/>
                        <a:ext cx="234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93439"/>
              </p:ext>
            </p:extLst>
          </p:nvPr>
        </p:nvGraphicFramePr>
        <p:xfrm>
          <a:off x="5208069" y="5608003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11" imgW="1079280" imgH="393480" progId="Equation.3">
                  <p:embed/>
                </p:oleObj>
              </mc:Choice>
              <mc:Fallback>
                <p:oleObj name="公式" r:id="rId11" imgW="1079280" imgH="393480" progId="Equation.3">
                  <p:embed/>
                  <p:pic>
                    <p:nvPicPr>
                      <p:cNvPr id="360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069" y="5608003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377315"/>
            <a:ext cx="10330815" cy="47605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大数定理</a:t>
            </a:r>
          </a:p>
          <a:p>
            <a:pPr marL="1257300" lvl="2" indent="-34290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中心极限定理</a:t>
            </a:r>
          </a:p>
          <a:p>
            <a:pPr marL="1257300" lvl="2" indent="-34290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随机样本</a:t>
            </a:r>
          </a:p>
          <a:p>
            <a:pPr marL="1257300" lvl="2" indent="-34290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直方图和箱线图</a:t>
            </a:r>
          </a:p>
          <a:p>
            <a:pPr marL="1257300" lvl="2" indent="-34290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000"/>
              <a:t>抽样分布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71675" y="1011215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>
                <a:solidFill>
                  <a:srgbClr val="333399"/>
                </a:solidFill>
              </a:rPr>
              <a:t>请注意 </a:t>
            </a:r>
            <a:r>
              <a:rPr lang="en-US" altLang="zh-CN" sz="2800">
                <a:solidFill>
                  <a:srgbClr val="333399"/>
                </a:solidFill>
              </a:rPr>
              <a:t>: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04536"/>
              </p:ext>
            </p:extLst>
          </p:nvPr>
        </p:nvGraphicFramePr>
        <p:xfrm>
          <a:off x="1946275" y="1411265"/>
          <a:ext cx="82327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7823160" imgH="1358640" progId="Equation.3">
                  <p:embed/>
                </p:oleObj>
              </mc:Choice>
              <mc:Fallback>
                <p:oleObj name="公式" r:id="rId3" imgW="7823160" imgH="1358640" progId="Equation.3">
                  <p:embed/>
                  <p:pic>
                    <p:nvPicPr>
                      <p:cNvPr id="361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411265"/>
                        <a:ext cx="823277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513057"/>
              </p:ext>
            </p:extLst>
          </p:nvPr>
        </p:nvGraphicFramePr>
        <p:xfrm>
          <a:off x="5618163" y="408144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5" imgW="914400" imgH="419040" progId="Equation.3">
                  <p:embed/>
                </p:oleObj>
              </mc:Choice>
              <mc:Fallback>
                <p:oleObj name="公式" r:id="rId5" imgW="914400" imgH="419040" progId="Equation.3">
                  <p:embed/>
                  <p:pic>
                    <p:nvPicPr>
                      <p:cNvPr id="361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08144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27405"/>
              </p:ext>
            </p:extLst>
          </p:nvPr>
        </p:nvGraphicFramePr>
        <p:xfrm>
          <a:off x="2644775" y="2844778"/>
          <a:ext cx="642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7" imgW="6426000" imgH="799920" progId="Equation.3">
                  <p:embed/>
                </p:oleObj>
              </mc:Choice>
              <mc:Fallback>
                <p:oleObj name="公式" r:id="rId7" imgW="6426000" imgH="799920" progId="Equation.3">
                  <p:embed/>
                  <p:pic>
                    <p:nvPicPr>
                      <p:cNvPr id="361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2844778"/>
                        <a:ext cx="6426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121958"/>
              </p:ext>
            </p:extLst>
          </p:nvPr>
        </p:nvGraphicFramePr>
        <p:xfrm>
          <a:off x="1971675" y="3786165"/>
          <a:ext cx="820737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9" imgW="7975440" imgH="2425680" progId="Equation.3">
                  <p:embed/>
                </p:oleObj>
              </mc:Choice>
              <mc:Fallback>
                <p:oleObj name="公式" r:id="rId9" imgW="7975440" imgH="2425680" progId="Equation.3">
                  <p:embed/>
                  <p:pic>
                    <p:nvPicPr>
                      <p:cNvPr id="361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786165"/>
                        <a:ext cx="820737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70882" y="921848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333399"/>
                </a:solidFill>
              </a:rPr>
              <a:t>3</a:t>
            </a:r>
            <a:r>
              <a:rPr lang="zh-CN" altLang="en-US" sz="2800" dirty="0">
                <a:solidFill>
                  <a:srgbClr val="333399"/>
                </a:solidFill>
              </a:rPr>
              <a:t>、定理六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棣莫佛－拉普拉斯（</a:t>
            </a:r>
            <a:r>
              <a:rPr lang="en-US" altLang="zh-CN" sz="2800" dirty="0">
                <a:latin typeface="宋体" panose="02010600030101010101" pitchFamily="2" charset="-122"/>
              </a:rPr>
              <a:t>De Laplace</a:t>
            </a:r>
            <a:r>
              <a:rPr lang="zh-CN" altLang="en-US" sz="2800" dirty="0">
                <a:latin typeface="宋体" panose="02010600030101010101" pitchFamily="2" charset="-122"/>
              </a:rPr>
              <a:t>定理）</a:t>
            </a:r>
            <a:endParaRPr lang="zh-CN" altLang="en-US" sz="28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46443"/>
              </p:ext>
            </p:extLst>
          </p:nvPr>
        </p:nvGraphicFramePr>
        <p:xfrm>
          <a:off x="3045595" y="2273617"/>
          <a:ext cx="32400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3" imgW="3327120" imgH="927000" progId="Equation.3">
                  <p:embed/>
                </p:oleObj>
              </mc:Choice>
              <mc:Fallback>
                <p:oleObj name="公式" r:id="rId3" imgW="3327120" imgH="927000" progId="Equation.3">
                  <p:embed/>
                  <p:pic>
                    <p:nvPicPr>
                      <p:cNvPr id="362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595" y="2273617"/>
                        <a:ext cx="3240087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2540770" y="1263968"/>
            <a:ext cx="7848600" cy="1189037"/>
            <a:chOff x="385" y="720"/>
            <a:chExt cx="4944" cy="749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85" y="720"/>
              <a:ext cx="494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3200" dirty="0">
                  <a:latin typeface="宋体" panose="02010600030101010101" pitchFamily="2" charset="-122"/>
                </a:rPr>
                <a:t>  </a:t>
              </a:r>
              <a:r>
                <a:rPr lang="zh-CN" altLang="en-US" sz="2800" dirty="0">
                  <a:latin typeface="宋体" panose="02010600030101010101" pitchFamily="2" charset="-122"/>
                </a:rPr>
                <a:t>设随机变量  </a:t>
              </a:r>
              <a:r>
                <a:rPr lang="en-US" altLang="zh-CN" sz="2800" dirty="0">
                  <a:latin typeface="宋体" panose="02010600030101010101" pitchFamily="2" charset="-122"/>
                </a:rPr>
                <a:t>(n=1,2,‥‥)</a:t>
              </a:r>
              <a:r>
                <a:rPr lang="zh-CN" altLang="en-US" sz="2800" dirty="0">
                  <a:latin typeface="宋体" panose="02010600030101010101" pitchFamily="2" charset="-122"/>
                </a:rPr>
                <a:t>服从参数</a:t>
              </a:r>
              <a:r>
                <a:rPr lang="en-US" altLang="zh-CN" i="1" dirty="0" err="1"/>
                <a:t>n,p</a:t>
              </a:r>
              <a:r>
                <a:rPr lang="en-US" altLang="zh-CN" dirty="0"/>
                <a:t>(0&lt;</a:t>
              </a:r>
              <a:r>
                <a:rPr lang="en-US" altLang="zh-CN" i="1" dirty="0"/>
                <a:t>p</a:t>
              </a:r>
              <a:r>
                <a:rPr lang="en-US" altLang="zh-CN" dirty="0"/>
                <a:t>&lt;1)</a:t>
              </a:r>
              <a:endParaRPr lang="en-US" altLang="zh-CN" sz="2800" dirty="0">
                <a:latin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宋体" panose="02010600030101010101" pitchFamily="2" charset="-122"/>
                </a:rPr>
                <a:t>的二项分布，则对任意</a:t>
              </a:r>
              <a:r>
                <a:rPr lang="en-US" altLang="zh-CN" sz="2800" i="1" dirty="0"/>
                <a:t>x</a:t>
              </a:r>
              <a:r>
                <a:rPr lang="zh-CN" altLang="en-US" sz="2800" dirty="0">
                  <a:latin typeface="宋体" panose="02010600030101010101" pitchFamily="2" charset="-122"/>
                </a:rPr>
                <a:t>，有</a:t>
              </a:r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729912"/>
                </p:ext>
              </p:extLst>
            </p:nvPr>
          </p:nvGraphicFramePr>
          <p:xfrm>
            <a:off x="1831" y="785"/>
            <a:ext cx="26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公式" r:id="rId5" imgW="342720" imgH="431640" progId="Equation.3">
                    <p:embed/>
                  </p:oleObj>
                </mc:Choice>
                <mc:Fallback>
                  <p:oleObj name="公式" r:id="rId5" imgW="342720" imgH="431640" progId="Equation.3">
                    <p:embed/>
                    <p:pic>
                      <p:nvPicPr>
                        <p:cNvPr id="3625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785"/>
                          <a:ext cx="26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458386"/>
              </p:ext>
            </p:extLst>
          </p:nvPr>
        </p:nvGraphicFramePr>
        <p:xfrm>
          <a:off x="6430145" y="2037080"/>
          <a:ext cx="296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7" imgW="1041120" imgH="469800" progId="Equation.3">
                  <p:embed/>
                </p:oleObj>
              </mc:Choice>
              <mc:Fallback>
                <p:oleObj name="公式" r:id="rId7" imgW="1041120" imgH="469800" progId="Equation.3">
                  <p:embed/>
                  <p:pic>
                    <p:nvPicPr>
                      <p:cNvPr id="362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145" y="2037080"/>
                        <a:ext cx="29686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59596"/>
              </p:ext>
            </p:extLst>
          </p:nvPr>
        </p:nvGraphicFramePr>
        <p:xfrm>
          <a:off x="9454332" y="2508567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9" imgW="1079280" imgH="393480" progId="Equation.3">
                  <p:embed/>
                </p:oleObj>
              </mc:Choice>
              <mc:Fallback>
                <p:oleObj name="公式" r:id="rId9" imgW="1079280" imgH="393480" progId="Equation.3">
                  <p:embed/>
                  <p:pic>
                    <p:nvPicPr>
                      <p:cNvPr id="3625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332" y="2508567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540770" y="3516630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200"/>
              <a:t>证</a:t>
            </a:r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44987"/>
              </p:ext>
            </p:extLst>
          </p:nvPr>
        </p:nvGraphicFramePr>
        <p:xfrm>
          <a:off x="2397895" y="3621405"/>
          <a:ext cx="798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11" imgW="7988040" imgH="990360" progId="Equation.3">
                  <p:embed/>
                </p:oleObj>
              </mc:Choice>
              <mc:Fallback>
                <p:oleObj name="公式" r:id="rId11" imgW="7988040" imgH="990360" progId="Equation.3">
                  <p:embed/>
                  <p:pic>
                    <p:nvPicPr>
                      <p:cNvPr id="362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895" y="3621405"/>
                        <a:ext cx="7988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33605"/>
              </p:ext>
            </p:extLst>
          </p:nvPr>
        </p:nvGraphicFramePr>
        <p:xfrm>
          <a:off x="2396307" y="4629467"/>
          <a:ext cx="449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公式" r:id="rId13" imgW="4495680" imgH="799920" progId="Equation.3">
                  <p:embed/>
                </p:oleObj>
              </mc:Choice>
              <mc:Fallback>
                <p:oleObj name="公式" r:id="rId13" imgW="4495680" imgH="799920" progId="Equation.3">
                  <p:embed/>
                  <p:pic>
                    <p:nvPicPr>
                      <p:cNvPr id="362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307" y="4629467"/>
                        <a:ext cx="449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8627"/>
              </p:ext>
            </p:extLst>
          </p:nvPr>
        </p:nvGraphicFramePr>
        <p:xfrm>
          <a:off x="2396307" y="5421630"/>
          <a:ext cx="604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15" imgW="6045120" imgH="1028520" progId="Equation.3">
                  <p:embed/>
                </p:oleObj>
              </mc:Choice>
              <mc:Fallback>
                <p:oleObj name="公式" r:id="rId15" imgW="6045120" imgH="1028520" progId="Equation.3">
                  <p:embed/>
                  <p:pic>
                    <p:nvPicPr>
                      <p:cNvPr id="362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307" y="5421630"/>
                        <a:ext cx="604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2630488" y="4049712"/>
            <a:ext cx="8001000" cy="1630363"/>
            <a:chOff x="476" y="2341"/>
            <a:chExt cx="5040" cy="1027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76" y="2341"/>
              <a:ext cx="5040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800">
                  <a:solidFill>
                    <a:schemeClr val="hlink"/>
                  </a:solidFill>
                </a:rPr>
                <a:t>     </a:t>
              </a:r>
              <a:r>
                <a:rPr lang="zh-CN" altLang="en-US" sz="2800">
                  <a:solidFill>
                    <a:srgbClr val="333399"/>
                  </a:solidFill>
                </a:rPr>
                <a:t>定理表明</a:t>
              </a:r>
              <a:r>
                <a:rPr lang="zh-CN" altLang="en-US" sz="2800"/>
                <a:t>，当</a:t>
              </a:r>
              <a:r>
                <a:rPr lang="en-US" altLang="zh-CN" sz="2800" i="1"/>
                <a:t>n</a:t>
              </a:r>
              <a:r>
                <a:rPr lang="zh-CN" altLang="en-US" sz="2800"/>
                <a:t>很大，</a:t>
              </a:r>
              <a:r>
                <a:rPr lang="en-US" altLang="zh-CN" sz="2800"/>
                <a:t>0&lt;</a:t>
              </a:r>
              <a:r>
                <a:rPr lang="en-US" altLang="zh-CN" sz="2800" i="1"/>
                <a:t>p</a:t>
              </a:r>
              <a:r>
                <a:rPr lang="en-US" altLang="zh-CN" sz="2800"/>
                <a:t>&lt;1</a:t>
              </a:r>
              <a:r>
                <a:rPr lang="zh-CN" altLang="zh-CN" sz="2800"/>
                <a:t>是一个定值时（或者说，</a:t>
              </a:r>
              <a:r>
                <a:rPr lang="en-US" altLang="zh-CN" sz="2800" i="1"/>
                <a:t>np</a:t>
              </a:r>
              <a:r>
                <a:rPr lang="en-US" altLang="zh-CN" sz="2800"/>
                <a:t>(1-</a:t>
              </a:r>
              <a:r>
                <a:rPr lang="en-US" altLang="zh-CN" sz="2800" i="1"/>
                <a:t>p</a:t>
              </a:r>
              <a:r>
                <a:rPr lang="en-US" altLang="zh-CN" sz="2800"/>
                <a:t>)</a:t>
              </a:r>
              <a:r>
                <a:rPr lang="zh-CN" altLang="zh-CN" sz="2800"/>
                <a:t>也不太小时），</a:t>
              </a:r>
              <a:r>
                <a:rPr lang="zh-CN" altLang="en-US" sz="2800">
                  <a:solidFill>
                    <a:schemeClr val="tx2"/>
                  </a:solidFill>
                </a:rPr>
                <a:t>二项</a:t>
              </a:r>
              <a:r>
                <a:rPr lang="zh-CN" altLang="en-US" sz="2800">
                  <a:latin typeface="宋体" panose="02010600030101010101" pitchFamily="2" charset="-122"/>
                </a:rPr>
                <a:t>变量   的</a:t>
              </a:r>
              <a:r>
                <a:rPr lang="zh-CN" altLang="en-US" sz="2800">
                  <a:solidFill>
                    <a:schemeClr val="tx2"/>
                  </a:solidFill>
                </a:rPr>
                <a:t>分布近似正态分布 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</a:rPr>
                <a:t>np</a:t>
              </a:r>
              <a:r>
                <a:rPr lang="en-US" altLang="zh-CN" sz="2800">
                  <a:solidFill>
                    <a:schemeClr val="accent2"/>
                  </a:solidFill>
                </a:rPr>
                <a:t>,</a:t>
              </a:r>
              <a:r>
                <a:rPr lang="en-US" altLang="zh-CN" sz="2800" i="1">
                  <a:solidFill>
                    <a:schemeClr val="accent2"/>
                  </a:solidFill>
                </a:rPr>
                <a:t>np</a:t>
              </a:r>
              <a:r>
                <a:rPr lang="en-US" altLang="zh-CN" sz="2800">
                  <a:solidFill>
                    <a:schemeClr val="accent2"/>
                  </a:solidFill>
                </a:rPr>
                <a:t>(1-</a:t>
              </a:r>
              <a:r>
                <a:rPr lang="en-US" altLang="zh-CN" sz="2800" i="1">
                  <a:solidFill>
                    <a:schemeClr val="accent2"/>
                  </a:solidFill>
                </a:rPr>
                <a:t>p</a:t>
              </a:r>
              <a:r>
                <a:rPr lang="en-US" altLang="zh-CN" sz="2800">
                  <a:solidFill>
                    <a:schemeClr val="accent2"/>
                  </a:solidFill>
                </a:rPr>
                <a:t>))</a:t>
              </a:r>
              <a:r>
                <a:rPr lang="en-US" altLang="zh-CN" sz="2800">
                  <a:solidFill>
                    <a:schemeClr val="tx2"/>
                  </a:solidFill>
                </a:rPr>
                <a:t>.</a:t>
              </a:r>
              <a:endParaRPr lang="en-US" altLang="zh-CN" sz="2800"/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4387" y="2750"/>
            <a:ext cx="26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name="公式" r:id="rId3" imgW="342720" imgH="431640" progId="Equation.3">
                    <p:embed/>
                  </p:oleObj>
                </mc:Choice>
                <mc:Fallback>
                  <p:oleObj name="公式" r:id="rId3" imgW="342720" imgH="431640" progId="Equation.3">
                    <p:embed/>
                    <p:pic>
                      <p:nvPicPr>
                        <p:cNvPr id="3635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750"/>
                          <a:ext cx="26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949802"/>
              </p:ext>
            </p:extLst>
          </p:nvPr>
        </p:nvGraphicFramePr>
        <p:xfrm>
          <a:off x="2701926" y="1049734"/>
          <a:ext cx="720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公式" r:id="rId5" imgW="7200720" imgH="431640" progId="Equation.3">
                  <p:embed/>
                </p:oleObj>
              </mc:Choice>
              <mc:Fallback>
                <p:oleObj name="公式" r:id="rId5" imgW="7200720" imgH="431640" progId="Equation.3">
                  <p:embed/>
                  <p:pic>
                    <p:nvPicPr>
                      <p:cNvPr id="363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6" y="1049734"/>
                        <a:ext cx="720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44232"/>
              </p:ext>
            </p:extLst>
          </p:nvPr>
        </p:nvGraphicFramePr>
        <p:xfrm>
          <a:off x="2701926" y="1608931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7" imgW="1638000" imgH="393480" progId="Equation.3">
                  <p:embed/>
                </p:oleObj>
              </mc:Choice>
              <mc:Fallback>
                <p:oleObj name="公式" r:id="rId7" imgW="1638000" imgH="393480" progId="Equation.3">
                  <p:embed/>
                  <p:pic>
                    <p:nvPicPr>
                      <p:cNvPr id="363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6" y="1608931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57611"/>
              </p:ext>
            </p:extLst>
          </p:nvPr>
        </p:nvGraphicFramePr>
        <p:xfrm>
          <a:off x="2701926" y="1863725"/>
          <a:ext cx="32400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9" imgW="3327120" imgH="927000" progId="Equation.3">
                  <p:embed/>
                </p:oleObj>
              </mc:Choice>
              <mc:Fallback>
                <p:oleObj name="公式" r:id="rId9" imgW="3327120" imgH="927000" progId="Equation.3">
                  <p:embed/>
                  <p:pic>
                    <p:nvPicPr>
                      <p:cNvPr id="3635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6" y="1863725"/>
                        <a:ext cx="324008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731607"/>
              </p:ext>
            </p:extLst>
          </p:nvPr>
        </p:nvGraphicFramePr>
        <p:xfrm>
          <a:off x="2774951" y="2871787"/>
          <a:ext cx="296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11" imgW="1041120" imgH="469800" progId="Equation.3">
                  <p:embed/>
                </p:oleObj>
              </mc:Choice>
              <mc:Fallback>
                <p:oleObj name="公式" r:id="rId11" imgW="1041120" imgH="469800" progId="Equation.3">
                  <p:embed/>
                  <p:pic>
                    <p:nvPicPr>
                      <p:cNvPr id="363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2871787"/>
                        <a:ext cx="29686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19655"/>
              </p:ext>
            </p:extLst>
          </p:nvPr>
        </p:nvGraphicFramePr>
        <p:xfrm>
          <a:off x="5799138" y="3375025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13" imgW="1079280" imgH="393480" progId="Equation.3">
                  <p:embed/>
                </p:oleObj>
              </mc:Choice>
              <mc:Fallback>
                <p:oleObj name="公式" r:id="rId13" imgW="1079280" imgH="393480" progId="Equation.3">
                  <p:embed/>
                  <p:pic>
                    <p:nvPicPr>
                      <p:cNvPr id="363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375025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69419"/>
              </p:ext>
            </p:extLst>
          </p:nvPr>
        </p:nvGraphicFramePr>
        <p:xfrm>
          <a:off x="5995988" y="1647825"/>
          <a:ext cx="361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15" imgW="3619440" imgH="1295280" progId="Equation.3">
                  <p:embed/>
                </p:oleObj>
              </mc:Choice>
              <mc:Fallback>
                <p:oleObj name="公式" r:id="rId15" imgW="3619440" imgH="1295280" progId="Equation.3">
                  <p:embed/>
                  <p:pic>
                    <p:nvPicPr>
                      <p:cNvPr id="363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647825"/>
                        <a:ext cx="3619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40517"/>
              </p:ext>
            </p:extLst>
          </p:nvPr>
        </p:nvGraphicFramePr>
        <p:xfrm>
          <a:off x="3925888" y="5824537"/>
          <a:ext cx="3543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17" imgW="3543120" imgH="622080" progId="Equation.3">
                  <p:embed/>
                </p:oleObj>
              </mc:Choice>
              <mc:Fallback>
                <p:oleObj name="公式" r:id="rId17" imgW="3543120" imgH="622080" progId="Equation.3">
                  <p:embed/>
                  <p:pic>
                    <p:nvPicPr>
                      <p:cNvPr id="363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5824537"/>
                        <a:ext cx="3543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611438" y="5915025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中心极限定理</a:t>
            </a:r>
          </a:p>
        </p:txBody>
      </p:sp>
      <p:sp>
        <p:nvSpPr>
          <p:cNvPr id="4" name="文本框 372737"/>
          <p:cNvSpPr txBox="1"/>
          <p:nvPr/>
        </p:nvSpPr>
        <p:spPr>
          <a:xfrm>
            <a:off x="1674018" y="959168"/>
            <a:ext cx="18732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charset="-122"/>
              </a:rPr>
              <a:t>四、小结</a:t>
            </a:r>
          </a:p>
        </p:txBody>
      </p:sp>
      <p:sp>
        <p:nvSpPr>
          <p:cNvPr id="5" name="文本框 372738"/>
          <p:cNvSpPr txBox="1"/>
          <p:nvPr/>
        </p:nvSpPr>
        <p:spPr>
          <a:xfrm>
            <a:off x="2062162" y="1910080"/>
            <a:ext cx="593725" cy="3016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中</a:t>
            </a:r>
          </a:p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心</a:t>
            </a:r>
          </a:p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极</a:t>
            </a:r>
          </a:p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限</a:t>
            </a:r>
          </a:p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定</a:t>
            </a:r>
          </a:p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</a:rPr>
              <a:t>理</a:t>
            </a:r>
          </a:p>
        </p:txBody>
      </p:sp>
      <p:pic>
        <p:nvPicPr>
          <p:cNvPr id="6" name="对象 372739"/>
          <p:cNvPicPr/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3286124" y="1475105"/>
            <a:ext cx="2184400" cy="9398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7" name="对象 372740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3141662" y="3118168"/>
            <a:ext cx="3149600" cy="9525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8" name="对象 372741"/>
          <p:cNvPicPr/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5661024" y="1335405"/>
            <a:ext cx="3911600" cy="13081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9" name="对象 372742"/>
          <p:cNvPicPr/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6094412" y="2991168"/>
            <a:ext cx="4178300" cy="10541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10" name="对象 372743"/>
          <p:cNvPicPr/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3260724" y="4575493"/>
            <a:ext cx="2184400" cy="9271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11" name="对象 372744"/>
          <p:cNvPicPr/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5734049" y="4392930"/>
            <a:ext cx="4165600" cy="133350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12" name="对象 372745"/>
          <p:cNvPicPr/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2925762" y="1694180"/>
            <a:ext cx="381000" cy="3644900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13" name="文本框 372746"/>
          <p:cNvSpPr txBox="1"/>
          <p:nvPr/>
        </p:nvSpPr>
        <p:spPr>
          <a:xfrm>
            <a:off x="2133599" y="5870893"/>
            <a:ext cx="5937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lang="zh-CN" altLang="en-US" sz="3200" dirty="0">
                <a:solidFill>
                  <a:srgbClr val="333399"/>
                </a:solidFill>
                <a:latin typeface="Times New Roman" panose="02020603050405020304" pitchFamily="18" charset="0"/>
              </a:rPr>
              <a:t>注</a:t>
            </a:r>
          </a:p>
        </p:txBody>
      </p:sp>
      <p:pic>
        <p:nvPicPr>
          <p:cNvPr id="14" name="对象 372747"/>
          <p:cNvPicPr/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2825749" y="6018530"/>
            <a:ext cx="5029200" cy="431800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随机样本</a:t>
            </a:r>
            <a:endParaRPr dirty="0"/>
          </a:p>
        </p:txBody>
      </p:sp>
      <p:sp>
        <p:nvSpPr>
          <p:cNvPr id="32" name="文本框 352258"/>
          <p:cNvSpPr txBox="1"/>
          <p:nvPr/>
        </p:nvSpPr>
        <p:spPr>
          <a:xfrm>
            <a:off x="2705100" y="2824956"/>
            <a:ext cx="6781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2222500" y="919956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</a:rPr>
              <a:t>一、总体与样本</a:t>
            </a: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2989263" y="2844800"/>
            <a:ext cx="678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   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378075" y="2055812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</a:t>
            </a:r>
            <a:r>
              <a:rPr lang="zh-CN" altLang="en-US" sz="3200"/>
              <a:t>一</a:t>
            </a:r>
            <a:r>
              <a:rPr lang="zh-CN" altLang="en-US" sz="2800"/>
              <a:t>个统计问题总有它明确的研究对象</a:t>
            </a:r>
            <a:r>
              <a:rPr lang="en-US" altLang="zh-CN" sz="2800"/>
              <a:t>.</a:t>
            </a: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2522538" y="1476375"/>
            <a:ext cx="425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solidFill>
                  <a:schemeClr val="accent2"/>
                </a:solidFill>
              </a:rPr>
              <a:t>总体与个体</a:t>
            </a:r>
          </a:p>
        </p:txBody>
      </p:sp>
      <p:grpSp>
        <p:nvGrpSpPr>
          <p:cNvPr id="88" name="Group 6"/>
          <p:cNvGrpSpPr>
            <a:grpSpLocks/>
          </p:cNvGrpSpPr>
          <p:nvPr/>
        </p:nvGrpSpPr>
        <p:grpSpPr bwMode="auto">
          <a:xfrm>
            <a:off x="3044825" y="4100512"/>
            <a:ext cx="3017838" cy="2362200"/>
            <a:chOff x="502" y="2112"/>
            <a:chExt cx="1901" cy="1488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698" y="2571"/>
            <a:ext cx="213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剪辑" r:id="rId3" imgW="2478240" imgH="4461120" progId="MS_ClipArt_Gallery.2">
                    <p:embed/>
                  </p:oleObj>
                </mc:Choice>
                <mc:Fallback>
                  <p:oleObj name="剪辑" r:id="rId3" imgW="2478240" imgH="4461120" progId="MS_ClipArt_Gallery.2">
                    <p:embed/>
                    <p:pic>
                      <p:nvPicPr>
                        <p:cNvPr id="3522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2571"/>
                          <a:ext cx="213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"/>
            <p:cNvGraphicFramePr>
              <a:graphicFrameLocks noChangeAspect="1"/>
            </p:cNvGraphicFramePr>
            <p:nvPr/>
          </p:nvGraphicFramePr>
          <p:xfrm>
            <a:off x="1115" y="260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剪辑" r:id="rId5" imgW="2478240" imgH="4461120" progId="MS_ClipArt_Gallery.2">
                    <p:embed/>
                  </p:oleObj>
                </mc:Choice>
                <mc:Fallback>
                  <p:oleObj name="剪辑" r:id="rId5" imgW="2478240" imgH="4461120" progId="MS_ClipArt_Gallery.2">
                    <p:embed/>
                    <p:pic>
                      <p:nvPicPr>
                        <p:cNvPr id="35226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60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"/>
            <p:cNvGraphicFramePr>
              <a:graphicFrameLocks noChangeAspect="1"/>
            </p:cNvGraphicFramePr>
            <p:nvPr/>
          </p:nvGraphicFramePr>
          <p:xfrm>
            <a:off x="1865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剪辑" r:id="rId6" imgW="2478240" imgH="4461120" progId="MS_ClipArt_Gallery.2">
                    <p:embed/>
                  </p:oleObj>
                </mc:Choice>
                <mc:Fallback>
                  <p:oleObj name="剪辑" r:id="rId6" imgW="2478240" imgH="4461120" progId="MS_ClipArt_Gallery.2">
                    <p:embed/>
                    <p:pic>
                      <p:nvPicPr>
                        <p:cNvPr id="3522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560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0"/>
            <p:cNvGraphicFramePr>
              <a:graphicFrameLocks noChangeAspect="1"/>
            </p:cNvGraphicFramePr>
            <p:nvPr/>
          </p:nvGraphicFramePr>
          <p:xfrm>
            <a:off x="672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剪辑" r:id="rId7" imgW="2478240" imgH="4461120" progId="MS_ClipArt_Gallery.2">
                    <p:embed/>
                  </p:oleObj>
                </mc:Choice>
                <mc:Fallback>
                  <p:oleObj name="剪辑" r:id="rId7" imgW="2478240" imgH="4461120" progId="MS_ClipArt_Gallery.2">
                    <p:embed/>
                    <p:pic>
                      <p:nvPicPr>
                        <p:cNvPr id="3522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11"/>
            <p:cNvGraphicFramePr>
              <a:graphicFrameLocks noChangeAspect="1"/>
            </p:cNvGraphicFramePr>
            <p:nvPr/>
          </p:nvGraphicFramePr>
          <p:xfrm>
            <a:off x="911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4" name="剪辑" r:id="rId8" imgW="2478240" imgH="4461120" progId="MS_ClipArt_Gallery.2">
                    <p:embed/>
                  </p:oleObj>
                </mc:Choice>
                <mc:Fallback>
                  <p:oleObj name="剪辑" r:id="rId8" imgW="2478240" imgH="4461120" progId="MS_ClipArt_Gallery.2">
                    <p:embed/>
                    <p:pic>
                      <p:nvPicPr>
                        <p:cNvPr id="35226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2"/>
            <p:cNvGraphicFramePr>
              <a:graphicFrameLocks noChangeAspect="1"/>
            </p:cNvGraphicFramePr>
            <p:nvPr/>
          </p:nvGraphicFramePr>
          <p:xfrm>
            <a:off x="1899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5" name="剪辑" r:id="rId9" imgW="2478240" imgH="4461120" progId="MS_ClipArt_Gallery.2">
                    <p:embed/>
                  </p:oleObj>
                </mc:Choice>
                <mc:Fallback>
                  <p:oleObj name="剪辑" r:id="rId9" imgW="2478240" imgH="4461120" progId="MS_ClipArt_Gallery.2">
                    <p:embed/>
                    <p:pic>
                      <p:nvPicPr>
                        <p:cNvPr id="3522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3"/>
            <p:cNvGraphicFramePr>
              <a:graphicFrameLocks noChangeAspect="1"/>
            </p:cNvGraphicFramePr>
            <p:nvPr/>
          </p:nvGraphicFramePr>
          <p:xfrm>
            <a:off x="1626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6" name="剪辑" r:id="rId10" imgW="2478240" imgH="4461120" progId="MS_ClipArt_Gallery.2">
                    <p:embed/>
                  </p:oleObj>
                </mc:Choice>
                <mc:Fallback>
                  <p:oleObj name="剪辑" r:id="rId10" imgW="2478240" imgH="4461120" progId="MS_ClipArt_Gallery.2">
                    <p:embed/>
                    <p:pic>
                      <p:nvPicPr>
                        <p:cNvPr id="35226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4"/>
            <p:cNvGraphicFramePr>
              <a:graphicFrameLocks noChangeAspect="1"/>
            </p:cNvGraphicFramePr>
            <p:nvPr/>
          </p:nvGraphicFramePr>
          <p:xfrm>
            <a:off x="1388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7" name="剪辑" r:id="rId11" imgW="2478240" imgH="4461120" progId="MS_ClipArt_Gallery.2">
                    <p:embed/>
                  </p:oleObj>
                </mc:Choice>
                <mc:Fallback>
                  <p:oleObj name="剪辑" r:id="rId11" imgW="2478240" imgH="4461120" progId="MS_ClipArt_Gallery.2">
                    <p:embed/>
                    <p:pic>
                      <p:nvPicPr>
                        <p:cNvPr id="35227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15"/>
            <p:cNvGraphicFramePr>
              <a:graphicFrameLocks noChangeAspect="1"/>
            </p:cNvGraphicFramePr>
            <p:nvPr/>
          </p:nvGraphicFramePr>
          <p:xfrm>
            <a:off x="1149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剪辑" r:id="rId12" imgW="2478240" imgH="4461120" progId="MS_ClipArt_Gallery.2">
                    <p:embed/>
                  </p:oleObj>
                </mc:Choice>
                <mc:Fallback>
                  <p:oleObj name="剪辑" r:id="rId12" imgW="2478240" imgH="4461120" progId="MS_ClipArt_Gallery.2">
                    <p:embed/>
                    <p:pic>
                      <p:nvPicPr>
                        <p:cNvPr id="35227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2112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6"/>
            <p:cNvGraphicFramePr>
              <a:graphicFrameLocks noChangeAspect="1"/>
            </p:cNvGraphicFramePr>
            <p:nvPr/>
          </p:nvGraphicFramePr>
          <p:xfrm>
            <a:off x="1388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剪辑" r:id="rId13" imgW="2478240" imgH="4461120" progId="MS_ClipArt_Gallery.2">
                    <p:embed/>
                  </p:oleObj>
                </mc:Choice>
                <mc:Fallback>
                  <p:oleObj name="剪辑" r:id="rId13" imgW="2478240" imgH="4461120" progId="MS_ClipArt_Gallery.2">
                    <p:embed/>
                    <p:pic>
                      <p:nvPicPr>
                        <p:cNvPr id="35227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560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17"/>
            <p:cNvGraphicFramePr>
              <a:graphicFrameLocks noChangeAspect="1"/>
            </p:cNvGraphicFramePr>
            <p:nvPr/>
          </p:nvGraphicFramePr>
          <p:xfrm>
            <a:off x="1626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剪辑" r:id="rId14" imgW="2478240" imgH="4461120" progId="MS_ClipArt_Gallery.2">
                    <p:embed/>
                  </p:oleObj>
                </mc:Choice>
                <mc:Fallback>
                  <p:oleObj name="剪辑" r:id="rId14" imgW="2478240" imgH="4461120" progId="MS_ClipArt_Gallery.2">
                    <p:embed/>
                    <p:pic>
                      <p:nvPicPr>
                        <p:cNvPr id="35227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560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18"/>
            <p:cNvGraphicFramePr>
              <a:graphicFrameLocks noChangeAspect="1"/>
            </p:cNvGraphicFramePr>
            <p:nvPr/>
          </p:nvGraphicFramePr>
          <p:xfrm>
            <a:off x="919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1" name="剪辑" r:id="rId15" imgW="2478240" imgH="4461120" progId="MS_ClipArt_Gallery.2">
                    <p:embed/>
                  </p:oleObj>
                </mc:Choice>
                <mc:Fallback>
                  <p:oleObj name="剪辑" r:id="rId15" imgW="2478240" imgH="4461120" progId="MS_ClipArt_Gallery.2">
                    <p:embed/>
                    <p:pic>
                      <p:nvPicPr>
                        <p:cNvPr id="35227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560"/>
                          <a:ext cx="21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1120" y="294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/>
                <a:t>…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502" y="3312"/>
              <a:ext cx="1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/>
                <a:t>研究某批灯泡的质量 </a:t>
              </a:r>
            </a:p>
          </p:txBody>
        </p:sp>
      </p:grp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2522538" y="2703512"/>
            <a:ext cx="547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/>
              <a:t>研究对象的全体称为</a:t>
            </a:r>
            <a:r>
              <a:rPr lang="zh-CN" altLang="en-US" sz="2800">
                <a:solidFill>
                  <a:schemeClr val="accent2"/>
                </a:solidFill>
              </a:rPr>
              <a:t>总体</a:t>
            </a:r>
            <a:r>
              <a:rPr lang="zh-CN" altLang="en-US" sz="2800"/>
              <a:t>，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959225" y="4633912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5050"/>
                </a:solidFill>
              </a:rPr>
              <a:t>总体</a:t>
            </a:r>
            <a:endParaRPr lang="zh-CN" altLang="zh-CN" sz="3600"/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2511425" y="3414712"/>
            <a:ext cx="705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总体中所包含的个体的个数称为总体的</a:t>
            </a:r>
            <a:r>
              <a:rPr lang="zh-CN" altLang="en-US" sz="2800">
                <a:solidFill>
                  <a:schemeClr val="accent2"/>
                </a:solidFill>
              </a:rPr>
              <a:t>容量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800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6702425" y="2728912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/>
              <a:t>总体中每个成员称为</a:t>
            </a:r>
            <a:r>
              <a:rPr lang="zh-CN" altLang="en-US" sz="2800">
                <a:solidFill>
                  <a:schemeClr val="accent2"/>
                </a:solidFill>
              </a:rPr>
              <a:t>个体</a:t>
            </a:r>
            <a:endParaRPr lang="zh-CN" altLang="en-US" sz="2000" b="0"/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7081838" y="4648200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总体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8378825" y="4300537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有限总体</a:t>
            </a:r>
          </a:p>
        </p:txBody>
      </p:sp>
      <p:sp>
        <p:nvSpPr>
          <p:cNvPr id="109" name="Text Box 28"/>
          <p:cNvSpPr txBox="1">
            <a:spLocks noChangeArrowheads="1"/>
          </p:cNvSpPr>
          <p:nvPr/>
        </p:nvSpPr>
        <p:spPr bwMode="auto">
          <a:xfrm>
            <a:off x="8378825" y="5243512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无限总体</a:t>
            </a:r>
          </a:p>
        </p:txBody>
      </p:sp>
      <p:graphicFrame>
        <p:nvGraphicFramePr>
          <p:cNvPr id="11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9099"/>
              </p:ext>
            </p:extLst>
          </p:nvPr>
        </p:nvGraphicFramePr>
        <p:xfrm>
          <a:off x="8018463" y="4373562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公式" r:id="rId16" imgW="380880" imgH="1511280" progId="Equation.3">
                  <p:embed/>
                </p:oleObj>
              </mc:Choice>
              <mc:Fallback>
                <p:oleObj name="公式" r:id="rId16" imgW="380880" imgH="1511280" progId="Equation.3">
                  <p:embed/>
                  <p:pic>
                    <p:nvPicPr>
                      <p:cNvPr id="3522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4373562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utoUpdateAnimBg="0"/>
      <p:bldP spid="87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随机样本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182813" y="894262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solidFill>
                  <a:schemeClr val="accent2"/>
                </a:solidFill>
              </a:rPr>
              <a:t>样本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487613" y="1656262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zh-CN" altLang="en-US" sz="2800"/>
              <a:t>总体中抽出若干个体而成的集体</a:t>
            </a:r>
            <a:r>
              <a:rPr lang="en-US" altLang="zh-CN" sz="2800"/>
              <a:t>,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chemeClr val="accent2"/>
                </a:solidFill>
              </a:rPr>
              <a:t>样本</a:t>
            </a:r>
            <a:r>
              <a:rPr lang="zh-CN" altLang="en-US" sz="2800"/>
              <a:t>。样本中所含个体的个数，称为</a:t>
            </a:r>
            <a:r>
              <a:rPr lang="zh-CN" altLang="en-US" sz="2800">
                <a:solidFill>
                  <a:schemeClr val="accent2"/>
                </a:solidFill>
              </a:rPr>
              <a:t>样本容量</a:t>
            </a:r>
            <a:r>
              <a:rPr lang="zh-CN" altLang="en-US" sz="2800"/>
              <a:t>。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725613" y="3332662"/>
            <a:ext cx="8686800" cy="2370138"/>
            <a:chOff x="144" y="2160"/>
            <a:chExt cx="5472" cy="1493"/>
          </a:xfrm>
        </p:grpSpPr>
        <p:pic>
          <p:nvPicPr>
            <p:cNvPr id="18" name="Picture 5" descr="小汽车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389"/>
              <a:ext cx="1584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小汽车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85"/>
              <a:ext cx="1584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小汽车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1"/>
              <a:ext cx="1584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小汽车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341"/>
              <a:ext cx="1584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9" descr="小汽车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3"/>
              <a:ext cx="1584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470" y="2160"/>
              <a:ext cx="214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/>
                <a:t>从国产轿车中抽</a:t>
              </a:r>
              <a:r>
                <a:rPr lang="en-US" altLang="zh-CN" sz="2800"/>
                <a:t>5</a:t>
              </a:r>
              <a:r>
                <a:rPr lang="zh-CN" altLang="en-US" sz="2800"/>
                <a:t>辆进行耗油量试验</a:t>
              </a:r>
            </a:p>
          </p:txBody>
        </p:sp>
      </p:grp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637463" y="4180387"/>
            <a:ext cx="214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/>
              <a:t>样本容量为</a:t>
            </a:r>
            <a:r>
              <a:rPr lang="en-US" altLang="zh-CN" sz="2800"/>
              <a:t>5</a:t>
            </a:r>
            <a:endParaRPr lang="en-US" altLang="zh-CN" sz="3200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032626" y="4823325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/>
              <a:t>抽到哪</a:t>
            </a:r>
            <a:r>
              <a:rPr lang="en-US" altLang="zh-CN" sz="2800"/>
              <a:t>5</a:t>
            </a:r>
            <a:r>
              <a:rPr lang="zh-CN" altLang="en-US" sz="2800"/>
              <a:t>辆是随机的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24" grpId="0" autoUpdateAnimBg="0"/>
      <p:bldP spid="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随机样本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21615" y="3352800"/>
            <a:ext cx="7620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/>
              <a:t>     </a:t>
            </a:r>
            <a:r>
              <a:rPr lang="zh-CN" altLang="en-US"/>
              <a:t>一旦取定一组样本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  ,X</a:t>
            </a:r>
            <a:r>
              <a:rPr lang="en-US" altLang="zh-CN" baseline="-25000"/>
              <a:t>n  </a:t>
            </a:r>
            <a:r>
              <a:rPr lang="en-US" altLang="zh-CN"/>
              <a:t>,</a:t>
            </a:r>
            <a:r>
              <a:rPr lang="zh-CN" altLang="en-US"/>
              <a:t>得到</a:t>
            </a:r>
            <a:r>
              <a:rPr lang="en-US" altLang="zh-CN" i="1"/>
              <a:t>n</a:t>
            </a:r>
            <a:r>
              <a:rPr lang="zh-CN" altLang="en-US"/>
              <a:t>个具体的数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，称为样本的一次观察值，简称</a:t>
            </a:r>
            <a:r>
              <a:rPr lang="zh-CN" altLang="en-US">
                <a:solidFill>
                  <a:schemeClr val="accent2"/>
                </a:solidFill>
              </a:rPr>
              <a:t>样本值 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3520"/>
              </p:ext>
            </p:extLst>
          </p:nvPr>
        </p:nvGraphicFramePr>
        <p:xfrm>
          <a:off x="2545415" y="1371600"/>
          <a:ext cx="7689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8013600" imgH="977760" progId="Equation.3">
                  <p:embed/>
                </p:oleObj>
              </mc:Choice>
              <mc:Fallback>
                <p:oleObj name="公式" r:id="rId3" imgW="8013600" imgH="977760" progId="Equation.3">
                  <p:embed/>
                  <p:pic>
                    <p:nvPicPr>
                      <p:cNvPr id="357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415" y="1371600"/>
                        <a:ext cx="7689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1070"/>
              </p:ext>
            </p:extLst>
          </p:nvPr>
        </p:nvGraphicFramePr>
        <p:xfrm>
          <a:off x="2376488" y="2362200"/>
          <a:ext cx="81835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5" imgW="3416040" imgH="457200" progId="Equation.3">
                  <p:embed/>
                </p:oleObj>
              </mc:Choice>
              <mc:Fallback>
                <p:oleObj name="公式" r:id="rId5" imgW="3416040" imgH="457200" progId="Equation.3">
                  <p:embed/>
                  <p:pic>
                    <p:nvPicPr>
                      <p:cNvPr id="357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362200"/>
                        <a:ext cx="81835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164415" y="4760913"/>
            <a:ext cx="84978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最常用的一种抽样叫作“</a:t>
            </a:r>
            <a:r>
              <a:rPr lang="zh-CN" altLang="en-US" dirty="0">
                <a:solidFill>
                  <a:schemeClr val="accent2"/>
                </a:solidFill>
              </a:rPr>
              <a:t>简单随机抽样</a:t>
            </a:r>
            <a:r>
              <a:rPr lang="zh-CN" altLang="en-US" dirty="0"/>
              <a:t>”，其特点：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02615" y="52578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/>
              <a:t>1. </a:t>
            </a:r>
            <a:r>
              <a:rPr lang="zh-CN" altLang="en-US">
                <a:solidFill>
                  <a:schemeClr val="accent2"/>
                </a:solidFill>
              </a:rPr>
              <a:t>代表性</a:t>
            </a:r>
            <a:r>
              <a:rPr lang="zh-CN" altLang="en-US"/>
              <a:t>：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中每一个与所考察的总体有</a:t>
            </a:r>
          </a:p>
          <a:p>
            <a:pPr eaLnBrk="0" hangingPunct="0"/>
            <a:r>
              <a:rPr lang="zh-CN" altLang="en-US"/>
              <a:t>                    相同的分布</a:t>
            </a:r>
            <a:r>
              <a:rPr lang="en-US" altLang="zh-CN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78815" y="6096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>
                <a:solidFill>
                  <a:schemeClr val="accent2"/>
                </a:solidFill>
              </a:rPr>
              <a:t>独立性</a:t>
            </a:r>
            <a:r>
              <a:rPr lang="zh-CN" altLang="en-US"/>
              <a:t>：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baseline="-25000"/>
              <a:t>n</a:t>
            </a:r>
            <a:r>
              <a:rPr lang="zh-CN" altLang="en-US"/>
              <a:t>是相互独立的随机变量</a:t>
            </a:r>
            <a:r>
              <a:rPr lang="en-US" altLang="zh-CN"/>
              <a:t>.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316815" y="101679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注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：所谓样本就是</a:t>
            </a:r>
            <a:r>
              <a:rPr lang="en-US" altLang="zh-CN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个与总体同分布的随机变量。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316815" y="48006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注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10632" y="97155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随机样本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15215" y="97409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accent2"/>
                </a:solidFill>
              </a:rPr>
              <a:t>定义：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683"/>
              </p:ext>
            </p:extLst>
          </p:nvPr>
        </p:nvGraphicFramePr>
        <p:xfrm>
          <a:off x="2244725" y="1479550"/>
          <a:ext cx="817245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3" imgW="3352680" imgH="1422360" progId="Equation.3">
                  <p:embed/>
                </p:oleObj>
              </mc:Choice>
              <mc:Fallback>
                <p:oleObj name="公式" r:id="rId3" imgW="3352680" imgH="1422360" progId="Equation.3">
                  <p:embed/>
                  <p:pic>
                    <p:nvPicPr>
                      <p:cNvPr id="397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479550"/>
                        <a:ext cx="817245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64415" y="4674553"/>
            <a:ext cx="8223250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/>
              <a:t>        </a:t>
            </a:r>
            <a:r>
              <a:rPr lang="zh-CN" altLang="en-US" sz="2800"/>
              <a:t>由简单随机抽样得到的样本称为</a:t>
            </a:r>
            <a:r>
              <a:rPr lang="zh-CN" altLang="en-US" sz="2800">
                <a:solidFill>
                  <a:schemeClr val="accent2"/>
                </a:solidFill>
              </a:rPr>
              <a:t>简单随机样本</a:t>
            </a:r>
            <a:r>
              <a:rPr lang="zh-CN" altLang="en-US" sz="2800"/>
              <a:t>，它可以用与总体独立同分布的</a:t>
            </a:r>
            <a:r>
              <a:rPr lang="en-US" altLang="zh-CN" sz="2800" i="1"/>
              <a:t>n</a:t>
            </a:r>
            <a:r>
              <a:rPr lang="zh-CN" altLang="en-US" sz="2800"/>
              <a:t>个相互独立的随机变量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,…,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/>
              <a:t>表示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随机样本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164415" y="4645978"/>
            <a:ext cx="8064500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/>
              <a:t>       </a:t>
            </a:r>
            <a:r>
              <a:rPr lang="zh-CN" altLang="en-US" sz="2800"/>
              <a:t>简单随机样本是应用中最常见的情形，今后，当说到“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,…,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/>
              <a:t>是取自某总体的样本”时，若不特别说明，就指简单随机样本</a:t>
            </a:r>
            <a:r>
              <a:rPr lang="en-US" altLang="zh-CN" sz="3200"/>
              <a:t>.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847415" y="2339340"/>
            <a:ext cx="3444875" cy="5794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 i="1"/>
              <a:t>=F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 …</a:t>
            </a:r>
            <a:r>
              <a:rPr lang="en-US" altLang="zh-CN" sz="2800" i="1"/>
              <a:t> 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en-US" altLang="zh-CN" sz="2800"/>
              <a:t>)</a:t>
            </a:r>
            <a:r>
              <a:rPr lang="en-US" altLang="zh-CN" sz="3200"/>
              <a:t> 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329515" y="974090"/>
            <a:ext cx="77549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若总体的分布函数为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、概率密度函数为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),</a:t>
            </a:r>
            <a:r>
              <a:rPr lang="zh-CN" altLang="en-US" sz="2800"/>
              <a:t>则其简单随机样本的联合分布函数为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85652"/>
              </p:ext>
            </p:extLst>
          </p:nvPr>
        </p:nvGraphicFramePr>
        <p:xfrm>
          <a:off x="3358215" y="2342515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2361960" imgH="482400" progId="Equation.3">
                  <p:embed/>
                </p:oleObj>
              </mc:Choice>
              <mc:Fallback>
                <p:oleObj name="公式" r:id="rId3" imgW="2361960" imgH="482400" progId="Equation.3">
                  <p:embed/>
                  <p:pic>
                    <p:nvPicPr>
                      <p:cNvPr id="39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215" y="2342515"/>
                        <a:ext cx="236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35853" y="3106103"/>
            <a:ext cx="625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其简单随机样本的联合概率密度函数为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557976"/>
              </p:ext>
            </p:extLst>
          </p:nvPr>
        </p:nvGraphicFramePr>
        <p:xfrm>
          <a:off x="3405840" y="3915728"/>
          <a:ext cx="233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2336760" imgH="482400" progId="Equation.3">
                  <p:embed/>
                </p:oleObj>
              </mc:Choice>
              <mc:Fallback>
                <p:oleObj name="公式" r:id="rId5" imgW="2336760" imgH="482400" progId="Equation.3">
                  <p:embed/>
                  <p:pic>
                    <p:nvPicPr>
                      <p:cNvPr id="398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840" y="3915728"/>
                        <a:ext cx="233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768040" y="3895090"/>
            <a:ext cx="3092450" cy="5794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 i="1"/>
              <a:t>=f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 …</a:t>
            </a:r>
            <a:r>
              <a:rPr lang="en-US" altLang="zh-CN" sz="2800" i="1"/>
              <a:t> 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en-US" altLang="zh-CN" sz="2800"/>
              <a:t>)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nimBg="1" autoUpdateAnimBg="0"/>
      <p:bldP spid="20" grpId="0" autoUpdateAnimBg="0"/>
      <p:bldP spid="22" grpId="0" autoUpdateAnimBg="0"/>
      <p:bldP spid="2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  <a:endParaRPr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12014" y="1769428"/>
            <a:ext cx="226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统计量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93014" y="2498090"/>
            <a:ext cx="79914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</a:rPr>
              <a:t>       </a:t>
            </a:r>
            <a:r>
              <a:rPr lang="zh-CN" altLang="en-US" sz="2800">
                <a:solidFill>
                  <a:schemeClr val="accent2"/>
                </a:solidFill>
              </a:rPr>
              <a:t>不含任何未知参数的样本的函数称为统计量</a:t>
            </a:r>
            <a:r>
              <a:rPr lang="en-US" altLang="zh-CN" sz="2800"/>
              <a:t>.   </a:t>
            </a:r>
            <a:r>
              <a:rPr lang="zh-CN" altLang="en-US" sz="2800"/>
              <a:t>它是完全由样本决定的量</a:t>
            </a:r>
            <a:r>
              <a:rPr lang="en-US" altLang="zh-CN" sz="2800"/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12014" y="97409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tx2"/>
                </a:solidFill>
                <a:ea typeface="黑体" panose="02010609060101010101" pitchFamily="49" charset="-122"/>
              </a:rPr>
              <a:t>一、统计量与经验分布函数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52725"/>
              </p:ext>
            </p:extLst>
          </p:nvPr>
        </p:nvGraphicFramePr>
        <p:xfrm>
          <a:off x="2164414" y="4022090"/>
          <a:ext cx="7848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3" imgW="7010280" imgH="2070000" progId="Equation.3">
                  <p:embed/>
                </p:oleObj>
              </mc:Choice>
              <mc:Fallback>
                <p:oleObj name="公式" r:id="rId3" imgW="7010280" imgH="2070000" progId="Equation.3">
                  <p:embed/>
                  <p:pic>
                    <p:nvPicPr>
                      <p:cNvPr id="400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414" y="4022090"/>
                        <a:ext cx="7848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65835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dirty="0"/>
              <a:t>大数定理</a:t>
            </a:r>
          </a:p>
        </p:txBody>
      </p:sp>
      <p:sp>
        <p:nvSpPr>
          <p:cNvPr id="317444" name="文本框 317443"/>
          <p:cNvSpPr txBox="1"/>
          <p:nvPr/>
        </p:nvSpPr>
        <p:spPr>
          <a:xfrm>
            <a:off x="2148840" y="1538605"/>
            <a:ext cx="8121650" cy="2016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概率论中用来阐明大量随机现象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平均结果的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稳定性</a:t>
            </a:r>
            <a:r>
              <a:rPr lang="zh-CN" altLang="en-US" sz="2800" dirty="0">
                <a:latin typeface="Times New Roman" panose="02020603050405020304" pitchFamily="18" charset="0"/>
              </a:rPr>
              <a:t>的一系列定理，称为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大数定律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law of large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number)</a:t>
            </a:r>
          </a:p>
        </p:txBody>
      </p:sp>
      <p:sp>
        <p:nvSpPr>
          <p:cNvPr id="317445" name="矩形 317444"/>
          <p:cNvSpPr/>
          <p:nvPr/>
        </p:nvSpPr>
        <p:spPr>
          <a:xfrm>
            <a:off x="1884680" y="1142207"/>
            <a:ext cx="44323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大数定律的概念</a:t>
            </a:r>
          </a:p>
        </p:txBody>
      </p:sp>
      <p:sp>
        <p:nvSpPr>
          <p:cNvPr id="317447" name="矩形 317446"/>
          <p:cNvSpPr/>
          <p:nvPr/>
        </p:nvSpPr>
        <p:spPr>
          <a:xfrm>
            <a:off x="3400425" y="3713480"/>
            <a:ext cx="5867400" cy="2992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本章将介绍三个大数定律：</a:t>
            </a:r>
          </a:p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   （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切比雪夫大数定律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</a:p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   （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贝努里大数定律</a:t>
            </a:r>
          </a:p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辛钦大数定律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它们之间既有区别也有联系。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atinLnBrk="1">
              <a:lnSpc>
                <a:spcPts val="24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/>
      <p:bldP spid="317445" grpId="0"/>
      <p:bldP spid="3174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pic>
        <p:nvPicPr>
          <p:cNvPr id="4" name="对象 430081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1924050" y="1276350"/>
            <a:ext cx="8343900" cy="2222500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6" name="文本框 430083"/>
          <p:cNvSpPr txBox="1"/>
          <p:nvPr/>
        </p:nvSpPr>
        <p:spPr>
          <a:xfrm>
            <a:off x="2305050" y="1200150"/>
            <a:ext cx="533400" cy="519113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7" name="文本框 430084"/>
          <p:cNvSpPr txBox="1"/>
          <p:nvPr/>
        </p:nvSpPr>
        <p:spPr>
          <a:xfrm>
            <a:off x="2076450" y="4095750"/>
            <a:ext cx="609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608093"/>
              </p:ext>
            </p:extLst>
          </p:nvPr>
        </p:nvGraphicFramePr>
        <p:xfrm>
          <a:off x="2838450" y="4338841"/>
          <a:ext cx="6953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4" imgW="6705360" imgH="1180800" progId="Equation.3">
                  <p:embed/>
                </p:oleObj>
              </mc:Choice>
              <mc:Fallback>
                <p:oleObj name="公式" r:id="rId4" imgW="6705360" imgH="1180800" progId="Equation.3">
                  <p:embed/>
                  <p:pic>
                    <p:nvPicPr>
                      <p:cNvPr id="430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338841"/>
                        <a:ext cx="69532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46927" y="1112205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accent2"/>
                </a:solidFill>
              </a:rPr>
              <a:t>请注意 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7663"/>
              </p:ext>
            </p:extLst>
          </p:nvPr>
        </p:nvGraphicFramePr>
        <p:xfrm>
          <a:off x="2164415" y="3198180"/>
          <a:ext cx="84026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3" imgW="3479760" imgH="711000" progId="Equation.3">
                  <p:embed/>
                </p:oleObj>
              </mc:Choice>
              <mc:Fallback>
                <p:oleObj name="公式" r:id="rId3" imgW="3479760" imgH="711000" progId="Equation.3">
                  <p:embed/>
                  <p:pic>
                    <p:nvPicPr>
                      <p:cNvPr id="361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415" y="3198180"/>
                        <a:ext cx="84026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78727" y="213138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）统计量是一个随机变量。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58362"/>
              </p:ext>
            </p:extLst>
          </p:nvPr>
        </p:nvGraphicFramePr>
        <p:xfrm>
          <a:off x="6840537" y="5905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3" imgW="190440" imgH="419040" progId="Equation.3">
                  <p:embed/>
                </p:oleObj>
              </mc:Choice>
              <mc:Fallback>
                <p:oleObj name="公式" r:id="rId3" imgW="190440" imgH="419040" progId="Equation.3">
                  <p:embed/>
                  <p:pic>
                    <p:nvPicPr>
                      <p:cNvPr id="401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7" y="5905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692400" y="1028700"/>
            <a:ext cx="327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dirty="0">
                <a:solidFill>
                  <a:schemeClr val="hlink"/>
                </a:solidFill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</a:rPr>
              <a:t>几个常见统计量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92400" y="177006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accent2"/>
                </a:solidFill>
              </a:rPr>
              <a:t>样本平均值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89904"/>
              </p:ext>
            </p:extLst>
          </p:nvPr>
        </p:nvGraphicFramePr>
        <p:xfrm>
          <a:off x="5500687" y="1454150"/>
          <a:ext cx="236855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公式" r:id="rId5" imgW="812520" imgH="431640" progId="Equation.3">
                  <p:embed/>
                </p:oleObj>
              </mc:Choice>
              <mc:Fallback>
                <p:oleObj name="公式" r:id="rId5" imgW="812520" imgH="431640" progId="Equation.3">
                  <p:embed/>
                  <p:pic>
                    <p:nvPicPr>
                      <p:cNvPr id="401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7" y="1454150"/>
                        <a:ext cx="236855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172575" y="1452563"/>
            <a:ext cx="1800225" cy="1225550"/>
          </a:xfrm>
          <a:prstGeom prst="wedgeRoundRectCallout">
            <a:avLst>
              <a:gd name="adj1" fmla="val -120106"/>
              <a:gd name="adj2" fmla="val 3562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它反映了</a:t>
            </a:r>
          </a:p>
          <a:p>
            <a:pPr algn="ctr"/>
            <a:r>
              <a:rPr lang="zh-CN" altLang="en-US"/>
              <a:t>总体均值</a:t>
            </a:r>
          </a:p>
          <a:p>
            <a:pPr algn="ctr"/>
            <a:r>
              <a:rPr lang="zh-CN" altLang="en-US"/>
              <a:t>的信息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763837" y="29972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accent2"/>
                </a:solidFill>
              </a:rPr>
              <a:t>样本方差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05505"/>
              </p:ext>
            </p:extLst>
          </p:nvPr>
        </p:nvGraphicFramePr>
        <p:xfrm>
          <a:off x="5211762" y="2719388"/>
          <a:ext cx="42989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7" imgW="1473120" imgH="431640" progId="Equation.3">
                  <p:embed/>
                </p:oleObj>
              </mc:Choice>
              <mc:Fallback>
                <p:oleObj name="公式" r:id="rId7" imgW="1473120" imgH="431640" progId="Equation.3">
                  <p:embed/>
                  <p:pic>
                    <p:nvPicPr>
                      <p:cNvPr id="401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2" y="2719388"/>
                        <a:ext cx="42989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2692400" y="4046538"/>
            <a:ext cx="2303462" cy="1143000"/>
          </a:xfrm>
          <a:prstGeom prst="wedgeRoundRectCallout">
            <a:avLst>
              <a:gd name="adj1" fmla="val 62407"/>
              <a:gd name="adj2" fmla="val -5986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它反映了总体</a:t>
            </a:r>
          </a:p>
          <a:p>
            <a:pPr algn="ctr"/>
            <a:r>
              <a:rPr lang="zh-CN" altLang="en-US"/>
              <a:t>方差的信息</a:t>
            </a:r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26231"/>
              </p:ext>
            </p:extLst>
          </p:nvPr>
        </p:nvGraphicFramePr>
        <p:xfrm>
          <a:off x="5840412" y="4046538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9" imgW="3187440" imgH="850680" progId="Equation.3">
                  <p:embed/>
                </p:oleObj>
              </mc:Choice>
              <mc:Fallback>
                <p:oleObj name="公式" r:id="rId9" imgW="3187440" imgH="850680" progId="Equation.3">
                  <p:embed/>
                  <p:pic>
                    <p:nvPicPr>
                      <p:cNvPr id="401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2" y="4046538"/>
                        <a:ext cx="318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186112" y="5729288"/>
            <a:ext cx="2058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accent2"/>
                </a:solidFill>
              </a:rPr>
              <a:t>样本标准差 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60407"/>
              </p:ext>
            </p:extLst>
          </p:nvPr>
        </p:nvGraphicFramePr>
        <p:xfrm>
          <a:off x="5427662" y="5487988"/>
          <a:ext cx="3670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11" imgW="3429000" imgH="876240" progId="Equation.3">
                  <p:embed/>
                </p:oleObj>
              </mc:Choice>
              <mc:Fallback>
                <p:oleObj name="公式" r:id="rId11" imgW="3429000" imgH="876240" progId="Equation.3">
                  <p:embed/>
                  <p:pic>
                    <p:nvPicPr>
                      <p:cNvPr id="401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2" y="5487988"/>
                        <a:ext cx="3670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nimBg="1" autoUpdateAnimBg="0"/>
      <p:bldP spid="20" grpId="0" autoUpdateAnimBg="0"/>
      <p:bldP spid="22" grpId="0" animBg="1" autoUpdateAnimBg="0"/>
      <p:bldP spid="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8392"/>
              </p:ext>
            </p:extLst>
          </p:nvPr>
        </p:nvGraphicFramePr>
        <p:xfrm>
          <a:off x="1989646" y="1907271"/>
          <a:ext cx="25590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876240" imgH="431640" progId="Equation.3">
                  <p:embed/>
                </p:oleObj>
              </mc:Choice>
              <mc:Fallback>
                <p:oleObj name="公式" r:id="rId3" imgW="876240" imgH="431640" progId="Equation.3">
                  <p:embed/>
                  <p:pic>
                    <p:nvPicPr>
                      <p:cNvPr id="402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646" y="1907271"/>
                        <a:ext cx="255905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606221" y="2051733"/>
            <a:ext cx="2376488" cy="1066800"/>
          </a:xfrm>
          <a:prstGeom prst="wedgeRoundRectCallout">
            <a:avLst>
              <a:gd name="adj1" fmla="val -106782"/>
              <a:gd name="adj2" fmla="val 1279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r>
              <a:rPr lang="zh-CN" altLang="en-US"/>
              <a:t>它反映了总体</a:t>
            </a:r>
            <a:r>
              <a:rPr lang="en-US" altLang="zh-CN" i="1"/>
              <a:t>k </a:t>
            </a:r>
          </a:p>
          <a:p>
            <a:pPr algn="ctr"/>
            <a:r>
              <a:rPr lang="zh-CN" altLang="en-US"/>
              <a:t>阶矩的信息</a:t>
            </a:r>
          </a:p>
          <a:p>
            <a:pPr algn="ctr"/>
            <a:endParaRPr lang="en-US" altLang="zh-CN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629284" y="1184958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accent2"/>
                </a:solidFill>
              </a:rPr>
              <a:t>样本</a:t>
            </a:r>
            <a:r>
              <a:rPr lang="en-US" altLang="zh-CN" sz="3200" i="1">
                <a:solidFill>
                  <a:schemeClr val="accent2"/>
                </a:solidFill>
              </a:rPr>
              <a:t>k</a:t>
            </a:r>
            <a:r>
              <a:rPr lang="zh-CN" altLang="en-US" sz="3200">
                <a:solidFill>
                  <a:schemeClr val="accent2"/>
                </a:solidFill>
              </a:rPr>
              <a:t>阶原点矩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595946" y="3488421"/>
            <a:ext cx="348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accent2"/>
                </a:solidFill>
              </a:rPr>
              <a:t>样本</a:t>
            </a:r>
            <a:r>
              <a:rPr lang="en-US" altLang="zh-CN" sz="3200" i="1">
                <a:solidFill>
                  <a:schemeClr val="accent2"/>
                </a:solidFill>
              </a:rPr>
              <a:t>k</a:t>
            </a:r>
            <a:r>
              <a:rPr lang="zh-CN" altLang="en-US" sz="3200">
                <a:solidFill>
                  <a:schemeClr val="accent2"/>
                </a:solidFill>
              </a:rPr>
              <a:t>阶中心矩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04608"/>
              </p:ext>
            </p:extLst>
          </p:nvPr>
        </p:nvGraphicFramePr>
        <p:xfrm>
          <a:off x="1845184" y="4212321"/>
          <a:ext cx="377983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5" imgW="1295280" imgH="431640" progId="Equation.3">
                  <p:embed/>
                </p:oleObj>
              </mc:Choice>
              <mc:Fallback>
                <p:oleObj name="公式" r:id="rId5" imgW="1295280" imgH="431640" progId="Equation.3">
                  <p:embed/>
                  <p:pic>
                    <p:nvPicPr>
                      <p:cNvPr id="402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184" y="4212321"/>
                        <a:ext cx="377983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653471" y="2196196"/>
            <a:ext cx="173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3200"/>
              <a:t> </a:t>
            </a:r>
            <a:r>
              <a:rPr lang="en-US" altLang="zh-CN" sz="3200" i="1"/>
              <a:t>k</a:t>
            </a:r>
            <a:r>
              <a:rPr lang="en-US" altLang="zh-CN" sz="3200"/>
              <a:t>=1,2,…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6742621" y="4356783"/>
            <a:ext cx="2819400" cy="1066800"/>
          </a:xfrm>
          <a:prstGeom prst="wedgeRoundRectCallout">
            <a:avLst>
              <a:gd name="adj1" fmla="val -91102"/>
              <a:gd name="adj2" fmla="val -163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它反映了总体</a:t>
            </a:r>
            <a:r>
              <a:rPr lang="en-US" altLang="zh-CN" i="1"/>
              <a:t>k </a:t>
            </a:r>
            <a:r>
              <a:rPr lang="zh-CN" altLang="en-US"/>
              <a:t>阶</a:t>
            </a:r>
          </a:p>
          <a:p>
            <a:pPr algn="ctr"/>
            <a:r>
              <a:rPr lang="zh-CN" altLang="en-US"/>
              <a:t>中心矩的信息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1" grpId="0" autoUpdateAnimBg="0"/>
      <p:bldP spid="23" grpId="0" autoUpdateAnimBg="0"/>
      <p:bldP spid="2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98686" y="1275425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chemeClr val="accent2"/>
                </a:solidFill>
              </a:rPr>
              <a:t>统计量的观察值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66310"/>
              </p:ext>
            </p:extLst>
          </p:nvPr>
        </p:nvGraphicFramePr>
        <p:xfrm>
          <a:off x="2943149" y="2513675"/>
          <a:ext cx="72263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3" imgW="7226280" imgH="2793960" progId="Equation.3">
                  <p:embed/>
                </p:oleObj>
              </mc:Choice>
              <mc:Fallback>
                <p:oleObj name="公式" r:id="rId3" imgW="7226280" imgH="2793960" progId="Equation.3">
                  <p:embed/>
                  <p:pic>
                    <p:nvPicPr>
                      <p:cNvPr id="40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149" y="2513675"/>
                        <a:ext cx="72263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835886"/>
            <a:ext cx="10330815" cy="5614444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03954" y="835886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</a:rPr>
              <a:t> 2.  </a:t>
            </a:r>
            <a:r>
              <a:rPr lang="zh-CN" altLang="en-US" sz="2800" dirty="0">
                <a:solidFill>
                  <a:schemeClr val="accent2"/>
                </a:solidFill>
              </a:rPr>
              <a:t>经验分布函数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38277"/>
              </p:ext>
            </p:extLst>
          </p:nvPr>
        </p:nvGraphicFramePr>
        <p:xfrm>
          <a:off x="2203954" y="1267778"/>
          <a:ext cx="8547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3" imgW="8546760" imgH="1002960" progId="Equation.3">
                  <p:embed/>
                </p:oleObj>
              </mc:Choice>
              <mc:Fallback>
                <p:oleObj name="公式" r:id="rId3" imgW="8546760" imgH="1002960" progId="Equation.3">
                  <p:embed/>
                  <p:pic>
                    <p:nvPicPr>
                      <p:cNvPr id="406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54" y="1267778"/>
                        <a:ext cx="8547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40940"/>
              </p:ext>
            </p:extLst>
          </p:nvPr>
        </p:nvGraphicFramePr>
        <p:xfrm>
          <a:off x="3039278" y="2299018"/>
          <a:ext cx="53086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5" imgW="5308560" imgH="1384200" progId="Equation.3">
                  <p:embed/>
                </p:oleObj>
              </mc:Choice>
              <mc:Fallback>
                <p:oleObj name="公式" r:id="rId5" imgW="5308560" imgH="1384200" progId="Equation.3">
                  <p:embed/>
                  <p:pic>
                    <p:nvPicPr>
                      <p:cNvPr id="406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278" y="2299018"/>
                        <a:ext cx="53086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59298"/>
              </p:ext>
            </p:extLst>
          </p:nvPr>
        </p:nvGraphicFramePr>
        <p:xfrm>
          <a:off x="2558265" y="3630930"/>
          <a:ext cx="7874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7" imgW="7873920" imgH="2819160" progId="Equation.3">
                  <p:embed/>
                </p:oleObj>
              </mc:Choice>
              <mc:Fallback>
                <p:oleObj name="公式" r:id="rId7" imgW="7873920" imgH="2819160" progId="Equation.3">
                  <p:embed/>
                  <p:pic>
                    <p:nvPicPr>
                      <p:cNvPr id="406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3630930"/>
                        <a:ext cx="7874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372682"/>
              </p:ext>
            </p:extLst>
          </p:nvPr>
        </p:nvGraphicFramePr>
        <p:xfrm>
          <a:off x="1925715" y="1434483"/>
          <a:ext cx="84963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3" imgW="8496000" imgH="4076640" progId="Equation.3">
                  <p:embed/>
                </p:oleObj>
              </mc:Choice>
              <mc:Fallback>
                <p:oleObj name="公式" r:id="rId3" imgW="8496000" imgH="4076640" progId="Equation.3">
                  <p:embed/>
                  <p:pic>
                    <p:nvPicPr>
                      <p:cNvPr id="407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715" y="1434483"/>
                        <a:ext cx="849630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58772" y="1184958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chemeClr val="tx2"/>
                </a:solidFill>
                <a:ea typeface="黑体" panose="02010609060101010101" pitchFamily="49" charset="-122"/>
              </a:rPr>
              <a:t>三、几个重要的抽样分布定理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25995"/>
              </p:ext>
            </p:extLst>
          </p:nvPr>
        </p:nvGraphicFramePr>
        <p:xfrm>
          <a:off x="2058772" y="2208896"/>
          <a:ext cx="8216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8216640" imgH="1054080" progId="Equation.3">
                  <p:embed/>
                </p:oleObj>
              </mc:Choice>
              <mc:Fallback>
                <p:oleObj name="公式" r:id="rId3" imgW="8216640" imgH="1054080" progId="Equation.3">
                  <p:embed/>
                  <p:pic>
                    <p:nvPicPr>
                      <p:cNvPr id="420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72" y="2208896"/>
                        <a:ext cx="8216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56572"/>
              </p:ext>
            </p:extLst>
          </p:nvPr>
        </p:nvGraphicFramePr>
        <p:xfrm>
          <a:off x="4795622" y="3767821"/>
          <a:ext cx="210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2108160" imgH="1028520" progId="Equation.DSMT4">
                  <p:embed/>
                </p:oleObj>
              </mc:Choice>
              <mc:Fallback>
                <p:oleObj name="Equation" r:id="rId5" imgW="2108160" imgH="1028520" progId="Equation.DSMT4">
                  <p:embed/>
                  <p:pic>
                    <p:nvPicPr>
                      <p:cNvPr id="420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622" y="3767821"/>
                        <a:ext cx="210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366216"/>
              </p:ext>
            </p:extLst>
          </p:nvPr>
        </p:nvGraphicFramePr>
        <p:xfrm>
          <a:off x="4795622" y="5025121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7" imgW="1688760" imgH="469800" progId="Equation.3">
                  <p:embed/>
                </p:oleObj>
              </mc:Choice>
              <mc:Fallback>
                <p:oleObj name="公式" r:id="rId7" imgW="1688760" imgH="469800" progId="Equation.3">
                  <p:embed/>
                  <p:pic>
                    <p:nvPicPr>
                      <p:cNvPr id="420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622" y="5025121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86594" y="5075238"/>
            <a:ext cx="83534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当总体为</a:t>
            </a:r>
            <a:r>
              <a:rPr lang="zh-CN" altLang="en-US" sz="2800">
                <a:solidFill>
                  <a:schemeClr val="accent2"/>
                </a:solidFill>
              </a:rPr>
              <a:t>正态分布</a:t>
            </a:r>
            <a:r>
              <a:rPr lang="zh-CN" altLang="en-US" sz="2800"/>
              <a:t>时，给出几个重要的抽样分布定理</a:t>
            </a:r>
            <a:r>
              <a:rPr lang="en-US" altLang="zh-CN" sz="2800"/>
              <a:t>.  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37559"/>
              </p:ext>
            </p:extLst>
          </p:nvPr>
        </p:nvGraphicFramePr>
        <p:xfrm>
          <a:off x="2331057" y="1114425"/>
          <a:ext cx="609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3" imgW="6095880" imgH="901440" progId="Equation.3">
                  <p:embed/>
                </p:oleObj>
              </mc:Choice>
              <mc:Fallback>
                <p:oleObj name="公式" r:id="rId3" imgW="6095880" imgH="901440" progId="Equation.3">
                  <p:embed/>
                  <p:pic>
                    <p:nvPicPr>
                      <p:cNvPr id="421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057" y="1114425"/>
                        <a:ext cx="609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2140"/>
              </p:ext>
            </p:extLst>
          </p:nvPr>
        </p:nvGraphicFramePr>
        <p:xfrm>
          <a:off x="4491644" y="2482850"/>
          <a:ext cx="430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4305240" imgH="850680" progId="Equation.3">
                  <p:embed/>
                </p:oleObj>
              </mc:Choice>
              <mc:Fallback>
                <p:oleObj name="公式" r:id="rId5" imgW="4305240" imgH="850680" progId="Equation.3">
                  <p:embed/>
                  <p:pic>
                    <p:nvPicPr>
                      <p:cNvPr id="421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644" y="2482850"/>
                        <a:ext cx="430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80804"/>
              </p:ext>
            </p:extLst>
          </p:nvPr>
        </p:nvGraphicFramePr>
        <p:xfrm>
          <a:off x="4551969" y="3778250"/>
          <a:ext cx="588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7" imgW="5879880" imgH="850680" progId="Equation.3">
                  <p:embed/>
                </p:oleObj>
              </mc:Choice>
              <mc:Fallback>
                <p:oleObj name="公式" r:id="rId7" imgW="5879880" imgH="850680" progId="Equation.3">
                  <p:embed/>
                  <p:pic>
                    <p:nvPicPr>
                      <p:cNvPr id="421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969" y="3778250"/>
                        <a:ext cx="588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9562" y="97409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定理 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/>
              <a:t>  (</a:t>
            </a:r>
            <a:r>
              <a:rPr lang="zh-CN" altLang="en-US" sz="2800">
                <a:solidFill>
                  <a:schemeClr val="tx2"/>
                </a:solidFill>
              </a:rPr>
              <a:t>样本均值的分布</a:t>
            </a:r>
            <a:r>
              <a:rPr lang="en-US" altLang="zh-CN" sz="2800"/>
              <a:t>)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2489200" y="1688465"/>
            <a:ext cx="7739062" cy="1336675"/>
            <a:chOff x="249" y="709"/>
            <a:chExt cx="4875" cy="842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76" y="771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/>
                <a:t>  </a:t>
              </a:r>
              <a:r>
                <a:rPr lang="zh-CN" altLang="en-US" sz="2800"/>
                <a:t>设 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, 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 …, </a:t>
              </a:r>
              <a:r>
                <a:rPr lang="en-US" altLang="zh-CN" sz="2800" i="1"/>
                <a:t>X</a:t>
              </a:r>
              <a:r>
                <a:rPr lang="en-US" altLang="zh-CN" sz="2800" i="1" baseline="-25000"/>
                <a:t>n  </a:t>
              </a:r>
              <a:r>
                <a:rPr lang="zh-CN" altLang="en-US" sz="2800"/>
                <a:t>是来自正态总体</a:t>
              </a:r>
              <a:endParaRPr lang="zh-CN" altLang="zh-CN" sz="2800" baseline="-25000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4014" y="709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公式" r:id="rId3" imgW="622080" imgH="228600" progId="Equation.3">
                    <p:embed/>
                  </p:oleObj>
                </mc:Choice>
                <mc:Fallback>
                  <p:oleObj name="公式" r:id="rId3" imgW="622080" imgH="228600" progId="Equation.3">
                    <p:embed/>
                    <p:pic>
                      <p:nvPicPr>
                        <p:cNvPr id="4229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709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49" y="1224"/>
              <a:ext cx="4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/>
                <a:t>的样本，    是样本均值，则有</a:t>
              </a:r>
            </a:p>
          </p:txBody>
        </p:sp>
      </p:grp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13593"/>
              </p:ext>
            </p:extLst>
          </p:nvPr>
        </p:nvGraphicFramePr>
        <p:xfrm>
          <a:off x="5153025" y="3487103"/>
          <a:ext cx="20875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公式" r:id="rId5" imgW="2031840" imgH="888840" progId="Equation.3">
                  <p:embed/>
                </p:oleObj>
              </mc:Choice>
              <mc:Fallback>
                <p:oleObj name="公式" r:id="rId5" imgW="2031840" imgH="888840" progId="Equation.3">
                  <p:embed/>
                  <p:pic>
                    <p:nvPicPr>
                      <p:cNvPr id="422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487103"/>
                        <a:ext cx="20875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7406"/>
              </p:ext>
            </p:extLst>
          </p:nvPr>
        </p:nvGraphicFramePr>
        <p:xfrm>
          <a:off x="4073525" y="4784090"/>
          <a:ext cx="30241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7" imgW="2984400" imgH="914400" progId="Equation.3">
                  <p:embed/>
                </p:oleObj>
              </mc:Choice>
              <mc:Fallback>
                <p:oleObj name="公式" r:id="rId7" imgW="2984400" imgH="914400" progId="Equation.3">
                  <p:embed/>
                  <p:pic>
                    <p:nvPicPr>
                      <p:cNvPr id="422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784090"/>
                        <a:ext cx="30241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48708"/>
              </p:ext>
            </p:extLst>
          </p:nvPr>
        </p:nvGraphicFramePr>
        <p:xfrm>
          <a:off x="4073525" y="2582228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9" imgW="304560" imgH="330120" progId="Equation.3">
                  <p:embed/>
                </p:oleObj>
              </mc:Choice>
              <mc:Fallback>
                <p:oleObj name="公式" r:id="rId9" imgW="304560" imgH="330120" progId="Equation.3">
                  <p:embed/>
                  <p:pic>
                    <p:nvPicPr>
                      <p:cNvPr id="422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2582228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8198" y="923813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ea typeface="黑体" panose="02010609060101010101" pitchFamily="49" charset="-122"/>
              </a:rPr>
              <a:t>三、大数定律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18315" y="1335770"/>
            <a:ext cx="688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333399"/>
                </a:solidFill>
              </a:rPr>
              <a:t>1</a:t>
            </a:r>
            <a:r>
              <a:rPr lang="zh-CN" altLang="en-US" sz="2800" dirty="0">
                <a:solidFill>
                  <a:srgbClr val="333399"/>
                </a:solidFill>
              </a:rPr>
              <a:t>、定理一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333399"/>
                </a:solidFill>
              </a:rPr>
              <a:t>切比雪夫定理的特殊情况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808761" y="749639"/>
            <a:ext cx="1701800" cy="2500313"/>
            <a:chOff x="4438" y="192"/>
            <a:chExt cx="1072" cy="1575"/>
          </a:xfrm>
        </p:grpSpPr>
        <p:pic>
          <p:nvPicPr>
            <p:cNvPr id="8" name="Picture 5" descr="切比雪夫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92"/>
              <a:ext cx="863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438" y="1440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accent2"/>
                  </a:solidFill>
                </a:rPr>
                <a:t>切比雪夫 </a:t>
              </a:r>
              <a:endParaRPr lang="zh-CN" altLang="en-US" sz="32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36511" y="4258014"/>
            <a:ext cx="3883025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/>
              <a:t>则对任意的</a:t>
            </a:r>
            <a:r>
              <a:rPr lang="en-US" altLang="zh-CN" sz="3200" i="1"/>
              <a:t>ε</a:t>
            </a:r>
            <a:r>
              <a:rPr lang="en-US" altLang="zh-CN" sz="3200"/>
              <a:t>&gt;0</a:t>
            </a:r>
            <a:r>
              <a:rPr lang="zh-CN" altLang="en-US" sz="3200"/>
              <a:t>，有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652251"/>
              </p:ext>
            </p:extLst>
          </p:nvPr>
        </p:nvGraphicFramePr>
        <p:xfrm>
          <a:off x="2274611" y="1851364"/>
          <a:ext cx="61928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4" imgW="5956200" imgH="965160" progId="Equation.3">
                  <p:embed/>
                </p:oleObj>
              </mc:Choice>
              <mc:Fallback>
                <p:oleObj name="公式" r:id="rId4" imgW="5956200" imgH="96516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611" y="1851364"/>
                        <a:ext cx="61928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52510"/>
              </p:ext>
            </p:extLst>
          </p:nvPr>
        </p:nvGraphicFramePr>
        <p:xfrm>
          <a:off x="2747686" y="2961027"/>
          <a:ext cx="524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6" imgW="5244840" imgH="482400" progId="Equation.DSMT4">
                  <p:embed/>
                </p:oleObj>
              </mc:Choice>
              <mc:Fallback>
                <p:oleObj name="Equation" r:id="rId6" imgW="5244840" imgH="482400" progId="Equation.DSMT4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86" y="2961027"/>
                        <a:ext cx="524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13249"/>
              </p:ext>
            </p:extLst>
          </p:nvPr>
        </p:nvGraphicFramePr>
        <p:xfrm>
          <a:off x="3171548" y="5547064"/>
          <a:ext cx="6191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8" imgW="4152600" imgH="838080" progId="Equation.3">
                  <p:embed/>
                </p:oleObj>
              </mc:Choice>
              <mc:Fallback>
                <p:oleObj name="公式" r:id="rId8" imgW="4152600" imgH="838080" progId="Equation.3">
                  <p:embed/>
                  <p:pic>
                    <p:nvPicPr>
                      <p:cNvPr id="1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548" y="5547064"/>
                        <a:ext cx="6191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93573"/>
              </p:ext>
            </p:extLst>
          </p:nvPr>
        </p:nvGraphicFramePr>
        <p:xfrm>
          <a:off x="3552548" y="5013664"/>
          <a:ext cx="4198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10" imgW="2755800" imgH="558720" progId="Equation.3">
                  <p:embed/>
                </p:oleObj>
              </mc:Choice>
              <mc:Fallback>
                <p:oleObj name="公式" r:id="rId10" imgW="2755800" imgH="558720" progId="Equation.3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548" y="5013664"/>
                        <a:ext cx="41989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28070"/>
              </p:ext>
            </p:extLst>
          </p:nvPr>
        </p:nvGraphicFramePr>
        <p:xfrm>
          <a:off x="8064223" y="3465852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2" imgW="1828800" imgH="927000" progId="Equation.DSMT4">
                  <p:embed/>
                </p:oleObj>
              </mc:Choice>
              <mc:Fallback>
                <p:oleObj name="Equation" r:id="rId12" imgW="1828800" imgH="927000" progId="Equation.DSMT4">
                  <p:embed/>
                  <p:pic>
                    <p:nvPicPr>
                      <p:cNvPr id="1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223" y="3465852"/>
                        <a:ext cx="182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234923" y="3532527"/>
            <a:ext cx="5508625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/>
              <a:t>做前 </a:t>
            </a:r>
            <a:r>
              <a:rPr lang="en-US" altLang="zh-CN" sz="3200" i="1"/>
              <a:t>n </a:t>
            </a:r>
            <a:r>
              <a:rPr lang="zh-CN" altLang="en-US" sz="3200"/>
              <a:t>个随机变量的算术平均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47053"/>
              </p:ext>
            </p:extLst>
          </p:nvPr>
        </p:nvGraphicFramePr>
        <p:xfrm>
          <a:off x="5316473" y="1012825"/>
          <a:ext cx="28559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" imgW="2819160" imgH="965160" progId="Equation.DSMT4">
                  <p:embed/>
                </p:oleObj>
              </mc:Choice>
              <mc:Fallback>
                <p:oleObj name="Equation" r:id="rId3" imgW="2819160" imgH="965160" progId="Equation.DSMT4">
                  <p:embed/>
                  <p:pic>
                    <p:nvPicPr>
                      <p:cNvPr id="423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473" y="1012825"/>
                        <a:ext cx="28559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" descr="正态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73" y="2668588"/>
            <a:ext cx="4105275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147823" y="5054600"/>
            <a:ext cx="2882900" cy="996950"/>
            <a:chOff x="3379" y="2825"/>
            <a:chExt cx="1857" cy="62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379" y="2825"/>
              <a:ext cx="185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i="1"/>
                <a:t>n</a:t>
              </a:r>
              <a:r>
                <a:rPr lang="zh-CN" altLang="en-US" sz="2800"/>
                <a:t>取不同值时样本</a:t>
              </a:r>
            </a:p>
            <a:p>
              <a:pPr eaLnBrk="0" hangingPunct="0"/>
              <a:r>
                <a:rPr lang="zh-CN" altLang="en-US" sz="2800"/>
                <a:t>均值       的分布</a:t>
              </a:r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4014" y="3113"/>
            <a:ext cx="31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name="Equation" r:id="rId6" imgW="177480" imgH="190440" progId="Equation.3">
                    <p:embed/>
                  </p:oleObj>
                </mc:Choice>
                <mc:Fallback>
                  <p:oleObj name="Equation" r:id="rId6" imgW="177480" imgH="190440" progId="Equation.3">
                    <p:embed/>
                    <p:pic>
                      <p:nvPicPr>
                        <p:cNvPr id="4239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13"/>
                          <a:ext cx="31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95448" y="2524125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accent2"/>
                </a:solidFill>
              </a:rPr>
              <a:t>请注意 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69045"/>
              </p:ext>
            </p:extLst>
          </p:nvPr>
        </p:nvGraphicFramePr>
        <p:xfrm>
          <a:off x="2219260" y="3148013"/>
          <a:ext cx="3251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8" imgW="3251160" imgH="1536480" progId="Equation.3">
                  <p:embed/>
                </p:oleObj>
              </mc:Choice>
              <mc:Fallback>
                <p:oleObj name="公式" r:id="rId8" imgW="3251160" imgH="1536480" progId="Equation.3">
                  <p:embed/>
                  <p:pic>
                    <p:nvPicPr>
                      <p:cNvPr id="423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60" y="3148013"/>
                        <a:ext cx="3251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02395"/>
              </p:ext>
            </p:extLst>
          </p:nvPr>
        </p:nvGraphicFramePr>
        <p:xfrm>
          <a:off x="3155885" y="1012825"/>
          <a:ext cx="20875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10" imgW="2031840" imgH="888840" progId="Equation.3">
                  <p:embed/>
                </p:oleObj>
              </mc:Choice>
              <mc:Fallback>
                <p:oleObj name="公式" r:id="rId10" imgW="2031840" imgH="888840" progId="Equation.3">
                  <p:embed/>
                  <p:pic>
                    <p:nvPicPr>
                      <p:cNvPr id="423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85" y="1012825"/>
                        <a:ext cx="20875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566987" y="987280"/>
            <a:ext cx="699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定理 </a:t>
            </a: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r>
              <a:rPr lang="en-US" altLang="zh-CN" sz="2800" dirty="0"/>
              <a:t>  (</a:t>
            </a:r>
            <a:r>
              <a:rPr lang="zh-CN" altLang="en-US" sz="2800" dirty="0"/>
              <a:t>样本方差的分布</a:t>
            </a:r>
            <a:r>
              <a:rPr lang="en-US" altLang="zh-CN" sz="2800" dirty="0"/>
              <a:t>)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57920"/>
              </p:ext>
            </p:extLst>
          </p:nvPr>
        </p:nvGraphicFramePr>
        <p:xfrm>
          <a:off x="2316162" y="2732516"/>
          <a:ext cx="46513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3" imgW="1638000" imgH="419040" progId="Equation.3">
                  <p:embed/>
                </p:oleObj>
              </mc:Choice>
              <mc:Fallback>
                <p:oleObj name="公式" r:id="rId3" imgW="1638000" imgH="419040" progId="Equation.3">
                  <p:embed/>
                  <p:pic>
                    <p:nvPicPr>
                      <p:cNvPr id="424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2732516"/>
                        <a:ext cx="46513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1989137" y="1437116"/>
            <a:ext cx="8786812" cy="1344613"/>
            <a:chOff x="249" y="618"/>
            <a:chExt cx="5535" cy="847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13" y="663"/>
              <a:ext cx="2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/>
                <a:t>设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,…,</a:t>
              </a:r>
              <a:r>
                <a:rPr lang="en-US" altLang="zh-CN" sz="2800" i="1"/>
                <a:t>X</a:t>
              </a:r>
              <a:r>
                <a:rPr lang="en-US" altLang="zh-CN" sz="2800" i="1" baseline="-25000"/>
                <a:t>n</a:t>
              </a:r>
              <a:r>
                <a:rPr lang="zh-CN" altLang="en-US" sz="2800"/>
                <a:t>是来自正态总体</a:t>
              </a:r>
              <a:endParaRPr lang="zh-CN" altLang="zh-CN" sz="2800"/>
            </a:p>
          </p:txBody>
        </p:sp>
        <p:graphicFrame>
          <p:nvGraphicFramePr>
            <p:cNvPr id="23" name="Object 6"/>
            <p:cNvGraphicFramePr>
              <a:graphicFrameLocks noChangeAspect="1"/>
            </p:cNvGraphicFramePr>
            <p:nvPr/>
          </p:nvGraphicFramePr>
          <p:xfrm>
            <a:off x="3560" y="618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公式" r:id="rId5" imgW="622080" imgH="228600" progId="Equation.3">
                    <p:embed/>
                  </p:oleObj>
                </mc:Choice>
                <mc:Fallback>
                  <p:oleObj name="公式" r:id="rId5" imgW="622080" imgH="228600" progId="Equation.3">
                    <p:embed/>
                    <p:pic>
                      <p:nvPicPr>
                        <p:cNvPr id="4249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618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4604" y="68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/>
                <a:t>的样本</a:t>
              </a:r>
              <a:r>
                <a:rPr lang="en-US" altLang="zh-CN" sz="2800"/>
                <a:t>,</a:t>
              </a:r>
            </a:p>
          </p:txBody>
        </p:sp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249" y="1095"/>
            <a:ext cx="79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name="公式" r:id="rId7" imgW="457200" imgH="215640" progId="Equation.3">
                    <p:embed/>
                  </p:oleObj>
                </mc:Choice>
                <mc:Fallback>
                  <p:oleObj name="公式" r:id="rId7" imgW="457200" imgH="215640" progId="Equation.3">
                    <p:embed/>
                    <p:pic>
                      <p:nvPicPr>
                        <p:cNvPr id="4249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95"/>
                          <a:ext cx="79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931" y="1114"/>
              <a:ext cx="2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/>
                <a:t>分别为样本均值和样本方差</a:t>
              </a:r>
              <a:r>
                <a:rPr lang="en-US" altLang="zh-CN" sz="2800"/>
                <a:t>,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833" y="1117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/>
                <a:t>则有</a:t>
              </a:r>
            </a:p>
          </p:txBody>
        </p:sp>
      </p:grpSp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61956"/>
              </p:ext>
            </p:extLst>
          </p:nvPr>
        </p:nvGraphicFramePr>
        <p:xfrm>
          <a:off x="2387599" y="3916791"/>
          <a:ext cx="30241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9" imgW="2590560" imgH="469800" progId="Equation.3">
                  <p:embed/>
                </p:oleObj>
              </mc:Choice>
              <mc:Fallback>
                <p:oleObj name="公式" r:id="rId9" imgW="2590560" imgH="469800" progId="Equation.3">
                  <p:embed/>
                  <p:pic>
                    <p:nvPicPr>
                      <p:cNvPr id="424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599" y="3916791"/>
                        <a:ext cx="30241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2" descr="样本方差分布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7" y="3165904"/>
            <a:ext cx="3603625" cy="32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13"/>
          <p:cNvGrpSpPr>
            <a:grpSpLocks/>
          </p:cNvGrpSpPr>
          <p:nvPr/>
        </p:nvGrpSpPr>
        <p:grpSpPr bwMode="auto">
          <a:xfrm>
            <a:off x="2457449" y="4605766"/>
            <a:ext cx="5435600" cy="1697038"/>
            <a:chOff x="295" y="2750"/>
            <a:chExt cx="3424" cy="1069"/>
          </a:xfrm>
        </p:grpSpPr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95" y="2840"/>
              <a:ext cx="342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3200" i="1"/>
                <a:t>n</a:t>
              </a:r>
              <a:r>
                <a:rPr lang="zh-CN" altLang="en-US" sz="3200"/>
                <a:t>取不同值时                 </a:t>
              </a:r>
            </a:p>
            <a:p>
              <a:pPr eaLnBrk="0" hangingPunct="0"/>
              <a:endParaRPr lang="zh-CN" altLang="en-US" sz="3200"/>
            </a:p>
            <a:p>
              <a:pPr eaLnBrk="0" hangingPunct="0"/>
              <a:r>
                <a:rPr lang="zh-CN" altLang="en-US" sz="3200"/>
                <a:t>的分布</a:t>
              </a:r>
            </a:p>
          </p:txBody>
        </p:sp>
        <p:graphicFrame>
          <p:nvGraphicFramePr>
            <p:cNvPr id="32" name="Object 15"/>
            <p:cNvGraphicFramePr>
              <a:graphicFrameLocks noChangeAspect="1"/>
            </p:cNvGraphicFramePr>
            <p:nvPr/>
          </p:nvGraphicFramePr>
          <p:xfrm>
            <a:off x="1791" y="2750"/>
            <a:ext cx="1090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6" name="Equation" r:id="rId12" imgW="609480" imgH="419040" progId="Equation.3">
                    <p:embed/>
                  </p:oleObj>
                </mc:Choice>
                <mc:Fallback>
                  <p:oleObj name="Equation" r:id="rId12" imgW="609480" imgH="419040" progId="Equation.3">
                    <p:embed/>
                    <p:pic>
                      <p:nvPicPr>
                        <p:cNvPr id="4249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750"/>
                          <a:ext cx="1090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00889" y="97414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130643" y="967363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定理 </a:t>
            </a:r>
            <a:r>
              <a:rPr lang="en-US" altLang="zh-CN" sz="2800" dirty="0">
                <a:solidFill>
                  <a:schemeClr val="accent2"/>
                </a:solidFill>
              </a:rPr>
              <a:t>3</a:t>
            </a:r>
            <a:r>
              <a:rPr lang="en-US" altLang="zh-CN" sz="3200" dirty="0"/>
              <a:t> (</a:t>
            </a:r>
            <a:r>
              <a:rPr lang="zh-CN" altLang="en-US" sz="3200" dirty="0"/>
              <a:t>样本均值的分布</a:t>
            </a:r>
            <a:r>
              <a:rPr lang="en-US" altLang="zh-CN" sz="3200" dirty="0"/>
              <a:t>)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2334047" y="1451292"/>
            <a:ext cx="7316788" cy="1784350"/>
            <a:chOff x="394" y="883"/>
            <a:chExt cx="4609" cy="1124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01" y="918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 dirty="0"/>
                <a:t>    </a:t>
              </a:r>
              <a:r>
                <a:rPr lang="zh-CN" altLang="en-US" sz="2800" dirty="0"/>
                <a:t>设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1</a:t>
              </a:r>
              <a:r>
                <a:rPr lang="en-US" altLang="zh-CN" sz="2800" dirty="0"/>
                <a:t>,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2</a:t>
              </a:r>
              <a:r>
                <a:rPr lang="en-US" altLang="zh-CN" sz="2800" dirty="0"/>
                <a:t>,…,</a:t>
              </a:r>
              <a:r>
                <a:rPr lang="en-US" altLang="zh-CN" sz="2800" i="1" dirty="0" err="1"/>
                <a:t>X</a:t>
              </a:r>
              <a:r>
                <a:rPr lang="en-US" altLang="zh-CN" sz="2800" i="1" baseline="-25000" dirty="0" err="1"/>
                <a:t>n</a:t>
              </a:r>
              <a:r>
                <a:rPr lang="zh-CN" altLang="en-US" sz="2800" dirty="0"/>
                <a:t>是取自正态总体</a:t>
              </a:r>
              <a:endParaRPr lang="zh-CN" altLang="zh-CN" sz="2800" dirty="0"/>
            </a:p>
          </p:txBody>
        </p:sp>
        <p:graphicFrame>
          <p:nvGraphicFramePr>
            <p:cNvPr id="1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872613"/>
                </p:ext>
              </p:extLst>
            </p:nvPr>
          </p:nvGraphicFramePr>
          <p:xfrm>
            <a:off x="3893" y="883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4" name="公式" r:id="rId3" imgW="622080" imgH="228600" progId="Equation.3">
                    <p:embed/>
                  </p:oleObj>
                </mc:Choice>
                <mc:Fallback>
                  <p:oleObj name="公式" r:id="rId3" imgW="622080" imgH="228600" progId="Equation.3">
                    <p:embed/>
                    <p:pic>
                      <p:nvPicPr>
                        <p:cNvPr id="4259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883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94" y="1286"/>
              <a:ext cx="1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/>
                <a:t>的样本</a:t>
              </a:r>
              <a:r>
                <a:rPr lang="en-US" altLang="zh-CN" sz="2800" dirty="0"/>
                <a:t>,</a:t>
              </a:r>
            </a:p>
          </p:txBody>
        </p:sp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347044"/>
                </p:ext>
              </p:extLst>
            </p:nvPr>
          </p:nvGraphicFramePr>
          <p:xfrm>
            <a:off x="1339" y="1265"/>
            <a:ext cx="79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5" name="公式" r:id="rId5" imgW="457200" imgH="215640" progId="Equation.3">
                    <p:embed/>
                  </p:oleObj>
                </mc:Choice>
                <mc:Fallback>
                  <p:oleObj name="公式" r:id="rId5" imgW="457200" imgH="215640" progId="Equation.3">
                    <p:embed/>
                    <p:pic>
                      <p:nvPicPr>
                        <p:cNvPr id="4259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265"/>
                          <a:ext cx="79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31" y="1319"/>
              <a:ext cx="2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dirty="0"/>
                <a:t>分别为样本均值和样本方差</a:t>
              </a:r>
              <a:r>
                <a:rPr lang="en-US" altLang="zh-CN" sz="2800" dirty="0"/>
                <a:t>,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394" y="168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/>
                <a:t>则有</a:t>
              </a:r>
            </a:p>
          </p:txBody>
        </p:sp>
      </p:grp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70399"/>
              </p:ext>
            </p:extLst>
          </p:nvPr>
        </p:nvGraphicFramePr>
        <p:xfrm>
          <a:off x="4310484" y="2529463"/>
          <a:ext cx="2300614" cy="96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7" imgW="1054080" imgH="444240" progId="Equation.3">
                  <p:embed/>
                </p:oleObj>
              </mc:Choice>
              <mc:Fallback>
                <p:oleObj name="公式" r:id="rId7" imgW="1054080" imgH="444240" progId="Equation.3">
                  <p:embed/>
                  <p:pic>
                    <p:nvPicPr>
                      <p:cNvPr id="425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84" y="2529463"/>
                        <a:ext cx="2300614" cy="965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1607"/>
              </p:ext>
            </p:extLst>
          </p:nvPr>
        </p:nvGraphicFramePr>
        <p:xfrm>
          <a:off x="2334047" y="3407093"/>
          <a:ext cx="80645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9" imgW="8064360" imgH="1498320" progId="Equation.3">
                  <p:embed/>
                </p:oleObj>
              </mc:Choice>
              <mc:Fallback>
                <p:oleObj name="公式" r:id="rId9" imgW="8064360" imgH="1498320" progId="Equation.3">
                  <p:embed/>
                  <p:pic>
                    <p:nvPicPr>
                      <p:cNvPr id="4259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047" y="3407093"/>
                        <a:ext cx="80645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736932"/>
              </p:ext>
            </p:extLst>
          </p:nvPr>
        </p:nvGraphicFramePr>
        <p:xfrm>
          <a:off x="2345159" y="4918393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公式" r:id="rId11" imgW="5029200" imgH="990360" progId="Equation.3">
                  <p:embed/>
                </p:oleObj>
              </mc:Choice>
              <mc:Fallback>
                <p:oleObj name="公式" r:id="rId11" imgW="5029200" imgH="990360" progId="Equation.3">
                  <p:embed/>
                  <p:pic>
                    <p:nvPicPr>
                      <p:cNvPr id="425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159" y="4918393"/>
                        <a:ext cx="502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41395"/>
              </p:ext>
            </p:extLst>
          </p:nvPr>
        </p:nvGraphicFramePr>
        <p:xfrm>
          <a:off x="2556297" y="5888355"/>
          <a:ext cx="8034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公式" r:id="rId13" imgW="3085920" imgH="215640" progId="Equation.3">
                  <p:embed/>
                </p:oleObj>
              </mc:Choice>
              <mc:Fallback>
                <p:oleObj name="公式" r:id="rId13" imgW="3085920" imgH="215640" progId="Equation.3">
                  <p:embed/>
                  <p:pic>
                    <p:nvPicPr>
                      <p:cNvPr id="425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297" y="5888355"/>
                        <a:ext cx="80343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169178" y="903605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定理 </a:t>
            </a:r>
            <a:r>
              <a:rPr lang="en-US" altLang="zh-CN" sz="2800">
                <a:solidFill>
                  <a:schemeClr val="accent2"/>
                </a:solidFill>
              </a:rPr>
              <a:t>4</a:t>
            </a:r>
            <a:r>
              <a:rPr lang="en-US" altLang="zh-CN" sz="2800"/>
              <a:t> (</a:t>
            </a:r>
            <a:r>
              <a:rPr lang="zh-CN" altLang="en-US" sz="2800"/>
              <a:t>两总体样本均值差、样本方差比的分布</a:t>
            </a:r>
            <a:r>
              <a:rPr lang="en-US" altLang="zh-CN" sz="2800"/>
              <a:t>)  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9893"/>
              </p:ext>
            </p:extLst>
          </p:nvPr>
        </p:nvGraphicFramePr>
        <p:xfrm>
          <a:off x="2885140" y="4866005"/>
          <a:ext cx="73437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3" imgW="7823160" imgH="1460160" progId="Equation.3">
                  <p:embed/>
                </p:oleObj>
              </mc:Choice>
              <mc:Fallback>
                <p:oleObj name="公式" r:id="rId3" imgW="7823160" imgH="1460160" progId="Equation.3">
                  <p:embed/>
                  <p:pic>
                    <p:nvPicPr>
                      <p:cNvPr id="427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140" y="4866005"/>
                        <a:ext cx="73437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64415" y="1311593"/>
            <a:ext cx="8748713" cy="2330450"/>
            <a:chOff x="249" y="611"/>
            <a:chExt cx="5511" cy="1468"/>
          </a:xfrm>
        </p:grpSpPr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737" y="611"/>
            <a:ext cx="350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公式" r:id="rId5" imgW="2158920" imgH="228600" progId="Equation.3">
                    <p:embed/>
                  </p:oleObj>
                </mc:Choice>
                <mc:Fallback>
                  <p:oleObj name="公式" r:id="rId5" imgW="2158920" imgH="228600" progId="Equation.3">
                    <p:embed/>
                    <p:pic>
                      <p:nvPicPr>
                        <p:cNvPr id="4270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611"/>
                          <a:ext cx="350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252" y="1389"/>
            <a:ext cx="76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3" name="公式" r:id="rId7" imgW="444240" imgH="215640" progId="Equation.3">
                    <p:embed/>
                  </p:oleObj>
                </mc:Choice>
                <mc:Fallback>
                  <p:oleObj name="公式" r:id="rId7" imgW="444240" imgH="215640" progId="Equation.3">
                    <p:embed/>
                    <p:pic>
                      <p:nvPicPr>
                        <p:cNvPr id="4270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1389"/>
                          <a:ext cx="76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884" y="1389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/>
                <a:t>分别是这两个样本的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167" y="618"/>
              <a:ext cx="1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/>
                <a:t>且</a:t>
              </a:r>
              <a:r>
                <a:rPr lang="en-US" altLang="zh-CN" sz="2800" i="1"/>
                <a:t>X</a:t>
              </a:r>
              <a:r>
                <a:rPr lang="zh-CN" altLang="en-US" sz="2800"/>
                <a:t>与</a:t>
              </a:r>
              <a:r>
                <a:rPr lang="en-US" altLang="zh-CN" sz="2800" i="1"/>
                <a:t>Y</a:t>
              </a:r>
              <a:r>
                <a:rPr lang="zh-CN" altLang="en-US" sz="2800"/>
                <a:t>独立</a:t>
              </a:r>
              <a:r>
                <a:rPr lang="en-US" altLang="zh-CN" sz="2800"/>
                <a:t>,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49" y="981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i="1"/>
                <a:t>X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,…,</a:t>
              </a:r>
              <a:endParaRPr lang="en-US" altLang="zh-CN" sz="2800" baseline="-25000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/>
          </p:nvGraphicFramePr>
          <p:xfrm>
            <a:off x="1111" y="981"/>
            <a:ext cx="43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4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42701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981"/>
                          <a:ext cx="43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383" y="1017"/>
              <a:ext cx="1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/>
                <a:t>是来自</a:t>
              </a:r>
              <a:r>
                <a:rPr lang="en-US" altLang="zh-CN" sz="2800" i="1"/>
                <a:t>X</a:t>
              </a:r>
              <a:r>
                <a:rPr lang="zh-CN" altLang="en-US" sz="2800"/>
                <a:t>的样本</a:t>
              </a:r>
              <a:r>
                <a:rPr lang="en-US" altLang="zh-CN" sz="2800"/>
                <a:t>,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4014" y="1026"/>
              <a:ext cx="1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/>
                <a:t>是取自</a:t>
              </a:r>
              <a:r>
                <a:rPr lang="en-US" altLang="zh-CN" sz="2800" i="1"/>
                <a:t>Y</a:t>
              </a:r>
              <a:r>
                <a:rPr lang="zh-CN" altLang="en-US" sz="2800"/>
                <a:t>的样本</a:t>
              </a:r>
              <a:r>
                <a:rPr lang="en-US" altLang="zh-CN" sz="2800"/>
                <a:t>,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295" y="1752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/>
                <a:t>这两个样本的样本方差</a:t>
              </a:r>
              <a:r>
                <a:rPr lang="en-US" altLang="zh-CN" sz="2800"/>
                <a:t>,</a:t>
              </a:r>
              <a:r>
                <a:rPr lang="zh-CN" altLang="en-US" sz="2800"/>
                <a:t>则有</a:t>
              </a:r>
            </a:p>
          </p:txBody>
        </p:sp>
        <p:graphicFrame>
          <p:nvGraphicFramePr>
            <p:cNvPr id="36" name="Object 14"/>
            <p:cNvGraphicFramePr>
              <a:graphicFrameLocks noChangeAspect="1"/>
            </p:cNvGraphicFramePr>
            <p:nvPr/>
          </p:nvGraphicFramePr>
          <p:xfrm>
            <a:off x="3969" y="1389"/>
            <a:ext cx="8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5" name="公式" r:id="rId11" imgW="495000" imgH="228600" progId="Equation.3">
                    <p:embed/>
                  </p:oleObj>
                </mc:Choice>
                <mc:Fallback>
                  <p:oleObj name="公式" r:id="rId11" imgW="495000" imgH="228600" progId="Equation.3">
                    <p:embed/>
                    <p:pic>
                      <p:nvPicPr>
                        <p:cNvPr id="4270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389"/>
                          <a:ext cx="85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2925" y="981"/>
              <a:ext cx="9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i="1"/>
                <a:t>Y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Y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,…,</a:t>
              </a:r>
            </a:p>
          </p:txBody>
        </p:sp>
        <p:graphicFrame>
          <p:nvGraphicFramePr>
            <p:cNvPr id="38" name="Object 16"/>
            <p:cNvGraphicFramePr>
              <a:graphicFrameLocks noChangeAspect="1"/>
            </p:cNvGraphicFramePr>
            <p:nvPr/>
          </p:nvGraphicFramePr>
          <p:xfrm>
            <a:off x="3787" y="981"/>
            <a:ext cx="37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6" name="公式" r:id="rId13" imgW="215640" imgH="241200" progId="Equation.3">
                    <p:embed/>
                  </p:oleObj>
                </mc:Choice>
                <mc:Fallback>
                  <p:oleObj name="公式" r:id="rId13" imgW="215640" imgH="241200" progId="Equation.3">
                    <p:embed/>
                    <p:pic>
                      <p:nvPicPr>
                        <p:cNvPr id="42702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981"/>
                          <a:ext cx="37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925" y="138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/>
                <a:t>样本均值，</a:t>
              </a:r>
            </a:p>
          </p:txBody>
        </p:sp>
      </p:grp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9417703" y="247523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分别是</a:t>
            </a:r>
          </a:p>
        </p:txBody>
      </p:sp>
      <p:graphicFrame>
        <p:nvGraphicFramePr>
          <p:cNvPr id="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19880"/>
              </p:ext>
            </p:extLst>
          </p:nvPr>
        </p:nvGraphicFramePr>
        <p:xfrm>
          <a:off x="2956578" y="3715068"/>
          <a:ext cx="4752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公式" r:id="rId15" imgW="4305240" imgH="977760" progId="Equation.3">
                  <p:embed/>
                </p:oleObj>
              </mc:Choice>
              <mc:Fallback>
                <p:oleObj name="公式" r:id="rId15" imgW="4305240" imgH="977760" progId="Equation.3">
                  <p:embed/>
                  <p:pic>
                    <p:nvPicPr>
                      <p:cNvPr id="427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578" y="3715068"/>
                        <a:ext cx="4752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4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抽样分布</a:t>
            </a:r>
          </a:p>
        </p:txBody>
      </p:sp>
      <p:sp>
        <p:nvSpPr>
          <p:cNvPr id="6" name="矩形 5"/>
          <p:cNvSpPr/>
          <p:nvPr/>
        </p:nvSpPr>
        <p:spPr>
          <a:xfrm>
            <a:off x="2424112" y="2061368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lang="zh-CN" altLang="en-US" sz="3200" dirty="0">
                <a:latin typeface="Times New Roman" panose="02020603050405020304" pitchFamily="18" charset="0"/>
                <a:ea typeface="黑体" panose="02010609060101010101" charset="-122"/>
              </a:rPr>
              <a:t>六、小结</a:t>
            </a:r>
          </a:p>
        </p:txBody>
      </p:sp>
      <p:sp>
        <p:nvSpPr>
          <p:cNvPr id="7" name="文本框 429058"/>
          <p:cNvSpPr txBox="1"/>
          <p:nvPr/>
        </p:nvSpPr>
        <p:spPr>
          <a:xfrm>
            <a:off x="2351087" y="2847181"/>
            <a:ext cx="7489825" cy="1949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在这一节中我们学习了统计量的概念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几个重要的统计量及其分布 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即抽样分布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</a:rPr>
              <a:t>要求大家熟练地掌握它们 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大数定理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中心极限定理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随机样本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直方图和箱线图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抽样分布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 dirty="0" smtClean="0"/>
              <a:t>作业</a:t>
            </a:r>
            <a:endParaRPr lang="en-US" altLang="zh-CN" sz="3600" dirty="0" smtClean="0"/>
          </a:p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en-US" altLang="zh-CN" sz="1800" dirty="0" smtClean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84910" y="1081405"/>
            <a:ext cx="10330815" cy="52628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318510" y="1221740"/>
            <a:ext cx="546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2800" dirty="0">
                <a:latin typeface="Times New Roman" panose="02020603050405020304" pitchFamily="18" charset="0"/>
              </a:rPr>
              <a:t>证</a:t>
            </a:r>
          </a:p>
        </p:txBody>
      </p:sp>
      <p:graphicFrame>
        <p:nvGraphicFramePr>
          <p:cNvPr id="73" name="对象 72"/>
          <p:cNvGraphicFramePr/>
          <p:nvPr/>
        </p:nvGraphicFramePr>
        <p:xfrm>
          <a:off x="4314190" y="1345565"/>
          <a:ext cx="2125980" cy="127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r:id="rId3" imgW="901700" imgH="685800" progId="Equation.3">
                  <p:embed/>
                </p:oleObj>
              </mc:Choice>
              <mc:Fallback>
                <p:oleObj r:id="rId3" imgW="901700" imgH="685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4190" y="1345565"/>
                        <a:ext cx="2125980" cy="1277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/>
          <p:nvPr/>
        </p:nvGraphicFramePr>
        <p:xfrm>
          <a:off x="8038465" y="1871345"/>
          <a:ext cx="1398905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r:id="rId5" imgW="774065" imgH="393700" progId="Equation.3">
                  <p:embed/>
                </p:oleObj>
              </mc:Choice>
              <mc:Fallback>
                <p:oleObj r:id="rId5" imgW="774065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8465" y="1871345"/>
                        <a:ext cx="1398905" cy="641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/>
          <p:nvPr/>
        </p:nvGraphicFramePr>
        <p:xfrm>
          <a:off x="6574155" y="1871345"/>
          <a:ext cx="146431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r:id="rId7" imgW="749300" imgH="431800" progId="Equation.3">
                  <p:embed/>
                </p:oleObj>
              </mc:Choice>
              <mc:Fallback>
                <p:oleObj r:id="rId7" imgW="749300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4155" y="1871345"/>
                        <a:ext cx="1464310" cy="661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/>
          <p:nvPr/>
        </p:nvGraphicFramePr>
        <p:xfrm>
          <a:off x="4372610" y="2969260"/>
          <a:ext cx="1638935" cy="7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r:id="rId9" imgW="800100" imgH="457200" progId="Equation.3">
                  <p:embed/>
                </p:oleObj>
              </mc:Choice>
              <mc:Fallback>
                <p:oleObj r:id="rId9" imgW="8001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2610" y="2969260"/>
                        <a:ext cx="1638935" cy="743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/>
          <p:nvPr/>
        </p:nvGraphicFramePr>
        <p:xfrm>
          <a:off x="6011545" y="2997200"/>
          <a:ext cx="162687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r:id="rId11" imgW="939800" imgH="431800" progId="Equation.3">
                  <p:embed/>
                </p:oleObj>
              </mc:Choice>
              <mc:Fallback>
                <p:oleObj r:id="rId11" imgW="939800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1545" y="2997200"/>
                        <a:ext cx="1626870" cy="715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/>
          <p:nvPr/>
        </p:nvGraphicFramePr>
        <p:xfrm>
          <a:off x="7696835" y="3053080"/>
          <a:ext cx="163703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r:id="rId13" imgW="1002665" imgH="419100" progId="Equation.3">
                  <p:embed/>
                </p:oleObj>
              </mc:Choice>
              <mc:Fallback>
                <p:oleObj r:id="rId13" imgW="1002665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96835" y="3053080"/>
                        <a:ext cx="1637030" cy="576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2238375" y="3832860"/>
            <a:ext cx="3206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dirty="0">
                <a:latin typeface="Times New Roman" panose="02020603050405020304" pitchFamily="18" charset="0"/>
              </a:rPr>
              <a:t>由切比雪夫不等式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6" name="对象 85"/>
          <p:cNvGraphicFramePr/>
          <p:nvPr/>
        </p:nvGraphicFramePr>
        <p:xfrm>
          <a:off x="5344160" y="4231005"/>
          <a:ext cx="340614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r:id="rId15" imgW="1955800" imgH="482600" progId="Equation.3">
                  <p:embed/>
                </p:oleObj>
              </mc:Choice>
              <mc:Fallback>
                <p:oleObj r:id="rId15" imgW="1955800" imgH="482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4160" y="4231005"/>
                        <a:ext cx="3406140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文本框 87"/>
          <p:cNvSpPr txBox="1"/>
          <p:nvPr/>
        </p:nvSpPr>
        <p:spPr>
          <a:xfrm>
            <a:off x="2238375" y="5166995"/>
            <a:ext cx="1626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2800" dirty="0">
                <a:latin typeface="Times New Roman" panose="02020603050405020304" pitchFamily="18" charset="0"/>
              </a:rPr>
              <a:t>上式中令</a:t>
            </a:r>
          </a:p>
        </p:txBody>
      </p:sp>
      <p:graphicFrame>
        <p:nvGraphicFramePr>
          <p:cNvPr id="89" name="对象 88"/>
          <p:cNvGraphicFramePr/>
          <p:nvPr/>
        </p:nvGraphicFramePr>
        <p:xfrm>
          <a:off x="3996690" y="5172710"/>
          <a:ext cx="89344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r:id="rId17" imgW="444500" imgH="139700" progId="Equation.3">
                  <p:embed/>
                </p:oleObj>
              </mc:Choice>
              <mc:Fallback>
                <p:oleObj r:id="rId17" imgW="444500" imgH="139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6690" y="5172710"/>
                        <a:ext cx="89344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文本框 90"/>
          <p:cNvSpPr txBox="1"/>
          <p:nvPr/>
        </p:nvSpPr>
        <p:spPr>
          <a:xfrm>
            <a:off x="5103495" y="5086985"/>
            <a:ext cx="5473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2800" dirty="0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2" name="对象 91"/>
          <p:cNvGraphicFramePr/>
          <p:nvPr/>
        </p:nvGraphicFramePr>
        <p:xfrm>
          <a:off x="4518660" y="5609590"/>
          <a:ext cx="358013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r:id="rId19" imgW="1663700" imgH="431800" progId="Equation.3">
                  <p:embed/>
                </p:oleObj>
              </mc:Choice>
              <mc:Fallback>
                <p:oleObj r:id="rId19" imgW="1663700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8660" y="5609590"/>
                        <a:ext cx="358013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pic>
        <p:nvPicPr>
          <p:cNvPr id="4" name="对象 35225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0236" y="4571365"/>
            <a:ext cx="419100" cy="63500"/>
          </a:xfrm>
          <a:prstGeom prst="rect">
            <a:avLst/>
          </a:prstGeom>
          <a:noFill/>
          <a:ln w="38100">
            <a:noFill/>
            <a:miter/>
          </a:ln>
        </p:spPr>
      </p:pic>
      <p:sp>
        <p:nvSpPr>
          <p:cNvPr id="5" name="文本框 352258"/>
          <p:cNvSpPr txBox="1"/>
          <p:nvPr/>
        </p:nvSpPr>
        <p:spPr>
          <a:xfrm>
            <a:off x="2057986" y="974090"/>
            <a:ext cx="1217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graphicFrame>
        <p:nvGraphicFramePr>
          <p:cNvPr id="352260" name="对象 352259"/>
          <p:cNvGraphicFramePr/>
          <p:nvPr/>
        </p:nvGraphicFramePr>
        <p:xfrm>
          <a:off x="2513330" y="2806065"/>
          <a:ext cx="66452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4" imgW="3377565" imgH="1371600" progId="Equation.3">
                  <p:embed/>
                </p:oleObj>
              </mc:Choice>
              <mc:Fallback>
                <p:oleObj r:id="rId4" imgW="3377565" imgH="1371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3330" y="2806065"/>
                        <a:ext cx="6645275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对象 352260"/>
          <p:cNvGraphicFramePr/>
          <p:nvPr/>
        </p:nvGraphicFramePr>
        <p:xfrm>
          <a:off x="2513330" y="1442720"/>
          <a:ext cx="7242175" cy="1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6" imgW="3657600" imgH="660400" progId="Equation.3">
                  <p:embed/>
                </p:oleObj>
              </mc:Choice>
              <mc:Fallback>
                <p:oleObj r:id="rId6" imgW="3657600" imgH="660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3330" y="1442720"/>
                        <a:ext cx="7242175" cy="1183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对象 352261"/>
          <p:cNvGraphicFramePr/>
          <p:nvPr/>
        </p:nvGraphicFramePr>
        <p:xfrm>
          <a:off x="2548255" y="4838065"/>
          <a:ext cx="633095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8" imgW="3644900" imgH="431800" progId="Equation.3">
                  <p:embed/>
                </p:oleObj>
              </mc:Choice>
              <mc:Fallback>
                <p:oleObj r:id="rId8" imgW="364490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8255" y="4838065"/>
                        <a:ext cx="6330950" cy="770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446338" y="1981200"/>
            <a:ext cx="81534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/>
              <a:t>      </a:t>
            </a:r>
            <a:r>
              <a:rPr lang="zh-CN" altLang="en-US" sz="2800"/>
              <a:t>设 </a:t>
            </a:r>
            <a:r>
              <a:rPr lang="en-US" altLang="zh-CN" sz="3200" i="1"/>
              <a:t>n</a:t>
            </a:r>
            <a:r>
              <a:rPr lang="en-US" altLang="zh-CN" sz="3200" i="1" baseline="-25000"/>
              <a:t>A </a:t>
            </a:r>
            <a:r>
              <a:rPr lang="zh-CN" altLang="en-US" sz="2800"/>
              <a:t>是</a:t>
            </a:r>
            <a:r>
              <a:rPr lang="en-US" altLang="zh-CN" sz="2800" i="1"/>
              <a:t>n</a:t>
            </a:r>
            <a:r>
              <a:rPr lang="zh-CN" altLang="en-US" sz="2800"/>
              <a:t>次独立重复试验中事件</a:t>
            </a:r>
            <a:r>
              <a:rPr lang="en-US" altLang="zh-CN" sz="2800" i="1"/>
              <a:t>A</a:t>
            </a:r>
            <a:r>
              <a:rPr lang="zh-CN" altLang="en-US" sz="2800"/>
              <a:t>发生的次数，</a:t>
            </a:r>
            <a:r>
              <a:rPr lang="en-US" altLang="zh-CN" sz="2800" i="1"/>
              <a:t>p</a:t>
            </a:r>
            <a:r>
              <a:rPr lang="zh-CN" altLang="en-US" sz="2800"/>
              <a:t>是事件</a:t>
            </a:r>
            <a:r>
              <a:rPr lang="en-US" altLang="zh-CN" sz="2800" i="1"/>
              <a:t>A</a:t>
            </a:r>
            <a:r>
              <a:rPr lang="zh-CN" altLang="en-US" sz="2800"/>
              <a:t>在每次试验中发生的概率，则对于任意正数</a:t>
            </a:r>
            <a:r>
              <a:rPr lang="en-US" altLang="zh-CN" sz="2800" i="1"/>
              <a:t>ε</a:t>
            </a:r>
            <a:r>
              <a:rPr lang="en-US" altLang="zh-CN" sz="2800"/>
              <a:t>&gt; 0 </a:t>
            </a:r>
            <a:r>
              <a:rPr lang="zh-CN" altLang="en-US" sz="2800"/>
              <a:t>，有 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989138" y="1447800"/>
            <a:ext cx="5005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solidFill>
                  <a:srgbClr val="333399"/>
                </a:solidFill>
              </a:rPr>
              <a:t>2</a:t>
            </a:r>
            <a:r>
              <a:rPr lang="zh-CN" altLang="en-US" sz="2800">
                <a:solidFill>
                  <a:srgbClr val="333399"/>
                </a:solidFill>
              </a:rPr>
              <a:t>、定理二（贝努里大数定律）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92108"/>
              </p:ext>
            </p:extLst>
          </p:nvPr>
        </p:nvGraphicFramePr>
        <p:xfrm>
          <a:off x="4579938" y="3352800"/>
          <a:ext cx="4176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3" imgW="3365280" imgH="838080" progId="Equation.3">
                  <p:embed/>
                </p:oleObj>
              </mc:Choice>
              <mc:Fallback>
                <p:oleObj name="公式" r:id="rId3" imgW="3365280" imgH="838080" progId="Equation.3">
                  <p:embed/>
                  <p:pic>
                    <p:nvPicPr>
                      <p:cNvPr id="3307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352800"/>
                        <a:ext cx="41767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284538" y="44196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/>
              <a:t>或</a:t>
            </a:r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84221"/>
              </p:ext>
            </p:extLst>
          </p:nvPr>
        </p:nvGraphicFramePr>
        <p:xfrm>
          <a:off x="4503738" y="4267200"/>
          <a:ext cx="4208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5" imgW="3390840" imgH="838080" progId="Equation.3">
                  <p:embed/>
                </p:oleObj>
              </mc:Choice>
              <mc:Fallback>
                <p:oleObj name="公式" r:id="rId5" imgW="3390840" imgH="838080" progId="Equation.3">
                  <p:embed/>
                  <p:pic>
                    <p:nvPicPr>
                      <p:cNvPr id="3307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267200"/>
                        <a:ext cx="4208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894138" y="53340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rgbClr val="FF0066"/>
                </a:solidFill>
              </a:rPr>
              <a:t>此定理说明了频率的稳定性</a:t>
            </a:r>
            <a:r>
              <a:rPr lang="zh-CN" altLang="en-US" sz="2800">
                <a:solidFill>
                  <a:srgbClr val="FF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20" grpId="0" autoUpdateAnimBg="0"/>
      <p:bldP spid="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19114"/>
              </p:ext>
            </p:extLst>
          </p:nvPr>
        </p:nvGraphicFramePr>
        <p:xfrm>
          <a:off x="1870969" y="998244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文档" r:id="rId3" imgW="3701520" imgH="482760" progId="Word.Document.8">
                  <p:embed/>
                </p:oleObj>
              </mc:Choice>
              <mc:Fallback>
                <p:oleObj name="文档" r:id="rId3" imgW="3701520" imgH="482760" progId="Word.Document.8">
                  <p:embed/>
                  <p:pic>
                    <p:nvPicPr>
                      <p:cNvPr id="332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969" y="998244"/>
                        <a:ext cx="800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2023369" y="2141244"/>
            <a:ext cx="8304213" cy="865188"/>
            <a:chOff x="529" y="2595"/>
            <a:chExt cx="5231" cy="545"/>
          </a:xfrm>
        </p:grpSpPr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529" y="2595"/>
            <a:ext cx="523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文档" r:id="rId5" imgW="4120560" imgH="431640" progId="Word.Document.8">
                    <p:embed/>
                  </p:oleObj>
                </mc:Choice>
                <mc:Fallback>
                  <p:oleObj name="文档" r:id="rId5" imgW="4120560" imgH="431640" progId="Word.Document.8">
                    <p:embed/>
                    <p:pic>
                      <p:nvPicPr>
                        <p:cNvPr id="3328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2595"/>
                          <a:ext cx="523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696" y="2700"/>
            <a:ext cx="5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公式" r:id="rId7" imgW="368280" imgH="177480" progId="Equation.3">
                    <p:embed/>
                  </p:oleObj>
                </mc:Choice>
                <mc:Fallback>
                  <p:oleObj name="公式" r:id="rId7" imgW="368280" imgH="177480" progId="Equation.3">
                    <p:embed/>
                    <p:pic>
                      <p:nvPicPr>
                        <p:cNvPr id="3328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2700"/>
                          <a:ext cx="57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31577"/>
              </p:ext>
            </p:extLst>
          </p:nvPr>
        </p:nvGraphicFramePr>
        <p:xfrm>
          <a:off x="2099569" y="3131844"/>
          <a:ext cx="815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文档" r:id="rId9" imgW="3129840" imgH="255600" progId="Word.Document.8">
                  <p:embed/>
                </p:oleObj>
              </mc:Choice>
              <mc:Fallback>
                <p:oleObj name="文档" r:id="rId9" imgW="3129840" imgH="255600" progId="Word.Document.8">
                  <p:embed/>
                  <p:pic>
                    <p:nvPicPr>
                      <p:cNvPr id="332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69" y="3131844"/>
                        <a:ext cx="815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19453"/>
              </p:ext>
            </p:extLst>
          </p:nvPr>
        </p:nvGraphicFramePr>
        <p:xfrm>
          <a:off x="4004569" y="4351044"/>
          <a:ext cx="4532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文档" r:id="rId11" imgW="2434680" imgH="548640" progId="Word.Document.8">
                  <p:embed/>
                </p:oleObj>
              </mc:Choice>
              <mc:Fallback>
                <p:oleObj name="文档" r:id="rId11" imgW="2434680" imgH="548640" progId="Word.Document.8">
                  <p:embed/>
                  <p:pic>
                    <p:nvPicPr>
                      <p:cNvPr id="332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569" y="4351044"/>
                        <a:ext cx="4532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947169" y="374144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333399"/>
                </a:solidFill>
              </a:rPr>
              <a:t>由定理一有</a:t>
            </a:r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35280"/>
              </p:ext>
            </p:extLst>
          </p:nvPr>
        </p:nvGraphicFramePr>
        <p:xfrm>
          <a:off x="3304482" y="5407684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文档" r:id="rId13" imgW="1960920" imgH="407160" progId="Word.Document.8">
                  <p:embed/>
                </p:oleObj>
              </mc:Choice>
              <mc:Fallback>
                <p:oleObj name="文档" r:id="rId13" imgW="1960920" imgH="407160" progId="Word.Document.8">
                  <p:embed/>
                  <p:pic>
                    <p:nvPicPr>
                      <p:cNvPr id="3328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82" y="5407684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74090"/>
            <a:ext cx="10330815" cy="5476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8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大数定理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64415" y="1184958"/>
            <a:ext cx="82296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贝努里大数定律的重要意义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	    </a:t>
            </a:r>
            <a:r>
              <a:rPr lang="en-US" altLang="zh-CN" sz="2800" dirty="0"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latin typeface="宋体" panose="02010600030101010101" pitchFamily="2" charset="-122"/>
              </a:rPr>
              <a:t>从理论上证明了频率具有稳定性。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     （</a:t>
            </a:r>
            <a:r>
              <a:rPr lang="en-US" altLang="zh-CN" sz="2800" dirty="0">
                <a:latin typeface="宋体" panose="02010600030101010101" pitchFamily="2" charset="-122"/>
              </a:rPr>
              <a:t>2)</a:t>
            </a:r>
            <a:r>
              <a:rPr lang="zh-CN" altLang="en-US" sz="2800" dirty="0">
                <a:latin typeface="宋体" panose="02010600030101010101" pitchFamily="2" charset="-122"/>
              </a:rPr>
              <a:t>提供了通过试验来确定事件概率的方法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              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</a:rPr>
              <a:t>这种方法是参数估计的重要理论基础。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      （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）是“小概率原理”的理论基础。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    小概率原理：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实际中概率很小的随机事件在个别试验中几乎是不可能发生的。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3029"/>
              </p:ext>
            </p:extLst>
          </p:nvPr>
        </p:nvGraphicFramePr>
        <p:xfrm>
          <a:off x="4602815" y="2785158"/>
          <a:ext cx="220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338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815" y="2785158"/>
                        <a:ext cx="220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1426</Words>
  <Application>Microsoft Office PowerPoint</Application>
  <PresentationFormat>宽屏</PresentationFormat>
  <Paragraphs>239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等线</vt:lpstr>
      <vt:lpstr>等线 Light</vt:lpstr>
      <vt:lpstr>黑体</vt:lpstr>
      <vt:lpstr>华文琥珀</vt:lpstr>
      <vt:lpstr>楷体_GB2312</vt:lpstr>
      <vt:lpstr>宋体</vt:lpstr>
      <vt:lpstr>Arial</vt:lpstr>
      <vt:lpstr>Times New Roman</vt:lpstr>
      <vt:lpstr>Wingdings</vt:lpstr>
      <vt:lpstr>自定义设计方案</vt:lpstr>
      <vt:lpstr>公式</vt:lpstr>
      <vt:lpstr>Equation</vt:lpstr>
      <vt:lpstr>Microsoft 公式 3.0</vt:lpstr>
      <vt:lpstr>文档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83</cp:revision>
  <dcterms:created xsi:type="dcterms:W3CDTF">2017-09-02T13:34:00Z</dcterms:created>
  <dcterms:modified xsi:type="dcterms:W3CDTF">2018-06-07T13:59:42Z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