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25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7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0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1.bin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8.wmf"/><Relationship Id="rId17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4.GI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27.wmf"/><Relationship Id="rId19" Type="http://schemas.openxmlformats.org/officeDocument/2006/relationships/image" Target="../media/image131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9.wmf"/><Relationship Id="rId22" Type="http://schemas.openxmlformats.org/officeDocument/2006/relationships/image" Target="../media/image1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png"/><Relationship Id="rId11" Type="http://schemas.openxmlformats.org/officeDocument/2006/relationships/image" Target="../media/image135.wmf"/><Relationship Id="rId5" Type="http://schemas.openxmlformats.org/officeDocument/2006/relationships/image" Target="../media/image138.png"/><Relationship Id="rId10" Type="http://schemas.openxmlformats.org/officeDocument/2006/relationships/oleObject" Target="../embeddings/oleObject125.bin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4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4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69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" Type="http://schemas.openxmlformats.org/officeDocument/2006/relationships/oleObject" Target="../embeddings/oleObject156.bin"/><Relationship Id="rId21" Type="http://schemas.openxmlformats.org/officeDocument/2006/relationships/image" Target="../media/image181.wmf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77.wmf"/><Relationship Id="rId17" Type="http://schemas.openxmlformats.org/officeDocument/2006/relationships/image" Target="../media/image179.wmf"/><Relationship Id="rId25" Type="http://schemas.openxmlformats.org/officeDocument/2006/relationships/image" Target="../media/image183.wmf"/><Relationship Id="rId33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8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78.wmf"/><Relationship Id="rId23" Type="http://schemas.openxmlformats.org/officeDocument/2006/relationships/image" Target="../media/image182.wmf"/><Relationship Id="rId28" Type="http://schemas.openxmlformats.org/officeDocument/2006/relationships/oleObject" Target="../embeddings/oleObject168.bin"/><Relationship Id="rId10" Type="http://schemas.openxmlformats.org/officeDocument/2006/relationships/image" Target="../media/image176.wmf"/><Relationship Id="rId19" Type="http://schemas.openxmlformats.org/officeDocument/2006/relationships/image" Target="../media/image180.wmf"/><Relationship Id="rId31" Type="http://schemas.openxmlformats.org/officeDocument/2006/relationships/image" Target="../media/image18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59.bin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84.wmf"/><Relationship Id="rId30" Type="http://schemas.openxmlformats.org/officeDocument/2006/relationships/oleObject" Target="../embeddings/oleObject169.bin"/><Relationship Id="rId8" Type="http://schemas.openxmlformats.org/officeDocument/2006/relationships/image" Target="../media/image1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7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20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12.wmf"/><Relationship Id="rId17" Type="http://schemas.openxmlformats.org/officeDocument/2006/relationships/image" Target="../media/image21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1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41630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参数估计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>
                <a:solidFill>
                  <a:schemeClr val="bg1"/>
                </a:solidFill>
              </a:rPr>
              <a:t>（周一）上课时间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605200" name="文本框 605199"/>
          <p:cNvSpPr txBox="1"/>
          <p:nvPr/>
        </p:nvSpPr>
        <p:spPr>
          <a:xfrm>
            <a:off x="2272348" y="1055370"/>
            <a:ext cx="14081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1】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05201" name="文本框 605200"/>
          <p:cNvSpPr txBox="1"/>
          <p:nvPr/>
        </p:nvSpPr>
        <p:spPr>
          <a:xfrm>
            <a:off x="2259648" y="2071370"/>
            <a:ext cx="128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5212" name="对象 605211"/>
          <p:cNvGraphicFramePr>
            <a:graphicFrameLocks noChangeAspect="1"/>
          </p:cNvGraphicFramePr>
          <p:nvPr/>
        </p:nvGraphicFramePr>
        <p:xfrm>
          <a:off x="2442210" y="1095058"/>
          <a:ext cx="7543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r:id="rId3" imgW="3810000" imgH="457200" progId="Equation.3">
                  <p:embed/>
                </p:oleObj>
              </mc:Choice>
              <mc:Fallback>
                <p:oleObj r:id="rId3" imgW="3810000" imgH="457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210" y="1095058"/>
                        <a:ext cx="754380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14" name="对象 605213"/>
          <p:cNvGraphicFramePr>
            <a:graphicFrameLocks noChangeAspect="1"/>
          </p:cNvGraphicFramePr>
          <p:nvPr/>
        </p:nvGraphicFramePr>
        <p:xfrm>
          <a:off x="3356610" y="2180908"/>
          <a:ext cx="1270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r:id="rId5" imgW="685165" imgH="215900" progId="Equation.3">
                  <p:embed/>
                </p:oleObj>
              </mc:Choice>
              <mc:Fallback>
                <p:oleObj r:id="rId5" imgW="685165" imgH="215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6610" y="2180908"/>
                        <a:ext cx="12700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15" name="对象 605214"/>
          <p:cNvGraphicFramePr>
            <a:graphicFrameLocks noChangeAspect="1"/>
          </p:cNvGraphicFramePr>
          <p:nvPr/>
        </p:nvGraphicFramePr>
        <p:xfrm>
          <a:off x="4677410" y="2030095"/>
          <a:ext cx="9842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7" imgW="533400" imgH="393700" progId="Equation.3">
                  <p:embed/>
                </p:oleObj>
              </mc:Choice>
              <mc:Fallback>
                <p:oleObj r:id="rId7" imgW="533400" imgH="393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7410" y="2030095"/>
                        <a:ext cx="9842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16" name="对象 605215"/>
          <p:cNvGraphicFramePr>
            <a:graphicFrameLocks noChangeAspect="1"/>
          </p:cNvGraphicFramePr>
          <p:nvPr/>
        </p:nvGraphicFramePr>
        <p:xfrm>
          <a:off x="5768023" y="2117408"/>
          <a:ext cx="1587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9" imgW="774065" imgH="228600" progId="Equation.3">
                  <p:embed/>
                </p:oleObj>
              </mc:Choice>
              <mc:Fallback>
                <p:oleObj r:id="rId9" imgW="774065" imgH="2286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8023" y="2117408"/>
                        <a:ext cx="15875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17" name="对象 605216"/>
          <p:cNvGraphicFramePr>
            <a:graphicFrameLocks noChangeAspect="1"/>
          </p:cNvGraphicFramePr>
          <p:nvPr/>
        </p:nvGraphicFramePr>
        <p:xfrm>
          <a:off x="7353935" y="1985645"/>
          <a:ext cx="24653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11" imgW="1333500" imgH="419100" progId="Equation.3">
                  <p:embed/>
                </p:oleObj>
              </mc:Choice>
              <mc:Fallback>
                <p:oleObj r:id="rId11" imgW="1333500" imgH="419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3935" y="1985645"/>
                        <a:ext cx="2465388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19" name="对象 605218"/>
          <p:cNvGraphicFramePr>
            <a:graphicFrameLocks noChangeAspect="1"/>
          </p:cNvGraphicFramePr>
          <p:nvPr/>
        </p:nvGraphicFramePr>
        <p:xfrm>
          <a:off x="2435860" y="2715895"/>
          <a:ext cx="28400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13" imgW="1510665" imgH="431800" progId="Equation.3">
                  <p:embed/>
                </p:oleObj>
              </mc:Choice>
              <mc:Fallback>
                <p:oleObj r:id="rId13" imgW="1510665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5860" y="2715895"/>
                        <a:ext cx="2840038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0" name="对象 605219"/>
          <p:cNvGraphicFramePr>
            <a:graphicFrameLocks noChangeAspect="1"/>
          </p:cNvGraphicFramePr>
          <p:nvPr/>
        </p:nvGraphicFramePr>
        <p:xfrm>
          <a:off x="5291773" y="2793683"/>
          <a:ext cx="25161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15" imgW="1447800" imgH="419100" progId="Equation.3">
                  <p:embed/>
                </p:oleObj>
              </mc:Choice>
              <mc:Fallback>
                <p:oleObj r:id="rId15" imgW="1447800" imgH="4191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1773" y="2793683"/>
                        <a:ext cx="2516187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1" name="对象 605220"/>
          <p:cNvGraphicFramePr>
            <a:graphicFrameLocks noChangeAspect="1"/>
          </p:cNvGraphicFramePr>
          <p:nvPr/>
        </p:nvGraphicFramePr>
        <p:xfrm>
          <a:off x="7831773" y="2776220"/>
          <a:ext cx="1441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17" imgW="723900" imgH="431800" progId="Equation.3">
                  <p:embed/>
                </p:oleObj>
              </mc:Choice>
              <mc:Fallback>
                <p:oleObj r:id="rId17" imgW="7239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31773" y="2776220"/>
                        <a:ext cx="144145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3" name="对象 605222"/>
          <p:cNvGraphicFramePr>
            <a:graphicFrameLocks noChangeAspect="1"/>
          </p:cNvGraphicFramePr>
          <p:nvPr/>
        </p:nvGraphicFramePr>
        <p:xfrm>
          <a:off x="2421573" y="3504883"/>
          <a:ext cx="29464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19" imgW="1638300" imgH="558800" progId="Equation.3">
                  <p:embed/>
                </p:oleObj>
              </mc:Choice>
              <mc:Fallback>
                <p:oleObj r:id="rId19" imgW="1638300" imgH="558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21573" y="3504883"/>
                        <a:ext cx="2946400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24" name="文本框 605223"/>
          <p:cNvSpPr txBox="1"/>
          <p:nvPr/>
        </p:nvSpPr>
        <p:spPr>
          <a:xfrm>
            <a:off x="2358073" y="4552633"/>
            <a:ext cx="723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解方程组得到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a, b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的矩估计量分别为</a:t>
            </a:r>
          </a:p>
        </p:txBody>
      </p:sp>
      <p:graphicFrame>
        <p:nvGraphicFramePr>
          <p:cNvPr id="605225" name="对象 605224"/>
          <p:cNvGraphicFramePr>
            <a:graphicFrameLocks noChangeAspect="1"/>
          </p:cNvGraphicFramePr>
          <p:nvPr/>
        </p:nvGraphicFramePr>
        <p:xfrm>
          <a:off x="2591435" y="4927283"/>
          <a:ext cx="2479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21" imgW="1332865" imgH="292100" progId="Equation.3">
                  <p:embed/>
                </p:oleObj>
              </mc:Choice>
              <mc:Fallback>
                <p:oleObj r:id="rId21" imgW="1332865" imgH="292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91435" y="4927283"/>
                        <a:ext cx="24796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6" name="对象 605225"/>
          <p:cNvGraphicFramePr>
            <a:graphicFrameLocks noChangeAspect="1"/>
          </p:cNvGraphicFramePr>
          <p:nvPr/>
        </p:nvGraphicFramePr>
        <p:xfrm>
          <a:off x="5070793" y="4869180"/>
          <a:ext cx="25257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23" imgW="1485265" imgH="482600" progId="Equation.3">
                  <p:embed/>
                </p:oleObj>
              </mc:Choice>
              <mc:Fallback>
                <p:oleObj r:id="rId23" imgW="1485265" imgH="4826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70793" y="4869180"/>
                        <a:ext cx="2525712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7" name="对象 605226"/>
          <p:cNvGraphicFramePr>
            <a:graphicFrameLocks noChangeAspect="1"/>
          </p:cNvGraphicFramePr>
          <p:nvPr/>
        </p:nvGraphicFramePr>
        <p:xfrm>
          <a:off x="2466023" y="5688013"/>
          <a:ext cx="2536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25" imgW="1320165" imgH="292100" progId="Equation.3">
                  <p:embed/>
                </p:oleObj>
              </mc:Choice>
              <mc:Fallback>
                <p:oleObj r:id="rId25" imgW="1320165" imgH="2921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66023" y="5688013"/>
                        <a:ext cx="253682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8" name="对象 605227"/>
          <p:cNvGraphicFramePr>
            <a:graphicFrameLocks noChangeAspect="1"/>
          </p:cNvGraphicFramePr>
          <p:nvPr/>
        </p:nvGraphicFramePr>
        <p:xfrm>
          <a:off x="5002848" y="5688013"/>
          <a:ext cx="23733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27" imgW="1485265" imgH="482600" progId="Equation.3">
                  <p:embed/>
                </p:oleObj>
              </mc:Choice>
              <mc:Fallback>
                <p:oleObj r:id="rId27" imgW="1485265" imgH="482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02848" y="5688013"/>
                        <a:ext cx="23733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aphicFrame>
        <p:nvGraphicFramePr>
          <p:cNvPr id="775172" name="对象 775171"/>
          <p:cNvGraphicFramePr>
            <a:graphicFrameLocks noChangeAspect="1"/>
          </p:cNvGraphicFramePr>
          <p:nvPr/>
        </p:nvGraphicFramePr>
        <p:xfrm>
          <a:off x="2719705" y="1271905"/>
          <a:ext cx="81994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3" imgW="4341495" imgH="482600" progId="Equation.3">
                  <p:embed/>
                </p:oleObj>
              </mc:Choice>
              <mc:Fallback>
                <p:oleObj r:id="rId3" imgW="4341495" imgH="482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705" y="1271905"/>
                        <a:ext cx="819943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4" name="对象 775173"/>
          <p:cNvGraphicFramePr>
            <a:graphicFrameLocks noChangeAspect="1"/>
          </p:cNvGraphicFramePr>
          <p:nvPr/>
        </p:nvGraphicFramePr>
        <p:xfrm>
          <a:off x="3456305" y="2310130"/>
          <a:ext cx="13255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5" imgW="685165" imgH="215900" progId="Equation.3">
                  <p:embed/>
                </p:oleObj>
              </mc:Choice>
              <mc:Fallback>
                <p:oleObj r:id="rId5" imgW="685165" imgH="215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6305" y="2310130"/>
                        <a:ext cx="132556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5" name="对象 775174"/>
          <p:cNvGraphicFramePr>
            <a:graphicFrameLocks noChangeAspect="1"/>
          </p:cNvGraphicFramePr>
          <p:nvPr/>
        </p:nvGraphicFramePr>
        <p:xfrm>
          <a:off x="4726305" y="2359343"/>
          <a:ext cx="6540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7" imgW="304165" imgH="165100" progId="Equation.3">
                  <p:embed/>
                </p:oleObj>
              </mc:Choice>
              <mc:Fallback>
                <p:oleObj r:id="rId7" imgW="304165" imgH="165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6305" y="2359343"/>
                        <a:ext cx="654050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6" name="对象 775175"/>
          <p:cNvGraphicFramePr>
            <a:graphicFrameLocks noChangeAspect="1"/>
          </p:cNvGraphicFramePr>
          <p:nvPr/>
        </p:nvGraphicFramePr>
        <p:xfrm>
          <a:off x="3422968" y="2803843"/>
          <a:ext cx="1349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9" imgW="774065" imgH="228600" progId="Equation.3">
                  <p:embed/>
                </p:oleObj>
              </mc:Choice>
              <mc:Fallback>
                <p:oleObj r:id="rId9" imgW="774065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2968" y="2803843"/>
                        <a:ext cx="13493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7" name="对象 775176"/>
          <p:cNvGraphicFramePr>
            <a:graphicFrameLocks noChangeAspect="1"/>
          </p:cNvGraphicFramePr>
          <p:nvPr/>
        </p:nvGraphicFramePr>
        <p:xfrm>
          <a:off x="6826568" y="2813368"/>
          <a:ext cx="14525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11" imgW="685800" imgH="228600" progId="Equation.3">
                  <p:embed/>
                </p:oleObj>
              </mc:Choice>
              <mc:Fallback>
                <p:oleObj r:id="rId11" imgW="685800" imgH="228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6568" y="2813368"/>
                        <a:ext cx="145256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8" name="对象 775177"/>
          <p:cNvGraphicFramePr>
            <a:graphicFrameLocks noChangeAspect="1"/>
          </p:cNvGraphicFramePr>
          <p:nvPr/>
        </p:nvGraphicFramePr>
        <p:xfrm>
          <a:off x="4753293" y="2838768"/>
          <a:ext cx="20843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13" imgW="1143000" imgH="228600" progId="Equation.3">
                  <p:embed/>
                </p:oleObj>
              </mc:Choice>
              <mc:Fallback>
                <p:oleObj r:id="rId13" imgW="1143000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3293" y="2838768"/>
                        <a:ext cx="2084387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9" name="对象 775178"/>
          <p:cNvGraphicFramePr>
            <a:graphicFrameLocks noChangeAspect="1"/>
          </p:cNvGraphicFramePr>
          <p:nvPr/>
        </p:nvGraphicFramePr>
        <p:xfrm>
          <a:off x="2673668" y="3392805"/>
          <a:ext cx="20685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r:id="rId15" imgW="1129665" imgH="482600" progId="Equation.3">
                  <p:embed/>
                </p:oleObj>
              </mc:Choice>
              <mc:Fallback>
                <p:oleObj r:id="rId15" imgW="1129665" imgH="4826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3668" y="3392805"/>
                        <a:ext cx="206851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0" name="文本框 775179"/>
          <p:cNvSpPr txBox="1"/>
          <p:nvPr/>
        </p:nvSpPr>
        <p:spPr>
          <a:xfrm>
            <a:off x="2630805" y="4378643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解方程组得到矩估计量分别为</a:t>
            </a:r>
          </a:p>
        </p:txBody>
      </p:sp>
      <p:graphicFrame>
        <p:nvGraphicFramePr>
          <p:cNvPr id="775181" name="对象 775180"/>
          <p:cNvGraphicFramePr>
            <a:graphicFrameLocks noChangeAspect="1"/>
          </p:cNvGraphicFramePr>
          <p:nvPr/>
        </p:nvGraphicFramePr>
        <p:xfrm>
          <a:off x="3051493" y="5069205"/>
          <a:ext cx="13827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r:id="rId17" imgW="761365" imgH="228600" progId="Equation.3">
                  <p:embed/>
                </p:oleObj>
              </mc:Choice>
              <mc:Fallback>
                <p:oleObj r:id="rId17" imgW="761365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1493" y="5069205"/>
                        <a:ext cx="1382712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82" name="对象 775181"/>
          <p:cNvGraphicFramePr>
            <a:graphicFrameLocks noChangeAspect="1"/>
          </p:cNvGraphicFramePr>
          <p:nvPr/>
        </p:nvGraphicFramePr>
        <p:xfrm>
          <a:off x="2995930" y="5616893"/>
          <a:ext cx="16684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r:id="rId19" imgW="837565" imgH="241300" progId="Equation.3">
                  <p:embed/>
                </p:oleObj>
              </mc:Choice>
              <mc:Fallback>
                <p:oleObj r:id="rId19" imgW="837565" imgH="2413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95930" y="5616893"/>
                        <a:ext cx="16684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83" name="对象 775182"/>
          <p:cNvGraphicFramePr>
            <a:graphicFrameLocks noChangeAspect="1"/>
          </p:cNvGraphicFramePr>
          <p:nvPr/>
        </p:nvGraphicFramePr>
        <p:xfrm>
          <a:off x="4702493" y="5515293"/>
          <a:ext cx="18494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r:id="rId21" imgW="1028065" imgH="431800" progId="Equation.3">
                  <p:embed/>
                </p:oleObj>
              </mc:Choice>
              <mc:Fallback>
                <p:oleObj r:id="rId21" imgW="1028065" imgH="4318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02493" y="5515293"/>
                        <a:ext cx="1849437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84" name="对象 775183"/>
          <p:cNvGraphicFramePr>
            <a:graphicFrameLocks noChangeAspect="1"/>
          </p:cNvGraphicFramePr>
          <p:nvPr/>
        </p:nvGraphicFramePr>
        <p:xfrm>
          <a:off x="6532880" y="5515293"/>
          <a:ext cx="19145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23" imgW="1091565" imgH="431800" progId="Equation.3">
                  <p:embed/>
                </p:oleObj>
              </mc:Choice>
              <mc:Fallback>
                <p:oleObj r:id="rId23" imgW="1091565" imgH="431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32880" y="5515293"/>
                        <a:ext cx="191452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6" name="文本框 775185"/>
          <p:cNvSpPr txBox="1"/>
          <p:nvPr/>
        </p:nvSpPr>
        <p:spPr>
          <a:xfrm>
            <a:off x="2464118" y="1230630"/>
            <a:ext cx="14081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2】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75187" name="文本框 775186"/>
          <p:cNvSpPr txBox="1"/>
          <p:nvPr/>
        </p:nvSpPr>
        <p:spPr>
          <a:xfrm>
            <a:off x="2451418" y="2246630"/>
            <a:ext cx="128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1555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615442" name="矩形 615441"/>
          <p:cNvSpPr/>
          <p:nvPr/>
        </p:nvSpPr>
        <p:spPr>
          <a:xfrm>
            <a:off x="2309813" y="338010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sp>
        <p:nvSpPr>
          <p:cNvPr id="615445" name="矩形 615444"/>
          <p:cNvSpPr/>
          <p:nvPr/>
        </p:nvSpPr>
        <p:spPr>
          <a:xfrm>
            <a:off x="2435860" y="4792345"/>
            <a:ext cx="1257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由矩法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615449" name="矩形 615448"/>
          <p:cNvSpPr/>
          <p:nvPr/>
        </p:nvSpPr>
        <p:spPr>
          <a:xfrm>
            <a:off x="2441575" y="569531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从中解得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15468" name="组合 615467"/>
          <p:cNvGrpSpPr/>
          <p:nvPr/>
        </p:nvGrpSpPr>
        <p:grpSpPr>
          <a:xfrm>
            <a:off x="5697538" y="5701665"/>
            <a:ext cx="2506662" cy="473075"/>
            <a:chOff x="2411" y="3742"/>
            <a:chExt cx="1579" cy="298"/>
          </a:xfrm>
        </p:grpSpPr>
        <p:sp>
          <p:nvSpPr>
            <p:cNvPr id="615452" name="矩形 615451"/>
            <p:cNvSpPr/>
            <p:nvPr/>
          </p:nvSpPr>
          <p:spPr>
            <a:xfrm>
              <a:off x="3005" y="3742"/>
              <a:ext cx="9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的矩估计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15453" name="对象 615452"/>
            <p:cNvGraphicFramePr/>
            <p:nvPr/>
          </p:nvGraphicFramePr>
          <p:xfrm>
            <a:off x="2839" y="3791"/>
            <a:ext cx="26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r:id="rId3" imgW="152400" imgH="139700" progId="Equation.3">
                    <p:embed/>
                  </p:oleObj>
                </mc:Choice>
                <mc:Fallback>
                  <p:oleObj r:id="rId3" imgW="152400" imgH="1397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9" y="3791"/>
                          <a:ext cx="269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54" name="矩形 615453"/>
            <p:cNvSpPr/>
            <p:nvPr/>
          </p:nvSpPr>
          <p:spPr>
            <a:xfrm>
              <a:off x="2411" y="374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</a:rPr>
                <a:t>即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为</a:t>
              </a:r>
              <a:endParaRPr lang="zh-CN" altLang="en-US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615469" name="组合 615468"/>
          <p:cNvGrpSpPr/>
          <p:nvPr/>
        </p:nvGrpSpPr>
        <p:grpSpPr>
          <a:xfrm>
            <a:off x="2236788" y="1049655"/>
            <a:ext cx="8875712" cy="2141538"/>
            <a:chOff x="79" y="656"/>
            <a:chExt cx="5591" cy="1349"/>
          </a:xfrm>
        </p:grpSpPr>
        <p:sp>
          <p:nvSpPr>
            <p:cNvPr id="615457" name="文本框 615456"/>
            <p:cNvSpPr txBox="1"/>
            <p:nvPr/>
          </p:nvSpPr>
          <p:spPr>
            <a:xfrm>
              <a:off x="79" y="656"/>
              <a:ext cx="45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【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3】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设总体</a:t>
              </a:r>
              <a:r>
                <a:rPr lang="en-US" altLang="zh-CN" b="1" i="1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charset="-122"/>
                </a:rPr>
                <a:t>X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的概率密度为</a:t>
              </a:r>
            </a:p>
          </p:txBody>
        </p:sp>
        <p:grpSp>
          <p:nvGrpSpPr>
            <p:cNvPr id="615466" name="组合 615465"/>
            <p:cNvGrpSpPr/>
            <p:nvPr/>
          </p:nvGrpSpPr>
          <p:grpSpPr>
            <a:xfrm>
              <a:off x="3517" y="1201"/>
              <a:ext cx="2153" cy="308"/>
              <a:chOff x="3539" y="1045"/>
              <a:chExt cx="2153" cy="308"/>
            </a:xfrm>
          </p:grpSpPr>
          <p:sp>
            <p:nvSpPr>
              <p:cNvPr id="615459" name="矩形 615458"/>
              <p:cNvSpPr/>
              <p:nvPr/>
            </p:nvSpPr>
            <p:spPr>
              <a:xfrm>
                <a:off x="4514" y="1045"/>
                <a:ext cx="117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buClr>
                    <a:schemeClr val="bg1"/>
                  </a:buClr>
                </a:pPr>
                <a:r>
                  <a:rPr lang="zh-CN" altLang="en-US" b="1" dirty="0">
                    <a:solidFill>
                      <a:srgbClr val="000000"/>
                    </a:solidFill>
                    <a:effectLst>
                      <a:outerShdw blurRad="38100" dist="38100" dir="2700000">
                        <a:srgbClr val="FFFFFF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是未知参数</a:t>
                </a:r>
                <a:r>
                  <a:rPr lang="en-US" altLang="zh-CN" b="1">
                    <a:solidFill>
                      <a:srgbClr val="000000"/>
                    </a:solidFill>
                    <a:latin typeface="黑体" panose="02010609060101010101" charset="-122"/>
                    <a:ea typeface="黑体" panose="02010609060101010101" charset="-122"/>
                  </a:rPr>
                  <a:t>,</a:t>
                </a:r>
              </a:p>
            </p:txBody>
          </p:sp>
          <p:sp>
            <p:nvSpPr>
              <p:cNvPr id="615461" name="矩形 615460"/>
              <p:cNvSpPr/>
              <p:nvPr/>
            </p:nvSpPr>
            <p:spPr>
              <a:xfrm>
                <a:off x="3539" y="1065"/>
                <a:ext cx="50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buClr>
                    <a:schemeClr val="bg1"/>
                  </a:buClr>
                </a:pPr>
                <a:r>
                  <a:rPr lang="zh-CN" altLang="en-US" b="1" dirty="0">
                    <a:solidFill>
                      <a:srgbClr val="000000"/>
                    </a:solidFill>
                    <a:effectLst>
                      <a:outerShdw blurRad="38100" dist="38100" dir="2700000">
                        <a:srgbClr val="FFFFFF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其中</a:t>
                </a:r>
                <a:endParaRPr lang="zh-CN" altLang="en-US" b="1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15465" name="矩形 615464"/>
            <p:cNvSpPr/>
            <p:nvPr/>
          </p:nvSpPr>
          <p:spPr>
            <a:xfrm>
              <a:off x="416" y="1717"/>
              <a:ext cx="4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buClr>
                  <a:schemeClr val="bg1"/>
                </a:buClr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,…,</a:t>
              </a:r>
              <a:r>
                <a:rPr lang="en-US" altLang="zh-CN" b="1" i="1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i="1" baseline="-25000" err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是取自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X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的样本</a:t>
              </a:r>
              <a:r>
                <a:rPr lang="en-US" altLang="zh-CN" b="1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求参数  的矩估计</a:t>
              </a:r>
              <a:r>
                <a:rPr lang="en-US" altLang="zh-CN" b="1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3121660" y="1565910"/>
          <a:ext cx="4612640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5" imgW="3826510" imgH="965200" progId="Equation.KSEE3">
                  <p:embed/>
                </p:oleObj>
              </mc:Choice>
              <mc:Fallback>
                <p:oleObj r:id="rId5" imgW="3826510" imgH="965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1660" y="1565910"/>
                        <a:ext cx="4612640" cy="121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376285" y="1986280"/>
          <a:ext cx="111125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7" imgW="1014730" imgH="318135" progId="Equation.KSEE3">
                  <p:embed/>
                </p:oleObj>
              </mc:Choice>
              <mc:Fallback>
                <p:oleObj r:id="rId7" imgW="1014730" imgH="31813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6285" y="1986280"/>
                        <a:ext cx="1111250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342380" y="2892743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9" imgW="152400" imgH="139700" progId="Equation.KSEE3">
                  <p:embed/>
                </p:oleObj>
              </mc:Choice>
              <mc:Fallback>
                <p:oleObj r:id="rId9" imgW="152400" imgH="1397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2380" y="2892743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248660" y="3245485"/>
          <a:ext cx="355536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11" imgW="3168015" imgH="702310" progId="Equation.KSEE3">
                  <p:embed/>
                </p:oleObj>
              </mc:Choice>
              <mc:Fallback>
                <p:oleObj r:id="rId11" imgW="3168015" imgH="70231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8660" y="3245485"/>
                        <a:ext cx="355536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455035" y="4072255"/>
          <a:ext cx="3185795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13" imgW="2606040" imgH="665480" progId="Equation.KSEE3">
                  <p:embed/>
                </p:oleObj>
              </mc:Choice>
              <mc:Fallback>
                <p:oleObj r:id="rId13" imgW="2606040" imgH="66548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55035" y="4072255"/>
                        <a:ext cx="3185795" cy="74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693160" y="4723130"/>
          <a:ext cx="290830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15" imgW="1582420" imgH="755650" progId="Equation.KSEE3">
                  <p:embed/>
                </p:oleObj>
              </mc:Choice>
              <mc:Fallback>
                <p:oleObj r:id="rId15" imgW="1582420" imgH="75565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93160" y="4723130"/>
                        <a:ext cx="290830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795395" y="5630545"/>
          <a:ext cx="205232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r:id="rId17" imgW="1493520" imgH="670560" progId="Equation.KSEE3">
                  <p:embed/>
                </p:oleObj>
              </mc:Choice>
              <mc:Fallback>
                <p:oleObj r:id="rId17" imgW="1493520" imgH="67056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95395" y="5630545"/>
                        <a:ext cx="2052320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42" grpId="0"/>
      <p:bldP spid="6154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673801" name="文本框 673800"/>
          <p:cNvSpPr txBox="1"/>
          <p:nvPr/>
        </p:nvSpPr>
        <p:spPr>
          <a:xfrm>
            <a:off x="1773555" y="1154113"/>
            <a:ext cx="794067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矩法估计的优缺点：</a:t>
            </a:r>
          </a:p>
        </p:txBody>
      </p:sp>
      <p:sp>
        <p:nvSpPr>
          <p:cNvPr id="673802" name="矩形 673801"/>
          <p:cNvSpPr/>
          <p:nvPr/>
        </p:nvSpPr>
        <p:spPr>
          <a:xfrm>
            <a:off x="2046605" y="2752725"/>
            <a:ext cx="8183563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缺点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当总体类型已知时，没有充分利用分布提供</a:t>
            </a:r>
          </a:p>
          <a:p>
            <a:pPr algn="just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的信；一般场合下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矩估计量不具有唯一性。</a:t>
            </a:r>
            <a:endParaRPr lang="en-US" altLang="zh-CN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3803" name="矩形 673802"/>
          <p:cNvSpPr/>
          <p:nvPr/>
        </p:nvSpPr>
        <p:spPr>
          <a:xfrm>
            <a:off x="2122805" y="3941763"/>
            <a:ext cx="7945438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其主要原因在于建立矩法方程时，选取那些总体</a:t>
            </a:r>
          </a:p>
          <a:p>
            <a:pPr eaLnBrk="1" hangingPunct="1">
              <a:lnSpc>
                <a:spcPct val="120000"/>
              </a:lnSpc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矩用相应样本矩代替带有一定的随意性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73804" name="矩形 673803"/>
          <p:cNvSpPr/>
          <p:nvPr/>
        </p:nvSpPr>
        <p:spPr>
          <a:xfrm>
            <a:off x="2075180" y="2047875"/>
            <a:ext cx="7762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优点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简单易行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并不需要事先知道总体是什么分布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711684" name="文本框 711683"/>
          <p:cNvSpPr txBox="1"/>
          <p:nvPr/>
        </p:nvSpPr>
        <p:spPr>
          <a:xfrm>
            <a:off x="2112963" y="1187768"/>
            <a:ext cx="3371850" cy="4572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极大似然法的基本思想</a:t>
            </a:r>
            <a:endParaRPr lang="en-US" altLang="zh-CN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5" name="矩形 711684"/>
          <p:cNvSpPr/>
          <p:nvPr/>
        </p:nvSpPr>
        <p:spPr>
          <a:xfrm>
            <a:off x="2024063" y="1860868"/>
            <a:ext cx="3433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1】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6" name="矩形 711685"/>
          <p:cNvSpPr/>
          <p:nvPr/>
        </p:nvSpPr>
        <p:spPr>
          <a:xfrm>
            <a:off x="2124075" y="3099118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一只野兔从前方窜过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rPr>
              <a:t>…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7" name="矩形 711686"/>
          <p:cNvSpPr/>
          <p:nvPr/>
        </p:nvSpPr>
        <p:spPr>
          <a:xfrm>
            <a:off x="2109788" y="2421255"/>
            <a:ext cx="5378450" cy="53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某位同学与一位猎人一起外出打猎 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rPr>
              <a:t>…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8" name="矩形 711687"/>
          <p:cNvSpPr/>
          <p:nvPr/>
        </p:nvSpPr>
        <p:spPr>
          <a:xfrm>
            <a:off x="2076450" y="4432618"/>
            <a:ext cx="538162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你认为最有可能是谁打中的呢？</a:t>
            </a:r>
          </a:p>
        </p:txBody>
      </p:sp>
      <p:pic>
        <p:nvPicPr>
          <p:cNvPr id="711689" name="图片 711688" descr="打猎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25" y="1329055"/>
            <a:ext cx="2339975" cy="1990725"/>
          </a:xfrm>
          <a:prstGeom prst="rect">
            <a:avLst/>
          </a:prstGeom>
          <a:noFill/>
          <a:ln w="2857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11690" name="图片 711689" descr="受伤兔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0" y="3700780"/>
            <a:ext cx="2330450" cy="1765300"/>
          </a:xfrm>
          <a:prstGeom prst="rect">
            <a:avLst/>
          </a:prstGeom>
          <a:noFill/>
          <a:ln w="3810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711691" name="图片 711690" descr="兔子跑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175" y="3073718"/>
            <a:ext cx="2324100" cy="1808162"/>
          </a:xfrm>
          <a:prstGeom prst="rect">
            <a:avLst/>
          </a:prstGeom>
          <a:noFill/>
          <a:ln w="3810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11692" name="矩形 711691"/>
          <p:cNvSpPr/>
          <p:nvPr/>
        </p:nvSpPr>
        <p:spPr>
          <a:xfrm>
            <a:off x="2066925" y="3737293"/>
            <a:ext cx="4729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只听一声枪响，野兔应声倒下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711693" name="矩形 711692"/>
          <p:cNvSpPr/>
          <p:nvPr/>
        </p:nvSpPr>
        <p:spPr>
          <a:xfrm>
            <a:off x="2044700" y="5774055"/>
            <a:ext cx="8077200" cy="53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这个例子所作的推断已经体现了极大似然法的基本思想 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bldLvl="0" animBg="1"/>
      <p:bldP spid="711685" grpId="0"/>
      <p:bldP spid="711686" grpId="0"/>
      <p:bldP spid="711687" grpId="0"/>
      <p:bldP spid="711688" grpId="0"/>
      <p:bldP spid="711692" grpId="0"/>
      <p:bldP spid="7116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pSp>
        <p:nvGrpSpPr>
          <p:cNvPr id="712706" name="组合 712705"/>
          <p:cNvGrpSpPr/>
          <p:nvPr/>
        </p:nvGrpSpPr>
        <p:grpSpPr>
          <a:xfrm>
            <a:off x="2381885" y="1145858"/>
            <a:ext cx="8607425" cy="1658937"/>
            <a:chOff x="96" y="727"/>
            <a:chExt cx="5422" cy="1045"/>
          </a:xfrm>
        </p:grpSpPr>
        <p:sp>
          <p:nvSpPr>
            <p:cNvPr id="712707" name="矩形 712706"/>
            <p:cNvSpPr/>
            <p:nvPr/>
          </p:nvSpPr>
          <p:spPr>
            <a:xfrm>
              <a:off x="96" y="727"/>
              <a:ext cx="34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【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引例</a:t>
              </a: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2】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设总体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~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p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），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712708" name="对象 712707"/>
            <p:cNvGraphicFramePr/>
            <p:nvPr/>
          </p:nvGraphicFramePr>
          <p:xfrm>
            <a:off x="1181" y="1068"/>
            <a:ext cx="289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r:id="rId3" imgW="1930400" imgH="228600" progId="Equation.DSMT4">
                    <p:embed/>
                  </p:oleObj>
                </mc:Choice>
                <mc:Fallback>
                  <p:oleObj r:id="rId3" imgW="1930400" imgH="2286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1" y="1068"/>
                          <a:ext cx="2898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2709" name="矩形 712708"/>
            <p:cNvSpPr/>
            <p:nvPr/>
          </p:nvSpPr>
          <p:spPr>
            <a:xfrm>
              <a:off x="259" y="1484"/>
              <a:ext cx="5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现已知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=0.8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=0.2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，到底是哪个，需要作出推断（选择）？</a:t>
              </a:r>
            </a:p>
          </p:txBody>
        </p:sp>
      </p:grpSp>
      <p:sp>
        <p:nvSpPr>
          <p:cNvPr id="712710" name="矩形 712709"/>
          <p:cNvSpPr/>
          <p:nvPr/>
        </p:nvSpPr>
        <p:spPr>
          <a:xfrm>
            <a:off x="2440623" y="3019108"/>
            <a:ext cx="7134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取样本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，则其具有联合分布列</a:t>
            </a:r>
          </a:p>
        </p:txBody>
      </p:sp>
      <p:graphicFrame>
        <p:nvGraphicFramePr>
          <p:cNvPr id="712711" name="对象 712710"/>
          <p:cNvGraphicFramePr/>
          <p:nvPr/>
        </p:nvGraphicFramePr>
        <p:xfrm>
          <a:off x="3716973" y="3649345"/>
          <a:ext cx="4141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5" imgW="2032000" imgH="228600" progId="Equation.DSMT4">
                  <p:embed/>
                </p:oleObj>
              </mc:Choice>
              <mc:Fallback>
                <p:oleObj r:id="rId5" imgW="203200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16973" y="3649345"/>
                        <a:ext cx="414178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12" name="对象 712711"/>
          <p:cNvGraphicFramePr/>
          <p:nvPr/>
        </p:nvGraphicFramePr>
        <p:xfrm>
          <a:off x="5101273" y="4173220"/>
          <a:ext cx="42386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7" imgW="1993265" imgH="241300" progId="Equation.DSMT4">
                  <p:embed/>
                </p:oleObj>
              </mc:Choice>
              <mc:Fallback>
                <p:oleObj r:id="rId7" imgW="1993265" imgH="241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1273" y="4173220"/>
                        <a:ext cx="4238625" cy="512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3" name="矩形 712712"/>
          <p:cNvSpPr/>
          <p:nvPr/>
        </p:nvSpPr>
        <p:spPr>
          <a:xfrm>
            <a:off x="2627948" y="4763770"/>
            <a:ext cx="4333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设样本值为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(1,1)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sp>
        <p:nvSpPr>
          <p:cNvPr id="712714" name="矩形 712713"/>
          <p:cNvSpPr/>
          <p:nvPr/>
        </p:nvSpPr>
        <p:spPr>
          <a:xfrm>
            <a:off x="2629535" y="5351145"/>
            <a:ext cx="5248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(1,1)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出现的概率为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0.64</a:t>
            </a:r>
          </a:p>
        </p:txBody>
      </p:sp>
      <p:sp>
        <p:nvSpPr>
          <p:cNvPr id="712715" name="矩形 712714"/>
          <p:cNvSpPr/>
          <p:nvPr/>
        </p:nvSpPr>
        <p:spPr>
          <a:xfrm>
            <a:off x="2631123" y="5938520"/>
            <a:ext cx="5305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=0.2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(1,1)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出现的概率为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0.04</a:t>
            </a:r>
          </a:p>
        </p:txBody>
      </p:sp>
      <p:grpSp>
        <p:nvGrpSpPr>
          <p:cNvPr id="712716" name="组合 712715"/>
          <p:cNvGrpSpPr/>
          <p:nvPr/>
        </p:nvGrpSpPr>
        <p:grpSpPr>
          <a:xfrm>
            <a:off x="7538085" y="5417820"/>
            <a:ext cx="2743200" cy="942975"/>
            <a:chOff x="3267" y="3393"/>
            <a:chExt cx="1728" cy="594"/>
          </a:xfrm>
        </p:grpSpPr>
        <p:sp>
          <p:nvSpPr>
            <p:cNvPr id="712717" name="右箭头 712716"/>
            <p:cNvSpPr/>
            <p:nvPr/>
          </p:nvSpPr>
          <p:spPr>
            <a:xfrm>
              <a:off x="3267" y="3393"/>
              <a:ext cx="279" cy="59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矩形 712717"/>
            <p:cNvSpPr/>
            <p:nvPr/>
          </p:nvSpPr>
          <p:spPr>
            <a:xfrm>
              <a:off x="3615" y="3421"/>
              <a:ext cx="138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若基于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(1,1)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</a:p>
            <a:p>
              <a:pPr algn="just"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则选择</a:t>
              </a:r>
              <a:endPara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712719" name="矩形 712718"/>
          <p:cNvSpPr/>
          <p:nvPr/>
        </p:nvSpPr>
        <p:spPr>
          <a:xfrm>
            <a:off x="9111298" y="5778183"/>
            <a:ext cx="9667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=0.8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712723" name="组合 712722"/>
          <p:cNvGrpSpPr/>
          <p:nvPr/>
        </p:nvGrpSpPr>
        <p:grpSpPr>
          <a:xfrm>
            <a:off x="2605723" y="3208020"/>
            <a:ext cx="8337550" cy="2014538"/>
            <a:chOff x="237" y="1195"/>
            <a:chExt cx="5252" cy="1269"/>
          </a:xfrm>
        </p:grpSpPr>
        <p:sp>
          <p:nvSpPr>
            <p:cNvPr id="712724" name="文本框 712723"/>
            <p:cNvSpPr txBox="1"/>
            <p:nvPr/>
          </p:nvSpPr>
          <p:spPr>
            <a:xfrm>
              <a:off x="285" y="1195"/>
              <a:ext cx="5204" cy="1269"/>
            </a:xfrm>
            <a:prstGeom prst="rect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45000"/>
                </a:spcBef>
                <a:buClr>
                  <a:schemeClr val="bg1"/>
                </a:buClr>
              </a:pPr>
              <a:endPara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45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参数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zh-CN" altLang="en-US" sz="28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的选择应对所出现的观察结果最有利，</a:t>
              </a:r>
            </a:p>
            <a:p>
              <a:pPr eaLnBrk="1" hangingPunct="1">
                <a:lnSpc>
                  <a:spcPct val="120000"/>
                </a:lnSpc>
                <a:spcBef>
                  <a:spcPct val="45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即参数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zh-CN" altLang="en-US" sz="28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的选择应使观察结果出现的</a:t>
              </a:r>
              <a:r>
                <a:rPr lang="zh-CN" altLang="en-US" sz="28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概率最大</a:t>
              </a:r>
              <a:r>
                <a:rPr lang="zh-CN" altLang="en-US" sz="2800" b="1" dirty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712725" name="文本框 712724"/>
            <p:cNvSpPr txBox="1"/>
            <p:nvPr/>
          </p:nvSpPr>
          <p:spPr>
            <a:xfrm>
              <a:off x="237" y="1248"/>
              <a:ext cx="33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【</a:t>
              </a:r>
              <a:r>
                <a:rPr lang="zh-CN" altLang="en-US" sz="28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极大似然法的基本思想</a:t>
              </a:r>
              <a:r>
                <a:rPr lang="en-US" altLang="zh-CN" sz="28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2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2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0" grpId="0"/>
      <p:bldP spid="712713" grpId="0"/>
      <p:bldP spid="712714" grpId="0"/>
      <p:bldP spid="712715" grpId="0"/>
      <p:bldP spid="7127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1330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2" name="矩形 1"/>
          <p:cNvSpPr/>
          <p:nvPr/>
        </p:nvSpPr>
        <p:spPr>
          <a:xfrm>
            <a:off x="2254568" y="1837690"/>
            <a:ext cx="8456612" cy="1289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离散型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总体，其分布律为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800" b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;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,…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是取自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的一个样本，则其联合分布律为：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9318" y="1156653"/>
            <a:ext cx="4418012" cy="519112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极大似然法的基本原理</a:t>
            </a:r>
            <a:r>
              <a:rPr lang="en-US" altLang="zh-CN" sz="28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49805" y="3237865"/>
            <a:ext cx="1970088" cy="519113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似然函数：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7391718" y="3226753"/>
            <a:ext cx="1966912" cy="533400"/>
          </a:xfrm>
          <a:prstGeom prst="wedgeRectCallout">
            <a:avLst>
              <a:gd name="adj1" fmla="val -122398"/>
              <a:gd name="adj2" fmla="val 143750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关于</a:t>
            </a:r>
            <a:r>
              <a:rPr lang="en-US" altLang="zh-CN" b="1" i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 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的函数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8530" y="1844040"/>
            <a:ext cx="8953500" cy="1289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连续型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总体，其密度函数为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800" b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; </a:t>
            </a:r>
            <a:r>
              <a:rPr lang="en-US" altLang="zh-CN" sz="28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,…</a:t>
            </a:r>
            <a:r>
              <a:rPr lang="en-US" altLang="zh-CN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是取自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的一个样本，则其联合密度函数为：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375843" y="3225165"/>
            <a:ext cx="1966912" cy="533400"/>
          </a:xfrm>
          <a:prstGeom prst="wedgeRectCallout">
            <a:avLst>
              <a:gd name="adj1" fmla="val -127968"/>
              <a:gd name="adj2" fmla="val 32678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关于</a:t>
            </a:r>
            <a:r>
              <a:rPr lang="en-US" altLang="zh-CN" b="1" i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 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的函数</a:t>
            </a:r>
            <a:endParaRPr lang="zh-CN" altLang="en-US" b="1">
              <a:solidFill>
                <a:srgbClr val="FFFFFF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aphicFrame>
        <p:nvGraphicFramePr>
          <p:cNvPr id="23" name="对象 22"/>
          <p:cNvGraphicFramePr/>
          <p:nvPr/>
        </p:nvGraphicFramePr>
        <p:xfrm>
          <a:off x="3771900" y="4105275"/>
          <a:ext cx="230314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3" imgW="1079500" imgH="228600" progId="Equation.KSEE3">
                  <p:embed/>
                </p:oleObj>
              </mc:Choice>
              <mc:Fallback>
                <p:oleObj r:id="rId3" imgW="1079500" imgH="2286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1900" y="4105275"/>
                        <a:ext cx="2303145" cy="50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6075045" y="4114165"/>
          <a:ext cx="147637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5" imgW="825500" imgH="342900" progId="Equation.KSEE3">
                  <p:embed/>
                </p:oleObj>
              </mc:Choice>
              <mc:Fallback>
                <p:oleObj r:id="rId5" imgW="825500" imgH="342900" progId="Equation.KSEE3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5045" y="4114165"/>
                        <a:ext cx="147637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2926080" y="4123055"/>
          <a:ext cx="90233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7" imgW="457200" imgH="203200" progId="Equation.KSEE3">
                  <p:embed/>
                </p:oleObj>
              </mc:Choice>
              <mc:Fallback>
                <p:oleObj r:id="rId7" imgW="457200" imgH="203200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6080" y="4123055"/>
                        <a:ext cx="90233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3828415" y="4926330"/>
          <a:ext cx="215900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9" imgW="1079500" imgH="228600" progId="Equation.KSEE3">
                  <p:embed/>
                </p:oleObj>
              </mc:Choice>
              <mc:Fallback>
                <p:oleObj r:id="rId9" imgW="1079500" imgH="228600" progId="Equation.KSEE3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8415" y="4926330"/>
                        <a:ext cx="215900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/>
          <p:nvPr/>
        </p:nvGraphicFramePr>
        <p:xfrm>
          <a:off x="2926080" y="4926330"/>
          <a:ext cx="99250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11" imgW="457200" imgH="203200" progId="Equation.KSEE3">
                  <p:embed/>
                </p:oleObj>
              </mc:Choice>
              <mc:Fallback>
                <p:oleObj r:id="rId11" imgW="457200" imgH="203200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6080" y="4926330"/>
                        <a:ext cx="99250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/>
          <p:nvPr/>
        </p:nvGraphicFramePr>
        <p:xfrm>
          <a:off x="2708275" y="5775325"/>
          <a:ext cx="443103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13" imgW="2260600" imgH="228600" progId="Equation.KSEE3">
                  <p:embed/>
                </p:oleObj>
              </mc:Choice>
              <mc:Fallback>
                <p:oleObj r:id="rId13" imgW="2260600" imgH="228600" progId="Equation.KSEE3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08275" y="5775325"/>
                        <a:ext cx="443103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5856606" y="4689476"/>
          <a:ext cx="17637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15" imgW="800100" imgH="405765" progId="Equation.DSMT4">
                  <p:embed/>
                </p:oleObj>
              </mc:Choice>
              <mc:Fallback>
                <p:oleObj r:id="rId15" imgW="800100" imgH="405765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56606" y="4689476"/>
                        <a:ext cx="1763713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0" animBg="1"/>
      <p:bldP spid="5" grpId="0" bldLvl="0" animBg="1"/>
      <p:bldP spid="17" grpId="0" bldLvl="0" animBg="1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1555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aphicFrame>
        <p:nvGraphicFramePr>
          <p:cNvPr id="717827" name="对象 717826"/>
          <p:cNvGraphicFramePr/>
          <p:nvPr>
            <p:extLst>
              <p:ext uri="{D42A27DB-BD31-4B8C-83A1-F6EECF244321}">
                <p14:modId xmlns:p14="http://schemas.microsoft.com/office/powerpoint/2010/main" val="1116479827"/>
              </p:ext>
            </p:extLst>
          </p:nvPr>
        </p:nvGraphicFramePr>
        <p:xfrm>
          <a:off x="4447223" y="3111976"/>
          <a:ext cx="261493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3" imgW="1054100" imgH="304800" progId="Equation.DSMT4">
                  <p:embed/>
                </p:oleObj>
              </mc:Choice>
              <mc:Fallback>
                <p:oleObj r:id="rId3" imgW="1054100" imgH="304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7223" y="3111976"/>
                        <a:ext cx="2614930" cy="633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8" name="矩形 717827"/>
          <p:cNvSpPr/>
          <p:nvPr/>
        </p:nvSpPr>
        <p:spPr>
          <a:xfrm>
            <a:off x="2133600" y="4380230"/>
            <a:ext cx="8399463" cy="133794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buClr>
                <a:schemeClr val="bg1"/>
              </a:buClr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人们通常更习惯于由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对数似然函数</a:t>
            </a:r>
            <a:r>
              <a:rPr lang="en-US" altLang="zh-CN" sz="2000" b="1" err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ln</a:t>
            </a:r>
            <a:r>
              <a:rPr lang="en-US" altLang="zh-CN" sz="2000" b="1" i="1" err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出发寻找</a:t>
            </a:r>
            <a:r>
              <a:rPr lang="zh-CN" altLang="en-US" sz="20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的极大似然估计。</a:t>
            </a:r>
          </a:p>
          <a:p>
            <a:pPr eaLnBrk="1" hangingPunct="1">
              <a:lnSpc>
                <a:spcPct val="135000"/>
              </a:lnSpc>
              <a:buClr>
                <a:schemeClr val="bg1"/>
              </a:buClr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可微函数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求导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是求极大似然估计最常用的方法，对</a:t>
            </a:r>
            <a:r>
              <a:rPr lang="en-US" altLang="zh-CN" sz="2000" b="1" i="1" err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lnL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求导更加简单些。</a:t>
            </a:r>
          </a:p>
        </p:txBody>
      </p:sp>
      <p:grpSp>
        <p:nvGrpSpPr>
          <p:cNvPr id="717836" name="组合 717835"/>
          <p:cNvGrpSpPr/>
          <p:nvPr/>
        </p:nvGrpSpPr>
        <p:grpSpPr>
          <a:xfrm>
            <a:off x="2187575" y="2494598"/>
            <a:ext cx="5241925" cy="617537"/>
            <a:chOff x="294" y="833"/>
            <a:chExt cx="3302" cy="389"/>
          </a:xfrm>
        </p:grpSpPr>
        <p:graphicFrame>
          <p:nvGraphicFramePr>
            <p:cNvPr id="717826" name="对象 717825"/>
            <p:cNvGraphicFramePr/>
            <p:nvPr/>
          </p:nvGraphicFramePr>
          <p:xfrm>
            <a:off x="1917" y="838"/>
            <a:ext cx="124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r:id="rId5" imgW="989965" imgH="254000" progId="Equation.DSMT4">
                    <p:embed/>
                  </p:oleObj>
                </mc:Choice>
                <mc:Fallback>
                  <p:oleObj r:id="rId5" imgW="989965" imgH="2540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7" y="838"/>
                          <a:ext cx="124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29" name="矩形 717828"/>
            <p:cNvSpPr/>
            <p:nvPr/>
          </p:nvSpPr>
          <p:spPr>
            <a:xfrm>
              <a:off x="294" y="833"/>
              <a:ext cx="330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即，如果某统计量             满足</a:t>
              </a:r>
            </a:p>
          </p:txBody>
        </p:sp>
      </p:grpSp>
      <p:grpSp>
        <p:nvGrpSpPr>
          <p:cNvPr id="717830" name="组合 717829"/>
          <p:cNvGrpSpPr/>
          <p:nvPr/>
        </p:nvGrpSpPr>
        <p:grpSpPr>
          <a:xfrm>
            <a:off x="2020888" y="3730943"/>
            <a:ext cx="4168775" cy="471487"/>
            <a:chOff x="375" y="1683"/>
            <a:chExt cx="2626" cy="297"/>
          </a:xfrm>
        </p:grpSpPr>
        <p:graphicFrame>
          <p:nvGraphicFramePr>
            <p:cNvPr id="717831" name="对象 717830"/>
            <p:cNvGraphicFramePr/>
            <p:nvPr/>
          </p:nvGraphicFramePr>
          <p:xfrm>
            <a:off x="878" y="1683"/>
            <a:ext cx="1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r:id="rId7" imgW="127000" imgH="215265" progId="Equation.DSMT4">
                    <p:embed/>
                  </p:oleObj>
                </mc:Choice>
                <mc:Fallback>
                  <p:oleObj r:id="rId7" imgW="127000" imgH="215265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8" y="1683"/>
                          <a:ext cx="16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32" name="矩形 717831"/>
            <p:cNvSpPr/>
            <p:nvPr/>
          </p:nvSpPr>
          <p:spPr>
            <a:xfrm>
              <a:off x="375" y="1690"/>
              <a:ext cx="262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则称  是</a:t>
              </a:r>
              <a:r>
                <a:rPr lang="zh-CN" altLang="en-US" sz="2400" b="1" i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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400" b="1" u="sng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极大似然估计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</a:p>
          </p:txBody>
        </p:sp>
      </p:grpSp>
      <p:sp>
        <p:nvSpPr>
          <p:cNvPr id="717840" name="矩形 717839"/>
          <p:cNvSpPr/>
          <p:nvPr/>
        </p:nvSpPr>
        <p:spPr>
          <a:xfrm>
            <a:off x="2101850" y="1769110"/>
            <a:ext cx="8642350" cy="5334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极大似然法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就是用使     达到最大值的  作为  的估计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           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179479" y="1259047"/>
          <a:ext cx="516318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9" imgW="2260600" imgH="228600" progId="Equation.3">
                  <p:embed/>
                </p:oleObj>
              </mc:Choice>
              <mc:Fallback>
                <p:oleObj r:id="rId9" imgW="2260600" imgH="2286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9479" y="1259047"/>
                        <a:ext cx="5163185" cy="5226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011420" y="1826260"/>
          <a:ext cx="738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r:id="rId11" imgW="330200" imgH="203200" progId="Equation.3">
                  <p:embed/>
                </p:oleObj>
              </mc:Choice>
              <mc:Fallback>
                <p:oleObj r:id="rId11" imgW="330200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1420" y="1826260"/>
                        <a:ext cx="73818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7529195" y="1762443"/>
          <a:ext cx="320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r:id="rId13" imgW="127000" imgH="215900" progId="Equation.3">
                  <p:embed/>
                </p:oleObj>
              </mc:Choice>
              <mc:Fallback>
                <p:oleObj r:id="rId13" imgW="127000" imgH="215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9195" y="1762443"/>
                        <a:ext cx="3206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8485188" y="1835468"/>
          <a:ext cx="3413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r:id="rId15" imgW="127000" imgH="177165" progId="Equation.3">
                  <p:embed/>
                </p:oleObj>
              </mc:Choice>
              <mc:Fallback>
                <p:oleObj r:id="rId15" imgW="127000" imgH="1771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85188" y="1835468"/>
                        <a:ext cx="3413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766695" y="3702368"/>
          <a:ext cx="320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17" imgW="127000" imgH="215900" progId="Equation.3">
                  <p:embed/>
                </p:oleObj>
              </mc:Choice>
              <mc:Fallback>
                <p:oleObj r:id="rId17" imgW="127000" imgH="215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6695" y="3702368"/>
                        <a:ext cx="3206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2" name="矩形 1"/>
          <p:cNvSpPr/>
          <p:nvPr/>
        </p:nvSpPr>
        <p:spPr>
          <a:xfrm>
            <a:off x="2325688" y="1098868"/>
            <a:ext cx="5086350" cy="4572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lang="en-US" altLang="zh-CN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极大似然估计的一般方法及步骤</a:t>
            </a:r>
            <a:r>
              <a:rPr lang="en-US" altLang="zh-CN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3" name="矩形 2"/>
          <p:cNvSpPr/>
          <p:nvPr/>
        </p:nvSpPr>
        <p:spPr>
          <a:xfrm>
            <a:off x="2651125" y="5894705"/>
            <a:ext cx="4508500" cy="5127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Clr>
                <a:schemeClr val="bg1"/>
              </a:buClr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Step3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解上述方程或方程组。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7463" y="2368868"/>
            <a:ext cx="8483600" cy="1114425"/>
            <a:chOff x="215" y="1513"/>
            <a:chExt cx="5344" cy="702"/>
          </a:xfrm>
        </p:grpSpPr>
        <p:sp>
          <p:nvSpPr>
            <p:cNvPr id="5" name="矩形 4"/>
            <p:cNvSpPr/>
            <p:nvPr/>
          </p:nvSpPr>
          <p:spPr>
            <a:xfrm>
              <a:off x="215" y="1513"/>
              <a:ext cx="5344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>
                <a:lnSpc>
                  <a:spcPct val="140000"/>
                </a:lnSpc>
                <a:buClr>
                  <a:schemeClr val="bg1"/>
                </a:buClr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Step2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: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取对数似然函数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，对其求导或偏导数，并令导数或偏导数为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，建立方程或方程组，如</a:t>
              </a:r>
            </a:p>
          </p:txBody>
        </p:sp>
        <p:graphicFrame>
          <p:nvGraphicFramePr>
            <p:cNvPr id="6" name="内容占位符 5"/>
            <p:cNvGraphicFramePr>
              <a:graphicFrameLocks noGrp="1"/>
            </p:cNvGraphicFramePr>
            <p:nvPr>
              <p:ph/>
            </p:nvPr>
          </p:nvGraphicFramePr>
          <p:xfrm>
            <a:off x="2243" y="1613"/>
            <a:ext cx="65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r:id="rId3" imgW="469900" imgH="203200" progId="Equation.DSMT4">
                    <p:embed/>
                  </p:oleObj>
                </mc:Choice>
                <mc:Fallback>
                  <p:oleObj r:id="rId3" imgW="469900" imgH="2032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>
                          <a:lum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3" y="1613"/>
                          <a:ext cx="654" cy="282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578100" y="1706881"/>
            <a:ext cx="8478838" cy="515937"/>
            <a:chOff x="228" y="1096"/>
            <a:chExt cx="5341" cy="325"/>
          </a:xfrm>
        </p:grpSpPr>
        <p:sp>
          <p:nvSpPr>
            <p:cNvPr id="9" name="矩形 8"/>
            <p:cNvSpPr/>
            <p:nvPr/>
          </p:nvSpPr>
          <p:spPr>
            <a:xfrm>
              <a:off x="228" y="1096"/>
              <a:ext cx="5341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15000"/>
                </a:lnSpc>
                <a:buClr>
                  <a:schemeClr val="bg1"/>
                </a:buClr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Step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1:</a:t>
              </a:r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根据总体分布，构造似然函数</a:t>
              </a:r>
            </a:p>
          </p:txBody>
        </p:sp>
        <p:graphicFrame>
          <p:nvGraphicFramePr>
            <p:cNvPr id="10" name="对象 9"/>
            <p:cNvGraphicFramePr/>
            <p:nvPr/>
          </p:nvGraphicFramePr>
          <p:xfrm>
            <a:off x="3378" y="1113"/>
            <a:ext cx="206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r:id="rId5" imgW="1524000" imgH="228600" progId="Equation.DSMT4">
                    <p:embed/>
                  </p:oleObj>
                </mc:Choice>
                <mc:Fallback>
                  <p:oleObj r:id="rId5" imgW="1524000" imgH="2286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92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8" y="1113"/>
                          <a:ext cx="206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/>
            <p:nvPr/>
          </p:nvGraphicFramePr>
          <p:xfrm>
            <a:off x="3378" y="1113"/>
            <a:ext cx="206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r:id="rId7" imgW="1524000" imgH="228600" progId="Equation.DSMT4">
                    <p:embed/>
                  </p:oleObj>
                </mc:Choice>
                <mc:Fallback>
                  <p:oleObj r:id="rId7" imgW="1524000" imgH="2286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78" y="1113"/>
                          <a:ext cx="2069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/>
          <p:nvPr/>
        </p:nvGraphicFramePr>
        <p:xfrm>
          <a:off x="3416142" y="4227830"/>
          <a:ext cx="197993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9" imgW="837565" imgH="393700" progId="Equation.DSMT4">
                  <p:embed/>
                </p:oleObj>
              </mc:Choice>
              <mc:Fallback>
                <p:oleObj r:id="rId9" imgW="837565" imgH="393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142" y="4227830"/>
                        <a:ext cx="197993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6091397" y="3673951"/>
          <a:ext cx="2712720" cy="20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r:id="rId11" imgW="1511300" imgH="1143000" progId="Equation.DSMT4">
                  <p:embed/>
                </p:oleObj>
              </mc:Choice>
              <mc:Fallback>
                <p:oleObj r:id="rId11" imgW="1511300" imgH="1143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1397" y="3673951"/>
                        <a:ext cx="2712720" cy="2052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462588" y="4383405"/>
            <a:ext cx="865187" cy="5127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Clr>
                <a:schemeClr val="bg1"/>
              </a:buClr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8704263" y="3030855"/>
            <a:ext cx="2409825" cy="682625"/>
          </a:xfrm>
          <a:prstGeom prst="cloudCallout">
            <a:avLst>
              <a:gd name="adj1" fmla="val -76810"/>
              <a:gd name="adj2" fmla="val 182093"/>
            </a:avLst>
          </a:prstGeom>
          <a:solidFill>
            <a:srgbClr val="FFFFFF"/>
          </a:solidFill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似然方程组</a:t>
            </a:r>
          </a:p>
        </p:txBody>
      </p:sp>
      <p:sp>
        <p:nvSpPr>
          <p:cNvPr id="20" name="云形标注 19"/>
          <p:cNvSpPr/>
          <p:nvPr/>
        </p:nvSpPr>
        <p:spPr>
          <a:xfrm>
            <a:off x="2547938" y="3680143"/>
            <a:ext cx="1918554" cy="523875"/>
          </a:xfrm>
          <a:prstGeom prst="cloudCallout">
            <a:avLst>
              <a:gd name="adj1" fmla="val 36579"/>
              <a:gd name="adj2" fmla="val 94847"/>
            </a:avLst>
          </a:prstGeom>
          <a:solidFill>
            <a:srgbClr val="FFFFFF"/>
          </a:solidFill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似然方程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8" grpId="0"/>
      <p:bldP spid="19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10763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  <a:endParaRPr lang="zh-CN"/>
          </a:p>
          <a:p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2177098" y="1036955"/>
            <a:ext cx="8480425" cy="1087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5】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,…</a:t>
            </a:r>
            <a:r>
              <a:rPr lang="en-US" altLang="zh-CN" sz="2400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1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是取自总体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(1,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的一个样本，求参数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的极大似然估计。</a:t>
            </a:r>
          </a:p>
        </p:txBody>
      </p:sp>
      <p:sp>
        <p:nvSpPr>
          <p:cNvPr id="3" name="矩形 2"/>
          <p:cNvSpPr/>
          <p:nvPr/>
        </p:nvSpPr>
        <p:spPr>
          <a:xfrm>
            <a:off x="2199958" y="2173606"/>
            <a:ext cx="29387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似然函数为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5623" y="2654618"/>
            <a:ext cx="3394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sz="2400" b="1" i="1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6068378" y="2543493"/>
          <a:ext cx="217741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r:id="rId3" imgW="1117600" imgH="431800" progId="Equation.3">
                  <p:embed/>
                </p:oleObj>
              </mc:Choice>
              <mc:Fallback>
                <p:oleObj r:id="rId3" imgW="1117600" imgH="431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8378" y="2543493"/>
                        <a:ext cx="217741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051074" y="3300572"/>
          <a:ext cx="277558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r:id="rId5" imgW="1155700" imgH="393700" progId="Equation.3">
                  <p:embed/>
                </p:oleObj>
              </mc:Choice>
              <mc:Fallback>
                <p:oleObj r:id="rId5" imgW="1155700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1074" y="3300572"/>
                        <a:ext cx="2775585" cy="94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113973" y="4248468"/>
          <a:ext cx="4625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7" imgW="2527300" imgH="431800" progId="Equation.3">
                  <p:embed/>
                </p:oleObj>
              </mc:Choice>
              <mc:Fallback>
                <p:oleObj r:id="rId7" imgW="2527300" imgH="431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3973" y="4248468"/>
                        <a:ext cx="46259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425065" y="4396106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对数似然函数为：</a:t>
            </a:r>
          </a:p>
        </p:txBody>
      </p:sp>
      <p:sp>
        <p:nvSpPr>
          <p:cNvPr id="14" name="矩形 13"/>
          <p:cNvSpPr/>
          <p:nvPr/>
        </p:nvSpPr>
        <p:spPr>
          <a:xfrm>
            <a:off x="2432368" y="5161281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求导并令其为0，</a:t>
            </a:r>
          </a:p>
        </p:txBody>
      </p:sp>
      <p:graphicFrame>
        <p:nvGraphicFramePr>
          <p:cNvPr id="15" name="对象 14"/>
          <p:cNvGraphicFramePr/>
          <p:nvPr/>
        </p:nvGraphicFramePr>
        <p:xfrm>
          <a:off x="5363369" y="5065871"/>
          <a:ext cx="4103370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9" imgW="2273300" imgH="431800" progId="Equation.3">
                  <p:embed/>
                </p:oleObj>
              </mc:Choice>
              <mc:Fallback>
                <p:oleObj r:id="rId9" imgW="2273300" imgH="431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3369" y="5065871"/>
                        <a:ext cx="4103370" cy="7797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486107" y="5196206"/>
            <a:ext cx="5854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380615" y="5621338"/>
            <a:ext cx="2989263" cy="955675"/>
            <a:chOff x="262" y="3597"/>
            <a:chExt cx="1883" cy="602"/>
          </a:xfrm>
        </p:grpSpPr>
        <p:sp>
          <p:nvSpPr>
            <p:cNvPr id="19" name="矩形 18"/>
            <p:cNvSpPr/>
            <p:nvPr/>
          </p:nvSpPr>
          <p:spPr>
            <a:xfrm>
              <a:off x="262" y="3767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20" name="对象 19"/>
            <p:cNvGraphicFramePr/>
            <p:nvPr/>
          </p:nvGraphicFramePr>
          <p:xfrm>
            <a:off x="811" y="3597"/>
            <a:ext cx="1334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r:id="rId11" imgW="952500" imgH="431800" progId="Equation.3">
                    <p:embed/>
                  </p:oleObj>
                </mc:Choice>
                <mc:Fallback>
                  <p:oleObj r:id="rId11" imgW="952500" imgH="4318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1" y="3597"/>
                          <a:ext cx="1334" cy="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5460048" y="5953443"/>
            <a:ext cx="51101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（这一估计量与矩估计量是相同的）</a:t>
            </a:r>
          </a:p>
        </p:txBody>
      </p:sp>
      <p:graphicFrame>
        <p:nvGraphicFramePr>
          <p:cNvPr id="23" name="对象 22"/>
          <p:cNvGraphicFramePr/>
          <p:nvPr/>
        </p:nvGraphicFramePr>
        <p:xfrm>
          <a:off x="8456137" y="1795780"/>
          <a:ext cx="193230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r:id="rId13" imgW="1054100" imgH="457200" progId="Equation.3">
                  <p:embed/>
                </p:oleObj>
              </mc:Choice>
              <mc:Fallback>
                <p:oleObj r:id="rId13" imgW="1054100" imgH="457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56137" y="1795780"/>
                        <a:ext cx="1932305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30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点估计</a:t>
            </a:r>
            <a:endParaRPr lang="en-US" altLang="zh-CN" sz="3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最大似然估计</a:t>
            </a:r>
            <a:endParaRPr lang="en-US" altLang="zh-CN" sz="3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区间估计</a:t>
            </a:r>
            <a:endParaRPr lang="en-US" altLang="zh-CN" sz="32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（</a:t>
            </a:r>
            <a:r>
              <a:rPr lang="en-US" altLang="zh-CN" sz="3200" dirty="0"/>
              <a:t>0-1</a:t>
            </a:r>
            <a:r>
              <a:rPr lang="zh-CN" altLang="en-US" sz="3200" dirty="0"/>
              <a:t>）分布函数的区间估计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200" dirty="0"/>
              <a:t>单侧置信区间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pic>
        <p:nvPicPr>
          <p:cNvPr id="727044" name="图片 727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28" y="1095375"/>
            <a:ext cx="8518525" cy="195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034699" y="3118168"/>
            <a:ext cx="948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3" name="矩形 2"/>
          <p:cNvSpPr/>
          <p:nvPr/>
        </p:nvSpPr>
        <p:spPr>
          <a:xfrm>
            <a:off x="2789238" y="3047683"/>
            <a:ext cx="196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其似然函数为：</a:t>
            </a:r>
          </a:p>
        </p:txBody>
      </p:sp>
      <p:sp>
        <p:nvSpPr>
          <p:cNvPr id="4" name="矩形 3"/>
          <p:cNvSpPr/>
          <p:nvPr/>
        </p:nvSpPr>
        <p:spPr>
          <a:xfrm>
            <a:off x="2120900" y="4020820"/>
            <a:ext cx="2225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对数似然函数为：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2120900" y="5140008"/>
            <a:ext cx="171450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rPr>
              <a:t>似然方程为：</a:t>
            </a:r>
          </a:p>
        </p:txBody>
      </p:sp>
      <p:sp>
        <p:nvSpPr>
          <p:cNvPr id="6" name="矩形 5"/>
          <p:cNvSpPr/>
          <p:nvPr/>
        </p:nvSpPr>
        <p:spPr>
          <a:xfrm>
            <a:off x="2139950" y="6055995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解之，得</a:t>
            </a: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20" y="2908300"/>
            <a:ext cx="4742815" cy="1304925"/>
          </a:xfrm>
          <a:prstGeom prst="rect">
            <a:avLst/>
          </a:prstGeom>
        </p:spPr>
      </p:pic>
      <p:pic>
        <p:nvPicPr>
          <p:cNvPr id="8" name="图片 7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995" y="4378960"/>
            <a:ext cx="5921375" cy="2075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781316" name="标题 781315"/>
          <p:cNvSpPr>
            <a:spLocks noGrp="1"/>
          </p:cNvSpPr>
          <p:nvPr/>
        </p:nvSpPr>
        <p:spPr>
          <a:xfrm>
            <a:off x="1767840" y="1147128"/>
            <a:ext cx="2055813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三、小结</a:t>
            </a:r>
          </a:p>
        </p:txBody>
      </p:sp>
      <p:sp>
        <p:nvSpPr>
          <p:cNvPr id="781317" name="文本框 781316"/>
          <p:cNvSpPr txBox="1"/>
          <p:nvPr/>
        </p:nvSpPr>
        <p:spPr>
          <a:xfrm>
            <a:off x="2247265" y="1786890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两种求点估计的方法:</a:t>
            </a:r>
          </a:p>
        </p:txBody>
      </p:sp>
      <p:graphicFrame>
        <p:nvGraphicFramePr>
          <p:cNvPr id="781318" name="对象 781317"/>
          <p:cNvGraphicFramePr>
            <a:graphicFrameLocks noChangeAspect="1"/>
          </p:cNvGraphicFramePr>
          <p:nvPr/>
        </p:nvGraphicFramePr>
        <p:xfrm>
          <a:off x="5730240" y="1599565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3" imgW="381000" imgH="965200" progId="Equation.3">
                  <p:embed/>
                </p:oleObj>
              </mc:Choice>
              <mc:Fallback>
                <p:oleObj r:id="rId3" imgW="381000" imgH="965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240" y="1599565"/>
                        <a:ext cx="381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9" name="文本框 781318"/>
          <p:cNvSpPr txBox="1"/>
          <p:nvPr/>
        </p:nvSpPr>
        <p:spPr>
          <a:xfrm>
            <a:off x="5958840" y="150272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矩估计法</a:t>
            </a:r>
          </a:p>
        </p:txBody>
      </p:sp>
      <p:sp>
        <p:nvSpPr>
          <p:cNvPr id="781320" name="文本框 781319"/>
          <p:cNvSpPr txBox="1"/>
          <p:nvPr/>
        </p:nvSpPr>
        <p:spPr>
          <a:xfrm>
            <a:off x="5938203" y="204724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最大似然估计法</a:t>
            </a:r>
          </a:p>
        </p:txBody>
      </p:sp>
      <p:sp>
        <p:nvSpPr>
          <p:cNvPr id="781321" name="文本框 781320"/>
          <p:cNvSpPr txBox="1"/>
          <p:nvPr/>
        </p:nvSpPr>
        <p:spPr>
          <a:xfrm>
            <a:off x="2274253" y="2644140"/>
            <a:ext cx="768985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在统计问题中往往先使用最大似然估计法, 在最大似然估计法使用不方便时, 再用矩估计法.</a:t>
            </a:r>
          </a:p>
        </p:txBody>
      </p:sp>
      <p:graphicFrame>
        <p:nvGraphicFramePr>
          <p:cNvPr id="781322" name="对象 781321"/>
          <p:cNvGraphicFramePr>
            <a:graphicFrameLocks noChangeAspect="1"/>
          </p:cNvGraphicFramePr>
          <p:nvPr/>
        </p:nvGraphicFramePr>
        <p:xfrm>
          <a:off x="2580323" y="4061936"/>
          <a:ext cx="7217410" cy="206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5" imgW="3111500" imgH="889000" progId="Equation.3">
                  <p:embed/>
                </p:oleObj>
              </mc:Choice>
              <mc:Fallback>
                <p:oleObj r:id="rId5" imgW="3111500" imgH="889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0323" y="4061936"/>
                        <a:ext cx="7217410" cy="206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7" grpId="0"/>
      <p:bldP spid="781319" grpId="0"/>
      <p:bldP spid="781320" grpId="0"/>
      <p:bldP spid="7813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区间估计</a:t>
            </a:r>
          </a:p>
        </p:txBody>
      </p:sp>
      <p:sp>
        <p:nvSpPr>
          <p:cNvPr id="450632" name="矩形 450631"/>
          <p:cNvSpPr/>
          <p:nvPr/>
        </p:nvSpPr>
        <p:spPr>
          <a:xfrm>
            <a:off x="2003425" y="1030129"/>
            <a:ext cx="8185150" cy="152971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对于一个未知量，人们在测量或计算时，常不以得到近似值为满足，还需要顾及误差，即要求知道近似值的精确程度（即所在范围）。</a:t>
            </a:r>
          </a:p>
        </p:txBody>
      </p:sp>
      <p:grpSp>
        <p:nvGrpSpPr>
          <p:cNvPr id="450643" name="组合 450642"/>
          <p:cNvGrpSpPr/>
          <p:nvPr/>
        </p:nvGrpSpPr>
        <p:grpSpPr>
          <a:xfrm>
            <a:off x="2003425" y="2476818"/>
            <a:ext cx="8185150" cy="1530349"/>
            <a:chOff x="244" y="1823"/>
            <a:chExt cx="5156" cy="964"/>
          </a:xfrm>
        </p:grpSpPr>
        <p:sp>
          <p:nvSpPr>
            <p:cNvPr id="450638" name="矩形 450637"/>
            <p:cNvSpPr/>
            <p:nvPr/>
          </p:nvSpPr>
          <p:spPr>
            <a:xfrm>
              <a:off x="244" y="1823"/>
              <a:ext cx="5156" cy="9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对于未知参数  ，除了求得其点估计  外，还希望估计出一个范围（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区间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），并希望知道这个范围包含参数  真值的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可信程度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450639" name="对象 450638"/>
            <p:cNvGraphicFramePr/>
            <p:nvPr/>
          </p:nvGraphicFramePr>
          <p:xfrm>
            <a:off x="1836" y="1924"/>
            <a:ext cx="19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r:id="rId3" imgW="127000" imgH="177165" progId="Equation.3">
                    <p:embed/>
                  </p:oleObj>
                </mc:Choice>
                <mc:Fallback>
                  <p:oleObj r:id="rId3" imgW="127000" imgH="177165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6" y="1924"/>
                          <a:ext cx="193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0" name="对象 450639"/>
            <p:cNvGraphicFramePr/>
            <p:nvPr/>
          </p:nvGraphicFramePr>
          <p:xfrm>
            <a:off x="3768" y="1875"/>
            <a:ext cx="1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r:id="rId5" imgW="127000" imgH="215900" progId="Equation.3">
                    <p:embed/>
                  </p:oleObj>
                </mc:Choice>
                <mc:Fallback>
                  <p:oleObj r:id="rId5" imgW="127000" imgH="215900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68" y="1875"/>
                          <a:ext cx="19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1" name="对象 450640"/>
            <p:cNvGraphicFramePr/>
            <p:nvPr/>
          </p:nvGraphicFramePr>
          <p:xfrm>
            <a:off x="4742" y="2228"/>
            <a:ext cx="19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r:id="rId7" imgW="127000" imgH="177165" progId="Equation.3">
                    <p:embed/>
                  </p:oleObj>
                </mc:Choice>
                <mc:Fallback>
                  <p:oleObj r:id="rId7" imgW="127000" imgH="177165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2" y="2228"/>
                          <a:ext cx="193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4" name="文本框 450643"/>
          <p:cNvSpPr txBox="1"/>
          <p:nvPr/>
        </p:nvSpPr>
        <p:spPr>
          <a:xfrm>
            <a:off x="3633788" y="3065780"/>
            <a:ext cx="1407160" cy="46037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置信区间</a:t>
            </a:r>
          </a:p>
        </p:txBody>
      </p:sp>
      <p:sp>
        <p:nvSpPr>
          <p:cNvPr id="450645" name="文本框 450644"/>
          <p:cNvSpPr txBox="1"/>
          <p:nvPr/>
        </p:nvSpPr>
        <p:spPr>
          <a:xfrm>
            <a:off x="2433638" y="3538855"/>
            <a:ext cx="1209675" cy="460375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置信度</a:t>
            </a:r>
          </a:p>
        </p:txBody>
      </p:sp>
      <p:sp>
        <p:nvSpPr>
          <p:cNvPr id="450646" name="文本框 450645"/>
          <p:cNvSpPr txBox="1"/>
          <p:nvPr/>
        </p:nvSpPr>
        <p:spPr>
          <a:xfrm>
            <a:off x="4005263" y="3515043"/>
            <a:ext cx="300736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6600"/>
                </a:solidFill>
                <a:latin typeface="微软雅黑" panose="020B0503020204020204" pitchFamily="34" charset="-122"/>
                <a:ea typeface="楷体_GB2312" pitchFamily="49" charset="-122"/>
              </a:rPr>
              <a:t>——</a:t>
            </a:r>
            <a:r>
              <a:rPr lang="zh-CN" altLang="en-US" sz="3600" b="1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区间估计</a:t>
            </a:r>
          </a:p>
        </p:txBody>
      </p:sp>
      <p:sp>
        <p:nvSpPr>
          <p:cNvPr id="450647" name="文本框 450646"/>
          <p:cNvSpPr txBox="1"/>
          <p:nvPr/>
        </p:nvSpPr>
        <p:spPr>
          <a:xfrm>
            <a:off x="2070100" y="5353368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置信区间</a:t>
            </a:r>
          </a:p>
        </p:txBody>
      </p:sp>
      <p:sp>
        <p:nvSpPr>
          <p:cNvPr id="450648" name="文本框 450647"/>
          <p:cNvSpPr txBox="1"/>
          <p:nvPr/>
        </p:nvSpPr>
        <p:spPr>
          <a:xfrm>
            <a:off x="2030413" y="5912168"/>
            <a:ext cx="12096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置信度</a:t>
            </a:r>
          </a:p>
        </p:txBody>
      </p:sp>
      <p:grpSp>
        <p:nvGrpSpPr>
          <p:cNvPr id="450652" name="组合 450651"/>
          <p:cNvGrpSpPr/>
          <p:nvPr/>
        </p:nvGrpSpPr>
        <p:grpSpPr>
          <a:xfrm>
            <a:off x="3103563" y="5916930"/>
            <a:ext cx="5627688" cy="503238"/>
            <a:chOff x="964" y="3558"/>
            <a:chExt cx="3545" cy="317"/>
          </a:xfrm>
        </p:grpSpPr>
        <p:sp>
          <p:nvSpPr>
            <p:cNvPr id="450649" name="文本框 450648"/>
            <p:cNvSpPr txBox="1"/>
            <p:nvPr/>
          </p:nvSpPr>
          <p:spPr>
            <a:xfrm>
              <a:off x="964" y="3558"/>
              <a:ext cx="245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楷体_GB2312" pitchFamily="49" charset="-122"/>
                </a:rPr>
                <a:t>——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以概率表示，通常记为</a:t>
              </a:r>
            </a:p>
          </p:txBody>
        </p:sp>
        <p:graphicFrame>
          <p:nvGraphicFramePr>
            <p:cNvPr id="450650" name="对象 450649"/>
            <p:cNvGraphicFramePr/>
            <p:nvPr/>
          </p:nvGraphicFramePr>
          <p:xfrm>
            <a:off x="3350" y="3610"/>
            <a:ext cx="38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r:id="rId9" imgW="330200" imgH="177165" progId="Equation.3">
                    <p:embed/>
                  </p:oleObj>
                </mc:Choice>
                <mc:Fallback>
                  <p:oleObj r:id="rId9" imgW="330200" imgH="177165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50" y="3610"/>
                          <a:ext cx="38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1" name="对象 450650"/>
            <p:cNvGraphicFramePr/>
            <p:nvPr/>
          </p:nvGraphicFramePr>
          <p:xfrm>
            <a:off x="3828" y="3617"/>
            <a:ext cx="68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r:id="rId11" imgW="673100" imgH="203200" progId="Equation.3">
                    <p:embed/>
                  </p:oleObj>
                </mc:Choice>
                <mc:Fallback>
                  <p:oleObj r:id="rId11" imgW="673100" imgH="2032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28" y="3617"/>
                          <a:ext cx="681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57" name="组合 450656"/>
          <p:cNvGrpSpPr/>
          <p:nvPr/>
        </p:nvGrpSpPr>
        <p:grpSpPr>
          <a:xfrm>
            <a:off x="3346450" y="5329555"/>
            <a:ext cx="6367463" cy="533400"/>
            <a:chOff x="1117" y="3116"/>
            <a:chExt cx="4011" cy="336"/>
          </a:xfrm>
        </p:grpSpPr>
        <p:sp>
          <p:nvSpPr>
            <p:cNvPr id="450654" name="文本框 450653"/>
            <p:cNvSpPr txBox="1"/>
            <p:nvPr/>
          </p:nvSpPr>
          <p:spPr>
            <a:xfrm>
              <a:off x="1117" y="3126"/>
              <a:ext cx="361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微软雅黑" panose="020B0503020204020204" pitchFamily="34" charset="-122"/>
                  <a:ea typeface="楷体_GB2312" pitchFamily="49" charset="-122"/>
                </a:rPr>
                <a:t>——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以样本的函数作为上下限，通常记为</a:t>
              </a:r>
            </a:p>
          </p:txBody>
        </p:sp>
        <p:graphicFrame>
          <p:nvGraphicFramePr>
            <p:cNvPr id="450655" name="对象 450654"/>
            <p:cNvGraphicFramePr/>
            <p:nvPr/>
          </p:nvGraphicFramePr>
          <p:xfrm>
            <a:off x="4617" y="3116"/>
            <a:ext cx="5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r:id="rId13" imgW="355600" imgH="241300" progId="Equation.3">
                    <p:embed/>
                  </p:oleObj>
                </mc:Choice>
                <mc:Fallback>
                  <p:oleObj r:id="rId13" imgW="355600" imgH="2413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17" y="3116"/>
                          <a:ext cx="5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58" name="文本框 450657"/>
          <p:cNvSpPr txBox="1"/>
          <p:nvPr/>
        </p:nvSpPr>
        <p:spPr>
          <a:xfrm>
            <a:off x="2038350" y="4108768"/>
            <a:ext cx="81876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估计某个人的年龄，如果估计为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岁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此为点估计</a:t>
            </a:r>
          </a:p>
        </p:txBody>
      </p:sp>
      <p:sp>
        <p:nvSpPr>
          <p:cNvPr id="450659" name="文本框 450658"/>
          <p:cNvSpPr txBox="1"/>
          <p:nvPr/>
        </p:nvSpPr>
        <p:spPr>
          <a:xfrm>
            <a:off x="2039938" y="4667568"/>
            <a:ext cx="65062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如果估计为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29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岁到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岁之间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此为区间估计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2" grpId="0"/>
      <p:bldP spid="450644" grpId="0" bldLvl="0" animBg="1"/>
      <p:bldP spid="450645" grpId="0" bldLvl="0" animBg="1"/>
      <p:bldP spid="450646" grpId="0"/>
      <p:bldP spid="450647" grpId="0"/>
      <p:bldP spid="450648" grpId="0"/>
      <p:bldP spid="450658" grpId="0"/>
      <p:bldP spid="4506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452636" name="文本框 452635"/>
          <p:cNvSpPr txBox="1"/>
          <p:nvPr/>
        </p:nvSpPr>
        <p:spPr>
          <a:xfrm>
            <a:off x="2000885" y="1170940"/>
            <a:ext cx="45453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一、区间估计的概念 </a:t>
            </a:r>
          </a:p>
        </p:txBody>
      </p:sp>
      <p:graphicFrame>
        <p:nvGraphicFramePr>
          <p:cNvPr id="452638" name="对象 452637"/>
          <p:cNvGraphicFramePr/>
          <p:nvPr/>
        </p:nvGraphicFramePr>
        <p:xfrm>
          <a:off x="2135664" y="1890872"/>
          <a:ext cx="839660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4063365" imgH="990600" progId="Equation.3">
                  <p:embed/>
                </p:oleObj>
              </mc:Choice>
              <mc:Fallback>
                <p:oleObj r:id="rId3" imgW="4063365" imgH="9906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664" y="1890872"/>
                        <a:ext cx="8396605" cy="197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39" name="对象 452638"/>
          <p:cNvGraphicFramePr/>
          <p:nvPr/>
        </p:nvGraphicFramePr>
        <p:xfrm>
          <a:off x="2067560" y="4168140"/>
          <a:ext cx="83343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5" imgW="3822700" imgH="698500" progId="Equation.3">
                  <p:embed/>
                </p:oleObj>
              </mc:Choice>
              <mc:Fallback>
                <p:oleObj r:id="rId5" imgW="3822700" imgH="6985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7560" y="4168140"/>
                        <a:ext cx="8334375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40" name="文本框 452639"/>
          <p:cNvSpPr txBox="1"/>
          <p:nvPr/>
        </p:nvSpPr>
        <p:spPr>
          <a:xfrm>
            <a:off x="1908810" y="184086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sp>
        <p:nvSpPr>
          <p:cNvPr id="452641" name="直接连接符 452640"/>
          <p:cNvSpPr/>
          <p:nvPr/>
        </p:nvSpPr>
        <p:spPr>
          <a:xfrm>
            <a:off x="2681923" y="3933190"/>
            <a:ext cx="66595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2642" name="直接连接符 452641"/>
          <p:cNvSpPr/>
          <p:nvPr/>
        </p:nvSpPr>
        <p:spPr>
          <a:xfrm>
            <a:off x="4013835" y="4704715"/>
            <a:ext cx="7651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2643" name="直接连接符 452642"/>
          <p:cNvSpPr/>
          <p:nvPr/>
        </p:nvSpPr>
        <p:spPr>
          <a:xfrm>
            <a:off x="7969885" y="5166678"/>
            <a:ext cx="13525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2644" name="直接连接符 452643"/>
          <p:cNvSpPr/>
          <p:nvPr/>
        </p:nvSpPr>
        <p:spPr>
          <a:xfrm>
            <a:off x="9714548" y="5139690"/>
            <a:ext cx="5905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2645" name="直接连接符 452644"/>
          <p:cNvSpPr/>
          <p:nvPr/>
        </p:nvSpPr>
        <p:spPr>
          <a:xfrm>
            <a:off x="2100898" y="5657215"/>
            <a:ext cx="6143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2646" name="直接连接符 452645"/>
          <p:cNvSpPr/>
          <p:nvPr/>
        </p:nvSpPr>
        <p:spPr>
          <a:xfrm>
            <a:off x="2893060" y="5630228"/>
            <a:ext cx="19113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466991" name="文本框 466990"/>
          <p:cNvSpPr txBox="1"/>
          <p:nvPr/>
        </p:nvSpPr>
        <p:spPr>
          <a:xfrm>
            <a:off x="2013585" y="1050608"/>
            <a:ext cx="3378200" cy="52197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关于定义的说明</a:t>
            </a:r>
            <a:r>
              <a:rPr lang="en-US" altLang="zh-CN" sz="28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466992" name="对象 466991"/>
          <p:cNvGraphicFramePr/>
          <p:nvPr/>
        </p:nvGraphicFramePr>
        <p:xfrm>
          <a:off x="2173764" y="1653540"/>
          <a:ext cx="854265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r:id="rId3" imgW="3974465" imgH="241300" progId="Equation.3">
                  <p:embed/>
                </p:oleObj>
              </mc:Choice>
              <mc:Fallback>
                <p:oleObj r:id="rId3" imgW="3974465" imgH="2413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764" y="1653540"/>
                        <a:ext cx="8542655" cy="514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94" name="对象 466993"/>
          <p:cNvGraphicFramePr/>
          <p:nvPr/>
        </p:nvGraphicFramePr>
        <p:xfrm>
          <a:off x="2054066" y="2892425"/>
          <a:ext cx="865949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r:id="rId5" imgW="4013200" imgH="736600" progId="Equation.3">
                  <p:embed/>
                </p:oleObj>
              </mc:Choice>
              <mc:Fallback>
                <p:oleObj r:id="rId5" imgW="4013200" imgH="736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4066" y="2892425"/>
                        <a:ext cx="865949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12" name="组合 467011"/>
          <p:cNvGrpSpPr/>
          <p:nvPr/>
        </p:nvGrpSpPr>
        <p:grpSpPr>
          <a:xfrm>
            <a:off x="2140585" y="2242820"/>
            <a:ext cx="7732713" cy="525463"/>
            <a:chOff x="198" y="1834"/>
            <a:chExt cx="4871" cy="331"/>
          </a:xfrm>
        </p:grpSpPr>
        <p:graphicFrame>
          <p:nvGraphicFramePr>
            <p:cNvPr id="466993" name="对象 466992"/>
            <p:cNvGraphicFramePr/>
            <p:nvPr/>
          </p:nvGraphicFramePr>
          <p:xfrm>
            <a:off x="938" y="1834"/>
            <a:ext cx="413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7" r:id="rId7" imgW="3238500" imgH="254000" progId="Equation.3">
                    <p:embed/>
                  </p:oleObj>
                </mc:Choice>
                <mc:Fallback>
                  <p:oleObj r:id="rId7" imgW="3238500" imgH="25400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38" y="1834"/>
                          <a:ext cx="4131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95" name="文本框 466994"/>
            <p:cNvSpPr txBox="1"/>
            <p:nvPr/>
          </p:nvSpPr>
          <p:spPr>
            <a:xfrm>
              <a:off x="198" y="1852"/>
              <a:ext cx="6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定义式</a:t>
              </a:r>
            </a:p>
          </p:txBody>
        </p:sp>
      </p:grpSp>
      <p:sp>
        <p:nvSpPr>
          <p:cNvPr id="466996" name="矩形 466995"/>
          <p:cNvSpPr/>
          <p:nvPr/>
        </p:nvSpPr>
        <p:spPr>
          <a:xfrm>
            <a:off x="2037398" y="292862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解释一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sp>
        <p:nvSpPr>
          <p:cNvPr id="466997" name="矩形 466996"/>
          <p:cNvSpPr/>
          <p:nvPr/>
        </p:nvSpPr>
        <p:spPr>
          <a:xfrm>
            <a:off x="2037398" y="4448334"/>
            <a:ext cx="8693150" cy="5892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35000"/>
              </a:lnSpc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解释二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假如获得了样本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,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,…,</a:t>
            </a:r>
            <a:r>
              <a:rPr lang="en-US" altLang="zh-CN" sz="2400" b="1" i="1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400" b="1" baseline="-25000" err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400" b="1" i="1">
                <a:solidFill>
                  <a:srgbClr val="00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个试验值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66998" name="对象 466997"/>
          <p:cNvGraphicFramePr/>
          <p:nvPr/>
        </p:nvGraphicFramePr>
        <p:xfrm>
          <a:off x="2835117" y="5051901"/>
          <a:ext cx="660400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r:id="rId9" imgW="3834765" imgH="254000" progId="Equation.3">
                  <p:embed/>
                </p:oleObj>
              </mc:Choice>
              <mc:Fallback>
                <p:oleObj r:id="rId9" imgW="3834765" imgH="2540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5117" y="5051901"/>
                        <a:ext cx="660400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99" name="矩形 466998"/>
          <p:cNvSpPr/>
          <p:nvPr/>
        </p:nvSpPr>
        <p:spPr>
          <a:xfrm>
            <a:off x="2146935" y="5440522"/>
            <a:ext cx="3440113" cy="5892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35000"/>
              </a:lnSpc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于是得到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个区间</a:t>
            </a:r>
          </a:p>
        </p:txBody>
      </p:sp>
      <p:graphicFrame>
        <p:nvGraphicFramePr>
          <p:cNvPr id="467000" name="对象 466999"/>
          <p:cNvGraphicFramePr/>
          <p:nvPr/>
        </p:nvGraphicFramePr>
        <p:xfrm>
          <a:off x="4583748" y="5542122"/>
          <a:ext cx="1146175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r:id="rId11" imgW="571500" imgH="241300" progId="Equation.3">
                  <p:embed/>
                </p:oleObj>
              </mc:Choice>
              <mc:Fallback>
                <p:oleObj r:id="rId11" imgW="571500" imgH="2413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83748" y="5542122"/>
                        <a:ext cx="1146175" cy="443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001" name="对象 467000"/>
          <p:cNvGraphicFramePr/>
          <p:nvPr/>
        </p:nvGraphicFramePr>
        <p:xfrm>
          <a:off x="5779453" y="5550218"/>
          <a:ext cx="154241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r:id="rId13" imgW="838200" imgH="254000" progId="Equation.3">
                  <p:embed/>
                </p:oleObj>
              </mc:Choice>
              <mc:Fallback>
                <p:oleObj r:id="rId13" imgW="838200" imgH="2540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79453" y="5550218"/>
                        <a:ext cx="154241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15" name="组合 467014"/>
          <p:cNvGrpSpPr/>
          <p:nvPr/>
        </p:nvGrpSpPr>
        <p:grpSpPr>
          <a:xfrm>
            <a:off x="2173923" y="5886133"/>
            <a:ext cx="8724900" cy="588962"/>
            <a:chOff x="219" y="3739"/>
            <a:chExt cx="5496" cy="371"/>
          </a:xfrm>
        </p:grpSpPr>
        <p:sp>
          <p:nvSpPr>
            <p:cNvPr id="467006" name="矩形 467005"/>
            <p:cNvSpPr/>
            <p:nvPr/>
          </p:nvSpPr>
          <p:spPr>
            <a:xfrm>
              <a:off x="219" y="3739"/>
              <a:ext cx="549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35000"/>
                </a:lnSpc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则有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的把握断定，这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个区间中共有      个包含参数  </a:t>
              </a: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467007" name="对象 467006"/>
            <p:cNvGraphicFramePr/>
            <p:nvPr/>
          </p:nvGraphicFramePr>
          <p:xfrm>
            <a:off x="636" y="3830"/>
            <a:ext cx="4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" r:id="rId15" imgW="330200" imgH="177165" progId="Equation.3">
                    <p:embed/>
                  </p:oleObj>
                </mc:Choice>
                <mc:Fallback>
                  <p:oleObj r:id="rId15" imgW="330200" imgH="177165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6" y="3830"/>
                          <a:ext cx="418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008" name="对象 467007"/>
            <p:cNvGraphicFramePr/>
            <p:nvPr/>
          </p:nvGraphicFramePr>
          <p:xfrm>
            <a:off x="3677" y="3807"/>
            <a:ext cx="64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r:id="rId17" imgW="558165" imgH="203200" progId="Equation.KSEE3">
                    <p:embed/>
                  </p:oleObj>
                </mc:Choice>
                <mc:Fallback>
                  <p:oleObj r:id="rId17" imgW="558165" imgH="203200" progId="Equation.KSEE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77" y="3807"/>
                          <a:ext cx="648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010" name="对象 467009"/>
            <p:cNvGraphicFramePr/>
            <p:nvPr/>
          </p:nvGraphicFramePr>
          <p:xfrm>
            <a:off x="5237" y="3852"/>
            <a:ext cx="14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r:id="rId19" imgW="127000" imgH="177165" progId="Equation.3">
                    <p:embed/>
                  </p:oleObj>
                </mc:Choice>
                <mc:Fallback>
                  <p:oleObj r:id="rId19" imgW="127000" imgH="177165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237" y="3852"/>
                          <a:ext cx="147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7016" name="对象 467015"/>
          <p:cNvGraphicFramePr/>
          <p:nvPr/>
        </p:nvGraphicFramePr>
        <p:xfrm>
          <a:off x="6341587" y="979170"/>
          <a:ext cx="436308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r:id="rId21" imgW="2019300" imgH="254000" progId="Equation.3">
                  <p:embed/>
                </p:oleObj>
              </mc:Choice>
              <mc:Fallback>
                <p:oleObj r:id="rId21" imgW="2019300" imgH="2540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41587" y="979170"/>
                        <a:ext cx="4363085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22" name="组合 467021"/>
          <p:cNvGrpSpPr/>
          <p:nvPr/>
        </p:nvGrpSpPr>
        <p:grpSpPr>
          <a:xfrm>
            <a:off x="6855460" y="1550670"/>
            <a:ext cx="2149475" cy="1981200"/>
            <a:chOff x="3168" y="1008"/>
            <a:chExt cx="1354" cy="1248"/>
          </a:xfrm>
        </p:grpSpPr>
        <p:sp>
          <p:nvSpPr>
            <p:cNvPr id="467020" name="直接连接符 467019"/>
            <p:cNvSpPr/>
            <p:nvPr/>
          </p:nvSpPr>
          <p:spPr>
            <a:xfrm flipH="1" flipV="1">
              <a:off x="3168" y="1008"/>
              <a:ext cx="806" cy="845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7021" name="椭圆 467020"/>
            <p:cNvSpPr/>
            <p:nvPr/>
          </p:nvSpPr>
          <p:spPr>
            <a:xfrm>
              <a:off x="3926" y="1747"/>
              <a:ext cx="596" cy="509"/>
            </a:xfrm>
            <a:prstGeom prst="ellipse">
              <a:avLst/>
            </a:prstGeom>
            <a:noFill/>
            <a:ln w="28575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6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6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96" grpId="0"/>
      <p:bldP spid="466997" grpId="0"/>
      <p:bldP spid="4669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793604" name="文本框 793603"/>
          <p:cNvSpPr txBox="1"/>
          <p:nvPr/>
        </p:nvSpPr>
        <p:spPr>
          <a:xfrm>
            <a:off x="2235200" y="1638300"/>
            <a:ext cx="65500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二、求置信区间的一般步骤</a:t>
            </a:r>
          </a:p>
        </p:txBody>
      </p:sp>
      <p:graphicFrame>
        <p:nvGraphicFramePr>
          <p:cNvPr id="793605" name="对象 793604"/>
          <p:cNvGraphicFramePr/>
          <p:nvPr/>
        </p:nvGraphicFramePr>
        <p:xfrm>
          <a:off x="2420461" y="2227263"/>
          <a:ext cx="811149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4178300" imgH="939800" progId="Equation.3">
                  <p:embed/>
                </p:oleObj>
              </mc:Choice>
              <mc:Fallback>
                <p:oleObj r:id="rId3" imgW="4178300" imgH="9398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461" y="2227263"/>
                        <a:ext cx="8111490" cy="178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6" name="对象 793605"/>
          <p:cNvGraphicFramePr/>
          <p:nvPr/>
        </p:nvGraphicFramePr>
        <p:xfrm>
          <a:off x="2447449" y="4011930"/>
          <a:ext cx="638746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3213100" imgH="457200" progId="Equation.3">
                  <p:embed/>
                </p:oleObj>
              </mc:Choice>
              <mc:Fallback>
                <p:oleObj r:id="rId5" imgW="3213100" imgH="4572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7449" y="4011930"/>
                        <a:ext cx="638746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7" name="对象 793606"/>
          <p:cNvGraphicFramePr/>
          <p:nvPr/>
        </p:nvGraphicFramePr>
        <p:xfrm>
          <a:off x="2447131" y="4915535"/>
          <a:ext cx="8232775" cy="142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7" imgW="4216400" imgH="762000" progId="Equation.3">
                  <p:embed/>
                </p:oleObj>
              </mc:Choice>
              <mc:Fallback>
                <p:oleObj r:id="rId7" imgW="4216400" imgH="7620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7131" y="4915535"/>
                        <a:ext cx="8232775" cy="14236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3616" name="组合 793615"/>
          <p:cNvGrpSpPr/>
          <p:nvPr/>
        </p:nvGrpSpPr>
        <p:grpSpPr>
          <a:xfrm>
            <a:off x="4679950" y="1919288"/>
            <a:ext cx="4943475" cy="1200150"/>
            <a:chOff x="1692" y="855"/>
            <a:chExt cx="3114" cy="756"/>
          </a:xfrm>
        </p:grpSpPr>
        <p:grpSp>
          <p:nvGrpSpPr>
            <p:cNvPr id="793613" name="组合 793612"/>
            <p:cNvGrpSpPr/>
            <p:nvPr/>
          </p:nvGrpSpPr>
          <p:grpSpPr>
            <a:xfrm>
              <a:off x="3843" y="855"/>
              <a:ext cx="963" cy="477"/>
              <a:chOff x="3744" y="720"/>
              <a:chExt cx="963" cy="477"/>
            </a:xfrm>
          </p:grpSpPr>
          <p:sp>
            <p:nvSpPr>
              <p:cNvPr id="793611" name="云形标注 793610"/>
              <p:cNvSpPr/>
              <p:nvPr/>
            </p:nvSpPr>
            <p:spPr>
              <a:xfrm>
                <a:off x="3744" y="720"/>
                <a:ext cx="963" cy="477"/>
              </a:xfrm>
              <a:prstGeom prst="cloudCallout">
                <a:avLst>
                  <a:gd name="adj1" fmla="val -86551"/>
                  <a:gd name="adj2" fmla="val 92347"/>
                </a:avLst>
              </a:prstGeom>
              <a:solidFill>
                <a:srgbClr val="CCFFFF"/>
              </a:solidFill>
              <a:ln w="9525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3612" name="文本框 793611"/>
              <p:cNvSpPr txBox="1"/>
              <p:nvPr/>
            </p:nvSpPr>
            <p:spPr>
              <a:xfrm>
                <a:off x="3794" y="757"/>
                <a:ext cx="791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枢轴量</a:t>
                </a:r>
              </a:p>
            </p:txBody>
          </p:sp>
        </p:grpSp>
        <p:sp>
          <p:nvSpPr>
            <p:cNvPr id="793615" name="直接连接符 793614"/>
            <p:cNvSpPr/>
            <p:nvPr/>
          </p:nvSpPr>
          <p:spPr>
            <a:xfrm>
              <a:off x="1692" y="1611"/>
              <a:ext cx="1773" cy="0"/>
            </a:xfrm>
            <a:prstGeom prst="line">
              <a:avLst/>
            </a:prstGeom>
            <a:ln w="28575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3617" name="文本框 793616"/>
          <p:cNvSpPr txBox="1"/>
          <p:nvPr/>
        </p:nvSpPr>
        <p:spPr>
          <a:xfrm>
            <a:off x="4451350" y="1033463"/>
            <a:ext cx="4115435" cy="52197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给定置信度，求置信区间</a:t>
            </a:r>
          </a:p>
        </p:txBody>
      </p:sp>
      <p:sp>
        <p:nvSpPr>
          <p:cNvPr id="793618" name="矩形 793617"/>
          <p:cNvSpPr/>
          <p:nvPr/>
        </p:nvSpPr>
        <p:spPr>
          <a:xfrm>
            <a:off x="2217738" y="1092200"/>
            <a:ext cx="17919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区间估计问题：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4" grpId="0"/>
      <p:bldP spid="79361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795650" name="文本框 795649"/>
          <p:cNvSpPr txBox="1"/>
          <p:nvPr/>
        </p:nvSpPr>
        <p:spPr>
          <a:xfrm>
            <a:off x="1758950" y="2176780"/>
            <a:ext cx="1084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795652" name="对象 795651"/>
          <p:cNvGraphicFramePr/>
          <p:nvPr/>
        </p:nvGraphicFramePr>
        <p:xfrm>
          <a:off x="2693353" y="2206943"/>
          <a:ext cx="377634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r:id="rId3" imgW="1981200" imgH="228600" progId="Equation.3">
                  <p:embed/>
                </p:oleObj>
              </mc:Choice>
              <mc:Fallback>
                <p:oleObj r:id="rId3" imgW="1981200" imgH="2286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3353" y="2206943"/>
                        <a:ext cx="377634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3" name="对象 795652"/>
          <p:cNvGraphicFramePr/>
          <p:nvPr/>
        </p:nvGraphicFramePr>
        <p:xfrm>
          <a:off x="2950210" y="2716372"/>
          <a:ext cx="2313305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5" imgW="1346200" imgH="431800" progId="Equation.3">
                  <p:embed/>
                </p:oleObj>
              </mc:Choice>
              <mc:Fallback>
                <p:oleObj r:id="rId5" imgW="1346200" imgH="4318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0210" y="2716372"/>
                        <a:ext cx="2313305" cy="741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4" name="对象 795653"/>
          <p:cNvGraphicFramePr/>
          <p:nvPr/>
        </p:nvGraphicFramePr>
        <p:xfrm>
          <a:off x="5387182" y="2875916"/>
          <a:ext cx="4467225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r:id="rId7" imgW="2324100" imgH="203200" progId="Equation.3">
                  <p:embed/>
                </p:oleObj>
              </mc:Choice>
              <mc:Fallback>
                <p:oleObj r:id="rId7" imgW="2324100" imgH="2032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7182" y="2875916"/>
                        <a:ext cx="4467225" cy="37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5662" name="组合 795661"/>
          <p:cNvGrpSpPr/>
          <p:nvPr/>
        </p:nvGrpSpPr>
        <p:grpSpPr>
          <a:xfrm>
            <a:off x="1755775" y="1030605"/>
            <a:ext cx="8061325" cy="968375"/>
            <a:chOff x="94" y="758"/>
            <a:chExt cx="5078" cy="610"/>
          </a:xfrm>
        </p:grpSpPr>
        <p:graphicFrame>
          <p:nvGraphicFramePr>
            <p:cNvPr id="795651" name="对象 795650"/>
            <p:cNvGraphicFramePr/>
            <p:nvPr/>
          </p:nvGraphicFramePr>
          <p:xfrm>
            <a:off x="234" y="780"/>
            <a:ext cx="493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r:id="rId9" imgW="4051300" imgH="482600" progId="Equation.3">
                    <p:embed/>
                  </p:oleObj>
                </mc:Choice>
                <mc:Fallback>
                  <p:oleObj r:id="rId9" imgW="4051300" imgH="4826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4" y="780"/>
                          <a:ext cx="4938" cy="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5655" name="文本框 795654"/>
            <p:cNvSpPr txBox="1"/>
            <p:nvPr/>
          </p:nvSpPr>
          <p:spPr>
            <a:xfrm>
              <a:off x="94" y="758"/>
              <a:ext cx="1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【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1】</a:t>
              </a:r>
            </a:p>
          </p:txBody>
        </p:sp>
      </p:grpSp>
      <p:graphicFrame>
        <p:nvGraphicFramePr>
          <p:cNvPr id="795656" name="对象 795655"/>
          <p:cNvGraphicFramePr/>
          <p:nvPr/>
        </p:nvGraphicFramePr>
        <p:xfrm>
          <a:off x="2968149" y="4091147"/>
          <a:ext cx="3053715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r:id="rId11" imgW="1727200" imgH="482600" progId="Equation.3">
                  <p:embed/>
                </p:oleObj>
              </mc:Choice>
              <mc:Fallback>
                <p:oleObj r:id="rId11" imgW="1727200" imgH="4826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68149" y="4091147"/>
                        <a:ext cx="3053715" cy="852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7" name="对象 795656"/>
          <p:cNvGraphicFramePr/>
          <p:nvPr/>
        </p:nvGraphicFramePr>
        <p:xfrm>
          <a:off x="1996917" y="4946968"/>
          <a:ext cx="493903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r:id="rId13" imgW="2844800" imgH="457200" progId="Equation.3">
                  <p:embed/>
                </p:oleObj>
              </mc:Choice>
              <mc:Fallback>
                <p:oleObj r:id="rId13" imgW="2844800" imgH="457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6917" y="4946968"/>
                        <a:ext cx="4939030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8" name="对象 795657"/>
          <p:cNvGraphicFramePr/>
          <p:nvPr/>
        </p:nvGraphicFramePr>
        <p:xfrm>
          <a:off x="1995488" y="3579972"/>
          <a:ext cx="5207000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r:id="rId15" imgW="2717800" imgH="203200" progId="Equation.3">
                  <p:embed/>
                </p:oleObj>
              </mc:Choice>
              <mc:Fallback>
                <p:oleObj r:id="rId15" imgW="2717800" imgH="2032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5488" y="3579972"/>
                        <a:ext cx="5207000" cy="38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5659" name="图片 7956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18350" y="3675380"/>
            <a:ext cx="3349625" cy="16811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95660" name="对象 795659"/>
          <p:cNvGraphicFramePr/>
          <p:nvPr/>
        </p:nvGraphicFramePr>
        <p:xfrm>
          <a:off x="1866741" y="5612607"/>
          <a:ext cx="865187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r:id="rId18" imgW="4597400" imgH="457200" progId="Equation.3">
                  <p:embed/>
                </p:oleObj>
              </mc:Choice>
              <mc:Fallback>
                <p:oleObj r:id="rId18" imgW="4597400" imgH="4572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66741" y="5612607"/>
                        <a:ext cx="8651875" cy="83312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5677" name="图片 795676" descr="打电脑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8450" y="1638618"/>
            <a:ext cx="1184275" cy="108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7080250" y="5469255"/>
            <a:ext cx="3438525" cy="9763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7700963" y="5469255"/>
          <a:ext cx="20399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r:id="rId21" imgW="952500" imgH="457200" progId="Equation.3">
                  <p:embed/>
                </p:oleObj>
              </mc:Choice>
              <mc:Fallback>
                <p:oleObj r:id="rId21" imgW="952500" imgH="4572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00963" y="5469255"/>
                        <a:ext cx="203993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0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0285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3" y="1118235"/>
            <a:ext cx="8659812" cy="803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523" y="1853248"/>
            <a:ext cx="3917950" cy="719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13" y="2567623"/>
            <a:ext cx="7986712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/>
          <p:cNvSpPr/>
          <p:nvPr/>
        </p:nvSpPr>
        <p:spPr>
          <a:xfrm>
            <a:off x="6508115" y="2897823"/>
            <a:ext cx="1800225" cy="558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19440" y="2983548"/>
            <a:ext cx="1717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不是随机区间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73605" y="3544570"/>
            <a:ext cx="58445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1】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同一置信度的置信区间唯一吗？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66380" y="3495358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不唯一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823018" y="3956050"/>
            <a:ext cx="5568950" cy="744538"/>
            <a:chOff x="1667" y="2406"/>
            <a:chExt cx="3508" cy="46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7" y="2488"/>
              <a:ext cx="681" cy="2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3" y="2406"/>
              <a:ext cx="2962" cy="46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0563" y="4057968"/>
            <a:ext cx="1966912" cy="4714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" name="组合 21"/>
          <p:cNvGrpSpPr/>
          <p:nvPr/>
        </p:nvGrpSpPr>
        <p:grpSpPr>
          <a:xfrm>
            <a:off x="1656398" y="4875848"/>
            <a:ext cx="5370512" cy="654050"/>
            <a:chOff x="417" y="2883"/>
            <a:chExt cx="3383" cy="41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37" y="2903"/>
              <a:ext cx="1863" cy="3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文本框 23"/>
            <p:cNvSpPr txBox="1"/>
            <p:nvPr/>
          </p:nvSpPr>
          <p:spPr>
            <a:xfrm>
              <a:off x="417" y="2883"/>
              <a:ext cx="16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此时，置信区间为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80523" y="4763135"/>
            <a:ext cx="5608637" cy="763588"/>
            <a:chOff x="2007" y="2812"/>
            <a:chExt cx="3533" cy="481"/>
          </a:xfrm>
        </p:grpSpPr>
        <p:graphicFrame>
          <p:nvGraphicFramePr>
            <p:cNvPr id="26" name="对象 25"/>
            <p:cNvGraphicFramePr/>
            <p:nvPr/>
          </p:nvGraphicFramePr>
          <p:xfrm>
            <a:off x="3967" y="2866"/>
            <a:ext cx="156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r:id="rId10" imgW="1803400" imgH="457200" progId="Equation.3">
                    <p:embed/>
                  </p:oleObj>
                </mc:Choice>
                <mc:Fallback>
                  <p:oleObj r:id="rId10" imgW="1803400" imgH="4572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67" y="2866"/>
                          <a:ext cx="1562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矩形 27"/>
            <p:cNvSpPr/>
            <p:nvPr/>
          </p:nvSpPr>
          <p:spPr>
            <a:xfrm>
              <a:off x="2007" y="2812"/>
              <a:ext cx="3533" cy="481"/>
            </a:xfrm>
            <a:prstGeom prst="rect">
              <a:avLst/>
            </a:prstGeom>
            <a:noFill/>
            <a:ln w="2857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458794" name="文本框 458793"/>
          <p:cNvSpPr txBox="1"/>
          <p:nvPr/>
        </p:nvSpPr>
        <p:spPr>
          <a:xfrm>
            <a:off x="2113598" y="1552575"/>
            <a:ext cx="7529512" cy="115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Math1" pitchFamily="2" charset="2"/>
              </a:rPr>
              <a:t>其长度, 得数据如下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单位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: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mm):</a:t>
            </a:r>
          </a:p>
          <a:p>
            <a:pPr algn="ctr" eaLnBrk="1" hangingPunct="1">
              <a:lnSpc>
                <a:spcPct val="115000"/>
              </a:lnSpc>
              <a:buClr>
                <a:schemeClr val="bg1"/>
              </a:buClr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 142, 138, 150, 165, 156, 148, 132, 135, 160. </a:t>
            </a:r>
            <a:endParaRPr lang="en-US" altLang="zh-CN" sz="2400" b="1" i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458795" name="文本框 458794"/>
          <p:cNvSpPr txBox="1"/>
          <p:nvPr/>
        </p:nvSpPr>
        <p:spPr>
          <a:xfrm>
            <a:off x="1927543" y="2948940"/>
            <a:ext cx="10318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458796" name="对象 458795"/>
          <p:cNvGraphicFramePr/>
          <p:nvPr/>
        </p:nvGraphicFramePr>
        <p:xfrm>
          <a:off x="2765901" y="2948940"/>
          <a:ext cx="584390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r:id="rId3" imgW="2743200" imgH="685800" progId="Equation.3">
                  <p:embed/>
                </p:oleObj>
              </mc:Choice>
              <mc:Fallback>
                <p:oleObj r:id="rId3" imgW="2743200" imgH="685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5901" y="2948940"/>
                        <a:ext cx="5843905" cy="138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7" name="对象 458796"/>
          <p:cNvGraphicFramePr/>
          <p:nvPr/>
        </p:nvGraphicFramePr>
        <p:xfrm>
          <a:off x="2173446" y="4241165"/>
          <a:ext cx="612775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r:id="rId5" imgW="2882900" imgH="215900" progId="Equation.3">
                  <p:embed/>
                </p:oleObj>
              </mc:Choice>
              <mc:Fallback>
                <p:oleObj r:id="rId5" imgW="2882900" imgH="2159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446" y="4241165"/>
                        <a:ext cx="612775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9" name="对象 458798"/>
          <p:cNvGraphicFramePr/>
          <p:nvPr/>
        </p:nvGraphicFramePr>
        <p:xfrm>
          <a:off x="3059748" y="1163638"/>
          <a:ext cx="7191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r:id="rId7" imgW="3619500" imgH="215900" progId="Equation.3">
                  <p:embed/>
                </p:oleObj>
              </mc:Choice>
              <mc:Fallback>
                <p:oleObj r:id="rId7" imgW="3619500" imgH="2159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748" y="1163638"/>
                        <a:ext cx="7191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00" name="对象 458799"/>
          <p:cNvGraphicFramePr/>
          <p:nvPr/>
        </p:nvGraphicFramePr>
        <p:xfrm>
          <a:off x="2071212" y="2529682"/>
          <a:ext cx="711263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r:id="rId9" imgW="3670300" imgH="215900" progId="Equation.3">
                  <p:embed/>
                </p:oleObj>
              </mc:Choice>
              <mc:Fallback>
                <p:oleObj r:id="rId9" imgW="3670300" imgH="2159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1212" y="2529682"/>
                        <a:ext cx="711263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01" name="文本框 458800"/>
          <p:cNvSpPr txBox="1"/>
          <p:nvPr/>
        </p:nvSpPr>
        <p:spPr>
          <a:xfrm>
            <a:off x="1927860" y="1095375"/>
            <a:ext cx="2057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2】</a:t>
            </a:r>
          </a:p>
        </p:txBody>
      </p:sp>
      <p:grpSp>
        <p:nvGrpSpPr>
          <p:cNvPr id="458814" name="组合 458813"/>
          <p:cNvGrpSpPr/>
          <p:nvPr/>
        </p:nvGrpSpPr>
        <p:grpSpPr>
          <a:xfrm>
            <a:off x="2089785" y="4700270"/>
            <a:ext cx="7132638" cy="917575"/>
            <a:chOff x="210" y="3134"/>
            <a:chExt cx="4493" cy="578"/>
          </a:xfrm>
        </p:grpSpPr>
        <p:graphicFrame>
          <p:nvGraphicFramePr>
            <p:cNvPr id="458798" name="对象 458797"/>
            <p:cNvGraphicFramePr/>
            <p:nvPr/>
          </p:nvGraphicFramePr>
          <p:xfrm>
            <a:off x="210" y="3134"/>
            <a:ext cx="449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r:id="rId11" imgW="3352800" imgH="215900" progId="Equation.3">
                    <p:embed/>
                  </p:oleObj>
                </mc:Choice>
                <mc:Fallback>
                  <p:oleObj r:id="rId11" imgW="3352800" imgH="2159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0" y="3134"/>
                          <a:ext cx="4493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04" name="对象 458803"/>
            <p:cNvGraphicFramePr/>
            <p:nvPr/>
          </p:nvGraphicFramePr>
          <p:xfrm>
            <a:off x="219" y="3423"/>
            <a:ext cx="44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r:id="rId13" imgW="3340100" imgH="215900" progId="Equation.3">
                    <p:embed/>
                  </p:oleObj>
                </mc:Choice>
                <mc:Fallback>
                  <p:oleObj r:id="rId13" imgW="3340100" imgH="2159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9" y="3423"/>
                          <a:ext cx="447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8446770" y="3980815"/>
            <a:ext cx="1530985" cy="838200"/>
            <a:chOff x="13302" y="6269"/>
            <a:chExt cx="2411" cy="1320"/>
          </a:xfrm>
        </p:grpSpPr>
        <p:graphicFrame>
          <p:nvGraphicFramePr>
            <p:cNvPr id="458805" name="对象 458804"/>
            <p:cNvGraphicFramePr/>
            <p:nvPr/>
          </p:nvGraphicFramePr>
          <p:xfrm>
            <a:off x="13340" y="6269"/>
            <a:ext cx="131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1" r:id="rId15" imgW="444500" imgH="228600" progId="Equation.3">
                    <p:embed/>
                  </p:oleObj>
                </mc:Choice>
                <mc:Fallback>
                  <p:oleObj r:id="rId15" imgW="444500" imgH="2286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340" y="6269"/>
                          <a:ext cx="1313" cy="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08" name="对象 458807"/>
            <p:cNvGraphicFramePr/>
            <p:nvPr/>
          </p:nvGraphicFramePr>
          <p:xfrm>
            <a:off x="13302" y="6879"/>
            <a:ext cx="1265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2" r:id="rId17" imgW="405765" imgH="228600" progId="Equation.3">
                    <p:embed/>
                  </p:oleObj>
                </mc:Choice>
                <mc:Fallback>
                  <p:oleObj r:id="rId17" imgW="405765" imgH="2286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302" y="6879"/>
                          <a:ext cx="1265" cy="7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09" name="对象 458808"/>
            <p:cNvGraphicFramePr/>
            <p:nvPr/>
          </p:nvGraphicFramePr>
          <p:xfrm>
            <a:off x="14623" y="7045"/>
            <a:ext cx="1090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3" r:id="rId19" imgW="368300" imgH="177165" progId="Equation.3">
                    <p:embed/>
                  </p:oleObj>
                </mc:Choice>
                <mc:Fallback>
                  <p:oleObj r:id="rId19" imgW="368300" imgH="177165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623" y="7045"/>
                          <a:ext cx="1090" cy="5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8810" name="对象 458809"/>
            <p:cNvGraphicFramePr/>
            <p:nvPr/>
          </p:nvGraphicFramePr>
          <p:xfrm>
            <a:off x="14605" y="6363"/>
            <a:ext cx="95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r:id="rId21" imgW="292100" imgH="177165" progId="Equation.3">
                    <p:embed/>
                  </p:oleObj>
                </mc:Choice>
                <mc:Fallback>
                  <p:oleObj r:id="rId21" imgW="292100" imgH="177165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605" y="6363"/>
                          <a:ext cx="955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8811" name="文本框 458810"/>
          <p:cNvSpPr txBox="1"/>
          <p:nvPr/>
        </p:nvSpPr>
        <p:spPr>
          <a:xfrm>
            <a:off x="2113915" y="571722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你有什么结论？</a:t>
            </a:r>
          </a:p>
        </p:txBody>
      </p:sp>
      <p:graphicFrame>
        <p:nvGraphicFramePr>
          <p:cNvPr id="458812" name="对象 458811"/>
          <p:cNvGraphicFramePr/>
          <p:nvPr/>
        </p:nvGraphicFramePr>
        <p:xfrm>
          <a:off x="4231482" y="5504022"/>
          <a:ext cx="564896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r:id="rId23" imgW="2908300" imgH="457200" progId="Equation.3">
                  <p:embed/>
                </p:oleObj>
              </mc:Choice>
              <mc:Fallback>
                <p:oleObj r:id="rId23" imgW="2908300" imgH="4572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31482" y="5504022"/>
                        <a:ext cx="564896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95" grpId="0"/>
      <p:bldP spid="4588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区间估计</a:t>
            </a:r>
          </a:p>
        </p:txBody>
      </p:sp>
      <p:sp>
        <p:nvSpPr>
          <p:cNvPr id="684057" name="标题 684056"/>
          <p:cNvSpPr>
            <a:spLocks noGrp="1"/>
          </p:cNvSpPr>
          <p:nvPr/>
        </p:nvSpPr>
        <p:spPr>
          <a:xfrm>
            <a:off x="1276350" y="1577340"/>
            <a:ext cx="2425065" cy="708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46800" rIns="90000" bIns="46800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三、小结</a:t>
            </a:r>
          </a:p>
        </p:txBody>
      </p:sp>
      <p:sp>
        <p:nvSpPr>
          <p:cNvPr id="684058" name="文本框 684057"/>
          <p:cNvSpPr txBox="1"/>
          <p:nvPr/>
        </p:nvSpPr>
        <p:spPr>
          <a:xfrm>
            <a:off x="1350645" y="2121535"/>
            <a:ext cx="1014857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点估计不能反映估计的精度,故而本节引入了区间估计.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点估计</a:t>
            </a:r>
          </a:p>
        </p:txBody>
      </p:sp>
      <p:sp>
        <p:nvSpPr>
          <p:cNvPr id="601171" name="文本框 601170"/>
          <p:cNvSpPr txBox="1"/>
          <p:nvPr/>
        </p:nvSpPr>
        <p:spPr>
          <a:xfrm>
            <a:off x="1930400" y="1109663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一、问题的提法</a:t>
            </a:r>
          </a:p>
        </p:txBody>
      </p:sp>
      <p:sp>
        <p:nvSpPr>
          <p:cNvPr id="601172" name="文本框 601171"/>
          <p:cNvSpPr txBox="1"/>
          <p:nvPr/>
        </p:nvSpPr>
        <p:spPr>
          <a:xfrm>
            <a:off x="1928813" y="1668463"/>
            <a:ext cx="8208962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的分布函数形式已知, 但它的一个或多个参数为未知, 借助于总体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的一个样本来估计总体未知参数的值的问题称为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点估计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问题.</a:t>
            </a:r>
          </a:p>
        </p:txBody>
      </p:sp>
      <p:grpSp>
        <p:nvGrpSpPr>
          <p:cNvPr id="601183" name="组合 601182"/>
          <p:cNvGrpSpPr/>
          <p:nvPr/>
        </p:nvGrpSpPr>
        <p:grpSpPr>
          <a:xfrm>
            <a:off x="1790700" y="3413125"/>
            <a:ext cx="8483600" cy="2928938"/>
            <a:chOff x="176" y="2150"/>
            <a:chExt cx="5344" cy="1845"/>
          </a:xfrm>
        </p:grpSpPr>
        <p:grpSp>
          <p:nvGrpSpPr>
            <p:cNvPr id="601182" name="组合 601181"/>
            <p:cNvGrpSpPr/>
            <p:nvPr/>
          </p:nvGrpSpPr>
          <p:grpSpPr>
            <a:xfrm>
              <a:off x="176" y="2150"/>
              <a:ext cx="5344" cy="924"/>
              <a:chOff x="176" y="2150"/>
              <a:chExt cx="5344" cy="924"/>
            </a:xfrm>
          </p:grpSpPr>
          <p:graphicFrame>
            <p:nvGraphicFramePr>
              <p:cNvPr id="601173" name="内容占位符 601172"/>
              <p:cNvGraphicFramePr>
                <a:graphicFrameLocks noGrp="1" noChangeAspect="1"/>
              </p:cNvGraphicFramePr>
              <p:nvPr>
                <p:ph/>
              </p:nvPr>
            </p:nvGraphicFramePr>
            <p:xfrm>
              <a:off x="256" y="2150"/>
              <a:ext cx="5264" cy="9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r:id="rId3" imgW="4036695" imgH="711200" progId="Equation.3">
                      <p:embed/>
                    </p:oleObj>
                  </mc:Choice>
                  <mc:Fallback>
                    <p:oleObj r:id="rId3" imgW="4036695" imgH="7112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6" y="2150"/>
                            <a:ext cx="5264" cy="9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1175" name="文本框 601174"/>
              <p:cNvSpPr txBox="1"/>
              <p:nvPr/>
            </p:nvSpPr>
            <p:spPr>
              <a:xfrm>
                <a:off x="176" y="2154"/>
                <a:ext cx="148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【</a:t>
                </a:r>
                <a:r>
                  <a: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引例</a:t>
                </a:r>
                <a:r>
                  <a:rPr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1】</a:t>
                </a:r>
              </a:p>
            </p:txBody>
          </p:sp>
        </p:grpSp>
        <p:graphicFrame>
          <p:nvGraphicFramePr>
            <p:cNvPr id="601179" name="对象 601178"/>
            <p:cNvGraphicFramePr>
              <a:graphicFrameLocks noChangeAspect="1"/>
            </p:cNvGraphicFramePr>
            <p:nvPr/>
          </p:nvGraphicFramePr>
          <p:xfrm>
            <a:off x="731" y="3159"/>
            <a:ext cx="4118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r:id="rId5" imgW="3249930" imgH="660400" progId="Equation.3">
                    <p:embed/>
                  </p:oleObj>
                </mc:Choice>
                <mc:Fallback>
                  <p:oleObj r:id="rId5" imgW="3249930" imgH="660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1" y="3159"/>
                          <a:ext cx="4118" cy="8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分布参数</a:t>
            </a:r>
          </a:p>
        </p:txBody>
      </p:sp>
      <p:sp>
        <p:nvSpPr>
          <p:cNvPr id="2" name="标题 827395"/>
          <p:cNvSpPr>
            <a:spLocks noGrp="1"/>
          </p:cNvSpPr>
          <p:nvPr/>
        </p:nvSpPr>
        <p:spPr>
          <a:xfrm>
            <a:off x="1957070" y="1214120"/>
            <a:ext cx="69850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一、置信区间公式</a:t>
            </a:r>
            <a:endParaRPr lang="en-US" altLang="zh-CN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074545" y="1855470"/>
          <a:ext cx="8328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" imgW="3706495" imgH="711200" progId="Equation.3">
                  <p:embed/>
                </p:oleObj>
              </mc:Choice>
              <mc:Fallback>
                <p:oleObj r:id="rId3" imgW="3706495" imgH="7112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4545" y="1855470"/>
                        <a:ext cx="8328025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3426460" y="3657600"/>
          <a:ext cx="488696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5" imgW="2260600" imgH="533400" progId="Equation.3">
                  <p:embed/>
                </p:oleObj>
              </mc:Choice>
              <mc:Fallback>
                <p:oleObj r:id="rId5" imgW="2260600" imgH="5334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6460" y="3657600"/>
                        <a:ext cx="488696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165033" y="4973320"/>
          <a:ext cx="24685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7" imgW="1078865" imgH="241300" progId="Equation.3">
                  <p:embed/>
                </p:oleObj>
              </mc:Choice>
              <mc:Fallback>
                <p:oleObj r:id="rId7" imgW="1078865" imgH="2413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5033" y="4973320"/>
                        <a:ext cx="246856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666933" y="5044758"/>
          <a:ext cx="2405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r:id="rId9" imgW="1155065" imgH="241300" progId="Equation.3">
                  <p:embed/>
                </p:oleObj>
              </mc:Choice>
              <mc:Fallback>
                <p:oleObj r:id="rId9" imgW="1155065" imgH="2413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6933" y="5044758"/>
                        <a:ext cx="24050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7124383" y="5068570"/>
          <a:ext cx="1084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11" imgW="558165" imgH="203200" progId="Equation.3">
                  <p:embed/>
                </p:oleObj>
              </mc:Choice>
              <mc:Fallback>
                <p:oleObj r:id="rId11" imgW="558165" imgH="2032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4383" y="5068570"/>
                        <a:ext cx="1084262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分布参数</a:t>
            </a:r>
          </a:p>
        </p:txBody>
      </p:sp>
      <p:sp>
        <p:nvSpPr>
          <p:cNvPr id="828420" name="文本框 828419"/>
          <p:cNvSpPr txBox="1"/>
          <p:nvPr/>
        </p:nvSpPr>
        <p:spPr>
          <a:xfrm>
            <a:off x="2101533" y="102997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推导如下:</a:t>
            </a:r>
          </a:p>
        </p:txBody>
      </p:sp>
      <p:sp>
        <p:nvSpPr>
          <p:cNvPr id="828421" name="文本框 828420"/>
          <p:cNvSpPr txBox="1"/>
          <p:nvPr/>
        </p:nvSpPr>
        <p:spPr>
          <a:xfrm>
            <a:off x="2060258" y="1625283"/>
            <a:ext cx="7315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因为(0–1)分布的均值和方差分别为</a:t>
            </a:r>
          </a:p>
        </p:txBody>
      </p:sp>
      <p:graphicFrame>
        <p:nvGraphicFramePr>
          <p:cNvPr id="828422" name="对象 828421"/>
          <p:cNvGraphicFramePr/>
          <p:nvPr/>
        </p:nvGraphicFramePr>
        <p:xfrm>
          <a:off x="6846570" y="1655445"/>
          <a:ext cx="2620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6570" y="1655445"/>
                        <a:ext cx="262096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3" name="对象 828422"/>
          <p:cNvGraphicFramePr/>
          <p:nvPr/>
        </p:nvGraphicFramePr>
        <p:xfrm>
          <a:off x="2128520" y="2323783"/>
          <a:ext cx="4445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5" imgW="2032000" imgH="228600" progId="Equation.3">
                  <p:embed/>
                </p:oleObj>
              </mc:Choice>
              <mc:Fallback>
                <p:oleObj r:id="rId5" imgW="2032000" imgH="228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8520" y="2323783"/>
                        <a:ext cx="44450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4" name="文本框 828423"/>
          <p:cNvSpPr txBox="1"/>
          <p:nvPr/>
        </p:nvSpPr>
        <p:spPr>
          <a:xfrm>
            <a:off x="6332220" y="2311083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因为容量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较大,于是有</a:t>
            </a:r>
          </a:p>
        </p:txBody>
      </p:sp>
      <p:sp>
        <p:nvSpPr>
          <p:cNvPr id="828425" name="文本框 828424">
            <a:hlinkClick r:id="" action="ppaction://noaction"/>
          </p:cNvPr>
          <p:cNvSpPr txBox="1"/>
          <p:nvPr/>
        </p:nvSpPr>
        <p:spPr>
          <a:xfrm>
            <a:off x="7367270" y="3535045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（依据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中心极限定理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828426" name="对象 828425"/>
          <p:cNvGraphicFramePr/>
          <p:nvPr/>
        </p:nvGraphicFramePr>
        <p:xfrm>
          <a:off x="2639695" y="2895283"/>
          <a:ext cx="34036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r:id="rId7" imgW="1574165" imgH="660400" progId="Equation.3">
                  <p:embed/>
                </p:oleObj>
              </mc:Choice>
              <mc:Fallback>
                <p:oleObj r:id="rId7" imgW="1574165" imgH="6604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695" y="2895283"/>
                        <a:ext cx="3403600" cy="142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7" name="对象 828426"/>
          <p:cNvGraphicFramePr/>
          <p:nvPr/>
        </p:nvGraphicFramePr>
        <p:xfrm>
          <a:off x="6030595" y="3547745"/>
          <a:ext cx="15351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r:id="rId9" imgW="659765" imgH="215900" progId="Equation.3">
                  <p:embed/>
                </p:oleObj>
              </mc:Choice>
              <mc:Fallback>
                <p:oleObj r:id="rId9" imgW="659765" imgH="2159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0595" y="3547745"/>
                        <a:ext cx="15351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8" name="对象 828427"/>
          <p:cNvGraphicFramePr/>
          <p:nvPr/>
        </p:nvGraphicFramePr>
        <p:xfrm>
          <a:off x="2553970" y="5257483"/>
          <a:ext cx="48275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11" imgW="2349500" imgH="508000" progId="Equation.3">
                  <p:embed/>
                </p:oleObj>
              </mc:Choice>
              <mc:Fallback>
                <p:oleObj r:id="rId11" imgW="2349500" imgH="5080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3970" y="5257483"/>
                        <a:ext cx="4827588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9" name="文本框 828428"/>
          <p:cNvSpPr txBox="1"/>
          <p:nvPr/>
        </p:nvSpPr>
        <p:spPr>
          <a:xfrm>
            <a:off x="2088833" y="4554220"/>
            <a:ext cx="5848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将上述统计量作为枢轴量，则有，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1" grpId="0"/>
      <p:bldP spid="828424" grpId="0"/>
      <p:bldP spid="828425" grpId="0"/>
      <p:bldP spid="8284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5267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分布参数</a:t>
            </a:r>
          </a:p>
        </p:txBody>
      </p:sp>
      <p:graphicFrame>
        <p:nvGraphicFramePr>
          <p:cNvPr id="829444" name="对象 829443"/>
          <p:cNvGraphicFramePr/>
          <p:nvPr/>
        </p:nvGraphicFramePr>
        <p:xfrm>
          <a:off x="2378710" y="2137252"/>
          <a:ext cx="4178300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r:id="rId3" imgW="1968500" imgH="457200" progId="Equation.3">
                  <p:embed/>
                </p:oleObj>
              </mc:Choice>
              <mc:Fallback>
                <p:oleObj r:id="rId3" imgW="1968500" imgH="4572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8710" y="2137252"/>
                        <a:ext cx="4178300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对象 829444"/>
          <p:cNvGraphicFramePr/>
          <p:nvPr/>
        </p:nvGraphicFramePr>
        <p:xfrm>
          <a:off x="2987199" y="3278505"/>
          <a:ext cx="605536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5" imgW="2641600" imgH="241300" progId="Equation.3">
                  <p:embed/>
                </p:oleObj>
              </mc:Choice>
              <mc:Fallback>
                <p:oleObj r:id="rId5" imgW="2641600" imgH="2413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199" y="3278505"/>
                        <a:ext cx="605536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对象 829445"/>
          <p:cNvGraphicFramePr/>
          <p:nvPr/>
        </p:nvGraphicFramePr>
        <p:xfrm>
          <a:off x="2490312" y="4061301"/>
          <a:ext cx="5769610" cy="86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7" imgW="2971800" imgH="444500" progId="Equation.3">
                  <p:embed/>
                </p:oleObj>
              </mc:Choice>
              <mc:Fallback>
                <p:oleObj r:id="rId7" imgW="2971800" imgH="4445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0312" y="4061301"/>
                        <a:ext cx="5769610" cy="861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对象 829446"/>
          <p:cNvGraphicFramePr/>
          <p:nvPr/>
        </p:nvGraphicFramePr>
        <p:xfrm>
          <a:off x="2421573" y="5188268"/>
          <a:ext cx="22939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r:id="rId9" imgW="1078865" imgH="241300" progId="Equation.3">
                  <p:embed/>
                </p:oleObj>
              </mc:Choice>
              <mc:Fallback>
                <p:oleObj r:id="rId9" imgW="1078865" imgH="2413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1573" y="5188268"/>
                        <a:ext cx="2293937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8" name="对象 829447"/>
          <p:cNvGraphicFramePr/>
          <p:nvPr/>
        </p:nvGraphicFramePr>
        <p:xfrm>
          <a:off x="4691698" y="5231130"/>
          <a:ext cx="24558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r:id="rId11" imgW="1155065" imgH="241300" progId="Equation.3">
                  <p:embed/>
                </p:oleObj>
              </mc:Choice>
              <mc:Fallback>
                <p:oleObj r:id="rId11" imgW="1155065" imgH="2413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1698" y="5231130"/>
                        <a:ext cx="2455862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9" name="对象 829448"/>
          <p:cNvGraphicFramePr/>
          <p:nvPr/>
        </p:nvGraphicFramePr>
        <p:xfrm>
          <a:off x="7206298" y="5240655"/>
          <a:ext cx="12271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13" imgW="558165" imgH="203200" progId="Equation.3">
                  <p:embed/>
                </p:oleObj>
              </mc:Choice>
              <mc:Fallback>
                <p:oleObj r:id="rId13" imgW="558165" imgH="203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06298" y="5240655"/>
                        <a:ext cx="1227137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0" name="对象 829449"/>
          <p:cNvGraphicFramePr/>
          <p:nvPr/>
        </p:nvGraphicFramePr>
        <p:xfrm>
          <a:off x="2348548" y="5969318"/>
          <a:ext cx="6138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r:id="rId15" imgW="2955290" imgH="215900" progId="Equation.3">
                  <p:embed/>
                </p:oleObj>
              </mc:Choice>
              <mc:Fallback>
                <p:oleObj r:id="rId15" imgW="2955290" imgH="2159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48548" y="5969318"/>
                        <a:ext cx="613886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1" name="对象 829450"/>
          <p:cNvGraphicFramePr/>
          <p:nvPr/>
        </p:nvGraphicFramePr>
        <p:xfrm>
          <a:off x="8084820" y="5969635"/>
          <a:ext cx="120269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r:id="rId17" imgW="584200" imgH="215900" progId="Equation.3">
                  <p:embed/>
                </p:oleObj>
              </mc:Choice>
              <mc:Fallback>
                <p:oleObj r:id="rId17" imgW="584200" imgH="215900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84820" y="5969635"/>
                        <a:ext cx="1202690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2" name="对象 829451"/>
          <p:cNvGraphicFramePr/>
          <p:nvPr/>
        </p:nvGraphicFramePr>
        <p:xfrm>
          <a:off x="2475707" y="1052671"/>
          <a:ext cx="482727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r:id="rId19" imgW="2349500" imgH="508000" progId="Equation.3">
                  <p:embed/>
                </p:oleObj>
              </mc:Choice>
              <mc:Fallback>
                <p:oleObj r:id="rId19" imgW="2349500" imgH="508000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75707" y="1052671"/>
                        <a:ext cx="4827270" cy="1043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分布参数</a:t>
            </a:r>
          </a:p>
        </p:txBody>
      </p:sp>
      <p:sp>
        <p:nvSpPr>
          <p:cNvPr id="830469" name="文本框 830468"/>
          <p:cNvSpPr txBox="1"/>
          <p:nvPr/>
        </p:nvSpPr>
        <p:spPr>
          <a:xfrm>
            <a:off x="2025650" y="1149985"/>
            <a:ext cx="86474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1】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设从一大批产品的100个样品中, 得一级品60个, 求这批产品的一级品率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的置信水平为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0.95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的置信区间.</a:t>
            </a:r>
            <a:endParaRPr lang="zh-CN" altLang="en-US" sz="2400" b="1" i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0470" name="文本框 830469"/>
          <p:cNvSpPr txBox="1"/>
          <p:nvPr/>
        </p:nvSpPr>
        <p:spPr>
          <a:xfrm>
            <a:off x="2011680" y="2064385"/>
            <a:ext cx="19119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sp>
        <p:nvSpPr>
          <p:cNvPr id="830471" name="矩形 830470"/>
          <p:cNvSpPr/>
          <p:nvPr/>
        </p:nvSpPr>
        <p:spPr>
          <a:xfrm>
            <a:off x="2951480" y="2078990"/>
            <a:ext cx="55321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一级品率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是(0-1)分布的参数,</a:t>
            </a:r>
          </a:p>
        </p:txBody>
      </p:sp>
      <p:graphicFrame>
        <p:nvGraphicFramePr>
          <p:cNvPr id="830472" name="对象 830471"/>
          <p:cNvGraphicFramePr/>
          <p:nvPr/>
        </p:nvGraphicFramePr>
        <p:xfrm>
          <a:off x="2206625" y="2667635"/>
          <a:ext cx="105346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r:id="rId3" imgW="520065" imgH="203200" progId="Equation.3">
                  <p:embed/>
                </p:oleObj>
              </mc:Choice>
              <mc:Fallback>
                <p:oleObj r:id="rId3" imgW="520065" imgH="2032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25" y="2667635"/>
                        <a:ext cx="105346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3" name="对象 830472"/>
          <p:cNvGraphicFramePr/>
          <p:nvPr/>
        </p:nvGraphicFramePr>
        <p:xfrm>
          <a:off x="3286125" y="2444115"/>
          <a:ext cx="1908810" cy="82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r:id="rId5" imgW="901065" imgH="393700" progId="Equation.3">
                  <p:embed/>
                </p:oleObj>
              </mc:Choice>
              <mc:Fallback>
                <p:oleObj r:id="rId5" imgW="901065" imgH="393700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2444115"/>
                        <a:ext cx="1908810" cy="829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4" name="对象 830473"/>
          <p:cNvGraphicFramePr/>
          <p:nvPr/>
        </p:nvGraphicFramePr>
        <p:xfrm>
          <a:off x="5194300" y="2688590"/>
          <a:ext cx="155067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r:id="rId7" imgW="774065" imgH="203200" progId="Equation.3">
                  <p:embed/>
                </p:oleObj>
              </mc:Choice>
              <mc:Fallback>
                <p:oleObj r:id="rId7" imgW="774065" imgH="2032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4300" y="2688590"/>
                        <a:ext cx="1550670" cy="404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5" name="对象 830474"/>
          <p:cNvGraphicFramePr/>
          <p:nvPr/>
        </p:nvGraphicFramePr>
        <p:xfrm>
          <a:off x="6797675" y="2597785"/>
          <a:ext cx="268478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r:id="rId9" imgW="1168400" imgH="228600" progId="Equation.3">
                  <p:embed/>
                </p:oleObj>
              </mc:Choice>
              <mc:Fallback>
                <p:oleObj r:id="rId9" imgW="1168400" imgH="2286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7675" y="2597785"/>
                        <a:ext cx="268478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6" name="对象 830475"/>
          <p:cNvGraphicFramePr/>
          <p:nvPr/>
        </p:nvGraphicFramePr>
        <p:xfrm>
          <a:off x="2168525" y="3270885"/>
          <a:ext cx="328231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r:id="rId11" imgW="1485265" imgH="241300" progId="Equation.3">
                  <p:embed/>
                </p:oleObj>
              </mc:Choice>
              <mc:Fallback>
                <p:oleObj r:id="rId11" imgW="1485265" imgH="2413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8525" y="3270885"/>
                        <a:ext cx="3282315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0477" name="图片 830476" descr="PE02002_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9229725" y="3045460"/>
            <a:ext cx="1374775" cy="1790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30479" name="对象 830478"/>
          <p:cNvGraphicFramePr/>
          <p:nvPr/>
        </p:nvGraphicFramePr>
        <p:xfrm>
          <a:off x="2441575" y="3880485"/>
          <a:ext cx="2430145" cy="52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r:id="rId14" imgW="1116965" imgH="241300" progId="Equation.3">
                  <p:embed/>
                </p:oleObj>
              </mc:Choice>
              <mc:Fallback>
                <p:oleObj r:id="rId14" imgW="1116965" imgH="2413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41575" y="3880485"/>
                        <a:ext cx="2430145" cy="522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0" name="对象 830479"/>
          <p:cNvGraphicFramePr/>
          <p:nvPr/>
        </p:nvGraphicFramePr>
        <p:xfrm>
          <a:off x="4827905" y="3866515"/>
          <a:ext cx="215836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r:id="rId16" imgW="964565" imgH="241300" progId="Equation.3">
                  <p:embed/>
                </p:oleObj>
              </mc:Choice>
              <mc:Fallback>
                <p:oleObj r:id="rId16" imgW="964565" imgH="241300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27905" y="3866515"/>
                        <a:ext cx="215836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1" name="对象 830480"/>
          <p:cNvGraphicFramePr/>
          <p:nvPr/>
        </p:nvGraphicFramePr>
        <p:xfrm>
          <a:off x="6996430" y="3947160"/>
          <a:ext cx="1422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r:id="rId18" imgW="697865" imgH="203200" progId="Equation.3">
                  <p:embed/>
                </p:oleObj>
              </mc:Choice>
              <mc:Fallback>
                <p:oleObj r:id="rId18" imgW="697865" imgH="2032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96430" y="3947160"/>
                        <a:ext cx="1422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2" name="对象 830481"/>
          <p:cNvGraphicFramePr/>
          <p:nvPr/>
        </p:nvGraphicFramePr>
        <p:xfrm>
          <a:off x="2454275" y="4512310"/>
          <a:ext cx="188150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r:id="rId20" imgW="888365" imgH="203200" progId="Equation.3">
                  <p:embed/>
                </p:oleObj>
              </mc:Choice>
              <mc:Fallback>
                <p:oleObj r:id="rId20" imgW="888365" imgH="2032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54275" y="4512310"/>
                        <a:ext cx="188150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3" name="对象 830482"/>
          <p:cNvGraphicFramePr/>
          <p:nvPr/>
        </p:nvGraphicFramePr>
        <p:xfrm>
          <a:off x="4262755" y="4553585"/>
          <a:ext cx="74358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r:id="rId22" imgW="355600" imgH="203200" progId="Equation.3">
                  <p:embed/>
                </p:oleObj>
              </mc:Choice>
              <mc:Fallback>
                <p:oleObj r:id="rId22" imgW="355600" imgH="203200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62755" y="4553585"/>
                        <a:ext cx="743585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4" name="对象 830483"/>
          <p:cNvGraphicFramePr/>
          <p:nvPr/>
        </p:nvGraphicFramePr>
        <p:xfrm>
          <a:off x="2138680" y="5106035"/>
          <a:ext cx="35909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r:id="rId24" imgW="1777365" imgH="444500" progId="Equation.3">
                  <p:embed/>
                </p:oleObj>
              </mc:Choice>
              <mc:Fallback>
                <p:oleObj r:id="rId24" imgW="1777365" imgH="4445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38680" y="5106035"/>
                        <a:ext cx="35909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5" name="对象 830484"/>
          <p:cNvGraphicFramePr/>
          <p:nvPr/>
        </p:nvGraphicFramePr>
        <p:xfrm>
          <a:off x="6497955" y="5142865"/>
          <a:ext cx="245808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r:id="rId26" imgW="1320165" imgH="444500" progId="Equation.3">
                  <p:embed/>
                </p:oleObj>
              </mc:Choice>
              <mc:Fallback>
                <p:oleObj r:id="rId26" imgW="1320165" imgH="4445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97955" y="5142865"/>
                        <a:ext cx="2458085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6" name="对象 830485"/>
          <p:cNvGraphicFramePr/>
          <p:nvPr/>
        </p:nvGraphicFramePr>
        <p:xfrm>
          <a:off x="5387975" y="5406390"/>
          <a:ext cx="9448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r:id="rId28" imgW="469265" imgH="203200" progId="Equation.3">
                  <p:embed/>
                </p:oleObj>
              </mc:Choice>
              <mc:Fallback>
                <p:oleObj r:id="rId28" imgW="469265" imgH="2032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87975" y="5406390"/>
                        <a:ext cx="94488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87" name="对象 830486"/>
          <p:cNvGraphicFramePr/>
          <p:nvPr/>
        </p:nvGraphicFramePr>
        <p:xfrm>
          <a:off x="8952230" y="5393690"/>
          <a:ext cx="85471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r:id="rId30" imgW="469265" imgH="203200" progId="Equation.3">
                  <p:embed/>
                </p:oleObj>
              </mc:Choice>
              <mc:Fallback>
                <p:oleObj r:id="rId30" imgW="469265" imgH="2032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952230" y="5393690"/>
                        <a:ext cx="85471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88" name="矩形 830487"/>
          <p:cNvSpPr/>
          <p:nvPr/>
        </p:nvSpPr>
        <p:spPr>
          <a:xfrm>
            <a:off x="2079625" y="6031865"/>
            <a:ext cx="57359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的置信水平为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0.95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830489" name="对象 830488"/>
          <p:cNvGraphicFramePr/>
          <p:nvPr/>
        </p:nvGraphicFramePr>
        <p:xfrm>
          <a:off x="6648450" y="6114415"/>
          <a:ext cx="147066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r:id="rId32" imgW="1764665" imgH="393700" progId="Equation.3">
                  <p:embed/>
                </p:oleObj>
              </mc:Choice>
              <mc:Fallback>
                <p:oleObj r:id="rId32" imgW="1764665" imgH="3937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48450" y="6114415"/>
                        <a:ext cx="147066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70" grpId="0"/>
      <p:bldP spid="830471" grpId="0"/>
      <p:bldP spid="8304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5285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dirty="0"/>
              <a:t>单侧置信区间</a:t>
            </a:r>
          </a:p>
        </p:txBody>
      </p:sp>
      <p:sp>
        <p:nvSpPr>
          <p:cNvPr id="840707" name="文本框 840706"/>
          <p:cNvSpPr txBox="1"/>
          <p:nvPr/>
        </p:nvSpPr>
        <p:spPr>
          <a:xfrm>
            <a:off x="2370138" y="1131888"/>
            <a:ext cx="5375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1、单侧置信区间的定义</a:t>
            </a:r>
          </a:p>
        </p:txBody>
      </p:sp>
      <p:graphicFrame>
        <p:nvGraphicFramePr>
          <p:cNvPr id="840709" name="对象 840708"/>
          <p:cNvGraphicFramePr/>
          <p:nvPr/>
        </p:nvGraphicFramePr>
        <p:xfrm>
          <a:off x="2433479" y="3154521"/>
          <a:ext cx="8183880" cy="98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3" imgW="3784600" imgH="457200" progId="Equation.3">
                  <p:embed/>
                </p:oleObj>
              </mc:Choice>
              <mc:Fallback>
                <p:oleObj r:id="rId3" imgW="3784600" imgH="457200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479" y="3154521"/>
                        <a:ext cx="8183880" cy="988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712" name="组合 840711"/>
          <p:cNvGrpSpPr/>
          <p:nvPr/>
        </p:nvGrpSpPr>
        <p:grpSpPr>
          <a:xfrm>
            <a:off x="2252663" y="1589088"/>
            <a:ext cx="8205788" cy="1473200"/>
            <a:chOff x="155" y="1474"/>
            <a:chExt cx="5169" cy="928"/>
          </a:xfrm>
        </p:grpSpPr>
        <p:graphicFrame>
          <p:nvGraphicFramePr>
            <p:cNvPr id="840708" name="对象 840707"/>
            <p:cNvGraphicFramePr/>
            <p:nvPr/>
          </p:nvGraphicFramePr>
          <p:xfrm>
            <a:off x="284" y="1511"/>
            <a:ext cx="5040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r:id="rId5" imgW="3949700" imgH="698500" progId="Equation.3">
                    <p:embed/>
                  </p:oleObj>
                </mc:Choice>
                <mc:Fallback>
                  <p:oleObj r:id="rId5" imgW="3949700" imgH="698500" progId="Equation.3">
                    <p:embed/>
                    <p:pic>
                      <p:nvPicPr>
                        <p:cNvPr id="0" name="图片 346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" y="1511"/>
                          <a:ext cx="5040" cy="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711" name="文本框 840710"/>
            <p:cNvSpPr txBox="1"/>
            <p:nvPr/>
          </p:nvSpPr>
          <p:spPr>
            <a:xfrm>
              <a:off x="155" y="1474"/>
              <a:ext cx="9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【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】</a:t>
              </a:r>
            </a:p>
          </p:txBody>
        </p:sp>
      </p:grpSp>
      <p:graphicFrame>
        <p:nvGraphicFramePr>
          <p:cNvPr id="840713" name="对象 840712"/>
          <p:cNvGraphicFramePr/>
          <p:nvPr/>
        </p:nvGraphicFramePr>
        <p:xfrm>
          <a:off x="2484755" y="4202272"/>
          <a:ext cx="828611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r:id="rId7" imgW="4025900" imgH="508000" progId="Equation.3">
                  <p:embed/>
                </p:oleObj>
              </mc:Choice>
              <mc:Fallback>
                <p:oleObj r:id="rId7" imgW="4025900" imgH="508000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4755" y="4202272"/>
                        <a:ext cx="8286115" cy="1045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14" name="对象 840713"/>
          <p:cNvGraphicFramePr/>
          <p:nvPr/>
        </p:nvGraphicFramePr>
        <p:xfrm>
          <a:off x="2419985" y="5289392"/>
          <a:ext cx="8260080" cy="11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r:id="rId9" imgW="3745865" imgH="508000" progId="Equation.3">
                  <p:embed/>
                </p:oleObj>
              </mc:Choice>
              <mc:Fallback>
                <p:oleObj r:id="rId9" imgW="3745865" imgH="50800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9985" y="5289392"/>
                        <a:ext cx="8260080" cy="1119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15" name="矩形 840714"/>
          <p:cNvSpPr/>
          <p:nvPr/>
        </p:nvSpPr>
        <p:spPr>
          <a:xfrm>
            <a:off x="5426075" y="3062288"/>
            <a:ext cx="2200275" cy="4286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716" name="矩形 840715"/>
          <p:cNvSpPr/>
          <p:nvPr/>
        </p:nvSpPr>
        <p:spPr>
          <a:xfrm>
            <a:off x="5184775" y="5235575"/>
            <a:ext cx="2200275" cy="42863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719" name="直接连接符 840718"/>
          <p:cNvSpPr/>
          <p:nvPr/>
        </p:nvSpPr>
        <p:spPr>
          <a:xfrm>
            <a:off x="4441825" y="3652838"/>
            <a:ext cx="61007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0720" name="直接连接符 840719"/>
          <p:cNvSpPr/>
          <p:nvPr/>
        </p:nvSpPr>
        <p:spPr>
          <a:xfrm>
            <a:off x="2470150" y="4167188"/>
            <a:ext cx="69580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0721" name="直接连接符 840720"/>
          <p:cNvSpPr/>
          <p:nvPr/>
        </p:nvSpPr>
        <p:spPr>
          <a:xfrm>
            <a:off x="4454525" y="5837238"/>
            <a:ext cx="6157913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0722" name="直接连接符 840721"/>
          <p:cNvSpPr/>
          <p:nvPr/>
        </p:nvSpPr>
        <p:spPr>
          <a:xfrm>
            <a:off x="2420938" y="6364288"/>
            <a:ext cx="70008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单侧置信区间</a:t>
            </a:r>
          </a:p>
        </p:txBody>
      </p:sp>
      <p:sp>
        <p:nvSpPr>
          <p:cNvPr id="839682" name="文本框 839681"/>
          <p:cNvSpPr txBox="1"/>
          <p:nvPr/>
        </p:nvSpPr>
        <p:spPr>
          <a:xfrm>
            <a:off x="2303780" y="1029970"/>
            <a:ext cx="76612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、正态总体均值与方差的单侧置信区间</a:t>
            </a:r>
          </a:p>
        </p:txBody>
      </p:sp>
      <p:graphicFrame>
        <p:nvGraphicFramePr>
          <p:cNvPr id="839683" name="对象 839682"/>
          <p:cNvGraphicFramePr/>
          <p:nvPr/>
        </p:nvGraphicFramePr>
        <p:xfrm>
          <a:off x="2371566" y="1538288"/>
          <a:ext cx="8432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r:id="rId3" imgW="4140200" imgH="457200" progId="Equation.3">
                  <p:embed/>
                </p:oleObj>
              </mc:Choice>
              <mc:Fallback>
                <p:oleObj r:id="rId3" imgW="4140200" imgH="457200" progId="Equation.3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566" y="1538288"/>
                        <a:ext cx="84328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5" name="对象 839684"/>
          <p:cNvGraphicFramePr/>
          <p:nvPr/>
        </p:nvGraphicFramePr>
        <p:xfrm>
          <a:off x="2371884" y="2346325"/>
          <a:ext cx="251968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r:id="rId5" imgW="1231265" imgH="431800" progId="Equation.3">
                  <p:embed/>
                </p:oleObj>
              </mc:Choice>
              <mc:Fallback>
                <p:oleObj r:id="rId5" imgW="1231265" imgH="4318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1884" y="2346325"/>
                        <a:ext cx="251968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6" name="对象 839685"/>
          <p:cNvGraphicFramePr/>
          <p:nvPr/>
        </p:nvGraphicFramePr>
        <p:xfrm>
          <a:off x="5050473" y="2265521"/>
          <a:ext cx="415861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7" imgW="2019300" imgH="457200" progId="Equation.3">
                  <p:embed/>
                </p:oleObj>
              </mc:Choice>
              <mc:Fallback>
                <p:oleObj r:id="rId7" imgW="2019300" imgH="457200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50473" y="2265521"/>
                        <a:ext cx="4158615" cy="941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7" name="对象 839686"/>
          <p:cNvGraphicFramePr/>
          <p:nvPr/>
        </p:nvGraphicFramePr>
        <p:xfrm>
          <a:off x="4235927" y="3298667"/>
          <a:ext cx="4382770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9" imgW="2209800" imgH="457200" progId="Equation.3">
                  <p:embed/>
                </p:oleObj>
              </mc:Choice>
              <mc:Fallback>
                <p:oleObj r:id="rId9" imgW="2209800" imgH="457200" progId="Equation.3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5927" y="3298667"/>
                        <a:ext cx="4382770" cy="90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8" name="对象 839687"/>
          <p:cNvGraphicFramePr/>
          <p:nvPr/>
        </p:nvGraphicFramePr>
        <p:xfrm>
          <a:off x="4612799" y="4832191"/>
          <a:ext cx="3251200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11" imgW="1498600" imgH="457200" progId="Equation.3">
                  <p:embed/>
                </p:oleObj>
              </mc:Choice>
              <mc:Fallback>
                <p:oleObj r:id="rId11" imgW="1498600" imgH="457200" progId="Equation.3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2799" y="4832191"/>
                        <a:ext cx="3251200" cy="992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9" name="对象 839688"/>
          <p:cNvGraphicFramePr/>
          <p:nvPr/>
        </p:nvGraphicFramePr>
        <p:xfrm>
          <a:off x="2245201" y="5864067"/>
          <a:ext cx="536702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r:id="rId13" imgW="2374265" imgH="215900" progId="Equation.3">
                  <p:embed/>
                </p:oleObj>
              </mc:Choice>
              <mc:Fallback>
                <p:oleObj r:id="rId13" imgW="2374265" imgH="2159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5201" y="5864067"/>
                        <a:ext cx="5367020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0" name="对象 839689"/>
          <p:cNvGraphicFramePr/>
          <p:nvPr/>
        </p:nvGraphicFramePr>
        <p:xfrm>
          <a:off x="7226777" y="5667375"/>
          <a:ext cx="253174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r:id="rId15" imgW="1308100" imgH="419100" progId="Equation.3">
                  <p:embed/>
                </p:oleObj>
              </mc:Choice>
              <mc:Fallback>
                <p:oleObj r:id="rId15" imgW="1308100" imgH="419100" progId="Equation.3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26777" y="5667375"/>
                        <a:ext cx="253174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1" name="对象 839690"/>
          <p:cNvGraphicFramePr/>
          <p:nvPr/>
        </p:nvGraphicFramePr>
        <p:xfrm>
          <a:off x="2303780" y="4403249"/>
          <a:ext cx="673417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r:id="rId17" imgW="3263900" imgH="215900" progId="Equation.3">
                  <p:embed/>
                </p:oleObj>
              </mc:Choice>
              <mc:Fallback>
                <p:oleObj r:id="rId17" imgW="3263900" imgH="215900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03780" y="4403249"/>
                        <a:ext cx="6734175" cy="447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单侧置信区间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966437" y="1099503"/>
          <a:ext cx="368744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r:id="rId3" imgW="1803400" imgH="419100" progId="Equation.3">
                  <p:embed/>
                </p:oleObj>
              </mc:Choice>
              <mc:Fallback>
                <p:oleObj r:id="rId3" imgW="1803400" imgH="419100" progId="Equation.3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437" y="1099503"/>
                        <a:ext cx="3687445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004060" y="2059782"/>
          <a:ext cx="4467860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r:id="rId5" imgW="2311400" imgH="482600" progId="Equation.3">
                  <p:embed/>
                </p:oleObj>
              </mc:Choice>
              <mc:Fallback>
                <p:oleObj r:id="rId5" imgW="2311400" imgH="4826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4060" y="2059782"/>
                        <a:ext cx="4467860" cy="932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16748" y="3192304"/>
          <a:ext cx="725551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r:id="rId7" imgW="3517265" imgH="228600" progId="Equation.3">
                  <p:embed/>
                </p:oleObj>
              </mc:Choice>
              <mc:Fallback>
                <p:oleObj r:id="rId7" imgW="3517265" imgH="2286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6748" y="3192304"/>
                        <a:ext cx="7255510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126038" y="3753961"/>
          <a:ext cx="210058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r:id="rId9" imgW="1054100" imgH="482600" progId="Equation.3">
                  <p:embed/>
                </p:oleObj>
              </mc:Choice>
              <mc:Fallback>
                <p:oleObj r:id="rId9" imgW="1054100" imgH="482600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6038" y="3753961"/>
                        <a:ext cx="2100580" cy="96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940878" y="4807903"/>
          <a:ext cx="5829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r:id="rId11" imgW="2743200" imgH="228600" progId="Equation.3">
                  <p:embed/>
                </p:oleObj>
              </mc:Choice>
              <mc:Fallback>
                <p:oleObj r:id="rId11" imgW="2743200" imgH="2286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0878" y="4807903"/>
                        <a:ext cx="58293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097781" y="5462112"/>
          <a:ext cx="229679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r:id="rId13" imgW="1054100" imgH="457200" progId="Equation.3">
                  <p:embed/>
                </p:oleObj>
              </mc:Choice>
              <mc:Fallback>
                <p:oleObj r:id="rId13" imgW="1054100" imgH="4572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7781" y="5462112"/>
                        <a:ext cx="2296795" cy="995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554311" y="2043907"/>
          <a:ext cx="4160520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r:id="rId15" imgW="1930400" imgH="482600" progId="Equation.3">
                  <p:embed/>
                </p:oleObj>
              </mc:Choice>
              <mc:Fallback>
                <p:oleObj r:id="rId15" imgW="1930400" imgH="482600" progId="Equation.3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54311" y="2043907"/>
                        <a:ext cx="4160520" cy="1040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单侧置信区间</a:t>
            </a:r>
          </a:p>
        </p:txBody>
      </p:sp>
      <p:sp>
        <p:nvSpPr>
          <p:cNvPr id="837634" name="标题 837633"/>
          <p:cNvSpPr>
            <a:spLocks noGrp="1"/>
          </p:cNvSpPr>
          <p:nvPr/>
        </p:nvSpPr>
        <p:spPr>
          <a:xfrm>
            <a:off x="2016443" y="1108234"/>
            <a:ext cx="69135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典型例题</a:t>
            </a:r>
          </a:p>
        </p:txBody>
      </p:sp>
      <p:sp>
        <p:nvSpPr>
          <p:cNvPr id="837635" name="文本框 837634"/>
          <p:cNvSpPr txBox="1"/>
          <p:nvPr/>
        </p:nvSpPr>
        <p:spPr>
          <a:xfrm>
            <a:off x="2038668" y="1687195"/>
            <a:ext cx="8472487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设从一批灯泡中, 随机地取5只作寿命试验,测得寿命(以小时计)为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1050,  1100,  1120,  1250,  1280,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设灯泡寿命服从正态分布, 求灯泡寿命平均值的置信水平为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0.95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的单侧置信下限.</a:t>
            </a:r>
            <a:endParaRPr lang="zh-CN" altLang="en-US" sz="2400" b="1" i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7636" name="文本框 837635"/>
          <p:cNvSpPr txBox="1"/>
          <p:nvPr/>
        </p:nvSpPr>
        <p:spPr>
          <a:xfrm>
            <a:off x="1995805" y="3550920"/>
            <a:ext cx="11049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837637" name="对象 837636"/>
          <p:cNvGraphicFramePr/>
          <p:nvPr/>
        </p:nvGraphicFramePr>
        <p:xfrm>
          <a:off x="4665980" y="3601720"/>
          <a:ext cx="895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r:id="rId3" imgW="380365" imgH="203200" progId="Equation.3">
                  <p:embed/>
                </p:oleObj>
              </mc:Choice>
              <mc:Fallback>
                <p:oleObj r:id="rId3" imgW="380365" imgH="2032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980" y="3601720"/>
                        <a:ext cx="89535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8" name="对象 837637"/>
          <p:cNvGraphicFramePr/>
          <p:nvPr/>
        </p:nvGraphicFramePr>
        <p:xfrm>
          <a:off x="5621655" y="3650933"/>
          <a:ext cx="12525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r:id="rId5" imgW="608965" imgH="203200" progId="Equation.3">
                  <p:embed/>
                </p:oleObj>
              </mc:Choice>
              <mc:Fallback>
                <p:oleObj r:id="rId5" imgW="608965" imgH="2032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1655" y="3650933"/>
                        <a:ext cx="1252538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9" name="对象 837638"/>
          <p:cNvGraphicFramePr/>
          <p:nvPr/>
        </p:nvGraphicFramePr>
        <p:xfrm>
          <a:off x="2991168" y="3622358"/>
          <a:ext cx="15922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r:id="rId7" imgW="774065" imgH="203200" progId="Equation.3">
                  <p:embed/>
                </p:oleObj>
              </mc:Choice>
              <mc:Fallback>
                <p:oleObj r:id="rId7" imgW="774065" imgH="2032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1168" y="3622358"/>
                        <a:ext cx="1592262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0" name="对象 837639"/>
          <p:cNvGraphicFramePr/>
          <p:nvPr/>
        </p:nvGraphicFramePr>
        <p:xfrm>
          <a:off x="3830955" y="4238308"/>
          <a:ext cx="3590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r:id="rId9" imgW="1689100" imgH="228600" progId="Equation.3">
                  <p:embed/>
                </p:oleObj>
              </mc:Choice>
              <mc:Fallback>
                <p:oleObj r:id="rId9" imgW="1689100" imgH="2286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0955" y="4238308"/>
                        <a:ext cx="35909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1" name="对象 837640"/>
          <p:cNvGraphicFramePr/>
          <p:nvPr/>
        </p:nvGraphicFramePr>
        <p:xfrm>
          <a:off x="6905943" y="3614420"/>
          <a:ext cx="1473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r:id="rId11" imgW="673100" imgH="228600" progId="Equation.3">
                  <p:embed/>
                </p:oleObj>
              </mc:Choice>
              <mc:Fallback>
                <p:oleObj r:id="rId11" imgW="673100" imgH="2286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5943" y="3614420"/>
                        <a:ext cx="14732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2" name="对象 837641"/>
          <p:cNvGraphicFramePr/>
          <p:nvPr/>
        </p:nvGraphicFramePr>
        <p:xfrm>
          <a:off x="2154555" y="4900295"/>
          <a:ext cx="50752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13" imgW="2346325" imgH="215900" progId="Equation.3">
                  <p:embed/>
                </p:oleObj>
              </mc:Choice>
              <mc:Fallback>
                <p:oleObj r:id="rId13" imgW="2346325" imgH="2159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54555" y="4900295"/>
                        <a:ext cx="507523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43" name="对象 837642"/>
          <p:cNvGraphicFramePr/>
          <p:nvPr/>
        </p:nvGraphicFramePr>
        <p:xfrm>
          <a:off x="3643313" y="5438458"/>
          <a:ext cx="370268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r:id="rId15" imgW="1714500" imgH="419100" progId="Equation.3">
                  <p:embed/>
                </p:oleObj>
              </mc:Choice>
              <mc:Fallback>
                <p:oleObj r:id="rId15" imgW="1714500" imgH="4191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3313" y="5438458"/>
                        <a:ext cx="3702685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7644" name="图片 837643" descr="灯泡[2]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1105" y="4539933"/>
            <a:ext cx="1257300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/>
      <p:bldP spid="8376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-27051" y="367141"/>
            <a:ext cx="2554543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zh-CN" dirty="0"/>
              <a:t>单侧置信区间</a:t>
            </a:r>
          </a:p>
        </p:txBody>
      </p:sp>
      <p:sp>
        <p:nvSpPr>
          <p:cNvPr id="836610" name="矩形 836609"/>
          <p:cNvSpPr/>
          <p:nvPr/>
        </p:nvSpPr>
        <p:spPr>
          <a:xfrm>
            <a:off x="5089208" y="4807903"/>
            <a:ext cx="1606550" cy="1017587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6611" name="对象 836610"/>
          <p:cNvGraphicFramePr/>
          <p:nvPr/>
        </p:nvGraphicFramePr>
        <p:xfrm>
          <a:off x="5191125" y="4957445"/>
          <a:ext cx="139446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r:id="rId3" imgW="1041400" imgH="482600" progId="Equation.3">
                  <p:embed/>
                </p:oleObj>
              </mc:Choice>
              <mc:Fallback>
                <p:oleObj r:id="rId3" imgW="1041400" imgH="4826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4957445"/>
                        <a:ext cx="139446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2" name="矩形 836611"/>
          <p:cNvSpPr/>
          <p:nvPr/>
        </p:nvSpPr>
        <p:spPr>
          <a:xfrm>
            <a:off x="6662420" y="2520315"/>
            <a:ext cx="2397125" cy="95567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6613" name="矩形 836612"/>
          <p:cNvSpPr/>
          <p:nvPr/>
        </p:nvSpPr>
        <p:spPr>
          <a:xfrm>
            <a:off x="3301683" y="2520315"/>
            <a:ext cx="2397125" cy="95567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6614" name="标题 836613"/>
          <p:cNvSpPr>
            <a:spLocks noGrp="1"/>
          </p:cNvSpPr>
          <p:nvPr/>
        </p:nvSpPr>
        <p:spPr>
          <a:xfrm>
            <a:off x="2265045" y="1050290"/>
            <a:ext cx="2128838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四、小结</a:t>
            </a:r>
          </a:p>
        </p:txBody>
      </p:sp>
      <p:graphicFrame>
        <p:nvGraphicFramePr>
          <p:cNvPr id="836615" name="对象 836614"/>
          <p:cNvGraphicFramePr/>
          <p:nvPr/>
        </p:nvGraphicFramePr>
        <p:xfrm>
          <a:off x="6956425" y="2596515"/>
          <a:ext cx="205105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r:id="rId5" imgW="1498600" imgH="457200" progId="Equation.3">
                  <p:embed/>
                </p:oleObj>
              </mc:Choice>
              <mc:Fallback>
                <p:oleObj r:id="rId5" imgW="1498600" imgH="4572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6425" y="2596515"/>
                        <a:ext cx="2051050" cy="671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6" name="对象 836615"/>
          <p:cNvGraphicFramePr/>
          <p:nvPr/>
        </p:nvGraphicFramePr>
        <p:xfrm>
          <a:off x="2293144" y="1668622"/>
          <a:ext cx="746061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r:id="rId7" imgW="3517265" imgH="215900" progId="Equation.3">
                  <p:embed/>
                </p:oleObj>
              </mc:Choice>
              <mc:Fallback>
                <p:oleObj r:id="rId7" imgW="3517265" imgH="2159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3144" y="1668622"/>
                        <a:ext cx="746061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7" name="对象 836616"/>
          <p:cNvGraphicFramePr/>
          <p:nvPr/>
        </p:nvGraphicFramePr>
        <p:xfrm>
          <a:off x="2367757" y="4191953"/>
          <a:ext cx="728916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r:id="rId9" imgW="3581400" imgH="215900" progId="Equation.3">
                  <p:embed/>
                </p:oleObj>
              </mc:Choice>
              <mc:Fallback>
                <p:oleObj r:id="rId9" imgW="3581400" imgH="2159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7757" y="4191953"/>
                        <a:ext cx="728916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8" name="对象 836617"/>
          <p:cNvGraphicFramePr/>
          <p:nvPr/>
        </p:nvGraphicFramePr>
        <p:xfrm>
          <a:off x="3444875" y="2595880"/>
          <a:ext cx="2157095" cy="6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r:id="rId11" imgW="1498600" imgH="457200" progId="Equation.3">
                  <p:embed/>
                </p:oleObj>
              </mc:Choice>
              <mc:Fallback>
                <p:oleObj r:id="rId11" imgW="1498600" imgH="4572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4875" y="2595880"/>
                        <a:ext cx="2157095" cy="686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9" name="对象 836618"/>
          <p:cNvGraphicFramePr/>
          <p:nvPr/>
        </p:nvGraphicFramePr>
        <p:xfrm>
          <a:off x="3368358" y="3545840"/>
          <a:ext cx="2428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r:id="rId13" imgW="1143000" imgH="228600" progId="Equation.3">
                  <p:embed/>
                </p:oleObj>
              </mc:Choice>
              <mc:Fallback>
                <p:oleObj r:id="rId13" imgW="1143000" imgH="22860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8358" y="3545840"/>
                        <a:ext cx="24288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0" name="对象 836619"/>
          <p:cNvGraphicFramePr/>
          <p:nvPr/>
        </p:nvGraphicFramePr>
        <p:xfrm>
          <a:off x="6584633" y="3518853"/>
          <a:ext cx="24876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r:id="rId15" imgW="1129030" imgH="254000" progId="Equation.3">
                  <p:embed/>
                </p:oleObj>
              </mc:Choice>
              <mc:Fallback>
                <p:oleObj r:id="rId15" imgW="1129030" imgH="2540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84633" y="3518853"/>
                        <a:ext cx="24876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1" name="对象 836620"/>
          <p:cNvGraphicFramePr/>
          <p:nvPr/>
        </p:nvGraphicFramePr>
        <p:xfrm>
          <a:off x="4865370" y="5992178"/>
          <a:ext cx="2206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17" imgW="1205865" imgH="241300" progId="Equation.3">
                  <p:embed/>
                </p:oleObj>
              </mc:Choice>
              <mc:Fallback>
                <p:oleObj r:id="rId17" imgW="1205865" imgH="2413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5370" y="5992178"/>
                        <a:ext cx="22066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3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aphicFrame>
        <p:nvGraphicFramePr>
          <p:cNvPr id="768005" name="对象 768004"/>
          <p:cNvGraphicFramePr>
            <a:graphicFrameLocks noChangeAspect="1"/>
          </p:cNvGraphicFramePr>
          <p:nvPr/>
        </p:nvGraphicFramePr>
        <p:xfrm>
          <a:off x="3034030" y="2676208"/>
          <a:ext cx="1949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3" imgW="951230" imgH="215900" progId="Equation.3">
                  <p:embed/>
                </p:oleObj>
              </mc:Choice>
              <mc:Fallback>
                <p:oleObj r:id="rId3" imgW="951230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030" y="2676208"/>
                        <a:ext cx="19494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6" name="对象 768005"/>
          <p:cNvGraphicFramePr>
            <a:graphicFrameLocks noChangeAspect="1"/>
          </p:cNvGraphicFramePr>
          <p:nvPr/>
        </p:nvGraphicFramePr>
        <p:xfrm>
          <a:off x="5054918" y="2734945"/>
          <a:ext cx="20796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r:id="rId5" imgW="1014730" imgH="215900" progId="Equation.3">
                  <p:embed/>
                </p:oleObj>
              </mc:Choice>
              <mc:Fallback>
                <p:oleObj r:id="rId5" imgW="1014730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4918" y="2734945"/>
                        <a:ext cx="20796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07" name="文本框 768006"/>
          <p:cNvSpPr txBox="1"/>
          <p:nvPr/>
        </p:nvSpPr>
        <p:spPr>
          <a:xfrm>
            <a:off x="1957705" y="3236595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用样本均值来估计总体的均值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graphicFrame>
        <p:nvGraphicFramePr>
          <p:cNvPr id="768008" name="对象 768007"/>
          <p:cNvGraphicFramePr>
            <a:graphicFrameLocks noChangeAspect="1"/>
          </p:cNvGraphicFramePr>
          <p:nvPr/>
        </p:nvGraphicFramePr>
        <p:xfrm>
          <a:off x="2605405" y="3755708"/>
          <a:ext cx="1600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r:id="rId7" imgW="1600200" imgH="1905000" progId="Equation.3">
                  <p:embed/>
                </p:oleObj>
              </mc:Choice>
              <mc:Fallback>
                <p:oleObj r:id="rId7" imgW="1600200" imgH="1905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5405" y="3755708"/>
                        <a:ext cx="16002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9" name="对象 768008"/>
          <p:cNvGraphicFramePr>
            <a:graphicFrameLocks noChangeAspect="1"/>
          </p:cNvGraphicFramePr>
          <p:nvPr/>
        </p:nvGraphicFramePr>
        <p:xfrm>
          <a:off x="4164330" y="4295458"/>
          <a:ext cx="5626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9" imgW="5626100" imgH="1358900" progId="Equation.3">
                  <p:embed/>
                </p:oleObj>
              </mc:Choice>
              <mc:Fallback>
                <p:oleObj r:id="rId9" imgW="5626100" imgH="1358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4330" y="4295458"/>
                        <a:ext cx="56261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0" name="对象 768009"/>
          <p:cNvGraphicFramePr>
            <a:graphicFrameLocks noChangeAspect="1"/>
          </p:cNvGraphicFramePr>
          <p:nvPr/>
        </p:nvGraphicFramePr>
        <p:xfrm>
          <a:off x="7964805" y="5279708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11" imgW="1015365" imgH="317500" progId="Equation.3">
                  <p:embed/>
                </p:oleObj>
              </mc:Choice>
              <mc:Fallback>
                <p:oleObj r:id="rId11" imgW="1015365" imgH="317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64805" y="5279708"/>
                        <a:ext cx="1016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1" name="对象 768010"/>
          <p:cNvGraphicFramePr>
            <a:graphicFrameLocks noChangeAspect="1"/>
          </p:cNvGraphicFramePr>
          <p:nvPr/>
        </p:nvGraphicFramePr>
        <p:xfrm>
          <a:off x="2146618" y="5854383"/>
          <a:ext cx="38036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13" imgW="1775460" imgH="215900" progId="Equation.3">
                  <p:embed/>
                </p:oleObj>
              </mc:Choice>
              <mc:Fallback>
                <p:oleObj r:id="rId13" imgW="1775460" imgH="215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6618" y="5854383"/>
                        <a:ext cx="38036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12" name="文本框 768011"/>
          <p:cNvSpPr txBox="1"/>
          <p:nvPr/>
        </p:nvSpPr>
        <p:spPr>
          <a:xfrm>
            <a:off x="1849755" y="2641283"/>
            <a:ext cx="1417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</a:p>
        </p:txBody>
      </p:sp>
      <p:graphicFrame>
        <p:nvGraphicFramePr>
          <p:cNvPr id="768013" name="对象 768012"/>
          <p:cNvGraphicFramePr>
            <a:graphicFrameLocks noChangeAspect="1"/>
          </p:cNvGraphicFramePr>
          <p:nvPr/>
        </p:nvGraphicFramePr>
        <p:xfrm>
          <a:off x="2927668" y="1179195"/>
          <a:ext cx="65373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15" imgW="3249930" imgH="660400" progId="Equation.3">
                  <p:embed/>
                </p:oleObj>
              </mc:Choice>
              <mc:Fallback>
                <p:oleObj r:id="rId15" imgW="3249930" imgH="660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27668" y="1179195"/>
                        <a:ext cx="6537325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7" grpId="0"/>
      <p:bldP spid="7680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39595" y="1047750"/>
            <a:ext cx="4146550" cy="519113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点估计问题的一般提法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33283" y="1814513"/>
          <a:ext cx="78962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3543300" imgH="685800" progId="Equation.3">
                  <p:embed/>
                </p:oleObj>
              </mc:Choice>
              <mc:Fallback>
                <p:oleObj r:id="rId3" imgW="3543300" imgH="685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283" y="1814513"/>
                        <a:ext cx="78962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771092"/>
          <p:cNvSpPr>
            <a:spLocks noGrp="1"/>
          </p:cNvSpPr>
          <p:nvPr/>
        </p:nvSpPr>
        <p:spPr>
          <a:xfrm>
            <a:off x="2044383" y="4505325"/>
            <a:ext cx="8856662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如何构造样本的函数（即统计量）是解决问题的关键！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5970" y="5451475"/>
            <a:ext cx="4056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常用构造估计量的方法: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41783" y="5159375"/>
            <a:ext cx="4100512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（矩法估计）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（极大似然估计）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41695" y="5165725"/>
            <a:ext cx="3408363" cy="1160463"/>
            <a:chOff x="2736" y="3296"/>
            <a:chExt cx="2147" cy="731"/>
          </a:xfrm>
        </p:grpSpPr>
        <p:sp>
          <p:nvSpPr>
            <p:cNvPr id="11" name="文本框 10"/>
            <p:cNvSpPr txBox="1"/>
            <p:nvPr/>
          </p:nvSpPr>
          <p:spPr>
            <a:xfrm>
              <a:off x="2781" y="3296"/>
              <a:ext cx="2102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矩法</a:t>
              </a:r>
              <a:endPara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最大似然法</a:t>
              </a:r>
              <a:endPara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2736" y="3379"/>
              <a:ext cx="86" cy="567"/>
            </a:xfrm>
            <a:prstGeom prst="leftBrace">
              <a:avLst>
                <a:gd name="adj1" fmla="val 54941"/>
                <a:gd name="adj2" fmla="val 50000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" name="对象 12"/>
          <p:cNvGraphicFramePr/>
          <p:nvPr/>
        </p:nvGraphicFramePr>
        <p:xfrm>
          <a:off x="2173605" y="3342640"/>
          <a:ext cx="804545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8875395" imgH="1141730" progId="Equation.KSEE3">
                  <p:embed/>
                </p:oleObj>
              </mc:Choice>
              <mc:Fallback>
                <p:oleObj r:id="rId5" imgW="8875395" imgH="114173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605" y="3342640"/>
                        <a:ext cx="8045450" cy="96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4505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663602" name="文本框 663601"/>
          <p:cNvSpPr txBox="1"/>
          <p:nvPr/>
        </p:nvSpPr>
        <p:spPr>
          <a:xfrm>
            <a:off x="2578735" y="1045210"/>
            <a:ext cx="4835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矩估计法</a:t>
            </a:r>
          </a:p>
        </p:txBody>
      </p:sp>
      <p:sp>
        <p:nvSpPr>
          <p:cNvPr id="663642" name="文本框 663641"/>
          <p:cNvSpPr txBox="1"/>
          <p:nvPr/>
        </p:nvSpPr>
        <p:spPr>
          <a:xfrm>
            <a:off x="2405698" y="1672273"/>
            <a:ext cx="8328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2】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),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其中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未知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的点估计。</a:t>
            </a:r>
          </a:p>
        </p:txBody>
      </p:sp>
      <p:sp>
        <p:nvSpPr>
          <p:cNvPr id="663643" name="文本框 663642"/>
          <p:cNvSpPr txBox="1"/>
          <p:nvPr/>
        </p:nvSpPr>
        <p:spPr>
          <a:xfrm>
            <a:off x="2388235" y="2335848"/>
            <a:ext cx="8328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分析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从总体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中取样本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b="1" i="1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1" baseline="-2500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663645" name="组合 663644"/>
          <p:cNvGrpSpPr/>
          <p:nvPr/>
        </p:nvGrpSpPr>
        <p:grpSpPr>
          <a:xfrm>
            <a:off x="3320098" y="4185285"/>
            <a:ext cx="5519738" cy="457200"/>
            <a:chOff x="727" y="2954"/>
            <a:chExt cx="3477" cy="288"/>
          </a:xfrm>
        </p:grpSpPr>
        <p:sp>
          <p:nvSpPr>
            <p:cNvPr id="663646" name="文本框 663645"/>
            <p:cNvSpPr txBox="1"/>
            <p:nvPr/>
          </p:nvSpPr>
          <p:spPr>
            <a:xfrm>
              <a:off x="727" y="2954"/>
              <a:ext cx="34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于是可用样本均值     替代总体均值</a:t>
              </a:r>
            </a:p>
          </p:txBody>
        </p:sp>
        <p:graphicFrame>
          <p:nvGraphicFramePr>
            <p:cNvPr id="663647" name="对象 663646"/>
            <p:cNvGraphicFramePr/>
            <p:nvPr/>
          </p:nvGraphicFramePr>
          <p:xfrm>
            <a:off x="2346" y="2975"/>
            <a:ext cx="2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r:id="rId3" imgW="177800" imgH="202565" progId="Equation.3">
                    <p:embed/>
                  </p:oleObj>
                </mc:Choice>
                <mc:Fallback>
                  <p:oleObj r:id="rId3" imgW="177800" imgH="2025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46" y="2975"/>
                          <a:ext cx="239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3649" name="对象 663648"/>
          <p:cNvGraphicFramePr/>
          <p:nvPr/>
        </p:nvGraphicFramePr>
        <p:xfrm>
          <a:off x="5509260" y="3250248"/>
          <a:ext cx="30591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5" imgW="1485265" imgH="241300" progId="Equation.3">
                  <p:embed/>
                </p:oleObj>
              </mc:Choice>
              <mc:Fallback>
                <p:oleObj r:id="rId5" imgW="1485265" imgH="24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9260" y="3250248"/>
                        <a:ext cx="3059113" cy="496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3650" name="组合 663649"/>
          <p:cNvGrpSpPr/>
          <p:nvPr/>
        </p:nvGrpSpPr>
        <p:grpSpPr>
          <a:xfrm>
            <a:off x="3383598" y="5091748"/>
            <a:ext cx="1852612" cy="520700"/>
            <a:chOff x="776" y="2914"/>
            <a:chExt cx="1167" cy="328"/>
          </a:xfrm>
        </p:grpSpPr>
        <p:sp>
          <p:nvSpPr>
            <p:cNvPr id="663651" name="文本框 663650"/>
            <p:cNvSpPr txBox="1"/>
            <p:nvPr/>
          </p:nvSpPr>
          <p:spPr>
            <a:xfrm>
              <a:off x="776" y="2920"/>
              <a:ext cx="5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663652" name="对象 663651"/>
            <p:cNvGraphicFramePr/>
            <p:nvPr/>
          </p:nvGraphicFramePr>
          <p:xfrm>
            <a:off x="1094" y="2914"/>
            <a:ext cx="8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r:id="rId7" imgW="558165" imgH="215900" progId="Equation.3">
                    <p:embed/>
                  </p:oleObj>
                </mc:Choice>
                <mc:Fallback>
                  <p:oleObj r:id="rId7" imgW="558165" imgH="215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4" y="2914"/>
                          <a:ext cx="84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3653" name="对象 663652"/>
          <p:cNvGraphicFramePr/>
          <p:nvPr/>
        </p:nvGraphicFramePr>
        <p:xfrm>
          <a:off x="8622348" y="3264535"/>
          <a:ext cx="8048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9" imgW="393065" imgH="177800" progId="Equation.3">
                  <p:embed/>
                </p:oleObj>
              </mc:Choice>
              <mc:Fallback>
                <p:oleObj r:id="rId9" imgW="393065" imgH="177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2348" y="3264535"/>
                        <a:ext cx="8048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3654" name="组合 663653"/>
          <p:cNvGrpSpPr/>
          <p:nvPr/>
        </p:nvGrpSpPr>
        <p:grpSpPr>
          <a:xfrm>
            <a:off x="5306060" y="4899660"/>
            <a:ext cx="1355725" cy="949325"/>
            <a:chOff x="1987" y="2793"/>
            <a:chExt cx="854" cy="598"/>
          </a:xfrm>
        </p:grpSpPr>
        <p:graphicFrame>
          <p:nvGraphicFramePr>
            <p:cNvPr id="663655" name="对象 663654"/>
            <p:cNvGraphicFramePr/>
            <p:nvPr/>
          </p:nvGraphicFramePr>
          <p:xfrm>
            <a:off x="2166" y="2793"/>
            <a:ext cx="675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11" imgW="444500" imgH="393700" progId="Equation.3">
                    <p:embed/>
                  </p:oleObj>
                </mc:Choice>
                <mc:Fallback>
                  <p:oleObj r:id="rId11" imgW="444500" imgH="3937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66" y="2793"/>
                          <a:ext cx="675" cy="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656" name="右箭头 663655"/>
            <p:cNvSpPr/>
            <p:nvPr/>
          </p:nvSpPr>
          <p:spPr>
            <a:xfrm>
              <a:off x="1987" y="2858"/>
              <a:ext cx="206" cy="47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3657" name="文本框 663656"/>
          <p:cNvSpPr txBox="1"/>
          <p:nvPr/>
        </p:nvSpPr>
        <p:spPr>
          <a:xfrm>
            <a:off x="5085398" y="3550285"/>
            <a:ext cx="15652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辛钦大数定律</a:t>
            </a:r>
          </a:p>
        </p:txBody>
      </p:sp>
      <p:grpSp>
        <p:nvGrpSpPr>
          <p:cNvPr id="663659" name="组合 663658"/>
          <p:cNvGrpSpPr/>
          <p:nvPr/>
        </p:nvGrpSpPr>
        <p:grpSpPr>
          <a:xfrm>
            <a:off x="2596198" y="3050223"/>
            <a:ext cx="2652712" cy="912812"/>
            <a:chOff x="253" y="1927"/>
            <a:chExt cx="1671" cy="575"/>
          </a:xfrm>
        </p:grpSpPr>
        <p:graphicFrame>
          <p:nvGraphicFramePr>
            <p:cNvPr id="663644" name="内容占位符 663643"/>
            <p:cNvGraphicFramePr>
              <a:graphicFrameLocks noGrp="1"/>
            </p:cNvGraphicFramePr>
            <p:nvPr>
              <p:ph sz="half" idx="2"/>
            </p:nvPr>
          </p:nvGraphicFramePr>
          <p:xfrm>
            <a:off x="825" y="1927"/>
            <a:ext cx="1099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r:id="rId13" imgW="824865" imgH="431800" progId="Equation.3">
                    <p:embed/>
                  </p:oleObj>
                </mc:Choice>
                <mc:Fallback>
                  <p:oleObj r:id="rId13" imgW="824865" imgH="4318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25" y="1927"/>
                          <a:ext cx="1099" cy="575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658" name="矩形 663657"/>
            <p:cNvSpPr/>
            <p:nvPr/>
          </p:nvSpPr>
          <p:spPr>
            <a:xfrm>
              <a:off x="253" y="2045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则有</a:t>
              </a:r>
            </a:p>
          </p:txBody>
        </p:sp>
      </p:grpSp>
      <p:grpSp>
        <p:nvGrpSpPr>
          <p:cNvPr id="663660" name="组合 663659"/>
          <p:cNvGrpSpPr/>
          <p:nvPr/>
        </p:nvGrpSpPr>
        <p:grpSpPr>
          <a:xfrm>
            <a:off x="2546985" y="2875598"/>
            <a:ext cx="6986588" cy="1843087"/>
            <a:chOff x="368" y="1520"/>
            <a:chExt cx="4401" cy="1161"/>
          </a:xfrm>
        </p:grpSpPr>
        <p:sp>
          <p:nvSpPr>
            <p:cNvPr id="663661" name="椭圆 663660"/>
            <p:cNvSpPr/>
            <p:nvPr/>
          </p:nvSpPr>
          <p:spPr>
            <a:xfrm>
              <a:off x="368" y="1520"/>
              <a:ext cx="4401" cy="737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62" name="下箭头 663661"/>
            <p:cNvSpPr/>
            <p:nvPr/>
          </p:nvSpPr>
          <p:spPr>
            <a:xfrm>
              <a:off x="2191" y="2341"/>
              <a:ext cx="831" cy="3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3663" name="组合 663662"/>
          <p:cNvGrpSpPr/>
          <p:nvPr/>
        </p:nvGrpSpPr>
        <p:grpSpPr>
          <a:xfrm>
            <a:off x="4263073" y="4736148"/>
            <a:ext cx="3503612" cy="542925"/>
            <a:chOff x="1075" y="3115"/>
            <a:chExt cx="2207" cy="342"/>
          </a:xfrm>
        </p:grpSpPr>
        <p:sp>
          <p:nvSpPr>
            <p:cNvPr id="663664" name="文本框 663663"/>
            <p:cNvSpPr txBox="1"/>
            <p:nvPr/>
          </p:nvSpPr>
          <p:spPr>
            <a:xfrm>
              <a:off x="1075" y="3130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样本矩</a:t>
              </a:r>
            </a:p>
          </p:txBody>
        </p:sp>
        <p:sp>
          <p:nvSpPr>
            <p:cNvPr id="663665" name="文本框 663664"/>
            <p:cNvSpPr txBox="1"/>
            <p:nvPr/>
          </p:nvSpPr>
          <p:spPr>
            <a:xfrm>
              <a:off x="2491" y="3115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总体矩</a:t>
              </a:r>
            </a:p>
          </p:txBody>
        </p:sp>
        <p:grpSp>
          <p:nvGrpSpPr>
            <p:cNvPr id="663666" name="组合 663665"/>
            <p:cNvGrpSpPr/>
            <p:nvPr/>
          </p:nvGrpSpPr>
          <p:grpSpPr>
            <a:xfrm>
              <a:off x="1956" y="3245"/>
              <a:ext cx="452" cy="136"/>
              <a:chOff x="1767" y="3956"/>
              <a:chExt cx="452" cy="136"/>
            </a:xfrm>
          </p:grpSpPr>
          <p:sp>
            <p:nvSpPr>
              <p:cNvPr id="663667" name="直接连接符 663666"/>
              <p:cNvSpPr/>
              <p:nvPr/>
            </p:nvSpPr>
            <p:spPr>
              <a:xfrm>
                <a:off x="1775" y="3956"/>
                <a:ext cx="444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3668" name="直接连接符 663667"/>
              <p:cNvSpPr/>
              <p:nvPr/>
            </p:nvSpPr>
            <p:spPr>
              <a:xfrm>
                <a:off x="1767" y="4092"/>
                <a:ext cx="444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63669" name="组合 663668"/>
          <p:cNvGrpSpPr/>
          <p:nvPr/>
        </p:nvGrpSpPr>
        <p:grpSpPr>
          <a:xfrm>
            <a:off x="4959986" y="5453698"/>
            <a:ext cx="1816100" cy="1074738"/>
            <a:chOff x="1958" y="3144"/>
            <a:chExt cx="1144" cy="677"/>
          </a:xfrm>
        </p:grpSpPr>
        <p:sp>
          <p:nvSpPr>
            <p:cNvPr id="663670" name="文本框 663669"/>
            <p:cNvSpPr txBox="1"/>
            <p:nvPr/>
          </p:nvSpPr>
          <p:spPr>
            <a:xfrm>
              <a:off x="1958" y="3456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矩法估计</a:t>
              </a:r>
            </a:p>
          </p:txBody>
        </p:sp>
        <p:sp>
          <p:nvSpPr>
            <p:cNvPr id="663671" name="下箭头 663670"/>
            <p:cNvSpPr/>
            <p:nvPr/>
          </p:nvSpPr>
          <p:spPr>
            <a:xfrm>
              <a:off x="2210" y="3144"/>
              <a:ext cx="812" cy="31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7500620" y="4159885"/>
          <a:ext cx="1339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15" imgW="1026160" imgH="365125" progId="Equation.KSEE3">
                  <p:embed/>
                </p:oleObj>
              </mc:Choice>
              <mc:Fallback>
                <p:oleObj r:id="rId15" imgW="1026160" imgH="36512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00620" y="4159885"/>
                        <a:ext cx="13398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63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63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63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3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43" grpId="0"/>
      <p:bldP spid="6636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aphicFrame>
        <p:nvGraphicFramePr>
          <p:cNvPr id="773140" name="对象 773139"/>
          <p:cNvGraphicFramePr>
            <a:graphicFrameLocks noChangeAspect="1"/>
          </p:cNvGraphicFramePr>
          <p:nvPr/>
        </p:nvGraphicFramePr>
        <p:xfrm>
          <a:off x="1998345" y="1751965"/>
          <a:ext cx="81946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3" imgW="4252595" imgH="711200" progId="Equation.3">
                  <p:embed/>
                </p:oleObj>
              </mc:Choice>
              <mc:Fallback>
                <p:oleObj r:id="rId3" imgW="4252595" imgH="711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345" y="1751965"/>
                        <a:ext cx="8194675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3141" name="组合 773140"/>
          <p:cNvGrpSpPr/>
          <p:nvPr/>
        </p:nvGrpSpPr>
        <p:grpSpPr>
          <a:xfrm>
            <a:off x="1909445" y="3241040"/>
            <a:ext cx="8342313" cy="1035050"/>
            <a:chOff x="222" y="1992"/>
            <a:chExt cx="5255" cy="652"/>
          </a:xfrm>
        </p:grpSpPr>
        <p:graphicFrame>
          <p:nvGraphicFramePr>
            <p:cNvPr id="773142" name="对象 773141"/>
            <p:cNvGraphicFramePr>
              <a:graphicFrameLocks noChangeAspect="1"/>
            </p:cNvGraphicFramePr>
            <p:nvPr/>
          </p:nvGraphicFramePr>
          <p:xfrm>
            <a:off x="288" y="2018"/>
            <a:ext cx="277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r:id="rId5" imgW="2336800" imgH="228600" progId="Equation.3">
                    <p:embed/>
                  </p:oleObj>
                </mc:Choice>
                <mc:Fallback>
                  <p:oleObj r:id="rId5" imgW="2336800" imgH="2286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" y="2018"/>
                          <a:ext cx="2770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3143" name="对象 773142"/>
            <p:cNvGraphicFramePr>
              <a:graphicFrameLocks noChangeAspect="1"/>
            </p:cNvGraphicFramePr>
            <p:nvPr/>
          </p:nvGraphicFramePr>
          <p:xfrm>
            <a:off x="2933" y="1992"/>
            <a:ext cx="25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r:id="rId7" imgW="2019300" imgH="228600" progId="Equation.3">
                    <p:embed/>
                  </p:oleObj>
                </mc:Choice>
                <mc:Fallback>
                  <p:oleObj r:id="rId7" imgW="2019300" imgH="2286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33" y="1992"/>
                          <a:ext cx="254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3144" name="对象 773143"/>
            <p:cNvGraphicFramePr>
              <a:graphicFrameLocks noChangeAspect="1"/>
            </p:cNvGraphicFramePr>
            <p:nvPr/>
          </p:nvGraphicFramePr>
          <p:xfrm>
            <a:off x="222" y="2348"/>
            <a:ext cx="27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r:id="rId9" imgW="2095500" imgH="228600" progId="Equation.3">
                    <p:embed/>
                  </p:oleObj>
                </mc:Choice>
                <mc:Fallback>
                  <p:oleObj r:id="rId9" imgW="2095500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2" y="2348"/>
                          <a:ext cx="2717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3145" name="组合 773144"/>
          <p:cNvGrpSpPr/>
          <p:nvPr/>
        </p:nvGrpSpPr>
        <p:grpSpPr>
          <a:xfrm>
            <a:off x="2096770" y="4430078"/>
            <a:ext cx="6981825" cy="1427162"/>
            <a:chOff x="340" y="2741"/>
            <a:chExt cx="4398" cy="899"/>
          </a:xfrm>
        </p:grpSpPr>
        <p:graphicFrame>
          <p:nvGraphicFramePr>
            <p:cNvPr id="773146" name="对象 773145"/>
            <p:cNvGraphicFramePr>
              <a:graphicFrameLocks noChangeAspect="1"/>
            </p:cNvGraphicFramePr>
            <p:nvPr/>
          </p:nvGraphicFramePr>
          <p:xfrm>
            <a:off x="592" y="2741"/>
            <a:ext cx="274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r:id="rId11" imgW="2399030" imgH="330200" progId="Equation.3">
                    <p:embed/>
                  </p:oleObj>
                </mc:Choice>
                <mc:Fallback>
                  <p:oleObj r:id="rId11" imgW="2399030" imgH="3302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2" y="2741"/>
                          <a:ext cx="2748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3147" name="文本框 773146"/>
            <p:cNvSpPr txBox="1"/>
            <p:nvPr/>
          </p:nvSpPr>
          <p:spPr>
            <a:xfrm>
              <a:off x="3300" y="2800"/>
              <a:ext cx="14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为连续型)</a:t>
              </a:r>
            </a:p>
          </p:txBody>
        </p:sp>
        <p:graphicFrame>
          <p:nvGraphicFramePr>
            <p:cNvPr id="773148" name="对象 773147"/>
            <p:cNvGraphicFramePr>
              <a:graphicFrameLocks noChangeAspect="1"/>
            </p:cNvGraphicFramePr>
            <p:nvPr/>
          </p:nvGraphicFramePr>
          <p:xfrm>
            <a:off x="340" y="3188"/>
            <a:ext cx="303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r:id="rId13" imgW="2476500" imgH="368300" progId="Equation.3">
                    <p:embed/>
                  </p:oleObj>
                </mc:Choice>
                <mc:Fallback>
                  <p:oleObj r:id="rId13" imgW="2476500" imgH="3683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0" y="3188"/>
                          <a:ext cx="3039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3149" name="文本框 773148"/>
            <p:cNvSpPr txBox="1"/>
            <p:nvPr/>
          </p:nvSpPr>
          <p:spPr>
            <a:xfrm>
              <a:off x="3301" y="3200"/>
              <a:ext cx="14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en-US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为离散型)</a:t>
              </a:r>
            </a:p>
          </p:txBody>
        </p:sp>
      </p:grpSp>
      <p:graphicFrame>
        <p:nvGraphicFramePr>
          <p:cNvPr id="773150" name="对象 773149"/>
          <p:cNvGraphicFramePr>
            <a:graphicFrameLocks noChangeAspect="1"/>
          </p:cNvGraphicFramePr>
          <p:nvPr/>
        </p:nvGraphicFramePr>
        <p:xfrm>
          <a:off x="3966845" y="5892165"/>
          <a:ext cx="51927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r:id="rId15" imgW="2853690" imgH="215900" progId="Equation.3">
                  <p:embed/>
                </p:oleObj>
              </mc:Choice>
              <mc:Fallback>
                <p:oleObj r:id="rId15" imgW="2853690" imgH="215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6845" y="5892165"/>
                        <a:ext cx="5192713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53" name="文本框 773152"/>
          <p:cNvSpPr txBox="1"/>
          <p:nvPr/>
        </p:nvSpPr>
        <p:spPr>
          <a:xfrm>
            <a:off x="1795145" y="1062990"/>
            <a:ext cx="3244850" cy="519113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矩估计的一般情形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34594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grpSp>
        <p:nvGrpSpPr>
          <p:cNvPr id="772114" name="组合 772113"/>
          <p:cNvGrpSpPr/>
          <p:nvPr/>
        </p:nvGrpSpPr>
        <p:grpSpPr>
          <a:xfrm>
            <a:off x="1846580" y="1095375"/>
            <a:ext cx="7727950" cy="2087563"/>
            <a:chOff x="486" y="790"/>
            <a:chExt cx="4868" cy="1315"/>
          </a:xfrm>
        </p:grpSpPr>
        <p:sp>
          <p:nvSpPr>
            <p:cNvPr id="772101" name="矩形 772100"/>
            <p:cNvSpPr/>
            <p:nvPr/>
          </p:nvSpPr>
          <p:spPr>
            <a:xfrm>
              <a:off x="486" y="790"/>
              <a:ext cx="4868" cy="1315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72102" name="对象 772101"/>
            <p:cNvGraphicFramePr>
              <a:graphicFrameLocks noChangeAspect="1"/>
            </p:cNvGraphicFramePr>
            <p:nvPr/>
          </p:nvGraphicFramePr>
          <p:xfrm>
            <a:off x="531" y="1153"/>
            <a:ext cx="3992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r:id="rId3" imgW="3288030" imgH="431800" progId="Equation.3">
                    <p:embed/>
                  </p:oleObj>
                </mc:Choice>
                <mc:Fallback>
                  <p:oleObj r:id="rId3" imgW="3288030" imgH="4318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1" y="1153"/>
                          <a:ext cx="3992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2103" name="对象 772102"/>
            <p:cNvGraphicFramePr>
              <a:graphicFrameLocks noChangeAspect="1"/>
            </p:cNvGraphicFramePr>
            <p:nvPr/>
          </p:nvGraphicFramePr>
          <p:xfrm>
            <a:off x="486" y="1728"/>
            <a:ext cx="43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r:id="rId5" imgW="3467100" imgH="228600" progId="Equation.3">
                    <p:embed/>
                  </p:oleObj>
                </mc:Choice>
                <mc:Fallback>
                  <p:oleObj r:id="rId5" imgW="3467100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6" y="1728"/>
                          <a:ext cx="4355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2104" name="文本框 772103"/>
            <p:cNvSpPr txBox="1"/>
            <p:nvPr/>
          </p:nvSpPr>
          <p:spPr>
            <a:xfrm>
              <a:off x="486" y="835"/>
              <a:ext cx="25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依据“辛钦大数定律</a:t>
              </a:r>
              <a:r>
                <a:rPr lang="en-US" altLang="zh-CN" sz="28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有：</a:t>
              </a:r>
            </a:p>
          </p:txBody>
        </p:sp>
      </p:grpSp>
      <p:grpSp>
        <p:nvGrpSpPr>
          <p:cNvPr id="772115" name="组合 772114"/>
          <p:cNvGrpSpPr/>
          <p:nvPr/>
        </p:nvGrpSpPr>
        <p:grpSpPr>
          <a:xfrm>
            <a:off x="1765618" y="3376613"/>
            <a:ext cx="7842250" cy="2524125"/>
            <a:chOff x="435" y="2227"/>
            <a:chExt cx="4940" cy="1590"/>
          </a:xfrm>
        </p:grpSpPr>
        <p:grpSp>
          <p:nvGrpSpPr>
            <p:cNvPr id="772111" name="组合 772110"/>
            <p:cNvGrpSpPr/>
            <p:nvPr/>
          </p:nvGrpSpPr>
          <p:grpSpPr>
            <a:xfrm>
              <a:off x="435" y="2633"/>
              <a:ext cx="4940" cy="1184"/>
              <a:chOff x="635" y="2193"/>
              <a:chExt cx="4940" cy="1184"/>
            </a:xfrm>
          </p:grpSpPr>
          <p:sp>
            <p:nvSpPr>
              <p:cNvPr id="772107" name="矩形 772106"/>
              <p:cNvSpPr/>
              <p:nvPr/>
            </p:nvSpPr>
            <p:spPr>
              <a:xfrm>
                <a:off x="661" y="2206"/>
                <a:ext cx="4877" cy="1171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2108" name="文本框 772107"/>
              <p:cNvSpPr txBox="1"/>
              <p:nvPr/>
            </p:nvSpPr>
            <p:spPr>
              <a:xfrm>
                <a:off x="635" y="2597"/>
                <a:ext cx="31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rgbClr val="0000FF"/>
                  </a:buClr>
                  <a:buChar char="•"/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样本矩作为相应总体矩的估计量；</a:t>
                </a:r>
              </a:p>
            </p:txBody>
          </p:sp>
          <p:sp>
            <p:nvSpPr>
              <p:cNvPr id="772109" name="文本框 772108"/>
              <p:cNvSpPr txBox="1"/>
              <p:nvPr/>
            </p:nvSpPr>
            <p:spPr>
              <a:xfrm>
                <a:off x="635" y="3013"/>
                <a:ext cx="49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Clr>
                    <a:srgbClr val="0000FF"/>
                  </a:buClr>
                  <a:buChar char="•"/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样本矩的连续函数作为相应总体矩的连续函数的估计量</a:t>
                </a:r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</p:txBody>
          </p:sp>
          <p:sp>
            <p:nvSpPr>
              <p:cNvPr id="772110" name="文本框 772109"/>
              <p:cNvSpPr txBox="1"/>
              <p:nvPr/>
            </p:nvSpPr>
            <p:spPr>
              <a:xfrm>
                <a:off x="704" y="2193"/>
                <a:ext cx="21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矩估计的基本思想：</a:t>
                </a:r>
              </a:p>
            </p:txBody>
          </p:sp>
        </p:grpSp>
        <p:sp>
          <p:nvSpPr>
            <p:cNvPr id="772112" name="下箭头 772111"/>
            <p:cNvSpPr/>
            <p:nvPr/>
          </p:nvSpPr>
          <p:spPr>
            <a:xfrm>
              <a:off x="2338" y="2227"/>
              <a:ext cx="1050" cy="33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72113" name="图片 772112" descr="卡通人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2843" y="1851025"/>
            <a:ext cx="1646237" cy="1714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72133" name="组合 772132"/>
          <p:cNvGrpSpPr/>
          <p:nvPr/>
        </p:nvGrpSpPr>
        <p:grpSpPr>
          <a:xfrm>
            <a:off x="8363268" y="3635375"/>
            <a:ext cx="1906587" cy="2846388"/>
            <a:chOff x="4201" y="1753"/>
            <a:chExt cx="1201" cy="1793"/>
          </a:xfrm>
        </p:grpSpPr>
        <p:sp>
          <p:nvSpPr>
            <p:cNvPr id="772134" name="矩形 772133"/>
            <p:cNvSpPr/>
            <p:nvPr/>
          </p:nvSpPr>
          <p:spPr>
            <a:xfrm>
              <a:off x="4201" y="1753"/>
              <a:ext cx="1178" cy="1779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72135" name="图片 7721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4" y="1784"/>
              <a:ext cx="1099" cy="13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72136" name="文本框 772135"/>
            <p:cNvSpPr txBox="1"/>
            <p:nvPr/>
          </p:nvSpPr>
          <p:spPr>
            <a:xfrm>
              <a:off x="4203" y="3135"/>
              <a:ext cx="11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000" b="1" dirty="0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b="1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K</a:t>
              </a:r>
              <a:r>
                <a:rPr lang="en-US" altLang="zh-CN" sz="2000" b="1">
                  <a:solidFill>
                    <a:srgbClr val="FFFFFF"/>
                  </a:solidFill>
                  <a:latin typeface="微软雅黑" panose="020B0503020204020204" pitchFamily="34" charset="-122"/>
                  <a:ea typeface="仿宋_GB2312" pitchFamily="49" charset="-122"/>
                </a:rPr>
                <a:t>·</a:t>
              </a:r>
              <a:r>
                <a:rPr lang="zh-CN" altLang="en-US" sz="2000" b="1" dirty="0">
                  <a:solidFill>
                    <a:srgbClr val="FFFFFF"/>
                  </a:solidFill>
                  <a:latin typeface="Monotype Corsiva" panose="03010101010201010101" pitchFamily="66" charset="0"/>
                  <a:ea typeface="楷体_GB2312" pitchFamily="49" charset="-122"/>
                </a:rPr>
                <a:t>皮尔逊</a:t>
              </a:r>
              <a:r>
                <a:rPr lang="zh-CN" altLang="en-US" sz="2000" b="1" dirty="0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72137" name="矩形 772136"/>
            <p:cNvSpPr/>
            <p:nvPr/>
          </p:nvSpPr>
          <p:spPr>
            <a:xfrm>
              <a:off x="4202" y="3296"/>
              <a:ext cx="1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（</a:t>
              </a:r>
              <a:r>
                <a:rPr lang="en-US" altLang="zh-CN" sz="2000" b="1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1857-1936</a:t>
              </a:r>
              <a:r>
                <a:rPr lang="zh-CN" altLang="en-US" sz="2000" b="1" dirty="0">
                  <a:solidFill>
                    <a:srgbClr val="FFFFFF"/>
                  </a:solidFill>
                  <a:latin typeface="Monotype Corsiva" panose="03010101010201010101" pitchFamily="66" charset="0"/>
                  <a:ea typeface="微软雅黑" panose="020B0503020204020204" pitchFamily="34" charset="-122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029810"/>
            <a:ext cx="10331023" cy="5362112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lvl="2" indent="0">
              <a:lnSpc>
                <a:spcPct val="300000"/>
              </a:lnSpc>
              <a:buFont typeface="Wingdings" panose="05000000000000000000" pitchFamily="2" charset="2"/>
              <a:buNone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3200"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点估计</a:t>
            </a:r>
          </a:p>
        </p:txBody>
      </p:sp>
      <p:sp>
        <p:nvSpPr>
          <p:cNvPr id="602145" name="矩形 602144"/>
          <p:cNvSpPr/>
          <p:nvPr/>
        </p:nvSpPr>
        <p:spPr>
          <a:xfrm>
            <a:off x="2019300" y="2272983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buFont typeface="Monotype Sort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Step1: </a:t>
            </a:r>
            <a:r>
              <a:rPr lang="en-US" altLang="zh-CN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总体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阶原点矩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lang="en-US" altLang="zh-CN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="1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i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=1,2,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</a:p>
        </p:txBody>
      </p:sp>
      <p:sp>
        <p:nvSpPr>
          <p:cNvPr id="602149" name="矩形 602148"/>
          <p:cNvSpPr/>
          <p:nvPr/>
        </p:nvSpPr>
        <p:spPr>
          <a:xfrm>
            <a:off x="2023745" y="1757045"/>
            <a:ext cx="561530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设总体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的分布函数中含有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个未知参数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02153" name="文本框 602152"/>
          <p:cNvSpPr txBox="1"/>
          <p:nvPr/>
        </p:nvSpPr>
        <p:spPr>
          <a:xfrm>
            <a:off x="2083435" y="4241165"/>
            <a:ext cx="6048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buFont typeface="Monotype Sorts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Step2:</a:t>
            </a:r>
            <a:r>
              <a:rPr lang="en-US" altLang="zh-CN" b="1">
                <a:solidFill>
                  <a:srgbClr val="FF0000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算出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j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阶样本原点矩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02168" name="组合 602167"/>
          <p:cNvGrpSpPr/>
          <p:nvPr/>
        </p:nvGrpSpPr>
        <p:grpSpPr>
          <a:xfrm>
            <a:off x="2008188" y="4854258"/>
            <a:ext cx="8310562" cy="515938"/>
            <a:chOff x="261" y="2993"/>
            <a:chExt cx="5235" cy="325"/>
          </a:xfrm>
        </p:grpSpPr>
        <p:sp>
          <p:nvSpPr>
            <p:cNvPr id="602155" name="文本框 602154"/>
            <p:cNvSpPr txBox="1"/>
            <p:nvPr/>
          </p:nvSpPr>
          <p:spPr>
            <a:xfrm>
              <a:off x="261" y="3030"/>
              <a:ext cx="1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Step3:</a:t>
              </a:r>
              <a:r>
                <a:rPr lang="en-US" altLang="zh-CN" b="1">
                  <a:solidFill>
                    <a:srgbClr val="FF0000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令</a:t>
              </a:r>
              <a:endPara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2156" name="矩形 602155"/>
            <p:cNvSpPr/>
            <p:nvPr/>
          </p:nvSpPr>
          <p:spPr>
            <a:xfrm>
              <a:off x="2621" y="2993"/>
              <a:ext cx="28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得关于</a:t>
              </a:r>
              <a:r>
                <a:rPr lang="zh-CN" altLang="en-US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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,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,,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Symbol" panose="05050102010706020507" pitchFamily="18" charset="2"/>
                </a:rPr>
                <a:t>k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 方程（组）</a:t>
              </a:r>
            </a:p>
          </p:txBody>
        </p:sp>
      </p:grpSp>
      <p:sp>
        <p:nvSpPr>
          <p:cNvPr id="602159" name="文本框 602158"/>
          <p:cNvSpPr txBox="1"/>
          <p:nvPr/>
        </p:nvSpPr>
        <p:spPr>
          <a:xfrm>
            <a:off x="2047875" y="5377815"/>
            <a:ext cx="604012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>
                <a:solidFill>
                  <a:srgbClr val="0000FF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Step4:</a:t>
            </a:r>
            <a:r>
              <a:rPr lang="en-US" altLang="zh-CN" b="1">
                <a:solidFill>
                  <a:srgbClr val="FF0000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解上述方程（组），其解记为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02166" name="组合 602165"/>
          <p:cNvGrpSpPr/>
          <p:nvPr/>
        </p:nvGrpSpPr>
        <p:grpSpPr>
          <a:xfrm>
            <a:off x="2024063" y="2817813"/>
            <a:ext cx="8382000" cy="1055687"/>
            <a:chOff x="295" y="1703"/>
            <a:chExt cx="5280" cy="665"/>
          </a:xfrm>
        </p:grpSpPr>
        <p:sp>
          <p:nvSpPr>
            <p:cNvPr id="602147" name="文本框 602146"/>
            <p:cNvSpPr txBox="1"/>
            <p:nvPr/>
          </p:nvSpPr>
          <p:spPr>
            <a:xfrm>
              <a:off x="295" y="1703"/>
              <a:ext cx="5280" cy="6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一般地</a:t>
              </a:r>
              <a:r>
                <a:rPr lang="en-US" altLang="zh-CN" b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</a:rPr>
                <a:t>,</a:t>
              </a:r>
              <a:r>
                <a:rPr lang="en-US" altLang="zh-CN" b="1" err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j</a:t>
              </a:r>
              <a:r>
                <a:rPr lang="zh-CN" altLang="en-US" b="1" dirty="0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（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j=1,2,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,k</a:t>
              </a:r>
              <a:r>
                <a:rPr lang="zh-CN" altLang="en-US" b="1" dirty="0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）</a:t>
              </a: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是总体分布中的参数</a:t>
              </a:r>
              <a:r>
                <a:rPr lang="zh-CN" altLang="en-US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,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b="1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,,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</a:p>
            <a:p>
              <a:pPr eaLnBrk="1" hangingPunct="1">
                <a:lnSpc>
                  <a:spcPct val="130000"/>
                </a:lnSpc>
                <a:buClr>
                  <a:schemeClr val="bg1"/>
                </a:buClr>
              </a:pPr>
              <a:r>
                <a:rPr lang="zh-CN" altLang="en-US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的函数，记为</a:t>
              </a:r>
              <a:endPara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2148" name="文本框 602147"/>
            <p:cNvSpPr txBox="1"/>
            <p:nvPr/>
          </p:nvSpPr>
          <p:spPr>
            <a:xfrm>
              <a:off x="1502" y="2057"/>
              <a:ext cx="3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chemeClr val="bg1"/>
                </a:buClr>
              </a:pPr>
              <a:r>
                <a:rPr lang="en-US" altLang="zh-CN" b="1" err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-25000" err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j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 (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r>
                <a:rPr lang="en-US" altLang="zh-CN" b="1" baseline="-25000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,</a:t>
              </a:r>
              <a:r>
                <a:rPr lang="en-US" altLang="zh-CN" b="1" baseline="-25000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,,</a:t>
              </a:r>
              <a:r>
                <a:rPr lang="en-US" altLang="zh-CN" b="1" baseline="-25000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) , (m=1,2, 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 </a:t>
              </a:r>
              <a:r>
                <a:rPr lang="en-US" altLang="zh-CN" b="1">
                  <a:solidFill>
                    <a:srgbClr val="0000FF"/>
                  </a:solidFill>
                  <a:latin typeface="Monotype Corsiva" panose="03010101010201010101" pitchFamily="66" charset="0"/>
                  <a:ea typeface="宋体" panose="02010600030101010101" pitchFamily="2" charset="-122"/>
                </a:rPr>
                <a:t>,k)</a:t>
              </a:r>
            </a:p>
          </p:txBody>
        </p:sp>
        <p:sp>
          <p:nvSpPr>
            <p:cNvPr id="602162" name="双括号 602161"/>
            <p:cNvSpPr/>
            <p:nvPr/>
          </p:nvSpPr>
          <p:spPr>
            <a:xfrm>
              <a:off x="307" y="1800"/>
              <a:ext cx="4729" cy="568"/>
            </a:xfrm>
            <a:prstGeom prst="bracketPair">
              <a:avLst>
                <a:gd name="adj" fmla="val 16667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2170" name="文本框 602169"/>
          <p:cNvSpPr txBox="1"/>
          <p:nvPr/>
        </p:nvSpPr>
        <p:spPr>
          <a:xfrm>
            <a:off x="1835150" y="1064895"/>
            <a:ext cx="3163888" cy="519113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矩估计的基本步骤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6191250" y="1709420"/>
          <a:ext cx="168338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3" imgW="1217295" imgH="436880" progId="Equation.KSEE3">
                  <p:embed/>
                </p:oleObj>
              </mc:Choice>
              <mc:Fallback>
                <p:oleObj r:id="rId3" imgW="1217295" imgH="43688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1250" y="1709420"/>
                        <a:ext cx="168338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000375" y="4786630"/>
          <a:ext cx="283527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5" imgW="2616200" imgH="487045" progId="Equation.KSEE3">
                  <p:embed/>
                </p:oleObj>
              </mc:Choice>
              <mc:Fallback>
                <p:oleObj r:id="rId5" imgW="2616200" imgH="48704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4786630"/>
                        <a:ext cx="283527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879975" y="4084320"/>
          <a:ext cx="3422650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7" imgW="2985770" imgH="668655" progId="Equation.KSEE3">
                  <p:embed/>
                </p:oleObj>
              </mc:Choice>
              <mc:Fallback>
                <p:oleObj r:id="rId7" imgW="2985770" imgH="66865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9975" y="4084320"/>
                        <a:ext cx="3422650" cy="7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583940" y="5687060"/>
          <a:ext cx="422465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9" imgW="4065905" imgH="556895" progId="Equation.KSEE3">
                  <p:embed/>
                </p:oleObj>
              </mc:Choice>
              <mc:Fallback>
                <p:oleObj r:id="rId9" imgW="4065905" imgH="55689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3940" y="5687060"/>
                        <a:ext cx="422465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1521</Words>
  <Application>Microsoft Office PowerPoint</Application>
  <PresentationFormat>宽屏</PresentationFormat>
  <Paragraphs>220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Math1</vt:lpstr>
      <vt:lpstr>Monotype Sorts</vt:lpstr>
      <vt:lpstr>等线</vt:lpstr>
      <vt:lpstr>等线 Light</vt:lpstr>
      <vt:lpstr>仿宋_GB2312</vt:lpstr>
      <vt:lpstr>黑体</vt:lpstr>
      <vt:lpstr>华文琥珀</vt:lpstr>
      <vt:lpstr>楷体_GB2312</vt:lpstr>
      <vt:lpstr>宋体</vt:lpstr>
      <vt:lpstr>微软雅黑</vt:lpstr>
      <vt:lpstr>Arial</vt:lpstr>
      <vt:lpstr>Monotype Corsiva</vt:lpstr>
      <vt:lpstr>Symbol</vt:lpstr>
      <vt:lpstr>Times New Roman</vt:lpstr>
      <vt:lpstr>Wingdings</vt:lpstr>
      <vt:lpstr>自定义设计方案</vt:lpstr>
      <vt:lpstr>Microsoft 公式 3.0</vt:lpstr>
      <vt:lpstr>WPS 公式 3.0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120</cp:revision>
  <dcterms:created xsi:type="dcterms:W3CDTF">2017-09-02T13:34:00Z</dcterms:created>
  <dcterms:modified xsi:type="dcterms:W3CDTF">2018-06-07T13:59:23Z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