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2"/>
  </p:notesMasterIdLst>
  <p:sldIdLst>
    <p:sldId id="272" r:id="rId2"/>
    <p:sldId id="261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93" r:id="rId26"/>
    <p:sldId id="294" r:id="rId27"/>
    <p:sldId id="283" r:id="rId28"/>
    <p:sldId id="284" r:id="rId29"/>
    <p:sldId id="285" r:id="rId30"/>
    <p:sldId id="290" r:id="rId31"/>
    <p:sldId id="291" r:id="rId32"/>
    <p:sldId id="292" r:id="rId33"/>
    <p:sldId id="295" r:id="rId34"/>
    <p:sldId id="296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13" r:id="rId44"/>
    <p:sldId id="314" r:id="rId45"/>
    <p:sldId id="315" r:id="rId46"/>
    <p:sldId id="316" r:id="rId47"/>
    <p:sldId id="319" r:id="rId48"/>
    <p:sldId id="318" r:id="rId49"/>
    <p:sldId id="320" r:id="rId50"/>
    <p:sldId id="258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  <a:srgbClr val="FFFC00"/>
    <a:srgbClr val="F5F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46"/>
  </p:normalViewPr>
  <p:slideViewPr>
    <p:cSldViewPr snapToGrid="0" snapToObjects="1">
      <p:cViewPr varScale="1">
        <p:scale>
          <a:sx n="109" d="100"/>
          <a:sy n="109" d="100"/>
        </p:scale>
        <p:origin x="6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image" Target="../media/image8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FA71E-5748-E34C-8AB4-B7A054ADA63A}" type="datetimeFigureOut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F773C-2958-7540-8A49-342401306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行乘列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F773C-2958-7540-8A49-34240130677B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0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80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12" Type="http://schemas.openxmlformats.org/officeDocument/2006/relationships/image" Target="../media/image79.wmf"/><Relationship Id="rId2" Type="http://schemas.openxmlformats.org/officeDocument/2006/relationships/image" Target="../media/image6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9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8.wmf"/><Relationship Id="rId4" Type="http://schemas.openxmlformats.org/officeDocument/2006/relationships/image" Target="../media/image89.wmf"/><Relationship Id="rId9" Type="http://schemas.openxmlformats.org/officeDocument/2006/relationships/image" Target="../media/image9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3.w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97.wmf"/><Relationship Id="rId7" Type="http://schemas.openxmlformats.org/officeDocument/2006/relationships/image" Target="../media/image86.wmf"/><Relationship Id="rId2" Type="http://schemas.openxmlformats.org/officeDocument/2006/relationships/image" Target="../media/image9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8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7" Type="http://schemas.openxmlformats.org/officeDocument/2006/relationships/image" Target="../media/image133.wmf"/><Relationship Id="rId2" Type="http://schemas.openxmlformats.org/officeDocument/2006/relationships/image" Target="../media/image12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22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5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7" Type="http://schemas.openxmlformats.org/officeDocument/2006/relationships/image" Target="../media/image135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18416" y="1329559"/>
            <a:ext cx="53873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课题</a:t>
            </a:r>
            <a:r>
              <a:rPr kumimoji="1" lang="en-US" altLang="zh-CN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</a:t>
            </a:r>
            <a:r>
              <a:rPr kumimoji="1" lang="zh-CN" altLang="en-US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矩阵初等变换</a:t>
            </a:r>
          </a:p>
        </p:txBody>
      </p:sp>
      <p:sp>
        <p:nvSpPr>
          <p:cNvPr id="5" name="文本框 4"/>
          <p:cNvSpPr txBox="1"/>
          <p:nvPr/>
        </p:nvSpPr>
        <p:spPr>
          <a:xfrm flipH="1">
            <a:off x="6814820" y="2972435"/>
            <a:ext cx="3467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讲师</a:t>
            </a:r>
            <a:r>
              <a:rPr kumimoji="1" lang="en-US" altLang="zh-CN" sz="3600" b="1" dirty="0">
                <a:solidFill>
                  <a:schemeClr val="bg1"/>
                </a:solidFill>
                <a:latin typeface="+mj-lt"/>
                <a:ea typeface="华文琥珀" panose="02010800040101010101" charset="-122"/>
                <a:cs typeface="华文琥珀" panose="02010800040101010101" charset="-122"/>
              </a:rPr>
              <a:t>:Seven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老师</a:t>
            </a:r>
            <a:endParaRPr kumimoji="1" lang="zh-CN" altLang="en-US" sz="3600" b="1" dirty="0">
              <a:solidFill>
                <a:schemeClr val="bg1"/>
              </a:solidFill>
              <a:latin typeface="+mj-lt"/>
              <a:ea typeface="华文琥珀" panose="02010800040101010101" charset="-122"/>
              <a:cs typeface="华文琥珀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4115" y="4293329"/>
            <a:ext cx="59283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2018-05-25</a:t>
            </a:r>
            <a:r>
              <a:rPr lang="zh-CN" altLang="en-US" sz="2400" b="1" dirty="0">
                <a:solidFill>
                  <a:schemeClr val="bg1"/>
                </a:solidFill>
              </a:rPr>
              <a:t>（周五）上课时间</a:t>
            </a:r>
            <a:r>
              <a:rPr lang="en-US" altLang="zh-CN" sz="2400" b="1" dirty="0">
                <a:solidFill>
                  <a:schemeClr val="bg1"/>
                </a:solidFill>
              </a:rPr>
              <a:t>20:00-22:00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2"/>
          <p:cNvSpPr/>
          <p:nvPr/>
        </p:nvSpPr>
        <p:spPr>
          <a:xfrm>
            <a:off x="1116965" y="1262380"/>
            <a:ext cx="10330815" cy="505396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8" name="文本框 4"/>
          <p:cNvSpPr txBox="1"/>
          <p:nvPr/>
        </p:nvSpPr>
        <p:spPr>
          <a:xfrm rot="20615195">
            <a:off x="685116" y="325592"/>
            <a:ext cx="2131695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 altLang="en-US" b="1" dirty="0">
                <a:solidFill>
                  <a:srgbClr val="CC0099"/>
                </a:solidFill>
                <a:latin typeface="楷体_GB2312" charset="-122"/>
                <a:ea typeface="楷体_GB2312" charset="-122"/>
                <a:cs typeface="+mj-cs"/>
                <a:sym typeface="楷体_GB2312" charset="-122"/>
              </a:rPr>
              <a:t>矩阵的运算</a:t>
            </a:r>
            <a:endParaRPr dirty="0"/>
          </a:p>
        </p:txBody>
      </p:sp>
      <p:sp>
        <p:nvSpPr>
          <p:cNvPr id="140289" name="Rectangle 2"/>
          <p:cNvSpPr>
            <a:spLocks noChangeAspect="1"/>
          </p:cNvSpPr>
          <p:nvPr/>
        </p:nvSpPr>
        <p:spPr>
          <a:xfrm>
            <a:off x="2006600" y="1297305"/>
            <a:ext cx="7773988" cy="11445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4400" b="1" dirty="0">
                <a:solidFill>
                  <a:srgbClr val="00007D"/>
                </a:solidFill>
                <a:latin typeface="Arial" panose="020B0604020202020204" pitchFamily="34" charset="0"/>
                <a:ea typeface="楷体_GB2312" charset="-122"/>
              </a:rPr>
              <a:t>数与矩阵相乘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0290" name="Text Box 3"/>
          <p:cNvSpPr/>
          <p:nvPr/>
        </p:nvSpPr>
        <p:spPr>
          <a:xfrm>
            <a:off x="2189163" y="2405380"/>
            <a:ext cx="7905750" cy="5683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楷体_GB2312" charset="-122"/>
                <a:ea typeface="楷体_GB2312" charset="-122"/>
                <a:sym typeface="楷体_GB2312" charset="-122"/>
              </a:rPr>
              <a:t>定义：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数</a:t>
            </a:r>
            <a:r>
              <a:rPr lang="zh-CN" altLang="en-US" sz="2400" b="1" i="1" dirty="0">
                <a:solidFill>
                  <a:srgbClr val="000000"/>
                </a:solidFill>
                <a:latin typeface="Symbol" panose="05050102010706020507" pitchFamily="2" charset="2"/>
                <a:ea typeface="楷体_GB2312" charset="-122"/>
                <a:sym typeface="Symbol" panose="05050102010706020507" pitchFamily="2" charset="2"/>
              </a:rPr>
              <a:t> </a:t>
            </a:r>
            <a:r>
              <a:rPr lang="en-US" altLang="x-none" sz="2400" b="1" i="1" dirty="0">
                <a:solidFill>
                  <a:srgbClr val="000000"/>
                </a:solidFill>
                <a:latin typeface="Symbol" panose="05050102010706020507" pitchFamily="2" charset="2"/>
                <a:ea typeface="楷体_GB2312" charset="-122"/>
                <a:sym typeface="Symbol" panose="05050102010706020507" pitchFamily="2" charset="2"/>
              </a:rPr>
              <a:t>l 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与矩阵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的乘积记作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FF0000"/>
                </a:solidFill>
                <a:latin typeface="Symbol" panose="05050102010706020507" pitchFamily="2" charset="2"/>
                <a:ea typeface="楷体_GB2312" charset="-122"/>
                <a:sym typeface="Symbol" panose="05050102010706020507" pitchFamily="2" charset="2"/>
              </a:rPr>
              <a:t>l</a:t>
            </a:r>
            <a:r>
              <a:rPr lang="en-US" altLang="x-none" sz="2400" b="1" i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A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或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en-US" altLang="x-none" sz="2400" b="1" i="1" dirty="0">
                <a:solidFill>
                  <a:srgbClr val="FF0000"/>
                </a:solidFill>
                <a:latin typeface="Symbol" panose="05050102010706020507" pitchFamily="2" charset="2"/>
                <a:ea typeface="楷体_GB2312" charset="-122"/>
                <a:sym typeface="Symbol" panose="05050102010706020507" pitchFamily="2" charset="2"/>
              </a:rPr>
              <a:t>l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，规定为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0292" name="图片 141316"/>
          <p:cNvPicPr/>
          <p:nvPr/>
        </p:nvPicPr>
        <p:blipFill>
          <a:blip r:embed="rId2"/>
          <a:stretch>
            <a:fillRect/>
          </a:stretch>
        </p:blipFill>
        <p:spPr>
          <a:xfrm>
            <a:off x="3692525" y="3439319"/>
            <a:ext cx="4826000" cy="1879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2"/>
          <p:cNvSpPr/>
          <p:nvPr/>
        </p:nvSpPr>
        <p:spPr>
          <a:xfrm>
            <a:off x="1116965" y="1262380"/>
            <a:ext cx="10330815" cy="505396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8" name="文本框 4"/>
          <p:cNvSpPr txBox="1"/>
          <p:nvPr/>
        </p:nvSpPr>
        <p:spPr>
          <a:xfrm rot="20615195">
            <a:off x="685116" y="325592"/>
            <a:ext cx="2131695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 altLang="en-US" b="1" dirty="0">
                <a:solidFill>
                  <a:srgbClr val="CC0099"/>
                </a:solidFill>
                <a:latin typeface="楷体_GB2312" charset="-122"/>
                <a:ea typeface="楷体_GB2312" charset="-122"/>
                <a:cs typeface="+mj-cs"/>
                <a:sym typeface="楷体_GB2312" charset="-122"/>
              </a:rPr>
              <a:t>矩阵的运算</a:t>
            </a:r>
            <a:endParaRPr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2857500" y="1814195"/>
          <a:ext cx="6616065" cy="4460875"/>
        </p:xfrm>
        <a:graphic>
          <a:graphicData uri="http://schemas.openxmlformats.org/drawingml/2006/table">
            <a:tbl>
              <a:tblPr/>
              <a:tblGrid>
                <a:gridCol w="462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2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0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400" b="1" baseline="0">
                        <a:solidFill>
                          <a:schemeClr val="tx1"/>
                        </a:solidFill>
                        <a:latin typeface="楷体_GB2312" charset="-122"/>
                        <a:ea typeface="楷体_GB2312" charset="-122"/>
                        <a:sym typeface="楷体_GB2312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charset="-122"/>
                          <a:sym typeface="Arial" panose="020B0604020202020204" pitchFamily="34" charset="0"/>
                        </a:rPr>
                        <a:t>结合律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charset="-122"/>
                          <a:sym typeface="Arial" panose="020B0604020202020204" pitchFamily="34" charset="0"/>
                        </a:rPr>
                        <a:t>分配律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52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  <a:sym typeface="Arial" panose="020B0604020202020204" pitchFamily="34" charset="0"/>
                        </a:rPr>
                        <a:t>备注</a:t>
                      </a:r>
                      <a:endParaRPr lang="zh-CN" altLang="en-US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400" b="1" baseline="0">
                        <a:solidFill>
                          <a:schemeClr val="tx1"/>
                        </a:solidFill>
                        <a:latin typeface="楷体_GB2312" charset="-122"/>
                        <a:ea typeface="楷体_GB2312" charset="-122"/>
                        <a:sym typeface="楷体_GB2312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1334" name="Rectangle 23"/>
          <p:cNvSpPr/>
          <p:nvPr/>
        </p:nvSpPr>
        <p:spPr>
          <a:xfrm>
            <a:off x="2855595" y="1262380"/>
            <a:ext cx="38500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7D"/>
                </a:solidFill>
                <a:latin typeface="楷体_GB2312" charset="-122"/>
                <a:ea typeface="楷体_GB2312" charset="-122"/>
                <a:sym typeface="楷体_GB2312" charset="-122"/>
              </a:rPr>
              <a:t>数乘矩阵的运算规律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2367" name="Rectangle 41"/>
          <p:cNvSpPr/>
          <p:nvPr/>
        </p:nvSpPr>
        <p:spPr>
          <a:xfrm>
            <a:off x="6075680" y="1914525"/>
            <a:ext cx="339788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设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、</a:t>
            </a:r>
            <a:r>
              <a:rPr lang="en-US" altLang="x-none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是同型矩阵，</a:t>
            </a:r>
            <a:r>
              <a:rPr lang="en-US" altLang="x-none" b="1" i="1" dirty="0">
                <a:solidFill>
                  <a:srgbClr val="000000"/>
                </a:solidFill>
                <a:latin typeface="Symbol" panose="05050102010706020507" pitchFamily="2" charset="2"/>
                <a:ea typeface="楷体_GB2312" charset="-122"/>
                <a:sym typeface="Symbol" panose="05050102010706020507" pitchFamily="2" charset="2"/>
              </a:rPr>
              <a:t>l</a:t>
            </a:r>
            <a:r>
              <a:rPr lang="en-US" altLang="x-none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,</a:t>
            </a:r>
            <a:r>
              <a:rPr lang="en-US" altLang="x-none" b="1" dirty="0">
                <a:solidFill>
                  <a:srgbClr val="000000"/>
                </a:solidFill>
                <a:latin typeface="Symbol" panose="05050102010706020507" pitchFamily="2" charset="2"/>
                <a:ea typeface="楷体_GB2312" charset="-122"/>
                <a:sym typeface="Symbol" panose="05050102010706020507" pitchFamily="2" charset="2"/>
              </a:rPr>
              <a:t> </a:t>
            </a:r>
            <a:r>
              <a:rPr lang="en-US" altLang="x-none" b="1" i="1" dirty="0">
                <a:solidFill>
                  <a:srgbClr val="000000"/>
                </a:solidFill>
                <a:latin typeface="Symbol" panose="05050102010706020507" pitchFamily="2" charset="2"/>
                <a:ea typeface="楷体_GB2312" charset="-122"/>
                <a:sym typeface="Symbol" panose="05050102010706020507" pitchFamily="2" charset="2"/>
              </a:rPr>
              <a:t>m</a:t>
            </a:r>
            <a:r>
              <a:rPr lang="en-US" altLang="x-none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是数</a:t>
            </a:r>
          </a:p>
        </p:txBody>
      </p:sp>
      <p:sp>
        <p:nvSpPr>
          <p:cNvPr id="142368" name="Rectangle 43"/>
          <p:cNvSpPr/>
          <p:nvPr/>
        </p:nvSpPr>
        <p:spPr>
          <a:xfrm>
            <a:off x="3505200" y="5133975"/>
            <a:ext cx="562419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楷体_GB2312" charset="-122"/>
              </a:rPr>
              <a:t>矩阵相加与数乘矩阵合起来，统称为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charset="-122"/>
              </a:rPr>
              <a:t>矩阵的线性运算</a:t>
            </a:r>
            <a:r>
              <a:rPr lang="en-US" altLang="x-none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.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1344" name="图片 142368"/>
          <p:cNvPicPr/>
          <p:nvPr/>
        </p:nvPicPr>
        <p:blipFill>
          <a:blip r:embed="rId2"/>
          <a:stretch>
            <a:fillRect/>
          </a:stretch>
        </p:blipFill>
        <p:spPr>
          <a:xfrm>
            <a:off x="3515995" y="1953260"/>
            <a:ext cx="1156970" cy="2908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1345" name="图片 142369"/>
          <p:cNvPicPr/>
          <p:nvPr/>
        </p:nvPicPr>
        <p:blipFill>
          <a:blip r:embed="rId3"/>
          <a:stretch>
            <a:fillRect/>
          </a:stretch>
        </p:blipFill>
        <p:spPr>
          <a:xfrm>
            <a:off x="3515360" y="2790825"/>
            <a:ext cx="1332865" cy="2908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1346" name="图片 142370"/>
          <p:cNvPicPr/>
          <p:nvPr/>
        </p:nvPicPr>
        <p:blipFill>
          <a:blip r:embed="rId4"/>
          <a:stretch>
            <a:fillRect/>
          </a:stretch>
        </p:blipFill>
        <p:spPr>
          <a:xfrm>
            <a:off x="3495675" y="3775075"/>
            <a:ext cx="1818640" cy="2908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1347" name="图片 142371"/>
          <p:cNvPicPr/>
          <p:nvPr/>
        </p:nvPicPr>
        <p:blipFill>
          <a:blip r:embed="rId5"/>
          <a:stretch>
            <a:fillRect/>
          </a:stretch>
        </p:blipFill>
        <p:spPr>
          <a:xfrm>
            <a:off x="6983095" y="2839720"/>
            <a:ext cx="1575435" cy="2908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1348" name="图片 142372"/>
          <p:cNvPicPr/>
          <p:nvPr/>
        </p:nvPicPr>
        <p:blipFill>
          <a:blip r:embed="rId6"/>
          <a:stretch>
            <a:fillRect/>
          </a:stretch>
        </p:blipFill>
        <p:spPr>
          <a:xfrm>
            <a:off x="6809105" y="3775075"/>
            <a:ext cx="2091055" cy="2908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1349" name="图片 142373"/>
          <p:cNvPicPr/>
          <p:nvPr/>
        </p:nvPicPr>
        <p:blipFill>
          <a:blip r:embed="rId7"/>
          <a:stretch>
            <a:fillRect/>
          </a:stretch>
        </p:blipFill>
        <p:spPr>
          <a:xfrm>
            <a:off x="3505200" y="4206240"/>
            <a:ext cx="1818640" cy="2908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1350" name="图片 142374"/>
          <p:cNvPicPr/>
          <p:nvPr/>
        </p:nvPicPr>
        <p:blipFill>
          <a:blip r:embed="rId8"/>
          <a:stretch>
            <a:fillRect/>
          </a:stretch>
        </p:blipFill>
        <p:spPr>
          <a:xfrm>
            <a:off x="6870065" y="4142105"/>
            <a:ext cx="2091055" cy="2908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2"/>
          <p:cNvSpPr/>
          <p:nvPr/>
        </p:nvSpPr>
        <p:spPr>
          <a:xfrm>
            <a:off x="1116965" y="1198245"/>
            <a:ext cx="10330815" cy="505396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8" name="文本框 4"/>
          <p:cNvSpPr txBox="1"/>
          <p:nvPr/>
        </p:nvSpPr>
        <p:spPr>
          <a:xfrm rot="20615195">
            <a:off x="685116" y="325592"/>
            <a:ext cx="2131695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 altLang="en-US" b="1" dirty="0">
                <a:solidFill>
                  <a:srgbClr val="CC0099"/>
                </a:solidFill>
                <a:latin typeface="楷体_GB2312" charset="-122"/>
                <a:ea typeface="楷体_GB2312" charset="-122"/>
                <a:cs typeface="+mj-cs"/>
                <a:sym typeface="楷体_GB2312" charset="-122"/>
              </a:rPr>
              <a:t>矩阵的运算</a:t>
            </a:r>
            <a:endParaRPr dirty="0"/>
          </a:p>
        </p:txBody>
      </p:sp>
      <p:sp>
        <p:nvSpPr>
          <p:cNvPr id="146433" name="Rectangle 2"/>
          <p:cNvSpPr>
            <a:spLocks noChangeAspect="1"/>
          </p:cNvSpPr>
          <p:nvPr/>
        </p:nvSpPr>
        <p:spPr>
          <a:xfrm>
            <a:off x="1847215" y="1461135"/>
            <a:ext cx="7773988" cy="11445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4400" b="1" dirty="0">
                <a:solidFill>
                  <a:srgbClr val="00007D"/>
                </a:solidFill>
                <a:latin typeface="Arial" panose="020B0604020202020204" pitchFamily="34" charset="0"/>
                <a:ea typeface="楷体_GB2312" charset="-122"/>
              </a:rPr>
              <a:t>矩阵与矩阵相乘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459" name="Text Box 3"/>
          <p:cNvSpPr/>
          <p:nvPr/>
        </p:nvSpPr>
        <p:spPr>
          <a:xfrm>
            <a:off x="2029778" y="2569210"/>
            <a:ext cx="7905750" cy="12160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lnSpc>
                <a:spcPct val="16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楷体_GB2312" charset="-122"/>
                <a:ea typeface="楷体_GB2312" charset="-122"/>
                <a:sym typeface="楷体_GB2312" charset="-122"/>
              </a:rPr>
              <a:t>定义：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设          ，         ，那么规定矩阵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与矩阵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 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的乘积是一个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m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×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 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矩阵       ，其中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465" name="Text Box 11"/>
          <p:cNvSpPr/>
          <p:nvPr/>
        </p:nvSpPr>
        <p:spPr>
          <a:xfrm>
            <a:off x="2029778" y="5606098"/>
            <a:ext cx="457993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并把此乘积记作 </a:t>
            </a:r>
            <a:r>
              <a:rPr lang="en-US" altLang="x-none" sz="2400" b="1" i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C</a:t>
            </a:r>
            <a:r>
              <a:rPr lang="en-US" altLang="x-none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=  </a:t>
            </a:r>
            <a:r>
              <a:rPr lang="en-US" altLang="x-none" sz="2400" b="1" i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AB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 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6441" name="图片 147465"/>
          <p:cNvPicPr/>
          <p:nvPr/>
        </p:nvPicPr>
        <p:blipFill>
          <a:blip r:embed="rId3"/>
          <a:stretch>
            <a:fillRect/>
          </a:stretch>
        </p:blipFill>
        <p:spPr>
          <a:xfrm>
            <a:off x="3402484" y="2738279"/>
            <a:ext cx="1473200" cy="48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6442" name="图片 147466"/>
          <p:cNvPicPr/>
          <p:nvPr/>
        </p:nvPicPr>
        <p:blipFill>
          <a:blip r:embed="rId4"/>
          <a:stretch>
            <a:fillRect/>
          </a:stretch>
        </p:blipFill>
        <p:spPr>
          <a:xfrm>
            <a:off x="5076871" y="2716054"/>
            <a:ext cx="1409700" cy="48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6443" name="图片 147467"/>
          <p:cNvPicPr/>
          <p:nvPr/>
        </p:nvPicPr>
        <p:blipFill>
          <a:blip r:embed="rId5"/>
          <a:stretch>
            <a:fillRect/>
          </a:stretch>
        </p:blipFill>
        <p:spPr>
          <a:xfrm>
            <a:off x="6135235" y="3333468"/>
            <a:ext cx="1117600" cy="48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6444" name="图片 147468"/>
          <p:cNvPicPr/>
          <p:nvPr/>
        </p:nvPicPr>
        <p:blipFill>
          <a:blip r:embed="rId6"/>
          <a:stretch>
            <a:fillRect/>
          </a:stretch>
        </p:blipFill>
        <p:spPr>
          <a:xfrm>
            <a:off x="3133136" y="3716747"/>
            <a:ext cx="5575300" cy="939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6445" name="图片 147469"/>
          <p:cNvPicPr/>
          <p:nvPr/>
        </p:nvPicPr>
        <p:blipFill>
          <a:blip r:embed="rId7"/>
          <a:stretch>
            <a:fillRect/>
          </a:stretch>
        </p:blipFill>
        <p:spPr>
          <a:xfrm>
            <a:off x="5982653" y="4817576"/>
            <a:ext cx="3822700" cy="444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7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30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ldLvl="0"/>
      <p:bldP spid="147465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2"/>
          <p:cNvSpPr/>
          <p:nvPr/>
        </p:nvSpPr>
        <p:spPr>
          <a:xfrm>
            <a:off x="1155700" y="1108075"/>
            <a:ext cx="10330815" cy="524637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8" name="文本框 4"/>
          <p:cNvSpPr txBox="1"/>
          <p:nvPr/>
        </p:nvSpPr>
        <p:spPr>
          <a:xfrm rot="20615195">
            <a:off x="685116" y="325592"/>
            <a:ext cx="2131695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 altLang="en-US" b="1" dirty="0">
                <a:solidFill>
                  <a:srgbClr val="CC0099"/>
                </a:solidFill>
                <a:latin typeface="楷体_GB2312" charset="-122"/>
                <a:ea typeface="楷体_GB2312" charset="-122"/>
                <a:cs typeface="+mj-cs"/>
                <a:sym typeface="楷体_GB2312" charset="-122"/>
              </a:rPr>
              <a:t>矩阵的运算</a:t>
            </a:r>
            <a:endParaRPr dirty="0"/>
          </a:p>
        </p:txBody>
      </p:sp>
      <p:sp>
        <p:nvSpPr>
          <p:cNvPr id="150529" name="Rectangle 4"/>
          <p:cNvSpPr/>
          <p:nvPr/>
        </p:nvSpPr>
        <p:spPr>
          <a:xfrm>
            <a:off x="1836103" y="1197928"/>
            <a:ext cx="472757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lstStyle/>
          <a:p>
            <a:r>
              <a:rPr lang="zh-CN" altLang="en-US" sz="2800" b="1" dirty="0">
                <a:solidFill>
                  <a:srgbClr val="00007D"/>
                </a:solidFill>
                <a:latin typeface="楷体_GB2312" charset="-122"/>
                <a:ea typeface="楷体_GB2312" charset="-122"/>
                <a:sym typeface="楷体_GB2312" charset="-122"/>
              </a:rPr>
              <a:t>矩阵乘法的运算规律  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1555" name="Rectangle 6"/>
          <p:cNvSpPr/>
          <p:nvPr/>
        </p:nvSpPr>
        <p:spPr>
          <a:xfrm>
            <a:off x="1720533" y="1838008"/>
            <a:ext cx="28924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x-none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(1)</a:t>
            </a:r>
            <a:r>
              <a:rPr lang="en-US" altLang="x-none" sz="2400" b="1" dirty="0">
                <a:solidFill>
                  <a:srgbClr val="FF0000"/>
                </a:solidFill>
                <a:latin typeface="楷体_GB2312" charset="-122"/>
                <a:ea typeface="楷体_GB2312" charset="-122"/>
                <a:sym typeface="楷体_GB231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楷体_GB2312" charset="-122"/>
                <a:ea typeface="楷体_GB2312" charset="-122"/>
                <a:sym typeface="楷体_GB2312" charset="-122"/>
              </a:rPr>
              <a:t>乘法结合律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1557" name="Rectangle 9"/>
          <p:cNvSpPr/>
          <p:nvPr/>
        </p:nvSpPr>
        <p:spPr>
          <a:xfrm>
            <a:off x="1720533" y="2823845"/>
            <a:ext cx="40449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x-none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(3)</a:t>
            </a:r>
            <a:r>
              <a:rPr lang="en-US" altLang="x-none" sz="2400" b="1" dirty="0">
                <a:solidFill>
                  <a:srgbClr val="FF0000"/>
                </a:solidFill>
                <a:latin typeface="楷体_GB2312" charset="-122"/>
                <a:ea typeface="楷体_GB2312" charset="-122"/>
                <a:sym typeface="楷体_GB231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楷体_GB2312" charset="-122"/>
                <a:ea typeface="楷体_GB2312" charset="-122"/>
                <a:sym typeface="楷体_GB2312" charset="-122"/>
              </a:rPr>
              <a:t>乘法对加法的分配律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1559" name="Rectangle 8"/>
          <p:cNvSpPr/>
          <p:nvPr/>
        </p:nvSpPr>
        <p:spPr>
          <a:xfrm>
            <a:off x="1720533" y="2295208"/>
            <a:ext cx="836453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x-none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(2)</a:t>
            </a:r>
            <a:r>
              <a:rPr lang="en-US" altLang="x-none" sz="2400" b="1" dirty="0">
                <a:solidFill>
                  <a:srgbClr val="FF0000"/>
                </a:solidFill>
                <a:latin typeface="楷体_GB2312" charset="-122"/>
                <a:ea typeface="楷体_GB2312" charset="-122"/>
                <a:sym typeface="楷体_GB231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楷体_GB2312" charset="-122"/>
                <a:ea typeface="楷体_GB2312" charset="-122"/>
                <a:sym typeface="楷体_GB2312" charset="-122"/>
              </a:rPr>
              <a:t>数乘和乘法的结合律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               （其中</a:t>
            </a:r>
            <a:r>
              <a:rPr lang="zh-CN" altLang="en-US" sz="2400" b="1" dirty="0">
                <a:solidFill>
                  <a:srgbClr val="000000"/>
                </a:solidFill>
                <a:latin typeface="Symbol" panose="05050102010706020507" pitchFamily="2" charset="2"/>
                <a:ea typeface="楷体_GB2312" charset="-122"/>
                <a:sym typeface="Symbol" panose="05050102010706020507" pitchFamily="2" charset="2"/>
              </a:rPr>
              <a:t> </a:t>
            </a:r>
            <a:r>
              <a:rPr lang="en-US" altLang="x-none" sz="2400" b="1" i="1" dirty="0">
                <a:solidFill>
                  <a:srgbClr val="000000"/>
                </a:solidFill>
                <a:latin typeface="Symbol" panose="05050102010706020507" pitchFamily="2" charset="2"/>
                <a:ea typeface="楷体_GB2312" charset="-122"/>
                <a:sym typeface="Symbol" panose="05050102010706020507" pitchFamily="2" charset="2"/>
              </a:rPr>
              <a:t>l</a:t>
            </a:r>
            <a:r>
              <a:rPr lang="en-US" altLang="x-none" sz="2400" b="1" dirty="0">
                <a:solidFill>
                  <a:srgbClr val="000000"/>
                </a:solidFill>
                <a:latin typeface="Symbol" panose="05050102010706020507" pitchFamily="2" charset="2"/>
                <a:ea typeface="楷体_GB2312" charset="-122"/>
                <a:sym typeface="Symbol" panose="05050102010706020507" pitchFamily="2" charset="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是数）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1561" name="Rectangle 13"/>
          <p:cNvSpPr/>
          <p:nvPr/>
        </p:nvSpPr>
        <p:spPr>
          <a:xfrm>
            <a:off x="1836103" y="3759518"/>
            <a:ext cx="67754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x-none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(4) 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单位矩阵在矩阵乘法中的作用类似于数</a:t>
            </a:r>
            <a:r>
              <a:rPr lang="en-US" altLang="x-none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，即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1563" name="Rectangle 14"/>
          <p:cNvSpPr/>
          <p:nvPr/>
        </p:nvSpPr>
        <p:spPr>
          <a:xfrm>
            <a:off x="1729423" y="5205413"/>
            <a:ext cx="8220075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楷体_GB2312" charset="-122"/>
                <a:ea typeface="楷体_GB2312" charset="-122"/>
                <a:sym typeface="楷体_GB2312" charset="-122"/>
              </a:rPr>
              <a:t>推论：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矩阵乘法不一定满足交换律，但是纯量阵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FF0000"/>
                </a:solidFill>
                <a:latin typeface="Symbol" panose="05050102010706020507" pitchFamily="2" charset="2"/>
                <a:ea typeface="楷体_GB2312" charset="-122"/>
                <a:sym typeface="Symbol" panose="05050102010706020507" pitchFamily="2" charset="2"/>
              </a:rPr>
              <a:t>lE</a:t>
            </a:r>
            <a:r>
              <a:rPr lang="en-US" altLang="x-none" sz="2400" b="1" dirty="0">
                <a:solidFill>
                  <a:srgbClr val="00007D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与任何同阶方阵都是可交换的</a:t>
            </a:r>
            <a:r>
              <a:rPr lang="en-US" altLang="x-none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.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1564" name="AutoShape 22"/>
          <p:cNvSpPr/>
          <p:nvPr/>
        </p:nvSpPr>
        <p:spPr>
          <a:xfrm>
            <a:off x="8323580" y="4173538"/>
            <a:ext cx="1873250" cy="865187"/>
          </a:xfrm>
          <a:prstGeom prst="wedgeRoundRectCallout">
            <a:avLst>
              <a:gd name="adj1" fmla="val -35509"/>
              <a:gd name="adj2" fmla="val 79903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纯量阵不同于对角阵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0540" name="图片 151564"/>
          <p:cNvPicPr/>
          <p:nvPr/>
        </p:nvPicPr>
        <p:blipFill>
          <a:blip r:embed="rId2"/>
          <a:stretch>
            <a:fillRect/>
          </a:stretch>
        </p:blipFill>
        <p:spPr>
          <a:xfrm>
            <a:off x="4137978" y="1828165"/>
            <a:ext cx="2171700" cy="406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0541" name="图片 151565"/>
          <p:cNvPicPr/>
          <p:nvPr/>
        </p:nvPicPr>
        <p:blipFill>
          <a:blip r:embed="rId3"/>
          <a:stretch>
            <a:fillRect/>
          </a:stretch>
        </p:blipFill>
        <p:spPr>
          <a:xfrm>
            <a:off x="2899410" y="3268345"/>
            <a:ext cx="5880100" cy="406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0542" name="图片 151566"/>
          <p:cNvPicPr/>
          <p:nvPr/>
        </p:nvPicPr>
        <p:blipFill>
          <a:blip r:embed="rId4"/>
          <a:stretch>
            <a:fillRect/>
          </a:stretch>
        </p:blipFill>
        <p:spPr>
          <a:xfrm>
            <a:off x="5178107" y="2277565"/>
            <a:ext cx="2286000" cy="50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0543" name="图片 151567"/>
          <p:cNvPicPr/>
          <p:nvPr/>
        </p:nvPicPr>
        <p:blipFill>
          <a:blip r:embed="rId5"/>
          <a:stretch>
            <a:fillRect/>
          </a:stretch>
        </p:blipFill>
        <p:spPr>
          <a:xfrm>
            <a:off x="4360545" y="4331335"/>
            <a:ext cx="2844800" cy="457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7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15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23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31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41" dur="5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ldLvl="0"/>
      <p:bldP spid="151557" grpId="0" bldLvl="0"/>
      <p:bldP spid="151559" grpId="0" bldLvl="0"/>
      <p:bldP spid="151561" grpId="0" bldLvl="0"/>
      <p:bldP spid="151563" grpId="0" bldLvl="0"/>
      <p:bldP spid="15156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2"/>
          <p:cNvSpPr/>
          <p:nvPr/>
        </p:nvSpPr>
        <p:spPr>
          <a:xfrm>
            <a:off x="1116965" y="1198245"/>
            <a:ext cx="10330815" cy="505396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1800"/>
          </a:p>
        </p:txBody>
      </p:sp>
      <p:sp>
        <p:nvSpPr>
          <p:cNvPr id="38" name="文本框 4"/>
          <p:cNvSpPr txBox="1"/>
          <p:nvPr/>
        </p:nvSpPr>
        <p:spPr>
          <a:xfrm rot="20615195">
            <a:off x="685116" y="325592"/>
            <a:ext cx="2131695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 altLang="en-US" b="1" dirty="0">
                <a:solidFill>
                  <a:srgbClr val="CC0099"/>
                </a:solidFill>
                <a:latin typeface="楷体_GB2312" charset="-122"/>
                <a:ea typeface="楷体_GB2312" charset="-122"/>
                <a:cs typeface="+mj-cs"/>
                <a:sym typeface="楷体_GB2312" charset="-122"/>
              </a:rPr>
              <a:t>矩阵的运算</a:t>
            </a:r>
            <a:endParaRPr dirty="0"/>
          </a:p>
        </p:txBody>
      </p:sp>
      <p:sp>
        <p:nvSpPr>
          <p:cNvPr id="151553" name="Rectangle 2"/>
          <p:cNvSpPr/>
          <p:nvPr/>
        </p:nvSpPr>
        <p:spPr>
          <a:xfrm>
            <a:off x="2674620" y="1324610"/>
            <a:ext cx="51990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(5)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矩阵的幂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  若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是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方阵</a:t>
            </a:r>
            <a:r>
              <a:rPr lang="zh-CN" altLang="en-US" sz="2400" b="1" dirty="0">
                <a:solidFill>
                  <a:srgbClr val="00007D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定义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2580" name="Rectangle 4"/>
          <p:cNvSpPr/>
          <p:nvPr/>
        </p:nvSpPr>
        <p:spPr>
          <a:xfrm>
            <a:off x="3174683" y="2881948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显然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1561" name="图片 152585"/>
          <p:cNvPicPr/>
          <p:nvPr/>
        </p:nvPicPr>
        <p:blipFill>
          <a:blip r:embed="rId2"/>
          <a:stretch>
            <a:fillRect/>
          </a:stretch>
        </p:blipFill>
        <p:spPr>
          <a:xfrm>
            <a:off x="5835878" y="1795780"/>
            <a:ext cx="1955800" cy="774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1562" name="图片 152586"/>
          <p:cNvPicPr/>
          <p:nvPr/>
        </p:nvPicPr>
        <p:blipFill>
          <a:blip r:embed="rId3"/>
          <a:stretch>
            <a:fillRect/>
          </a:stretch>
        </p:blipFill>
        <p:spPr>
          <a:xfrm>
            <a:off x="4089083" y="2844165"/>
            <a:ext cx="3619500" cy="49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7458" name="Text Box 4"/>
          <p:cNvSpPr/>
          <p:nvPr/>
        </p:nvSpPr>
        <p:spPr>
          <a:xfrm>
            <a:off x="1586865" y="3736975"/>
            <a:ext cx="10877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楷体_GB2312" charset="-122"/>
                <a:ea typeface="楷体_GB2312" charset="-122"/>
                <a:sym typeface="楷体_GB2312" charset="-122"/>
              </a:rPr>
              <a:t>例 </a:t>
            </a:r>
            <a:r>
              <a:rPr lang="zh-CN" altLang="en-US" sz="2400" b="1" dirty="0">
                <a:solidFill>
                  <a:srgbClr val="00007D"/>
                </a:solidFill>
                <a:latin typeface="楷体_GB2312" charset="-122"/>
                <a:ea typeface="楷体_GB2312" charset="-122"/>
                <a:sym typeface="楷体_GB2312" charset="-122"/>
              </a:rPr>
              <a:t>设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8485" name="Text Box 6"/>
          <p:cNvSpPr/>
          <p:nvPr/>
        </p:nvSpPr>
        <p:spPr>
          <a:xfrm>
            <a:off x="1769110" y="5088890"/>
            <a:ext cx="4013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则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7461" name="图片 148485"/>
          <p:cNvPicPr/>
          <p:nvPr/>
        </p:nvPicPr>
        <p:blipFill>
          <a:blip r:embed="rId4"/>
          <a:stretch>
            <a:fillRect/>
          </a:stretch>
        </p:blipFill>
        <p:spPr>
          <a:xfrm>
            <a:off x="2674620" y="3339465"/>
            <a:ext cx="4208780" cy="1255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7462" name="图片 148486"/>
          <p:cNvPicPr/>
          <p:nvPr/>
        </p:nvPicPr>
        <p:blipFill>
          <a:blip r:embed="rId5"/>
          <a:stretch>
            <a:fillRect/>
          </a:stretch>
        </p:blipFill>
        <p:spPr>
          <a:xfrm>
            <a:off x="2557145" y="4823460"/>
            <a:ext cx="2172335" cy="94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229475" y="4939665"/>
            <a:ext cx="27889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试求：</a:t>
            </a:r>
          </a:p>
          <a:p>
            <a:r>
              <a:rPr lang="en-US" altLang="zh-CN" sz="2400" b="1"/>
              <a:t>3(A+B), (4+3)A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7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3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" grpId="0" bldLvl="0"/>
      <p:bldP spid="147458" grpId="0"/>
      <p:bldP spid="148485" grpId="0" bldLvl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1221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矩阵的转置</a:t>
            </a:r>
          </a:p>
        </p:txBody>
      </p:sp>
      <p:sp>
        <p:nvSpPr>
          <p:cNvPr id="153603" name="Text Box 3"/>
          <p:cNvSpPr/>
          <p:nvPr/>
        </p:nvSpPr>
        <p:spPr>
          <a:xfrm>
            <a:off x="2546033" y="1420495"/>
            <a:ext cx="7905750" cy="1041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楷体_GB2312" charset="-122"/>
                <a:ea typeface="楷体_GB2312" charset="-122"/>
                <a:sym typeface="楷体_GB2312" charset="-122"/>
              </a:rPr>
              <a:t>定义：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把矩阵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的行换成同序数的列得到的新矩阵，叫做    的</a:t>
            </a:r>
            <a:r>
              <a:rPr lang="zh-CN" altLang="en-US" sz="2400" b="1" dirty="0">
                <a:solidFill>
                  <a:srgbClr val="FF0000"/>
                </a:solidFill>
                <a:latin typeface="楷体_GB2312" charset="-122"/>
                <a:ea typeface="楷体_GB2312" charset="-122"/>
                <a:sym typeface="楷体_GB2312" charset="-122"/>
              </a:rPr>
              <a:t>转置矩阵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，记作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baseline="300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.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04" name="Text Box 13"/>
          <p:cNvSpPr/>
          <p:nvPr/>
        </p:nvSpPr>
        <p:spPr>
          <a:xfrm>
            <a:off x="2546033" y="3015933"/>
            <a:ext cx="49053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例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2584" name="图片 153608"/>
          <p:cNvPicPr/>
          <p:nvPr/>
        </p:nvPicPr>
        <p:blipFill>
          <a:blip r:embed="rId2"/>
          <a:stretch>
            <a:fillRect/>
          </a:stretch>
        </p:blipFill>
        <p:spPr>
          <a:xfrm>
            <a:off x="3963670" y="2763520"/>
            <a:ext cx="2070100" cy="939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2585" name="图片 153609"/>
          <p:cNvPicPr/>
          <p:nvPr/>
        </p:nvPicPr>
        <p:blipFill>
          <a:blip r:embed="rId3"/>
          <a:stretch>
            <a:fillRect/>
          </a:stretch>
        </p:blipFill>
        <p:spPr>
          <a:xfrm>
            <a:off x="3963670" y="4909820"/>
            <a:ext cx="1689100" cy="50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2586" name="图片 153610"/>
          <p:cNvPicPr/>
          <p:nvPr/>
        </p:nvPicPr>
        <p:blipFill>
          <a:blip r:embed="rId4"/>
          <a:stretch>
            <a:fillRect/>
          </a:stretch>
        </p:blipFill>
        <p:spPr>
          <a:xfrm>
            <a:off x="6973570" y="2534920"/>
            <a:ext cx="1790700" cy="1397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2587" name="图片 153611"/>
          <p:cNvPicPr/>
          <p:nvPr/>
        </p:nvPicPr>
        <p:blipFill>
          <a:blip r:embed="rId5"/>
          <a:stretch>
            <a:fillRect/>
          </a:stretch>
        </p:blipFill>
        <p:spPr>
          <a:xfrm>
            <a:off x="6973570" y="4643120"/>
            <a:ext cx="1498600" cy="939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7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2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ldLvl="0"/>
      <p:bldP spid="153604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1221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矩阵的转置</a:t>
            </a:r>
          </a:p>
        </p:txBody>
      </p:sp>
      <p:sp>
        <p:nvSpPr>
          <p:cNvPr id="153601" name="Text Box 2"/>
          <p:cNvSpPr/>
          <p:nvPr/>
        </p:nvSpPr>
        <p:spPr>
          <a:xfrm>
            <a:off x="3544570" y="1348105"/>
            <a:ext cx="44958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7D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转置矩阵的运算性质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3606" name="图片 154630"/>
          <p:cNvPicPr/>
          <p:nvPr/>
        </p:nvPicPr>
        <p:blipFill>
          <a:blip r:embed="rId2"/>
          <a:stretch>
            <a:fillRect/>
          </a:stretch>
        </p:blipFill>
        <p:spPr>
          <a:xfrm>
            <a:off x="4371884" y="2065234"/>
            <a:ext cx="2108200" cy="48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07" name="图片 154631"/>
          <p:cNvPicPr/>
          <p:nvPr/>
        </p:nvPicPr>
        <p:blipFill>
          <a:blip r:embed="rId3"/>
          <a:stretch>
            <a:fillRect/>
          </a:stretch>
        </p:blipFill>
        <p:spPr>
          <a:xfrm>
            <a:off x="4371884" y="2971696"/>
            <a:ext cx="3390900" cy="48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08" name="图片 154632"/>
          <p:cNvPicPr/>
          <p:nvPr/>
        </p:nvPicPr>
        <p:blipFill>
          <a:blip r:embed="rId4"/>
          <a:stretch>
            <a:fillRect/>
          </a:stretch>
        </p:blipFill>
        <p:spPr>
          <a:xfrm>
            <a:off x="4371884" y="3938694"/>
            <a:ext cx="2540000" cy="48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09" name="图片 154633"/>
          <p:cNvPicPr/>
          <p:nvPr/>
        </p:nvPicPr>
        <p:blipFill>
          <a:blip r:embed="rId5"/>
          <a:stretch>
            <a:fillRect/>
          </a:stretch>
        </p:blipFill>
        <p:spPr>
          <a:xfrm>
            <a:off x="4371884" y="4905692"/>
            <a:ext cx="2705100" cy="482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1221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矩阵的转置</a:t>
            </a:r>
          </a:p>
        </p:txBody>
      </p:sp>
      <p:sp>
        <p:nvSpPr>
          <p:cNvPr id="154625" name="Rectangle 2"/>
          <p:cNvSpPr/>
          <p:nvPr/>
        </p:nvSpPr>
        <p:spPr>
          <a:xfrm>
            <a:off x="1918335" y="1205865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楷体_GB2312" charset="-122"/>
                <a:ea typeface="楷体_GB2312" charset="-122"/>
                <a:sym typeface="楷体_GB2312" charset="-122"/>
              </a:rPr>
              <a:t>例：</a:t>
            </a:r>
            <a:r>
              <a:rPr lang="zh-CN" altLang="en-US" sz="2800" b="1" dirty="0">
                <a:solidFill>
                  <a:srgbClr val="00007D"/>
                </a:solidFill>
                <a:latin typeface="楷体_GB2312" charset="-122"/>
                <a:ea typeface="楷体_GB2312" charset="-122"/>
                <a:sym typeface="楷体_GB2312" charset="-122"/>
              </a:rPr>
              <a:t>已知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4631" name="图片 155655"/>
          <p:cNvPicPr/>
          <p:nvPr/>
        </p:nvPicPr>
        <p:blipFill>
          <a:blip r:embed="rId2"/>
          <a:stretch>
            <a:fillRect/>
          </a:stretch>
        </p:blipFill>
        <p:spPr>
          <a:xfrm>
            <a:off x="2142173" y="1564870"/>
            <a:ext cx="7620000" cy="1701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4632" name="图片 155656"/>
          <p:cNvPicPr/>
          <p:nvPr/>
        </p:nvPicPr>
        <p:blipFill>
          <a:blip r:embed="rId3"/>
          <a:stretch>
            <a:fillRect/>
          </a:stretch>
        </p:blipFill>
        <p:spPr>
          <a:xfrm>
            <a:off x="1842135" y="3491865"/>
            <a:ext cx="4533900" cy="20910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4633" name="图片 155657"/>
          <p:cNvPicPr/>
          <p:nvPr/>
        </p:nvPicPr>
        <p:blipFill>
          <a:blip r:embed="rId4"/>
          <a:stretch>
            <a:fillRect/>
          </a:stretch>
        </p:blipFill>
        <p:spPr>
          <a:xfrm>
            <a:off x="6662420" y="4396105"/>
            <a:ext cx="2739390" cy="13500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1221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矩阵的转置</a:t>
            </a:r>
          </a:p>
        </p:txBody>
      </p:sp>
      <p:sp>
        <p:nvSpPr>
          <p:cNvPr id="155649" name="Rectangle 2"/>
          <p:cNvSpPr/>
          <p:nvPr/>
        </p:nvSpPr>
        <p:spPr>
          <a:xfrm>
            <a:off x="2332990" y="1303020"/>
            <a:ext cx="10763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解法</a:t>
            </a:r>
            <a:r>
              <a:rPr lang="en-US" altLang="x-none" sz="28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2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5652" name="图片 156676"/>
          <p:cNvPicPr/>
          <p:nvPr/>
        </p:nvPicPr>
        <p:blipFill>
          <a:blip r:embed="rId2"/>
          <a:stretch>
            <a:fillRect/>
          </a:stretch>
        </p:blipFill>
        <p:spPr>
          <a:xfrm>
            <a:off x="2955290" y="2107543"/>
            <a:ext cx="2463800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5653" name="图片 156677"/>
          <p:cNvPicPr/>
          <p:nvPr/>
        </p:nvPicPr>
        <p:blipFill>
          <a:blip r:embed="rId3"/>
          <a:stretch>
            <a:fillRect/>
          </a:stretch>
        </p:blipFill>
        <p:spPr>
          <a:xfrm>
            <a:off x="4291693" y="2925604"/>
            <a:ext cx="5842000" cy="177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1221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矩阵的转置</a:t>
            </a:r>
          </a:p>
        </p:txBody>
      </p:sp>
      <p:sp>
        <p:nvSpPr>
          <p:cNvPr id="157698" name="Text Box 4"/>
          <p:cNvSpPr/>
          <p:nvPr/>
        </p:nvSpPr>
        <p:spPr>
          <a:xfrm>
            <a:off x="2204085" y="1296035"/>
            <a:ext cx="8035925" cy="164084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定义：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设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为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阶方阵，如果满足               ，即</a:t>
            </a:r>
          </a:p>
          <a:p>
            <a:pPr>
              <a:lnSpc>
                <a:spcPct val="130000"/>
              </a:lnSpc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楷体_GB2312" charset="-122"/>
              <a:sym typeface="Times New Roman" panose="02020603050405020304" pitchFamily="2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那么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对称阵</a:t>
            </a:r>
            <a:r>
              <a:rPr lang="en-US" altLang="x-none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.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7706" name="Text Box 16"/>
          <p:cNvSpPr/>
          <p:nvPr/>
        </p:nvSpPr>
        <p:spPr>
          <a:xfrm>
            <a:off x="2173288" y="2936558"/>
            <a:ext cx="65309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如果满足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=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－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i="1" baseline="300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，那么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反对称阵</a:t>
            </a:r>
            <a:r>
              <a:rPr lang="en-US" altLang="x-none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.  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6689" name="图片 157713"/>
          <p:cNvPicPr/>
          <p:nvPr/>
        </p:nvPicPr>
        <p:blipFill>
          <a:blip r:embed="rId2"/>
          <a:stretch>
            <a:fillRect/>
          </a:stretch>
        </p:blipFill>
        <p:spPr>
          <a:xfrm>
            <a:off x="4334510" y="1784985"/>
            <a:ext cx="3530600" cy="546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6690" name="图片 157714"/>
          <p:cNvPicPr/>
          <p:nvPr/>
        </p:nvPicPr>
        <p:blipFill>
          <a:blip r:embed="rId3"/>
          <a:stretch>
            <a:fillRect/>
          </a:stretch>
        </p:blipFill>
        <p:spPr>
          <a:xfrm>
            <a:off x="6995478" y="1374276"/>
            <a:ext cx="1079500" cy="40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Line 8"/>
          <p:cNvSpPr/>
          <p:nvPr/>
        </p:nvSpPr>
        <p:spPr>
          <a:xfrm>
            <a:off x="3396298" y="4096703"/>
            <a:ext cx="871537" cy="871537"/>
          </a:xfrm>
          <a:prstGeom prst="line">
            <a:avLst/>
          </a:prstGeom>
          <a:ln w="38100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t"/>
          <a:lstStyle/>
          <a:p>
            <a:endParaRPr lang="zh-CN" sz="240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5" name="Line 9"/>
          <p:cNvSpPr/>
          <p:nvPr/>
        </p:nvSpPr>
        <p:spPr>
          <a:xfrm flipH="1">
            <a:off x="3304223" y="4033203"/>
            <a:ext cx="457200" cy="4572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 anchor="t"/>
          <a:lstStyle/>
          <a:p>
            <a:endParaRPr lang="zh-CN" sz="240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6" name="Line 10"/>
          <p:cNvSpPr/>
          <p:nvPr/>
        </p:nvSpPr>
        <p:spPr>
          <a:xfrm flipH="1">
            <a:off x="3188335" y="4033203"/>
            <a:ext cx="1066800" cy="1066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 anchor="t"/>
          <a:lstStyle/>
          <a:p>
            <a:endParaRPr lang="zh-CN" sz="240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7" name="Line 11"/>
          <p:cNvSpPr/>
          <p:nvPr/>
        </p:nvSpPr>
        <p:spPr>
          <a:xfrm flipH="1">
            <a:off x="3886835" y="4607878"/>
            <a:ext cx="381000" cy="3810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 anchor="t"/>
          <a:lstStyle/>
          <a:p>
            <a:endParaRPr lang="zh-CN" sz="240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pic>
        <p:nvPicPr>
          <p:cNvPr id="8" name="图片 157715"/>
          <p:cNvPicPr/>
          <p:nvPr/>
        </p:nvPicPr>
        <p:blipFill>
          <a:blip r:embed="rId4"/>
          <a:stretch>
            <a:fillRect/>
          </a:stretch>
        </p:blipFill>
        <p:spPr>
          <a:xfrm>
            <a:off x="2204085" y="3711893"/>
            <a:ext cx="2413000" cy="1600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Line 21"/>
          <p:cNvSpPr/>
          <p:nvPr/>
        </p:nvSpPr>
        <p:spPr>
          <a:xfrm>
            <a:off x="7068503" y="4042093"/>
            <a:ext cx="1058862" cy="944562"/>
          </a:xfrm>
          <a:prstGeom prst="line">
            <a:avLst/>
          </a:prstGeom>
          <a:ln w="38100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t"/>
          <a:lstStyle/>
          <a:p>
            <a:endParaRPr lang="zh-CN" sz="240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12" name="Line 22"/>
          <p:cNvSpPr/>
          <p:nvPr/>
        </p:nvSpPr>
        <p:spPr>
          <a:xfrm flipH="1">
            <a:off x="6976428" y="4050030"/>
            <a:ext cx="649287" cy="64928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 anchor="t"/>
          <a:lstStyle/>
          <a:p>
            <a:endParaRPr lang="zh-CN" sz="240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13" name="Line 23"/>
          <p:cNvSpPr/>
          <p:nvPr/>
        </p:nvSpPr>
        <p:spPr>
          <a:xfrm flipH="1">
            <a:off x="7119303" y="3978593"/>
            <a:ext cx="1066800" cy="1066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 anchor="t"/>
          <a:lstStyle/>
          <a:p>
            <a:endParaRPr lang="zh-CN" sz="240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14" name="Line 24"/>
          <p:cNvSpPr/>
          <p:nvPr/>
        </p:nvSpPr>
        <p:spPr>
          <a:xfrm flipH="1">
            <a:off x="7840028" y="4626293"/>
            <a:ext cx="431800" cy="431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 anchor="t"/>
          <a:lstStyle/>
          <a:p>
            <a:endParaRPr lang="zh-CN" sz="240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pic>
        <p:nvPicPr>
          <p:cNvPr id="15" name="图片 157716"/>
          <p:cNvPicPr/>
          <p:nvPr/>
        </p:nvPicPr>
        <p:blipFill>
          <a:blip r:embed="rId5"/>
          <a:stretch>
            <a:fillRect/>
          </a:stretch>
        </p:blipFill>
        <p:spPr>
          <a:xfrm>
            <a:off x="5973921" y="3732371"/>
            <a:ext cx="2654300" cy="1600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Rectangle 18"/>
          <p:cNvSpPr/>
          <p:nvPr/>
        </p:nvSpPr>
        <p:spPr>
          <a:xfrm>
            <a:off x="3012123" y="5420043"/>
            <a:ext cx="12557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对称阵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Rectangle 20"/>
          <p:cNvSpPr/>
          <p:nvPr/>
        </p:nvSpPr>
        <p:spPr>
          <a:xfrm>
            <a:off x="6754178" y="5420043"/>
            <a:ext cx="15621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反对称阵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7" dur="500"/>
                                        <p:tgtEl>
                                          <p:spTgt spid="157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10" dur="500"/>
                                        <p:tgtEl>
                                          <p:spTgt spid="157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21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uiExpand="1" build="p" bldLvl="0"/>
      <p:bldP spid="157706" grpId="0" bldLvl="0"/>
      <p:bldP spid="4" grpId="0" bldLvl="0" animBg="1"/>
      <p:bldP spid="5" grpId="0" bldLvl="0" animBg="1"/>
      <p:bldP spid="6" grpId="0" bldLvl="0" animBg="1"/>
      <p:bldP spid="7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6" grpId="0" bldLvl="0"/>
      <p:bldP spid="17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2184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1257300" lvl="2" indent="-342900">
              <a:lnSpc>
                <a:spcPct val="130000"/>
              </a:lnSpc>
              <a:buFont typeface="Wingdings" panose="05000000000000000000" charset="0"/>
              <a:buChar char=""/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矩阵的基本概念</a:t>
            </a:r>
            <a:endParaRPr lang="zh-CN" altLang="en-US" sz="3200" b="1" dirty="0">
              <a:solidFill>
                <a:schemeClr val="bg1"/>
              </a:solidFill>
            </a:endParaRPr>
          </a:p>
          <a:p>
            <a:pPr marL="1257300" lvl="2" indent="-342900">
              <a:lnSpc>
                <a:spcPct val="130000"/>
              </a:lnSpc>
              <a:buFont typeface="Wingdings" panose="05000000000000000000" charset="0"/>
              <a:buChar char=""/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矩阵的基本运算</a:t>
            </a:r>
            <a:endParaRPr lang="zh-CN" altLang="en-US" sz="3200" b="1" dirty="0">
              <a:solidFill>
                <a:schemeClr val="bg1"/>
              </a:solidFill>
            </a:endParaRPr>
          </a:p>
          <a:p>
            <a:pPr marL="1257300" lvl="2" indent="-342900">
              <a:lnSpc>
                <a:spcPct val="170000"/>
              </a:lnSpc>
              <a:buFont typeface="Wingdings" panose="05000000000000000000" charset="0"/>
              <a:buChar char="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3200" dirty="0"/>
              <a:t>矩阵的转置</a:t>
            </a:r>
          </a:p>
          <a:p>
            <a:pPr marL="1257300" lvl="2" indent="-342900">
              <a:lnSpc>
                <a:spcPct val="170000"/>
              </a:lnSpc>
              <a:buFont typeface="Wingdings" panose="05000000000000000000" charset="0"/>
              <a:buChar char="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3200" dirty="0"/>
              <a:t>方阵的行列式</a:t>
            </a:r>
          </a:p>
          <a:p>
            <a:pPr marL="1257300" lvl="2" indent="-342900">
              <a:lnSpc>
                <a:spcPct val="170000"/>
              </a:lnSpc>
              <a:buFont typeface="Wingdings" panose="05000000000000000000" charset="0"/>
              <a:buChar char="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3200" dirty="0"/>
              <a:t>矩阵的逆及其</a:t>
            </a:r>
            <a:r>
              <a:rPr lang="zh-CN" sz="3200" dirty="0">
                <a:sym typeface="+mn-ea"/>
              </a:rPr>
              <a:t>运算</a:t>
            </a:r>
            <a:endParaRPr lang="zh-CN" sz="3200" dirty="0"/>
          </a:p>
          <a:p>
            <a:pPr marL="1257300" lvl="2" indent="-342900">
              <a:lnSpc>
                <a:spcPct val="170000"/>
              </a:lnSpc>
              <a:buFont typeface="Wingdings" panose="05000000000000000000" charset="0"/>
              <a:buChar char="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3200" dirty="0"/>
              <a:t>矩阵的秩</a:t>
            </a:r>
          </a:p>
          <a:p>
            <a:pPr lvl="2" indent="0">
              <a:lnSpc>
                <a:spcPct val="170000"/>
              </a:lnSpc>
              <a:buFont typeface="Wingdings" panose="05000000000000000000" charset="0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lang="zh-CN"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214604" y="120787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1221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矩阵的转置</a:t>
            </a:r>
          </a:p>
        </p:txBody>
      </p:sp>
      <p:sp>
        <p:nvSpPr>
          <p:cNvPr id="2" name="Text Box 2"/>
          <p:cNvSpPr/>
          <p:nvPr/>
        </p:nvSpPr>
        <p:spPr>
          <a:xfrm>
            <a:off x="2290128" y="1273175"/>
            <a:ext cx="8180387" cy="10795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例：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设列矩阵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X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= (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x</a:t>
            </a:r>
            <a:r>
              <a:rPr lang="en-US" altLang="x-none" sz="2400" b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1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,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x</a:t>
            </a:r>
            <a:r>
              <a:rPr lang="en-US" altLang="x-none" sz="2400" b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2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, </a:t>
            </a:r>
            <a:r>
              <a:rPr lang="en-US" altLang="x-none" sz="2400" b="1" dirty="0">
                <a:solidFill>
                  <a:srgbClr val="000000"/>
                </a:solidFill>
                <a:latin typeface="Arial" panose="020B0604020202020204" pitchFamily="34" charset="0"/>
                <a:ea typeface="楷体_GB2312" charset="-122"/>
                <a:sym typeface="Times New Roman" panose="02020603050405020304" pitchFamily="2" charset="0"/>
              </a:rPr>
              <a:t>…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,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x</a:t>
            </a:r>
            <a:r>
              <a:rPr lang="en-US" altLang="x-none" sz="2400" b="1" i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</a:t>
            </a:r>
            <a:r>
              <a:rPr lang="en-US" altLang="x-none" sz="2400" b="1" baseline="30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T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满足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X </a:t>
            </a:r>
            <a:r>
              <a:rPr lang="en-US" altLang="x-none" sz="2400" b="1" baseline="30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T</a:t>
            </a:r>
            <a:r>
              <a:rPr lang="en-US" altLang="x-none" sz="2400" b="1" i="1" baseline="30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X 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= 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E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为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单位阵，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H 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=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E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－2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XX</a:t>
            </a:r>
            <a:r>
              <a:rPr lang="en-US" altLang="x-none" sz="2400" b="1" baseline="30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T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，试证明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H 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是对称阵，且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HH</a:t>
            </a:r>
            <a:r>
              <a:rPr lang="en-US" altLang="x-none" sz="2400" b="1" baseline="30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T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= E</a:t>
            </a:r>
            <a:r>
              <a:rPr lang="en-US" altLang="x-none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.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 Box 18"/>
          <p:cNvSpPr/>
          <p:nvPr/>
        </p:nvSpPr>
        <p:spPr>
          <a:xfrm>
            <a:off x="2285048" y="2266315"/>
            <a:ext cx="8180387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证明：</a:t>
            </a:r>
            <a:endParaRPr lang="zh-CN" altLang="en-US" sz="2400" b="1" dirty="0">
              <a:solidFill>
                <a:srgbClr val="000000"/>
              </a:solidFill>
              <a:latin typeface="楷体_GB2312" charset="-122"/>
              <a:ea typeface="楷体_GB2312" charset="-122"/>
              <a:sym typeface="楷体_GB2312" charset="-122"/>
            </a:endParaRPr>
          </a:p>
        </p:txBody>
      </p:sp>
      <p:sp>
        <p:nvSpPr>
          <p:cNvPr id="16" name="Rectangle 32"/>
          <p:cNvSpPr/>
          <p:nvPr/>
        </p:nvSpPr>
        <p:spPr>
          <a:xfrm>
            <a:off x="2293303" y="3741103"/>
            <a:ext cx="457993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从而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H 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是对称阵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9" name="图片 1587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0445" y="2745105"/>
            <a:ext cx="25146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" name="图片 158737"/>
          <p:cNvPicPr/>
          <p:nvPr/>
        </p:nvPicPr>
        <p:blipFill>
          <a:blip r:embed="rId3"/>
          <a:stretch>
            <a:fillRect/>
          </a:stretch>
        </p:blipFill>
        <p:spPr>
          <a:xfrm>
            <a:off x="7038340" y="2745105"/>
            <a:ext cx="20066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" name="图片 158738"/>
          <p:cNvPicPr/>
          <p:nvPr/>
        </p:nvPicPr>
        <p:blipFill>
          <a:blip r:embed="rId4"/>
          <a:stretch>
            <a:fillRect/>
          </a:stretch>
        </p:blipFill>
        <p:spPr>
          <a:xfrm>
            <a:off x="4749165" y="2745105"/>
            <a:ext cx="23368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" name="图片 158739"/>
          <p:cNvPicPr/>
          <p:nvPr/>
        </p:nvPicPr>
        <p:blipFill>
          <a:blip r:embed="rId5"/>
          <a:stretch>
            <a:fillRect/>
          </a:stretch>
        </p:blipFill>
        <p:spPr>
          <a:xfrm>
            <a:off x="2831465" y="3279368"/>
            <a:ext cx="22352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" name="图片 158740"/>
          <p:cNvPicPr/>
          <p:nvPr/>
        </p:nvPicPr>
        <p:blipFill>
          <a:blip r:embed="rId6"/>
          <a:stretch>
            <a:fillRect/>
          </a:stretch>
        </p:blipFill>
        <p:spPr>
          <a:xfrm>
            <a:off x="5071382" y="3311162"/>
            <a:ext cx="1625600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" name="图片 158741"/>
          <p:cNvPicPr/>
          <p:nvPr/>
        </p:nvPicPr>
        <p:blipFill>
          <a:blip r:embed="rId7"/>
          <a:stretch>
            <a:fillRect/>
          </a:stretch>
        </p:blipFill>
        <p:spPr>
          <a:xfrm>
            <a:off x="6666865" y="3333957"/>
            <a:ext cx="635000" cy="330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" name="图片 158742"/>
          <p:cNvPicPr/>
          <p:nvPr/>
        </p:nvPicPr>
        <p:blipFill>
          <a:blip r:embed="rId8"/>
          <a:stretch>
            <a:fillRect/>
          </a:stretch>
        </p:blipFill>
        <p:spPr>
          <a:xfrm>
            <a:off x="2288540" y="4393565"/>
            <a:ext cx="34544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" name="图片 158743"/>
          <p:cNvPicPr/>
          <p:nvPr/>
        </p:nvPicPr>
        <p:blipFill>
          <a:blip r:embed="rId9"/>
          <a:stretch>
            <a:fillRect/>
          </a:stretch>
        </p:blipFill>
        <p:spPr>
          <a:xfrm>
            <a:off x="5717540" y="4393565"/>
            <a:ext cx="33274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" name="图片 158744"/>
          <p:cNvPicPr/>
          <p:nvPr/>
        </p:nvPicPr>
        <p:blipFill>
          <a:blip r:embed="rId10"/>
          <a:stretch>
            <a:fillRect/>
          </a:stretch>
        </p:blipFill>
        <p:spPr>
          <a:xfrm>
            <a:off x="3063240" y="5041265"/>
            <a:ext cx="3302000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" name="图片 158745"/>
          <p:cNvPicPr/>
          <p:nvPr/>
        </p:nvPicPr>
        <p:blipFill>
          <a:blip r:embed="rId11"/>
          <a:stretch>
            <a:fillRect/>
          </a:stretch>
        </p:blipFill>
        <p:spPr>
          <a:xfrm>
            <a:off x="6301740" y="5028565"/>
            <a:ext cx="36576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" name="图片 158746"/>
          <p:cNvPicPr/>
          <p:nvPr/>
        </p:nvPicPr>
        <p:blipFill>
          <a:blip r:embed="rId12"/>
          <a:stretch>
            <a:fillRect/>
          </a:stretch>
        </p:blipFill>
        <p:spPr>
          <a:xfrm>
            <a:off x="3050540" y="5612765"/>
            <a:ext cx="2692400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2" name="图片 158747"/>
          <p:cNvPicPr/>
          <p:nvPr/>
        </p:nvPicPr>
        <p:blipFill>
          <a:blip r:embed="rId13"/>
          <a:stretch>
            <a:fillRect/>
          </a:stretch>
        </p:blipFill>
        <p:spPr>
          <a:xfrm>
            <a:off x="5803900" y="5621655"/>
            <a:ext cx="584200" cy="330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方阵的行列式</a:t>
            </a:r>
          </a:p>
        </p:txBody>
      </p:sp>
      <p:sp>
        <p:nvSpPr>
          <p:cNvPr id="2" name="Text Box 3"/>
          <p:cNvSpPr/>
          <p:nvPr/>
        </p:nvSpPr>
        <p:spPr>
          <a:xfrm>
            <a:off x="2184083" y="1497965"/>
            <a:ext cx="8035925" cy="1041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楷体_GB2312" charset="-122"/>
                <a:ea typeface="楷体_GB2312" charset="-122"/>
                <a:sym typeface="楷体_GB2312" charset="-122"/>
              </a:rPr>
              <a:t>定义：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由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 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阶方阵的元素所构成的行列式，叫做</a:t>
            </a:r>
            <a:r>
              <a:rPr lang="zh-CN" altLang="en-US" sz="2400" b="1" dirty="0">
                <a:solidFill>
                  <a:srgbClr val="FF0000"/>
                </a:solidFill>
                <a:latin typeface="楷体_GB2312" charset="-122"/>
                <a:ea typeface="楷体_GB2312" charset="-122"/>
                <a:sym typeface="楷体_GB2312" charset="-122"/>
              </a:rPr>
              <a:t>方阵</a:t>
            </a:r>
            <a:r>
              <a:rPr lang="zh-CN" altLang="en-US" sz="2400" b="1" i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zh-CN" altLang="en-US" sz="2400" b="1" dirty="0">
                <a:solidFill>
                  <a:srgbClr val="FF0000"/>
                </a:solidFill>
                <a:latin typeface="楷体_GB2312" charset="-122"/>
                <a:ea typeface="楷体_GB2312" charset="-122"/>
                <a:sym typeface="楷体_GB2312" charset="-122"/>
              </a:rPr>
              <a:t>的行列式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，记作</a:t>
            </a:r>
            <a:r>
              <a:rPr lang="en-US" altLang="x-none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|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|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或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det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.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14"/>
          <p:cNvSpPr/>
          <p:nvPr/>
        </p:nvSpPr>
        <p:spPr>
          <a:xfrm>
            <a:off x="2184083" y="3455353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运算性质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" name="图片 159752"/>
          <p:cNvPicPr/>
          <p:nvPr/>
        </p:nvPicPr>
        <p:blipFill>
          <a:blip r:embed="rId2"/>
          <a:stretch>
            <a:fillRect/>
          </a:stretch>
        </p:blipFill>
        <p:spPr>
          <a:xfrm>
            <a:off x="4436745" y="3165070"/>
            <a:ext cx="1803400" cy="558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59753"/>
          <p:cNvPicPr/>
          <p:nvPr/>
        </p:nvPicPr>
        <p:blipFill>
          <a:blip r:embed="rId3"/>
          <a:stretch>
            <a:fillRect/>
          </a:stretch>
        </p:blipFill>
        <p:spPr>
          <a:xfrm>
            <a:off x="7043420" y="3201353"/>
            <a:ext cx="2146300" cy="48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59754"/>
          <p:cNvPicPr/>
          <p:nvPr/>
        </p:nvPicPr>
        <p:blipFill>
          <a:blip r:embed="rId4"/>
          <a:stretch>
            <a:fillRect/>
          </a:stretch>
        </p:blipFill>
        <p:spPr>
          <a:xfrm>
            <a:off x="4483858" y="4204426"/>
            <a:ext cx="2146300" cy="48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59755"/>
          <p:cNvPicPr/>
          <p:nvPr/>
        </p:nvPicPr>
        <p:blipFill>
          <a:blip r:embed="rId5"/>
          <a:stretch>
            <a:fillRect/>
          </a:stretch>
        </p:blipFill>
        <p:spPr>
          <a:xfrm>
            <a:off x="7037070" y="4204426"/>
            <a:ext cx="1930400" cy="482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  <p:bldP spid="3" grpId="0" bldLvl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方阵的行列式</a:t>
            </a:r>
          </a:p>
        </p:txBody>
      </p:sp>
      <p:sp>
        <p:nvSpPr>
          <p:cNvPr id="165890" name="Text Box 18"/>
          <p:cNvSpPr/>
          <p:nvPr/>
        </p:nvSpPr>
        <p:spPr>
          <a:xfrm>
            <a:off x="2213293" y="1392555"/>
            <a:ext cx="8035925" cy="36718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定义：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行列式 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|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|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的各个元素的代数余子式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i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ij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所构成的如下矩阵</a:t>
            </a:r>
          </a:p>
          <a:p>
            <a:pPr>
              <a:lnSpc>
                <a:spcPct val="130000"/>
              </a:lnSpc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楷体_GB2312" charset="-122"/>
              <a:sym typeface="Times New Roman" panose="02020603050405020304" pitchFamily="2" charset="0"/>
            </a:endParaRPr>
          </a:p>
          <a:p>
            <a:pPr>
              <a:lnSpc>
                <a:spcPct val="130000"/>
              </a:lnSpc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楷体_GB2312" charset="-122"/>
              <a:sym typeface="Times New Roman" panose="02020603050405020304" pitchFamily="2" charset="0"/>
            </a:endParaRPr>
          </a:p>
          <a:p>
            <a:pPr>
              <a:lnSpc>
                <a:spcPct val="130000"/>
              </a:lnSpc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楷体_GB2312" charset="-122"/>
              <a:sym typeface="Times New Roman" panose="02020603050405020304" pitchFamily="2" charset="0"/>
            </a:endParaRPr>
          </a:p>
          <a:p>
            <a:pPr>
              <a:lnSpc>
                <a:spcPct val="130000"/>
              </a:lnSpc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楷体_GB2312" charset="-122"/>
              <a:sym typeface="Times New Roman" panose="02020603050405020304" pitchFamily="2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称为矩阵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伴随矩阵</a:t>
            </a:r>
            <a:r>
              <a:rPr lang="en-US" altLang="x-none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.</a:t>
            </a:r>
            <a:endParaRPr lang="en-US" altLang="x-none" sz="2400" b="1" dirty="0">
              <a:solidFill>
                <a:srgbClr val="000000"/>
              </a:solidFill>
              <a:latin typeface="Times New Roman" panose="02020603050405020304" pitchFamily="2" charset="0"/>
              <a:ea typeface="楷体_GB2312" charset="-122"/>
              <a:sym typeface="Times New Roman" panose="02020603050405020304" pitchFamily="2" charset="0"/>
            </a:endParaRPr>
          </a:p>
        </p:txBody>
      </p:sp>
      <p:sp>
        <p:nvSpPr>
          <p:cNvPr id="164868" name="AutoShape 29"/>
          <p:cNvSpPr/>
          <p:nvPr/>
        </p:nvSpPr>
        <p:spPr>
          <a:xfrm>
            <a:off x="7364730" y="4056380"/>
            <a:ext cx="3352800" cy="1828800"/>
          </a:xfrm>
          <a:prstGeom prst="cloudCallout">
            <a:avLst>
              <a:gd name="adj1" fmla="val -59468"/>
              <a:gd name="adj2" fmla="val -5399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元素      的代数余子式      位于第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j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行第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i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列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896" name="Text Box 33"/>
          <p:cNvSpPr/>
          <p:nvPr/>
        </p:nvSpPr>
        <p:spPr>
          <a:xfrm>
            <a:off x="2213293" y="5475605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性质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64873" name="图片 165897"/>
          <p:cNvPicPr/>
          <p:nvPr/>
        </p:nvPicPr>
        <p:blipFill>
          <a:blip r:embed="rId2"/>
          <a:stretch>
            <a:fillRect/>
          </a:stretch>
        </p:blipFill>
        <p:spPr>
          <a:xfrm>
            <a:off x="4308793" y="2123836"/>
            <a:ext cx="3492500" cy="1866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874" name="图片 165898"/>
          <p:cNvPicPr/>
          <p:nvPr/>
        </p:nvPicPr>
        <p:blipFill>
          <a:blip r:embed="rId3"/>
          <a:stretch>
            <a:fillRect/>
          </a:stretch>
        </p:blipFill>
        <p:spPr>
          <a:xfrm>
            <a:off x="8570322" y="4287542"/>
            <a:ext cx="406400" cy="546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875" name="图片 165899"/>
          <p:cNvPicPr/>
          <p:nvPr/>
        </p:nvPicPr>
        <p:blipFill>
          <a:blip r:embed="rId4"/>
          <a:stretch>
            <a:fillRect/>
          </a:stretch>
        </p:blipFill>
        <p:spPr>
          <a:xfrm>
            <a:off x="8812530" y="4653921"/>
            <a:ext cx="457200" cy="546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876" name="图片 165900"/>
          <p:cNvPicPr/>
          <p:nvPr/>
        </p:nvPicPr>
        <p:blipFill>
          <a:blip r:embed="rId5"/>
          <a:stretch>
            <a:fillRect/>
          </a:stretch>
        </p:blipFill>
        <p:spPr>
          <a:xfrm>
            <a:off x="2937193" y="5440450"/>
            <a:ext cx="2743200" cy="53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7" dur="500"/>
                                        <p:tgtEl>
                                          <p:spTgt spid="165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17" dur="500"/>
                                        <p:tgtEl>
                                          <p:spTgt spid="165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35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uiExpand="1" build="p" bldLvl="0"/>
      <p:bldP spid="164868" grpId="0" animBg="1"/>
      <p:bldP spid="165896" grpId="0" bldLvl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387689" y="1137452"/>
            <a:ext cx="10261226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方阵的行列式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876" name="图片 165900"/>
          <p:cNvPicPr/>
          <p:nvPr/>
        </p:nvPicPr>
        <p:blipFill>
          <a:blip r:embed="rId5"/>
          <a:stretch>
            <a:fillRect/>
          </a:stretch>
        </p:blipFill>
        <p:spPr>
          <a:xfrm>
            <a:off x="3561080" y="1257300"/>
            <a:ext cx="2743200" cy="53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679065" y="1324610"/>
            <a:ext cx="11036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证明：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267200" y="3336925"/>
          <a:ext cx="36576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写字板文档" r:id="rId6" imgW="0" imgH="0" progId="WordPad.Document.1">
                  <p:embed/>
                </p:oleObj>
              </mc:Choice>
              <mc:Fallback>
                <p:oleObj name="写字板文档" r:id="rId6" imgW="0" imgH="0" progId="WordPad.Document.1">
                  <p:embed/>
                  <p:pic>
                    <p:nvPicPr>
                      <p:cNvPr id="0" name="图片 104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67200" y="3336925"/>
                        <a:ext cx="3657600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0778" y="1851709"/>
            <a:ext cx="1588135" cy="1054761"/>
          </a:xfrm>
          <a:prstGeom prst="rect">
            <a:avLst/>
          </a:prstGeom>
        </p:spPr>
      </p:pic>
      <p:pic>
        <p:nvPicPr>
          <p:cNvPr id="1044" name="Picture 20" descr="https://img-blog.csdn.net/20180226164118608?watermark/2/text/aHR0cDovL2Jsb2cuY3Nkbi5uZXQvYnVidXhpbmRvbmc=/font/5a6L5L2T/fontsize/400/fill/I0JBQkFCMA==/dissolve/7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336" y="1851709"/>
            <a:ext cx="6448425" cy="402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方阵的行列式</a:t>
            </a:r>
          </a:p>
        </p:txBody>
      </p:sp>
      <p:sp>
        <p:nvSpPr>
          <p:cNvPr id="9" name="圆角矩形 2"/>
          <p:cNvSpPr/>
          <p:nvPr/>
        </p:nvSpPr>
        <p:spPr>
          <a:xfrm>
            <a:off x="1387689" y="1137452"/>
            <a:ext cx="10261226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 dirty="0"/>
          </a:p>
        </p:txBody>
      </p:sp>
      <p:pic>
        <p:nvPicPr>
          <p:cNvPr id="10" name="图片 165900"/>
          <p:cNvPicPr/>
          <p:nvPr/>
        </p:nvPicPr>
        <p:blipFill>
          <a:blip r:embed="rId3"/>
          <a:stretch>
            <a:fillRect/>
          </a:stretch>
        </p:blipFill>
        <p:spPr>
          <a:xfrm>
            <a:off x="3561080" y="1257300"/>
            <a:ext cx="2743200" cy="53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2679065" y="1324610"/>
            <a:ext cx="11036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证明：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86200" y="1720215"/>
          <a:ext cx="5269230" cy="4074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r:id="rId4" imgW="2857500" imgH="2209800" progId="Equation.KSEE3">
                  <p:embed/>
                </p:oleObj>
              </mc:Choice>
              <mc:Fallback>
                <p:oleObj r:id="rId4" imgW="2857500" imgH="2209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86200" y="1720215"/>
                        <a:ext cx="5269230" cy="4074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矩阵的逆</a:t>
            </a:r>
          </a:p>
        </p:txBody>
      </p:sp>
      <p:sp>
        <p:nvSpPr>
          <p:cNvPr id="169986" name="Text Box 4"/>
          <p:cNvSpPr/>
          <p:nvPr/>
        </p:nvSpPr>
        <p:spPr>
          <a:xfrm>
            <a:off x="2283460" y="1153160"/>
            <a:ext cx="8308975" cy="233489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lstStyle/>
          <a:p>
            <a:pPr>
              <a:lnSpc>
                <a:spcPct val="180000"/>
              </a:lnSpc>
              <a:buChar char="•"/>
            </a:pPr>
            <a:r>
              <a:rPr lang="zh-CN" altLang="en-US" sz="2000" b="1" dirty="0">
                <a:solidFill>
                  <a:srgbClr val="00007D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矩阵与复数相仿，有加、减、乘三种运算</a:t>
            </a:r>
            <a:r>
              <a:rPr lang="en-US" altLang="x-none" b="1" dirty="0">
                <a:solidFill>
                  <a:srgbClr val="00007D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.  </a:t>
            </a:r>
          </a:p>
          <a:p>
            <a:pPr>
              <a:lnSpc>
                <a:spcPct val="180000"/>
              </a:lnSpc>
              <a:buChar char="•"/>
            </a:pPr>
            <a:r>
              <a:rPr lang="zh-CN" altLang="en-US" sz="2000" b="1" dirty="0">
                <a:solidFill>
                  <a:srgbClr val="00007D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矩阵的乘法是否也和复数一样有逆运算呢？</a:t>
            </a:r>
          </a:p>
          <a:p>
            <a:pPr>
              <a:lnSpc>
                <a:spcPct val="180000"/>
              </a:lnSpc>
              <a:buChar char="•"/>
            </a:pPr>
            <a:r>
              <a:rPr lang="zh-CN" altLang="en-US" sz="2000" b="1" dirty="0">
                <a:solidFill>
                  <a:srgbClr val="00007D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这就是本节所要讨论的问题</a:t>
            </a:r>
            <a:r>
              <a:rPr lang="en-US" altLang="x-none" b="1" dirty="0">
                <a:solidFill>
                  <a:srgbClr val="00007D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.</a:t>
            </a:r>
          </a:p>
          <a:p>
            <a:pPr>
              <a:lnSpc>
                <a:spcPct val="180000"/>
              </a:lnSpc>
              <a:buChar char="•"/>
            </a:pPr>
            <a:r>
              <a:rPr lang="zh-CN" altLang="en-US" sz="2000" b="1" dirty="0">
                <a:solidFill>
                  <a:srgbClr val="00007D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这一节所讨论的矩阵，如不特别说明，所指的都是 </a:t>
            </a:r>
            <a:r>
              <a:rPr lang="en-US" altLang="x-none" sz="2000" b="1" i="1" dirty="0">
                <a:solidFill>
                  <a:srgbClr val="00007D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 </a:t>
            </a:r>
            <a:r>
              <a:rPr lang="zh-CN" altLang="en-US" sz="2000" b="1" dirty="0">
                <a:solidFill>
                  <a:srgbClr val="00007D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阶方阵</a:t>
            </a:r>
            <a:r>
              <a:rPr lang="en-US" altLang="x-none" sz="2400" b="1" dirty="0">
                <a:solidFill>
                  <a:srgbClr val="00007D"/>
                </a:solidFill>
                <a:latin typeface="楷体_GB2312" charset="-122"/>
                <a:ea typeface="宋体" panose="02010600030101010101" pitchFamily="2" charset="-122"/>
                <a:sym typeface="楷体_GB2312" charset="-122"/>
              </a:rPr>
              <a:t>.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987" name="Text Box 6"/>
          <p:cNvSpPr/>
          <p:nvPr/>
        </p:nvSpPr>
        <p:spPr>
          <a:xfrm>
            <a:off x="2251075" y="4545330"/>
            <a:ext cx="8310563" cy="1552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lnSpc>
                <a:spcPct val="130000"/>
              </a:lnSpc>
            </a:pP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从乘法的角度来看，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阶单位矩阵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E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在同阶方阵中的地位类似于 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1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在复数中的地位． 一个复数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≠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的倒数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b="1" baseline="30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－</a:t>
            </a:r>
            <a:r>
              <a:rPr lang="en-US" altLang="x-none" sz="2400" b="1" baseline="30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可以用等式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a</a:t>
            </a:r>
            <a:r>
              <a:rPr lang="en-US" altLang="x-none" b="1" baseline="30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－</a:t>
            </a:r>
            <a:r>
              <a:rPr lang="en-US" altLang="x-none" sz="2400" b="1" baseline="30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1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=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1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来刻划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.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类似地，我们引入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8964" name="Text Box 11"/>
          <p:cNvSpPr/>
          <p:nvPr/>
        </p:nvSpPr>
        <p:spPr>
          <a:xfrm>
            <a:off x="2283460" y="3602355"/>
            <a:ext cx="6429375" cy="4603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对于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阶单位矩阵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E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以及同阶的方阵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，都有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68966" name="图片 169990"/>
          <p:cNvPicPr/>
          <p:nvPr/>
        </p:nvPicPr>
        <p:blipFill>
          <a:blip r:embed="rId2"/>
          <a:stretch>
            <a:fillRect/>
          </a:stretch>
        </p:blipFill>
        <p:spPr>
          <a:xfrm>
            <a:off x="5057140" y="4062730"/>
            <a:ext cx="2552700" cy="482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7" dur="500"/>
                                        <p:tgtEl>
                                          <p:spTgt spid="169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12" dur="500"/>
                                        <p:tgtEl>
                                          <p:spTgt spid="16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17" dur="500"/>
                                        <p:tgtEl>
                                          <p:spTgt spid="16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22" dur="500"/>
                                        <p:tgtEl>
                                          <p:spTgt spid="169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 build="p" bldLvl="0"/>
      <p:bldP spid="169987" grpId="0" bldLvl="0"/>
      <p:bldP spid="16896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矩阵的逆</a:t>
            </a:r>
          </a:p>
        </p:txBody>
      </p:sp>
      <p:sp>
        <p:nvSpPr>
          <p:cNvPr id="169985" name="Text Box 2"/>
          <p:cNvSpPr/>
          <p:nvPr/>
        </p:nvSpPr>
        <p:spPr>
          <a:xfrm>
            <a:off x="2379345" y="1196975"/>
            <a:ext cx="7897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定义：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阶方阵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可逆的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，如果有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阶方阵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，使得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986" name="Text Box 4"/>
          <p:cNvSpPr/>
          <p:nvPr/>
        </p:nvSpPr>
        <p:spPr>
          <a:xfrm>
            <a:off x="3229928" y="2237105"/>
            <a:ext cx="33893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这里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E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是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阶单位矩阵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.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1013" name="Text Box 10"/>
          <p:cNvSpPr/>
          <p:nvPr/>
        </p:nvSpPr>
        <p:spPr>
          <a:xfrm>
            <a:off x="3230245" y="2694305"/>
            <a:ext cx="7512050" cy="2063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根据矩阵的乘法法则，只有方阵才能满足上述等式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. 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楷体_GB2312" charset="-122"/>
              <a:sym typeface="Times New Roman" panose="02020603050405020304" pitchFamily="2" charset="0"/>
            </a:endParaRP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对于任意的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阶方阵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，适合上述等式的矩阵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是唯</a:t>
            </a:r>
          </a:p>
          <a:p>
            <a:pPr>
              <a:lnSpc>
                <a:spcPct val="18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一的（如果有的话）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.</a:t>
            </a:r>
            <a:endParaRPr lang="en-US" altLang="x-none" sz="2400" b="1" i="1" dirty="0">
              <a:solidFill>
                <a:srgbClr val="000000"/>
              </a:solidFill>
              <a:latin typeface="Times New Roman" panose="02020603050405020304" pitchFamily="2" charset="0"/>
              <a:ea typeface="楷体_GB2312" charset="-122"/>
              <a:sym typeface="Times New Roman" panose="02020603050405020304" pitchFamily="2" charset="0"/>
            </a:endParaRPr>
          </a:p>
        </p:txBody>
      </p:sp>
      <p:sp>
        <p:nvSpPr>
          <p:cNvPr id="171014" name="Text Box 11"/>
          <p:cNvSpPr/>
          <p:nvPr/>
        </p:nvSpPr>
        <p:spPr>
          <a:xfrm>
            <a:off x="2379345" y="4647883"/>
            <a:ext cx="86804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定义：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如果矩阵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满足上述等式，那么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就称为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逆矩阵</a:t>
            </a:r>
            <a:r>
              <a:rPr lang="zh-CN" altLang="en-US" sz="2400" b="1" dirty="0">
                <a:solidFill>
                  <a:srgbClr val="00007D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</a:t>
            </a:r>
          </a:p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	记作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zh-CN" altLang="en-US" sz="2400" b="1" baseline="30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－1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.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69990" name="图片 171014"/>
          <p:cNvPicPr/>
          <p:nvPr/>
        </p:nvPicPr>
        <p:blipFill>
          <a:blip r:embed="rId2"/>
          <a:stretch>
            <a:fillRect/>
          </a:stretch>
        </p:blipFill>
        <p:spPr>
          <a:xfrm>
            <a:off x="5591175" y="1654175"/>
            <a:ext cx="1955800" cy="342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>
                                      <p:cBhvr>
                                        <p:cTn id="7" dur="500"/>
                                        <p:tgtEl>
                                          <p:spTgt spid="17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>
                                      <p:cBhvr>
                                        <p:cTn id="12" dur="500"/>
                                        <p:tgtEl>
                                          <p:spTgt spid="17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>
                                      <p:cBhvr>
                                        <p:cTn id="16" dur="500"/>
                                        <p:tgtEl>
                                          <p:spTgt spid="17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3" grpId="0" build="p" bldLvl="0"/>
      <p:bldP spid="171014" grpId="0" bldLvl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矩阵的逆</a:t>
            </a:r>
          </a:p>
        </p:txBody>
      </p:sp>
      <p:sp>
        <p:nvSpPr>
          <p:cNvPr id="171009" name="Text Box 4"/>
          <p:cNvSpPr/>
          <p:nvPr/>
        </p:nvSpPr>
        <p:spPr>
          <a:xfrm>
            <a:off x="3628390" y="2230120"/>
            <a:ext cx="4935538" cy="2063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lnSpc>
                <a:spcPct val="18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下面要解决的问题是：</a:t>
            </a:r>
          </a:p>
          <a:p>
            <a:pPr>
              <a:lnSpc>
                <a:spcPct val="180000"/>
              </a:lnSpc>
              <a:buChar char="•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在什么条件下，方阵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是可逆的？</a:t>
            </a:r>
          </a:p>
          <a:p>
            <a:pPr>
              <a:lnSpc>
                <a:spcPct val="180000"/>
              </a:lnSpc>
              <a:buChar char="•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如果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可逆，怎样求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zh-CN" altLang="en-US" sz="2400" b="1" baseline="30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－1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？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142469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矩阵的逆</a:t>
            </a:r>
          </a:p>
        </p:txBody>
      </p:sp>
      <p:sp>
        <p:nvSpPr>
          <p:cNvPr id="172035" name="Text Box 4"/>
          <p:cNvSpPr/>
          <p:nvPr/>
        </p:nvSpPr>
        <p:spPr>
          <a:xfrm>
            <a:off x="2456815" y="1315085"/>
            <a:ext cx="45370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结论：                                 ，其中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2038" name="Text Box 7"/>
          <p:cNvSpPr/>
          <p:nvPr/>
        </p:nvSpPr>
        <p:spPr>
          <a:xfrm>
            <a:off x="2456815" y="4090035"/>
            <a:ext cx="53609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定理：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若             ，则方阵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可逆，而且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2046" name="AutoShape 22"/>
          <p:cNvSpPr/>
          <p:nvPr/>
        </p:nvSpPr>
        <p:spPr>
          <a:xfrm>
            <a:off x="8146415" y="4179570"/>
            <a:ext cx="3352800" cy="1828800"/>
          </a:xfrm>
          <a:prstGeom prst="cloudCallout">
            <a:avLst>
              <a:gd name="adj1" fmla="val -59468"/>
              <a:gd name="adj2" fmla="val -5399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元素      的代数余子式      位于第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j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行第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i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列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72049" name="图片 173073"/>
          <p:cNvPicPr/>
          <p:nvPr/>
        </p:nvPicPr>
        <p:blipFill>
          <a:blip r:embed="rId2"/>
          <a:stretch>
            <a:fillRect/>
          </a:stretch>
        </p:blipFill>
        <p:spPr>
          <a:xfrm>
            <a:off x="2920365" y="1944901"/>
            <a:ext cx="3429000" cy="2006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2050" name="图片 173074"/>
          <p:cNvPicPr/>
          <p:nvPr/>
        </p:nvPicPr>
        <p:blipFill>
          <a:blip r:embed="rId3"/>
          <a:stretch>
            <a:fillRect/>
          </a:stretch>
        </p:blipFill>
        <p:spPr>
          <a:xfrm>
            <a:off x="6812915" y="1855065"/>
            <a:ext cx="3721100" cy="2006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2051" name="图片 173075"/>
          <p:cNvPicPr/>
          <p:nvPr/>
        </p:nvPicPr>
        <p:blipFill>
          <a:blip r:embed="rId4"/>
          <a:stretch>
            <a:fillRect/>
          </a:stretch>
        </p:blipFill>
        <p:spPr>
          <a:xfrm>
            <a:off x="3371215" y="1289685"/>
            <a:ext cx="2654300" cy="48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2052" name="图片 173076"/>
          <p:cNvPicPr/>
          <p:nvPr/>
        </p:nvPicPr>
        <p:blipFill>
          <a:blip r:embed="rId5"/>
          <a:stretch>
            <a:fillRect/>
          </a:stretch>
        </p:blipFill>
        <p:spPr>
          <a:xfrm>
            <a:off x="3755390" y="4115435"/>
            <a:ext cx="1003300" cy="431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2053" name="图片 173077"/>
          <p:cNvPicPr/>
          <p:nvPr/>
        </p:nvPicPr>
        <p:blipFill>
          <a:blip r:embed="rId6"/>
          <a:stretch>
            <a:fillRect/>
          </a:stretch>
        </p:blipFill>
        <p:spPr>
          <a:xfrm>
            <a:off x="5335838" y="4547235"/>
            <a:ext cx="19050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2056" name="图片 173080"/>
          <p:cNvPicPr/>
          <p:nvPr/>
        </p:nvPicPr>
        <p:blipFill>
          <a:blip r:embed="rId7"/>
          <a:stretch>
            <a:fillRect/>
          </a:stretch>
        </p:blipFill>
        <p:spPr>
          <a:xfrm>
            <a:off x="9334049" y="4405519"/>
            <a:ext cx="406400" cy="546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2057" name="图片 173081"/>
          <p:cNvPicPr/>
          <p:nvPr/>
        </p:nvPicPr>
        <p:blipFill>
          <a:blip r:embed="rId8"/>
          <a:stretch>
            <a:fillRect/>
          </a:stretch>
        </p:blipFill>
        <p:spPr>
          <a:xfrm>
            <a:off x="9662661" y="4820920"/>
            <a:ext cx="457200" cy="546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矩阵的逆</a:t>
            </a:r>
          </a:p>
        </p:txBody>
      </p:sp>
      <p:sp>
        <p:nvSpPr>
          <p:cNvPr id="173057" name="Text Box 2"/>
          <p:cNvSpPr/>
          <p:nvPr/>
        </p:nvSpPr>
        <p:spPr>
          <a:xfrm>
            <a:off x="2695575" y="1549400"/>
            <a:ext cx="5307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例：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求二阶矩阵                      的逆矩阵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.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73060" name="图片 174084"/>
          <p:cNvPicPr/>
          <p:nvPr/>
        </p:nvPicPr>
        <p:blipFill>
          <a:blip r:embed="rId2"/>
          <a:stretch>
            <a:fillRect/>
          </a:stretch>
        </p:blipFill>
        <p:spPr>
          <a:xfrm>
            <a:off x="4997450" y="1276350"/>
            <a:ext cx="1676400" cy="1003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3061" name="图片 174085"/>
          <p:cNvPicPr/>
          <p:nvPr/>
        </p:nvPicPr>
        <p:blipFill>
          <a:blip r:embed="rId3"/>
          <a:stretch>
            <a:fillRect/>
          </a:stretch>
        </p:blipFill>
        <p:spPr>
          <a:xfrm>
            <a:off x="4178300" y="2908300"/>
            <a:ext cx="3314700" cy="1003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2"/>
          <p:cNvSpPr/>
          <p:nvPr/>
        </p:nvSpPr>
        <p:spPr>
          <a:xfrm>
            <a:off x="1156335" y="1201420"/>
            <a:ext cx="10330815" cy="505396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8" name="文本框 4"/>
          <p:cNvSpPr txBox="1"/>
          <p:nvPr/>
        </p:nvSpPr>
        <p:spPr>
          <a:xfrm rot="20615195">
            <a:off x="685116" y="325592"/>
            <a:ext cx="90678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 altLang="en-US" b="1" dirty="0">
                <a:solidFill>
                  <a:srgbClr val="CC0099"/>
                </a:solidFill>
                <a:latin typeface="楷体_GB2312" charset="-122"/>
                <a:ea typeface="楷体_GB2312" charset="-122"/>
                <a:cs typeface="+mj-cs"/>
                <a:sym typeface="楷体_GB2312" charset="-122"/>
              </a:rPr>
              <a:t>矩阵</a:t>
            </a:r>
            <a:endParaRPr dirty="0"/>
          </a:p>
        </p:txBody>
      </p:sp>
      <p:sp>
        <p:nvSpPr>
          <p:cNvPr id="121858" name="Text Box 4"/>
          <p:cNvSpPr/>
          <p:nvPr/>
        </p:nvSpPr>
        <p:spPr>
          <a:xfrm>
            <a:off x="2408238" y="1832610"/>
            <a:ext cx="7905750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x-none" sz="2400" b="1" dirty="0">
                <a:solidFill>
                  <a:srgbClr val="00007D"/>
                </a:solidFill>
                <a:latin typeface="楷体_GB2312" charset="-122"/>
                <a:ea typeface="楷体_GB2312" charset="-122"/>
                <a:sym typeface="楷体_GB2312" charset="-122"/>
              </a:rPr>
              <a:t>    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由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m</a:t>
            </a:r>
            <a:r>
              <a:rPr lang="en-US" altLang="x-none" sz="2400" b="1" dirty="0">
                <a:solidFill>
                  <a:srgbClr val="0000FF"/>
                </a:solidFill>
                <a:latin typeface="Arial" panose="020B0604020202020204" pitchFamily="34" charset="0"/>
                <a:ea typeface="楷体_GB2312" charset="-122"/>
              </a:rPr>
              <a:t>×</a:t>
            </a:r>
            <a:r>
              <a:rPr lang="en-US" altLang="x-none" sz="2400" b="1" i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个数                           排成的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m</a:t>
            </a:r>
            <a:r>
              <a:rPr lang="en-US" altLang="x-none" sz="2400" b="1" i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行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列的数表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1861" name="Text Box 11"/>
          <p:cNvSpPr/>
          <p:nvPr/>
        </p:nvSpPr>
        <p:spPr>
          <a:xfrm>
            <a:off x="2408238" y="3988435"/>
            <a:ext cx="5899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lstStyle/>
          <a:p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称为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m </a:t>
            </a:r>
            <a:r>
              <a:rPr lang="zh-CN" altLang="en-US" sz="2400" b="1" dirty="0">
                <a:solidFill>
                  <a:srgbClr val="FF0000"/>
                </a:solidFill>
                <a:latin typeface="楷体_GB2312" charset="-122"/>
                <a:ea typeface="楷体_GB2312" charset="-122"/>
                <a:sym typeface="楷体_GB2312" charset="-122"/>
              </a:rPr>
              <a:t>行</a:t>
            </a:r>
            <a:r>
              <a:rPr lang="zh-CN" altLang="en-US" sz="2400" b="1" i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 </a:t>
            </a:r>
            <a:r>
              <a:rPr lang="zh-CN" altLang="en-US" sz="2400" b="1" dirty="0">
                <a:solidFill>
                  <a:srgbClr val="FF0000"/>
                </a:solidFill>
                <a:latin typeface="楷体_GB2312" charset="-122"/>
                <a:ea typeface="楷体_GB2312" charset="-122"/>
                <a:sym typeface="楷体_GB2312" charset="-122"/>
              </a:rPr>
              <a:t>列矩阵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，简称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m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×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 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矩阵． 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1862" name="Text Box 14"/>
          <p:cNvSpPr/>
          <p:nvPr/>
        </p:nvSpPr>
        <p:spPr>
          <a:xfrm>
            <a:off x="7712075" y="3988435"/>
            <a:ext cx="9493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记作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0839" name="Rectangle 21"/>
          <p:cNvSpPr>
            <a:spLocks noGrp="1" noChangeAspect="1"/>
          </p:cNvSpPr>
          <p:nvPr/>
        </p:nvSpPr>
        <p:spPr>
          <a:xfrm>
            <a:off x="2232025" y="958850"/>
            <a:ext cx="7773988" cy="11445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buNone/>
            </a:pPr>
            <a:r>
              <a:rPr lang="zh-CN" altLang="en-US" sz="4400" b="1" kern="1200" baseline="0">
                <a:solidFill>
                  <a:schemeClr val="bg2"/>
                </a:solidFill>
                <a:latin typeface="+mj-lt"/>
                <a:ea typeface="楷体_GB2312" charset="-122"/>
                <a:cs typeface="+mj-cs"/>
              </a:rPr>
              <a:t>矩阵的定义</a:t>
            </a:r>
            <a:endParaRPr lang="zh-CN" altLang="en-US" sz="4400" kern="1200" baseline="0">
              <a:latin typeface="+mj-lt"/>
              <a:ea typeface="+mj-ea"/>
              <a:cs typeface="+mj-cs"/>
            </a:endParaRPr>
          </a:p>
        </p:txBody>
      </p:sp>
      <p:pic>
        <p:nvPicPr>
          <p:cNvPr id="120841" name="图片 121864"/>
          <p:cNvPicPr/>
          <p:nvPr/>
        </p:nvPicPr>
        <p:blipFill>
          <a:blip r:embed="rId2"/>
          <a:stretch>
            <a:fillRect/>
          </a:stretch>
        </p:blipFill>
        <p:spPr>
          <a:xfrm>
            <a:off x="4945380" y="1832610"/>
            <a:ext cx="3987800" cy="48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0842" name="图片 121865"/>
          <p:cNvPicPr/>
          <p:nvPr/>
        </p:nvPicPr>
        <p:blipFill>
          <a:blip r:embed="rId3"/>
          <a:stretch>
            <a:fillRect/>
          </a:stretch>
        </p:blipFill>
        <p:spPr>
          <a:xfrm>
            <a:off x="5070475" y="2468880"/>
            <a:ext cx="2098040" cy="13633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0843" name="图片 121866"/>
          <p:cNvPicPr/>
          <p:nvPr/>
        </p:nvPicPr>
        <p:blipFill>
          <a:blip r:embed="rId4"/>
          <a:stretch>
            <a:fillRect/>
          </a:stretch>
        </p:blipFill>
        <p:spPr>
          <a:xfrm>
            <a:off x="2232025" y="4375785"/>
            <a:ext cx="3327400" cy="187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883" name="Text Box 3"/>
          <p:cNvSpPr/>
          <p:nvPr/>
        </p:nvSpPr>
        <p:spPr>
          <a:xfrm>
            <a:off x="6021705" y="4391660"/>
            <a:ext cx="87249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简记为</a:t>
            </a:r>
          </a:p>
        </p:txBody>
      </p:sp>
      <p:sp>
        <p:nvSpPr>
          <p:cNvPr id="122885" name="Text Box 11"/>
          <p:cNvSpPr/>
          <p:nvPr/>
        </p:nvSpPr>
        <p:spPr>
          <a:xfrm>
            <a:off x="6021705" y="5275263"/>
            <a:ext cx="485457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元素是实数的矩阵称为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实矩阵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</a:t>
            </a:r>
          </a:p>
        </p:txBody>
      </p:sp>
      <p:sp>
        <p:nvSpPr>
          <p:cNvPr id="122886" name="Rectangle 12"/>
          <p:cNvSpPr/>
          <p:nvPr/>
        </p:nvSpPr>
        <p:spPr>
          <a:xfrm>
            <a:off x="6021705" y="5740083"/>
            <a:ext cx="4665663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元素是复数的矩阵称为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复矩阵</a:t>
            </a:r>
            <a:r>
              <a:rPr lang="en-US" altLang="x-none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.</a:t>
            </a:r>
          </a:p>
        </p:txBody>
      </p:sp>
      <p:sp>
        <p:nvSpPr>
          <p:cNvPr id="122887" name="Text Box 17"/>
          <p:cNvSpPr/>
          <p:nvPr/>
        </p:nvSpPr>
        <p:spPr>
          <a:xfrm>
            <a:off x="6021705" y="4861560"/>
            <a:ext cx="454787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这 </a:t>
            </a:r>
            <a:r>
              <a:rPr lang="en-US" altLang="x-none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m</a:t>
            </a:r>
            <a:r>
              <a:rPr lang="en-US" altLang="x-none" b="1" dirty="0">
                <a:solidFill>
                  <a:srgbClr val="000000"/>
                </a:solidFill>
                <a:latin typeface="Arial" panose="020B0604020202020204" pitchFamily="34" charset="0"/>
                <a:ea typeface="楷体_GB2312" charset="-122"/>
              </a:rPr>
              <a:t>×</a:t>
            </a:r>
            <a:r>
              <a:rPr lang="en-US" altLang="x-none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个数称为矩阵</a:t>
            </a:r>
            <a:r>
              <a:rPr lang="en-US" altLang="x-none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元素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，简称为元</a:t>
            </a:r>
            <a:r>
              <a:rPr lang="en-US" altLang="x-none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.</a:t>
            </a:r>
          </a:p>
        </p:txBody>
      </p:sp>
      <p:pic>
        <p:nvPicPr>
          <p:cNvPr id="121865" name="图片 122888"/>
          <p:cNvPicPr/>
          <p:nvPr/>
        </p:nvPicPr>
        <p:blipFill>
          <a:blip r:embed="rId5"/>
          <a:stretch>
            <a:fillRect/>
          </a:stretch>
        </p:blipFill>
        <p:spPr>
          <a:xfrm>
            <a:off x="6829742" y="4412298"/>
            <a:ext cx="3238500" cy="482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10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19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2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>
                                      <p:cBhvr>
                                        <p:cTn id="41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>
                                      <p:cBhvr>
                                        <p:cTn id="46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>
                                      <p:cBhvr>
                                        <p:cTn id="51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ldLvl="0"/>
      <p:bldP spid="121861" grpId="0" bldLvl="0"/>
      <p:bldP spid="121862" grpId="0" bldLvl="0"/>
      <p:bldP spid="122883" grpId="0" bldLvl="0"/>
      <p:bldP spid="122885" grpId="0" bldLvl="0"/>
      <p:bldP spid="122886" grpId="0" bldLvl="0"/>
      <p:bldP spid="122887" grpId="0" bldLvl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矩阵的逆</a:t>
            </a:r>
          </a:p>
        </p:txBody>
      </p:sp>
      <p:sp>
        <p:nvSpPr>
          <p:cNvPr id="174081" name="Text Box 2"/>
          <p:cNvSpPr/>
          <p:nvPr/>
        </p:nvSpPr>
        <p:spPr>
          <a:xfrm>
            <a:off x="2097405" y="1780540"/>
            <a:ext cx="5610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例：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求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阶方阵                            的逆矩阵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.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5108" name="Text Box 5"/>
          <p:cNvSpPr/>
          <p:nvPr/>
        </p:nvSpPr>
        <p:spPr>
          <a:xfrm>
            <a:off x="2092643" y="2855278"/>
            <a:ext cx="23145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解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：</a:t>
            </a:r>
            <a:r>
              <a:rPr lang="en-US" altLang="x-none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| </a:t>
            </a:r>
            <a:r>
              <a:rPr lang="en-US" altLang="x-none" sz="2400" b="1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A </a:t>
            </a:r>
            <a:r>
              <a:rPr lang="en-US" altLang="x-none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| =  1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，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楷体_GB2312" charset="-122"/>
              <a:sym typeface="Times New Roman" panose="02020603050405020304" pitchFamily="2" charset="0"/>
            </a:endParaRPr>
          </a:p>
        </p:txBody>
      </p:sp>
      <p:sp>
        <p:nvSpPr>
          <p:cNvPr id="174086" name="Text Box 3"/>
          <p:cNvSpPr/>
          <p:nvPr/>
        </p:nvSpPr>
        <p:spPr>
          <a:xfrm>
            <a:off x="2148205" y="4095116"/>
            <a:ext cx="490538" cy="5667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则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74090" name="图片 175114"/>
          <p:cNvPicPr/>
          <p:nvPr/>
        </p:nvPicPr>
        <p:blipFill>
          <a:blip r:embed="rId2"/>
          <a:stretch>
            <a:fillRect/>
          </a:stretch>
        </p:blipFill>
        <p:spPr>
          <a:xfrm>
            <a:off x="4264343" y="1430337"/>
            <a:ext cx="1812925" cy="11576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091" name="图片 175115"/>
          <p:cNvPicPr/>
          <p:nvPr/>
        </p:nvPicPr>
        <p:blipFill>
          <a:blip r:embed="rId3"/>
          <a:stretch>
            <a:fillRect/>
          </a:stretch>
        </p:blipFill>
        <p:spPr>
          <a:xfrm>
            <a:off x="4256405" y="2704625"/>
            <a:ext cx="3451225" cy="990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092" name="图片 175116"/>
          <p:cNvPicPr/>
          <p:nvPr/>
        </p:nvPicPr>
        <p:blipFill>
          <a:blip r:embed="rId4"/>
          <a:stretch>
            <a:fillRect/>
          </a:stretch>
        </p:blipFill>
        <p:spPr>
          <a:xfrm>
            <a:off x="3131820" y="4018280"/>
            <a:ext cx="4055745" cy="864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093" name="图片 175117"/>
          <p:cNvPicPr/>
          <p:nvPr/>
        </p:nvPicPr>
        <p:blipFill>
          <a:blip r:embed="rId5"/>
          <a:stretch>
            <a:fillRect/>
          </a:stretch>
        </p:blipFill>
        <p:spPr>
          <a:xfrm>
            <a:off x="3631565" y="4979035"/>
            <a:ext cx="2571750" cy="8940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094" name="图片 175118"/>
          <p:cNvPicPr/>
          <p:nvPr/>
        </p:nvPicPr>
        <p:blipFill>
          <a:blip r:embed="rId6"/>
          <a:stretch>
            <a:fillRect/>
          </a:stretch>
        </p:blipFill>
        <p:spPr>
          <a:xfrm>
            <a:off x="6534150" y="4966335"/>
            <a:ext cx="1687195" cy="9067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8" grpId="0" bldLvl="0"/>
      <p:bldP spid="17408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226669" y="126629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矩阵的逆</a:t>
            </a:r>
          </a:p>
        </p:txBody>
      </p:sp>
      <p:sp>
        <p:nvSpPr>
          <p:cNvPr id="175105" name="Text Box 2"/>
          <p:cNvSpPr/>
          <p:nvPr/>
        </p:nvSpPr>
        <p:spPr>
          <a:xfrm>
            <a:off x="5982970" y="1265873"/>
            <a:ext cx="1917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方阵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可逆  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6132" name="Line 4"/>
          <p:cNvSpPr/>
          <p:nvPr/>
        </p:nvSpPr>
        <p:spPr>
          <a:xfrm>
            <a:off x="4382770" y="1413510"/>
            <a:ext cx="15240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txBody>
          <a:bodyPr wrap="none" anchor="t"/>
          <a:lstStyle/>
          <a:p>
            <a:endParaRPr lang="zh-CN">
              <a:solidFill>
                <a:srgbClr val="000000"/>
              </a:solidFill>
              <a:latin typeface="Times New Roman" panose="02020603050405020304" pitchFamily="2" charset="0"/>
              <a:ea typeface="楷体_GB2312" charset="-122"/>
              <a:sym typeface="Times New Roman" panose="02020603050405020304" pitchFamily="2" charset="0"/>
            </a:endParaRPr>
          </a:p>
        </p:txBody>
      </p:sp>
      <p:sp>
        <p:nvSpPr>
          <p:cNvPr id="176133" name="Line 5"/>
          <p:cNvSpPr/>
          <p:nvPr/>
        </p:nvSpPr>
        <p:spPr>
          <a:xfrm>
            <a:off x="4382770" y="1642110"/>
            <a:ext cx="15240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txBody>
          <a:bodyPr wrap="none" anchor="t"/>
          <a:lstStyle/>
          <a:p>
            <a:endParaRPr lang="zh-CN">
              <a:solidFill>
                <a:srgbClr val="000000"/>
              </a:solidFill>
              <a:latin typeface="Times New Roman" panose="02020603050405020304" pitchFamily="2" charset="0"/>
              <a:ea typeface="楷体_GB2312" charset="-122"/>
              <a:sym typeface="Times New Roman" panose="02020603050405020304" pitchFamily="2" charset="0"/>
            </a:endParaRPr>
          </a:p>
        </p:txBody>
      </p:sp>
      <p:sp>
        <p:nvSpPr>
          <p:cNvPr id="176134" name="AutoShape 6"/>
          <p:cNvSpPr/>
          <p:nvPr/>
        </p:nvSpPr>
        <p:spPr>
          <a:xfrm>
            <a:off x="3315970" y="2099310"/>
            <a:ext cx="3429000" cy="1143000"/>
          </a:xfrm>
          <a:prstGeom prst="cloudCallout">
            <a:avLst>
              <a:gd name="adj1" fmla="val -37921"/>
              <a:gd name="adj2" fmla="val -78329"/>
            </a:avLst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此时，称矩阵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非奇异矩阵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76135" name="组合 176134"/>
          <p:cNvGrpSpPr/>
          <p:nvPr/>
        </p:nvGrpSpPr>
        <p:grpSpPr>
          <a:xfrm>
            <a:off x="1944370" y="4491673"/>
            <a:ext cx="8089900" cy="1493838"/>
            <a:chOff x="0" y="0"/>
            <a:chExt cx="5096" cy="941"/>
          </a:xfrm>
        </p:grpSpPr>
        <p:sp>
          <p:nvSpPr>
            <p:cNvPr id="175111" name="Text Box 8"/>
            <p:cNvSpPr/>
            <p:nvPr/>
          </p:nvSpPr>
          <p:spPr>
            <a:xfrm>
              <a:off x="0" y="0"/>
              <a:ext cx="327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2" charset="0"/>
                  <a:ea typeface="楷体_GB2312" charset="-122"/>
                  <a:sym typeface="Times New Roman" panose="02020603050405020304" pitchFamily="2" charset="0"/>
                </a:rPr>
                <a:t>容易看出：对于</a:t>
              </a:r>
              <a:r>
                <a:rPr lang="en-US" altLang="x-none" sz="2400" b="1" i="1" dirty="0">
                  <a:solidFill>
                    <a:srgbClr val="000000"/>
                  </a:solidFill>
                  <a:latin typeface="Times New Roman" panose="02020603050405020304" pitchFamily="2" charset="0"/>
                  <a:ea typeface="楷体_GB2312" charset="-122"/>
                  <a:sym typeface="Times New Roman" panose="02020603050405020304" pitchFamily="2" charset="0"/>
                </a:rPr>
                <a:t>n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2" charset="0"/>
                  <a:ea typeface="楷体_GB2312" charset="-122"/>
                  <a:sym typeface="Times New Roman" panose="02020603050405020304" pitchFamily="2" charset="0"/>
                </a:rPr>
                <a:t>阶方阵</a:t>
              </a:r>
              <a:r>
                <a:rPr lang="en-US" altLang="x-none" sz="2400" b="1" i="1" dirty="0">
                  <a:solidFill>
                    <a:srgbClr val="000000"/>
                  </a:solidFill>
                  <a:latin typeface="Times New Roman" panose="02020603050405020304" pitchFamily="2" charset="0"/>
                  <a:ea typeface="楷体_GB2312" charset="-122"/>
                  <a:sym typeface="Times New Roman" panose="02020603050405020304" pitchFamily="2" charset="0"/>
                </a:rPr>
                <a:t>A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2" charset="0"/>
                  <a:ea typeface="楷体_GB2312" charset="-122"/>
                  <a:sym typeface="Times New Roman" panose="02020603050405020304" pitchFamily="2" charset="0"/>
                </a:rPr>
                <a:t>、</a:t>
              </a:r>
              <a:r>
                <a:rPr lang="en-US" altLang="x-none" sz="2400" b="1" i="1" dirty="0">
                  <a:solidFill>
                    <a:srgbClr val="000000"/>
                  </a:solidFill>
                  <a:latin typeface="Times New Roman" panose="02020603050405020304" pitchFamily="2" charset="0"/>
                  <a:ea typeface="楷体_GB2312" charset="-122"/>
                  <a:sym typeface="Times New Roman" panose="02020603050405020304" pitchFamily="2" charset="0"/>
                </a:rPr>
                <a:t>B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2" charset="0"/>
                  <a:ea typeface="楷体_GB2312" charset="-122"/>
                  <a:sym typeface="Times New Roman" panose="02020603050405020304" pitchFamily="2" charset="0"/>
                </a:rPr>
                <a:t>，如果 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113" name="Text Box 10"/>
            <p:cNvSpPr/>
            <p:nvPr/>
          </p:nvSpPr>
          <p:spPr>
            <a:xfrm>
              <a:off x="960" y="653"/>
              <a:ext cx="41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2" charset="0"/>
                  <a:ea typeface="楷体_GB2312" charset="-122"/>
                  <a:sym typeface="Times New Roman" panose="02020603050405020304" pitchFamily="2" charset="0"/>
                </a:rPr>
                <a:t>那么</a:t>
              </a:r>
              <a:r>
                <a:rPr lang="en-US" altLang="x-none" sz="2400" b="1" i="1" dirty="0">
                  <a:solidFill>
                    <a:srgbClr val="000000"/>
                  </a:solidFill>
                  <a:latin typeface="Times New Roman" panose="02020603050405020304" pitchFamily="2" charset="0"/>
                  <a:ea typeface="楷体_GB2312" charset="-122"/>
                  <a:sym typeface="Times New Roman" panose="02020603050405020304" pitchFamily="2" charset="0"/>
                </a:rPr>
                <a:t>A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2" charset="0"/>
                  <a:ea typeface="楷体_GB2312" charset="-122"/>
                  <a:sym typeface="Times New Roman" panose="02020603050405020304" pitchFamily="2" charset="0"/>
                </a:rPr>
                <a:t>、</a:t>
              </a:r>
              <a:r>
                <a:rPr lang="en-US" altLang="x-none" sz="2400" b="1" i="1" dirty="0">
                  <a:solidFill>
                    <a:srgbClr val="000000"/>
                  </a:solidFill>
                  <a:latin typeface="Times New Roman" panose="02020603050405020304" pitchFamily="2" charset="0"/>
                  <a:ea typeface="楷体_GB2312" charset="-122"/>
                  <a:sym typeface="Times New Roman" panose="02020603050405020304" pitchFamily="2" charset="0"/>
                </a:rPr>
                <a:t>B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2" charset="0"/>
                  <a:ea typeface="楷体_GB2312" charset="-122"/>
                  <a:sym typeface="Times New Roman" panose="02020603050405020304" pitchFamily="2" charset="0"/>
                </a:rPr>
                <a:t>都是可逆矩阵，并且它们互为逆矩阵</a:t>
              </a:r>
              <a:r>
                <a:rPr lang="en-US" altLang="x-none" sz="2400" b="1" dirty="0">
                  <a:solidFill>
                    <a:srgbClr val="000000"/>
                  </a:solidFill>
                  <a:latin typeface="楷体_GB2312" charset="-122"/>
                  <a:ea typeface="宋体" panose="02010600030101010101" pitchFamily="2" charset="-122"/>
                  <a:sym typeface="楷体_GB2312" charset="-122"/>
                </a:rPr>
                <a:t>.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5115" name="AutoShape 12"/>
          <p:cNvSpPr/>
          <p:nvPr/>
        </p:nvSpPr>
        <p:spPr>
          <a:xfrm>
            <a:off x="7278370" y="1946910"/>
            <a:ext cx="3048000" cy="1371600"/>
          </a:xfrm>
          <a:prstGeom prst="cloudCallout">
            <a:avLst>
              <a:gd name="adj1" fmla="val -46620"/>
              <a:gd name="adj2" fmla="val -64352"/>
            </a:avLst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sz="2400">
              <a:solidFill>
                <a:srgbClr val="000000"/>
              </a:solidFill>
              <a:latin typeface="Times New Roman" panose="02020603050405020304" pitchFamily="2" charset="0"/>
              <a:ea typeface="楷体_GB2312" charset="-122"/>
              <a:sym typeface="Times New Roman" panose="02020603050405020304" pitchFamily="2" charset="0"/>
            </a:endParaRPr>
          </a:p>
        </p:txBody>
      </p:sp>
      <p:sp>
        <p:nvSpPr>
          <p:cNvPr id="176142" name="Text Box 14"/>
          <p:cNvSpPr/>
          <p:nvPr/>
        </p:nvSpPr>
        <p:spPr>
          <a:xfrm>
            <a:off x="1944370" y="3818573"/>
            <a:ext cx="5129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定理：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若方阵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可逆，则               ． 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75119" name="图片 176143"/>
          <p:cNvPicPr/>
          <p:nvPr/>
        </p:nvPicPr>
        <p:blipFill>
          <a:blip r:embed="rId2"/>
          <a:stretch>
            <a:fillRect/>
          </a:stretch>
        </p:blipFill>
        <p:spPr>
          <a:xfrm>
            <a:off x="3190255" y="1324611"/>
            <a:ext cx="1003300" cy="431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5120" name="图片 176144"/>
          <p:cNvPicPr/>
          <p:nvPr/>
        </p:nvPicPr>
        <p:blipFill>
          <a:blip r:embed="rId3"/>
          <a:stretch>
            <a:fillRect/>
          </a:stretch>
        </p:blipFill>
        <p:spPr>
          <a:xfrm>
            <a:off x="5489893" y="5061546"/>
            <a:ext cx="1244600" cy="431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5121" name="图片 176145"/>
          <p:cNvPicPr/>
          <p:nvPr/>
        </p:nvPicPr>
        <p:blipFill>
          <a:blip r:embed="rId4"/>
          <a:stretch>
            <a:fillRect/>
          </a:stretch>
        </p:blipFill>
        <p:spPr>
          <a:xfrm>
            <a:off x="7907020" y="2175510"/>
            <a:ext cx="1790700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5122" name="图片 176146"/>
          <p:cNvPicPr/>
          <p:nvPr/>
        </p:nvPicPr>
        <p:blipFill>
          <a:blip r:embed="rId5"/>
          <a:stretch>
            <a:fillRect/>
          </a:stretch>
        </p:blipFill>
        <p:spPr>
          <a:xfrm>
            <a:off x="5371644" y="3839210"/>
            <a:ext cx="1003300" cy="431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17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>
                                      <p:cBhvr>
                                        <p:cTn id="35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>
                                      <p:cBhvr>
                                        <p:cTn id="40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bldLvl="0" animBg="1"/>
      <p:bldP spid="176133" grpId="0" bldLvl="0" animBg="1"/>
      <p:bldP spid="176134" grpId="0" bldLvl="0" animBg="1"/>
      <p:bldP spid="176142" grpId="0" bldLvl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矩阵的逆</a:t>
            </a:r>
          </a:p>
        </p:txBody>
      </p:sp>
      <p:sp>
        <p:nvSpPr>
          <p:cNvPr id="176129" name="Text Box 2"/>
          <p:cNvSpPr/>
          <p:nvPr/>
        </p:nvSpPr>
        <p:spPr>
          <a:xfrm>
            <a:off x="2058670" y="1622425"/>
            <a:ext cx="8024813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推论：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如果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阶方阵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、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可逆，那么      、    、                  </a:t>
            </a:r>
          </a:p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与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也可逆，且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76137" name="图片 177161"/>
          <p:cNvPicPr/>
          <p:nvPr/>
        </p:nvPicPr>
        <p:blipFill>
          <a:blip r:embed="rId2"/>
          <a:stretch>
            <a:fillRect/>
          </a:stretch>
        </p:blipFill>
        <p:spPr>
          <a:xfrm>
            <a:off x="5150576" y="2483639"/>
            <a:ext cx="1727200" cy="495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6138" name="图片 177162"/>
          <p:cNvPicPr/>
          <p:nvPr/>
        </p:nvPicPr>
        <p:blipFill>
          <a:blip r:embed="rId3"/>
          <a:stretch>
            <a:fillRect/>
          </a:stretch>
        </p:blipFill>
        <p:spPr>
          <a:xfrm>
            <a:off x="7187883" y="1594983"/>
            <a:ext cx="533400" cy="406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6139" name="图片 177163"/>
          <p:cNvPicPr/>
          <p:nvPr/>
        </p:nvPicPr>
        <p:blipFill>
          <a:blip r:embed="rId4"/>
          <a:stretch>
            <a:fillRect/>
          </a:stretch>
        </p:blipFill>
        <p:spPr>
          <a:xfrm>
            <a:off x="7833995" y="1622425"/>
            <a:ext cx="482600" cy="406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6140" name="图片 177164"/>
          <p:cNvPicPr/>
          <p:nvPr/>
        </p:nvPicPr>
        <p:blipFill>
          <a:blip r:embed="rId5"/>
          <a:stretch>
            <a:fillRect/>
          </a:stretch>
        </p:blipFill>
        <p:spPr>
          <a:xfrm>
            <a:off x="8542020" y="1629591"/>
            <a:ext cx="1460500" cy="431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6141" name="图片 177165"/>
          <p:cNvPicPr/>
          <p:nvPr/>
        </p:nvPicPr>
        <p:blipFill>
          <a:blip r:embed="rId6"/>
          <a:stretch>
            <a:fillRect/>
          </a:stretch>
        </p:blipFill>
        <p:spPr>
          <a:xfrm>
            <a:off x="5143183" y="3150465"/>
            <a:ext cx="2311400" cy="495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6142" name="图片 177166"/>
          <p:cNvPicPr/>
          <p:nvPr/>
        </p:nvPicPr>
        <p:blipFill>
          <a:blip r:embed="rId7"/>
          <a:stretch>
            <a:fillRect/>
          </a:stretch>
        </p:blipFill>
        <p:spPr>
          <a:xfrm>
            <a:off x="5120958" y="3763530"/>
            <a:ext cx="2260600" cy="889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6143" name="图片 177167"/>
          <p:cNvPicPr/>
          <p:nvPr/>
        </p:nvPicPr>
        <p:blipFill>
          <a:blip r:embed="rId8"/>
          <a:stretch>
            <a:fillRect/>
          </a:stretch>
        </p:blipFill>
        <p:spPr>
          <a:xfrm>
            <a:off x="5150576" y="4908935"/>
            <a:ext cx="2451100" cy="495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49199" y="1200889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矩阵的秩</a:t>
            </a:r>
          </a:p>
        </p:txBody>
      </p:sp>
      <p:sp>
        <p:nvSpPr>
          <p:cNvPr id="248835" name="Rectangle 3"/>
          <p:cNvSpPr>
            <a:spLocks noGrp="1"/>
          </p:cNvSpPr>
          <p:nvPr/>
        </p:nvSpPr>
        <p:spPr>
          <a:xfrm>
            <a:off x="2088515" y="1350645"/>
            <a:ext cx="8451850" cy="26015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914400">
              <a:lnSpc>
                <a:spcPct val="190000"/>
              </a:lnSpc>
              <a:buFont typeface="Wingdings" panose="05000000000000000000" pitchFamily="2" charset="2"/>
            </a:pPr>
            <a:r>
              <a:rPr lang="zh-CN" altLang="en-US" sz="2400" kern="1200" baseline="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定义：</a:t>
            </a:r>
            <a:r>
              <a:rPr lang="zh-CN" altLang="en-US" sz="2400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在 </a:t>
            </a:r>
            <a:r>
              <a:rPr lang="en-US" altLang="x-none" sz="2400" i="1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m</a:t>
            </a:r>
            <a:r>
              <a:rPr lang="en-US" altLang="x-none" sz="2400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×</a:t>
            </a:r>
            <a:r>
              <a:rPr lang="en-US" altLang="x-none" sz="2400" i="1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n</a:t>
            </a:r>
            <a:r>
              <a:rPr lang="en-US" altLang="x-none" sz="2400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 </a:t>
            </a:r>
            <a:r>
              <a:rPr lang="zh-CN" altLang="en-US" sz="2400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矩阵 </a:t>
            </a:r>
            <a:r>
              <a:rPr lang="en-US" altLang="x-none" sz="2400" i="1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A </a:t>
            </a:r>
            <a:r>
              <a:rPr lang="zh-CN" altLang="en-US" sz="2400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中，任取 </a:t>
            </a:r>
            <a:r>
              <a:rPr lang="en-US" altLang="x-none" sz="2400" i="1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k</a:t>
            </a:r>
            <a:r>
              <a:rPr lang="en-US" altLang="x-none" sz="2400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 </a:t>
            </a:r>
            <a:r>
              <a:rPr lang="zh-CN" altLang="en-US" sz="2400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行 </a:t>
            </a:r>
            <a:r>
              <a:rPr lang="en-US" altLang="x-none" sz="2400" i="1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k</a:t>
            </a:r>
            <a:r>
              <a:rPr lang="en-US" altLang="x-none" sz="2400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 </a:t>
            </a:r>
            <a:r>
              <a:rPr lang="zh-CN" altLang="en-US" sz="2400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列</a:t>
            </a:r>
            <a:r>
              <a:rPr lang="en-US" altLang="x-none" sz="2400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(</a:t>
            </a:r>
            <a:r>
              <a:rPr lang="en-US" altLang="x-none" sz="2400" i="1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 k</a:t>
            </a:r>
            <a:r>
              <a:rPr lang="en-US" altLang="x-none" sz="2400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 ≤ </a:t>
            </a:r>
            <a:r>
              <a:rPr lang="en-US" altLang="x-none" sz="2400" i="1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m</a:t>
            </a:r>
            <a:r>
              <a:rPr lang="zh-CN" altLang="en-US" sz="2400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，</a:t>
            </a:r>
            <a:r>
              <a:rPr lang="en-US" altLang="x-none" sz="2400" i="1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k</a:t>
            </a:r>
            <a:r>
              <a:rPr lang="en-US" altLang="x-none" sz="2400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≤</a:t>
            </a:r>
            <a:r>
              <a:rPr lang="en-US" altLang="x-none" sz="2400" i="1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n</a:t>
            </a:r>
            <a:r>
              <a:rPr lang="en-US" altLang="x-none" sz="2400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)</a:t>
            </a:r>
            <a:r>
              <a:rPr lang="zh-CN" altLang="en-US" sz="2400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，</a:t>
            </a:r>
          </a:p>
          <a:p>
            <a:pPr marL="342900" indent="-342900" algn="l" defTabSz="914400">
              <a:lnSpc>
                <a:spcPct val="190000"/>
              </a:lnSpc>
              <a:buFont typeface="Wingdings" panose="05000000000000000000" pitchFamily="2" charset="2"/>
            </a:pPr>
            <a:r>
              <a:rPr lang="zh-CN" altLang="en-US" sz="2400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位于这些行列交叉处的 </a:t>
            </a:r>
            <a:r>
              <a:rPr lang="en-US" altLang="x-none" sz="2400" i="1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k</a:t>
            </a:r>
            <a:r>
              <a:rPr lang="en-US" altLang="x-none" sz="2400" kern="1200" baseline="30000" dirty="0">
                <a:latin typeface="黑体" panose="02010609060101010101" charset="-122"/>
                <a:ea typeface="黑体" panose="02010609060101010101" charset="-122"/>
                <a:cs typeface="+mn-cs"/>
              </a:rPr>
              <a:t>2</a:t>
            </a:r>
            <a:r>
              <a:rPr lang="en-US" altLang="x-none" sz="2400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 </a:t>
            </a:r>
            <a:r>
              <a:rPr lang="zh-CN" altLang="en-US" sz="2400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个元素，不改变它们在 </a:t>
            </a:r>
            <a:r>
              <a:rPr lang="en-US" altLang="x-none" sz="2400" i="1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A</a:t>
            </a:r>
            <a:r>
              <a:rPr lang="zh-CN" altLang="en-US" sz="2400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中所处</a:t>
            </a:r>
          </a:p>
          <a:p>
            <a:pPr marL="342900" indent="-342900" algn="l" defTabSz="914400">
              <a:lnSpc>
                <a:spcPct val="190000"/>
              </a:lnSpc>
              <a:buFont typeface="Wingdings" panose="05000000000000000000" pitchFamily="2" charset="2"/>
            </a:pPr>
            <a:r>
              <a:rPr lang="zh-CN" altLang="en-US" sz="2400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的位置次序而得的 </a:t>
            </a:r>
            <a:r>
              <a:rPr lang="en-US" altLang="x-none" sz="2400" i="1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k</a:t>
            </a:r>
            <a:r>
              <a:rPr lang="en-US" altLang="x-none" sz="2400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 </a:t>
            </a:r>
            <a:r>
              <a:rPr lang="zh-CN" altLang="en-US" sz="2400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阶行列式，称为矩阵 </a:t>
            </a:r>
            <a:r>
              <a:rPr lang="en-US" altLang="x-none" sz="2400" i="1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A </a:t>
            </a:r>
            <a:r>
              <a:rPr lang="zh-CN" altLang="en-US" sz="2400" kern="1200" baseline="0" dirty="0">
                <a:latin typeface="黑体" panose="02010609060101010101" charset="-122"/>
                <a:ea typeface="黑体" panose="02010609060101010101" charset="-122"/>
                <a:cs typeface="+mn-cs"/>
              </a:rPr>
              <a:t>的 </a:t>
            </a:r>
            <a:r>
              <a:rPr lang="en-US" altLang="x-none" sz="2400" i="1" kern="1200" baseline="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k </a:t>
            </a:r>
            <a:r>
              <a:rPr lang="zh-CN" altLang="en-US" sz="2400" kern="1200" baseline="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阶子式</a:t>
            </a:r>
            <a:r>
              <a:rPr lang="zh-CN" altLang="en-US" sz="3200" kern="1200" baseline="0" dirty="0">
                <a:latin typeface="+mn-lt"/>
                <a:ea typeface="+mn-ea"/>
                <a:cs typeface="+mn-cs"/>
              </a:rPr>
              <a:t>．</a:t>
            </a:r>
          </a:p>
        </p:txBody>
      </p:sp>
      <p:sp>
        <p:nvSpPr>
          <p:cNvPr id="248836" name="Rectangle 4"/>
          <p:cNvSpPr/>
          <p:nvPr/>
        </p:nvSpPr>
        <p:spPr>
          <a:xfrm>
            <a:off x="2088515" y="4589145"/>
            <a:ext cx="8229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显然，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m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×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矩阵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的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k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阶子式共有            个．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8838" name="Text Box 6"/>
          <p:cNvSpPr/>
          <p:nvPr/>
        </p:nvSpPr>
        <p:spPr>
          <a:xfrm>
            <a:off x="2014220" y="5287645"/>
            <a:ext cx="8231188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r>
              <a:rPr lang="zh-CN" altLang="en-US" sz="2400" b="1" dirty="0">
                <a:solidFill>
                  <a:srgbClr val="0000FF"/>
                </a:solidFill>
                <a:latin typeface="楷体_GB2312" charset="-122"/>
                <a:ea typeface="楷体_GB2312" charset="-122"/>
                <a:sym typeface="楷体_GB2312" charset="-122"/>
              </a:rPr>
              <a:t>概念辨析：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k 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阶子式、矩阵的子块、余子式、代数余子式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7814" name="图片 248838"/>
          <p:cNvPicPr/>
          <p:nvPr/>
        </p:nvPicPr>
        <p:blipFill>
          <a:blip r:embed="rId2"/>
          <a:stretch>
            <a:fillRect/>
          </a:stretch>
        </p:blipFill>
        <p:spPr>
          <a:xfrm>
            <a:off x="7041515" y="4563745"/>
            <a:ext cx="812800" cy="482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8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20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down)">
                                      <p:cBhvr>
                                        <p:cTn id="25" dur="5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 bldLvl="0"/>
      <p:bldP spid="248836" grpId="0" bldLvl="0"/>
      <p:bldP spid="248838" grpId="0" bldLvl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48715" y="1142365"/>
            <a:ext cx="10330815" cy="519430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矩阵的秩</a:t>
            </a:r>
          </a:p>
        </p:txBody>
      </p:sp>
      <p:sp>
        <p:nvSpPr>
          <p:cNvPr id="249858" name="Text Box 5"/>
          <p:cNvSpPr/>
          <p:nvPr/>
        </p:nvSpPr>
        <p:spPr>
          <a:xfrm>
            <a:off x="1872615" y="3071813"/>
            <a:ext cx="42068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与元素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12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相对应的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余子式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9859" name="Line 6"/>
          <p:cNvSpPr/>
          <p:nvPr/>
        </p:nvSpPr>
        <p:spPr>
          <a:xfrm>
            <a:off x="3072765" y="1514475"/>
            <a:ext cx="17399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49860" name="Line 7"/>
          <p:cNvSpPr/>
          <p:nvPr/>
        </p:nvSpPr>
        <p:spPr>
          <a:xfrm>
            <a:off x="3836353" y="1385888"/>
            <a:ext cx="1587" cy="12192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49862" name="Text Box 9"/>
          <p:cNvSpPr/>
          <p:nvPr/>
        </p:nvSpPr>
        <p:spPr>
          <a:xfrm>
            <a:off x="1872615" y="4585335"/>
            <a:ext cx="31400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相应的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代数余子式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8838" name="Line 10"/>
          <p:cNvSpPr/>
          <p:nvPr/>
        </p:nvSpPr>
        <p:spPr>
          <a:xfrm flipH="1">
            <a:off x="6232525" y="2943225"/>
            <a:ext cx="8890" cy="2978785"/>
          </a:xfrm>
          <a:prstGeom prst="line">
            <a:avLst/>
          </a:prstGeom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48839" name="Line 11"/>
          <p:cNvSpPr/>
          <p:nvPr/>
        </p:nvSpPr>
        <p:spPr>
          <a:xfrm>
            <a:off x="1659890" y="2943225"/>
            <a:ext cx="9144000" cy="0"/>
          </a:xfrm>
          <a:prstGeom prst="line">
            <a:avLst/>
          </a:prstGeom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49865" name="Line 14"/>
          <p:cNvSpPr/>
          <p:nvPr/>
        </p:nvSpPr>
        <p:spPr>
          <a:xfrm>
            <a:off x="7817803" y="1384300"/>
            <a:ext cx="1587" cy="1220788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49866" name="Line 15"/>
          <p:cNvSpPr/>
          <p:nvPr/>
        </p:nvSpPr>
        <p:spPr>
          <a:xfrm>
            <a:off x="7225665" y="2257425"/>
            <a:ext cx="2555875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49867" name="Line 16"/>
          <p:cNvSpPr/>
          <p:nvPr/>
        </p:nvSpPr>
        <p:spPr>
          <a:xfrm>
            <a:off x="9141778" y="1384300"/>
            <a:ext cx="1587" cy="1220788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49868" name="Text Box 17"/>
          <p:cNvSpPr/>
          <p:nvPr/>
        </p:nvSpPr>
        <p:spPr>
          <a:xfrm>
            <a:off x="6536690" y="4585335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矩阵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的一个 </a:t>
            </a:r>
            <a:r>
              <a:rPr lang="en-US" altLang="x-none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2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阶子块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9870" name="Text Box 19"/>
          <p:cNvSpPr/>
          <p:nvPr/>
        </p:nvSpPr>
        <p:spPr>
          <a:xfrm>
            <a:off x="6536690" y="3071813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矩阵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的一个 </a:t>
            </a:r>
            <a:r>
              <a:rPr lang="en-US" altLang="x-none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2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阶子式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9872" name="Line 22"/>
          <p:cNvSpPr/>
          <p:nvPr/>
        </p:nvSpPr>
        <p:spPr>
          <a:xfrm>
            <a:off x="8060690" y="1384300"/>
            <a:ext cx="0" cy="12207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49873" name="Line 23"/>
          <p:cNvSpPr/>
          <p:nvPr/>
        </p:nvSpPr>
        <p:spPr>
          <a:xfrm>
            <a:off x="7225665" y="1512888"/>
            <a:ext cx="2555875" cy="158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49874" name="Line 24"/>
          <p:cNvSpPr/>
          <p:nvPr/>
        </p:nvSpPr>
        <p:spPr>
          <a:xfrm>
            <a:off x="8717915" y="1384300"/>
            <a:ext cx="0" cy="12207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49875" name="Line 25"/>
          <p:cNvSpPr/>
          <p:nvPr/>
        </p:nvSpPr>
        <p:spPr>
          <a:xfrm>
            <a:off x="7225665" y="1981200"/>
            <a:ext cx="255587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248854" name="图片 249878"/>
          <p:cNvPicPr/>
          <p:nvPr/>
        </p:nvPicPr>
        <p:blipFill>
          <a:blip r:embed="rId2"/>
          <a:stretch>
            <a:fillRect/>
          </a:stretch>
        </p:blipFill>
        <p:spPr>
          <a:xfrm>
            <a:off x="2937034" y="3516948"/>
            <a:ext cx="2019300" cy="965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8855" name="图片 249879"/>
          <p:cNvPicPr/>
          <p:nvPr/>
        </p:nvPicPr>
        <p:blipFill>
          <a:blip r:embed="rId3"/>
          <a:stretch>
            <a:fillRect/>
          </a:stretch>
        </p:blipFill>
        <p:spPr>
          <a:xfrm>
            <a:off x="7733665" y="5042535"/>
            <a:ext cx="1409700" cy="965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8856" name="图片 249880"/>
          <p:cNvPicPr/>
          <p:nvPr/>
        </p:nvPicPr>
        <p:blipFill>
          <a:blip r:embed="rId4"/>
          <a:stretch>
            <a:fillRect/>
          </a:stretch>
        </p:blipFill>
        <p:spPr>
          <a:xfrm>
            <a:off x="8121015" y="3529013"/>
            <a:ext cx="1193800" cy="965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8857" name="图片 249881"/>
          <p:cNvPicPr/>
          <p:nvPr/>
        </p:nvPicPr>
        <p:blipFill>
          <a:blip r:embed="rId5"/>
          <a:stretch>
            <a:fillRect/>
          </a:stretch>
        </p:blipFill>
        <p:spPr>
          <a:xfrm>
            <a:off x="2040890" y="5042535"/>
            <a:ext cx="3797300" cy="965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8858" name="图片 249882"/>
          <p:cNvPicPr/>
          <p:nvPr/>
        </p:nvPicPr>
        <p:blipFill>
          <a:blip r:embed="rId6"/>
          <a:stretch>
            <a:fillRect/>
          </a:stretch>
        </p:blipFill>
        <p:spPr>
          <a:xfrm>
            <a:off x="3012440" y="1236368"/>
            <a:ext cx="1854200" cy="1409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8859" name="图片 249883"/>
          <p:cNvPicPr/>
          <p:nvPr/>
        </p:nvPicPr>
        <p:blipFill>
          <a:blip r:embed="rId7"/>
          <a:stretch>
            <a:fillRect/>
          </a:stretch>
        </p:blipFill>
        <p:spPr>
          <a:xfrm>
            <a:off x="7146290" y="1195388"/>
            <a:ext cx="2705100" cy="1409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24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0" dur="500"/>
                                        <p:tgtEl>
                                          <p:spTgt spid="24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14" dur="500"/>
                                        <p:tgtEl>
                                          <p:spTgt spid="24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17" dur="500"/>
                                        <p:tgtEl>
                                          <p:spTgt spid="24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>
                                      <p:cBhvr>
                                        <p:cTn id="21" dur="500"/>
                                        <p:tgtEl>
                                          <p:spTgt spid="24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9" dur="500"/>
                                        <p:tgtEl>
                                          <p:spTgt spid="24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43" dur="500"/>
                                        <p:tgtEl>
                                          <p:spTgt spid="2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46" dur="500"/>
                                        <p:tgtEl>
                                          <p:spTgt spid="24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>
                                      <p:cBhvr>
                                        <p:cTn id="50" dur="500"/>
                                        <p:tgtEl>
                                          <p:spTgt spid="24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64" dur="500"/>
                                        <p:tgtEl>
                                          <p:spTgt spid="24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68" dur="500"/>
                                        <p:tgtEl>
                                          <p:spTgt spid="24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>
                                      <p:cBhvr>
                                        <p:cTn id="72" dur="500"/>
                                        <p:tgtEl>
                                          <p:spTgt spid="24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>
                                      <p:cBhvr>
                                        <p:cTn id="82" dur="500"/>
                                        <p:tgtEl>
                                          <p:spTgt spid="24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4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8" grpId="0" bldLvl="0"/>
      <p:bldP spid="249859" grpId="0" bldLvl="0" animBg="1"/>
      <p:bldP spid="249860" grpId="0" bldLvl="0" animBg="1"/>
      <p:bldP spid="249862" grpId="0" bldLvl="0"/>
      <p:bldP spid="249865" grpId="0" bldLvl="0" animBg="1"/>
      <p:bldP spid="249866" grpId="0" bldLvl="0" animBg="1"/>
      <p:bldP spid="249867" grpId="0" bldLvl="0" animBg="1"/>
      <p:bldP spid="249868" grpId="0" bldLvl="0"/>
      <p:bldP spid="249870" grpId="0" bldLvl="0"/>
      <p:bldP spid="249872" grpId="0" bldLvl="0" animBg="1"/>
      <p:bldP spid="249872" grpId="1" bldLvl="0" animBg="1"/>
      <p:bldP spid="249873" grpId="0" bldLvl="0" animBg="1"/>
      <p:bldP spid="249873" grpId="1" bldLvl="0" animBg="1"/>
      <p:bldP spid="249874" grpId="0" bldLvl="0" animBg="1"/>
      <p:bldP spid="249874" grpId="1" bldLvl="0" animBg="1"/>
      <p:bldP spid="249875" grpId="0" bldLvl="0" animBg="1"/>
      <p:bldP spid="249875" grpId="1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矩阵的秩</a:t>
            </a:r>
          </a:p>
        </p:txBody>
      </p:sp>
      <p:sp>
        <p:nvSpPr>
          <p:cNvPr id="251906" name="Rectangle 16"/>
          <p:cNvSpPr/>
          <p:nvPr/>
        </p:nvSpPr>
        <p:spPr>
          <a:xfrm>
            <a:off x="5169853" y="3745230"/>
            <a:ext cx="1079500" cy="838200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1907" name="Rectangle 17"/>
          <p:cNvSpPr/>
          <p:nvPr/>
        </p:nvSpPr>
        <p:spPr>
          <a:xfrm>
            <a:off x="6936740" y="3745230"/>
            <a:ext cx="1079500" cy="838200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1908" name="Rectangle 18"/>
          <p:cNvSpPr/>
          <p:nvPr/>
        </p:nvSpPr>
        <p:spPr>
          <a:xfrm>
            <a:off x="8722678" y="3745230"/>
            <a:ext cx="1079500" cy="838200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1910" name="Text Box 6"/>
          <p:cNvSpPr/>
          <p:nvPr/>
        </p:nvSpPr>
        <p:spPr>
          <a:xfrm>
            <a:off x="2107565" y="2908618"/>
            <a:ext cx="8231188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矩阵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的一个 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3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阶子式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1912" name="Line 8"/>
          <p:cNvSpPr/>
          <p:nvPr/>
        </p:nvSpPr>
        <p:spPr>
          <a:xfrm>
            <a:off x="5384165" y="1457643"/>
            <a:ext cx="0" cy="122078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1913" name="Line 9"/>
          <p:cNvSpPr/>
          <p:nvPr/>
        </p:nvSpPr>
        <p:spPr>
          <a:xfrm>
            <a:off x="6039803" y="1457643"/>
            <a:ext cx="1587" cy="122078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1914" name="Line 10"/>
          <p:cNvSpPr/>
          <p:nvPr/>
        </p:nvSpPr>
        <p:spPr>
          <a:xfrm>
            <a:off x="5203190" y="1586230"/>
            <a:ext cx="255587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1915" name="Line 11"/>
          <p:cNvSpPr/>
          <p:nvPr/>
        </p:nvSpPr>
        <p:spPr>
          <a:xfrm>
            <a:off x="6695440" y="1457643"/>
            <a:ext cx="0" cy="122078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1916" name="Line 12"/>
          <p:cNvSpPr/>
          <p:nvPr/>
        </p:nvSpPr>
        <p:spPr>
          <a:xfrm>
            <a:off x="5203190" y="2041843"/>
            <a:ext cx="2555875" cy="1587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1917" name="Line 13"/>
          <p:cNvSpPr/>
          <p:nvPr/>
        </p:nvSpPr>
        <p:spPr>
          <a:xfrm>
            <a:off x="5203190" y="2497455"/>
            <a:ext cx="255587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1918" name="Line 19"/>
          <p:cNvSpPr/>
          <p:nvPr/>
        </p:nvSpPr>
        <p:spPr>
          <a:xfrm flipV="1">
            <a:off x="5765165" y="2818130"/>
            <a:ext cx="28956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1919" name="Line 20"/>
          <p:cNvSpPr/>
          <p:nvPr/>
        </p:nvSpPr>
        <p:spPr>
          <a:xfrm flipH="1">
            <a:off x="7517765" y="2818130"/>
            <a:ext cx="11430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1920" name="Line 21"/>
          <p:cNvSpPr/>
          <p:nvPr/>
        </p:nvSpPr>
        <p:spPr>
          <a:xfrm>
            <a:off x="8660765" y="2818130"/>
            <a:ext cx="48895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1921" name="Text Box 22"/>
          <p:cNvSpPr/>
          <p:nvPr/>
        </p:nvSpPr>
        <p:spPr>
          <a:xfrm>
            <a:off x="7898765" y="2345055"/>
            <a:ext cx="25908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矩阵 </a:t>
            </a:r>
            <a:r>
              <a:rPr lang="en-US" altLang="x-none" sz="2000" b="1" i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的 </a:t>
            </a:r>
            <a:r>
              <a:rPr lang="en-US" altLang="x-none" sz="20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2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阶子式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1922" name="Text Box 23"/>
          <p:cNvSpPr/>
          <p:nvPr/>
        </p:nvSpPr>
        <p:spPr>
          <a:xfrm>
            <a:off x="2107565" y="5012055"/>
            <a:ext cx="8231188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如果矩阵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中所有 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2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阶子式都等于零，那么这个 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3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阶子式也等于零 ．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50900" name="图片 251924"/>
          <p:cNvPicPr/>
          <p:nvPr/>
        </p:nvPicPr>
        <p:blipFill>
          <a:blip r:embed="rId2"/>
          <a:stretch>
            <a:fillRect/>
          </a:stretch>
        </p:blipFill>
        <p:spPr>
          <a:xfrm>
            <a:off x="4520157" y="3712686"/>
            <a:ext cx="5372100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0901" name="图片 251925"/>
          <p:cNvPicPr/>
          <p:nvPr/>
        </p:nvPicPr>
        <p:blipFill>
          <a:blip r:embed="rId3"/>
          <a:stretch>
            <a:fillRect/>
          </a:stretch>
        </p:blipFill>
        <p:spPr>
          <a:xfrm>
            <a:off x="2649696" y="3434090"/>
            <a:ext cx="1841500" cy="1409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0902" name="图片 251926"/>
          <p:cNvPicPr/>
          <p:nvPr/>
        </p:nvPicPr>
        <p:blipFill>
          <a:blip r:embed="rId4"/>
          <a:stretch>
            <a:fillRect/>
          </a:stretch>
        </p:blipFill>
        <p:spPr>
          <a:xfrm>
            <a:off x="4514578" y="1290162"/>
            <a:ext cx="3238500" cy="1409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25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0" dur="500"/>
                                        <p:tgtEl>
                                          <p:spTgt spid="25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3" dur="500"/>
                                        <p:tgtEl>
                                          <p:spTgt spid="25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17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20" dur="500"/>
                                        <p:tgtEl>
                                          <p:spTgt spid="25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23" dur="500"/>
                                        <p:tgtEl>
                                          <p:spTgt spid="25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27" dur="5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"/>
                            </p:stCondLst>
                            <p:childTnLst>
                              <p:par>
                                <p:cTn id="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>
                                      <p:cBhvr>
                                        <p:cTn id="54" dur="500"/>
                                        <p:tgtEl>
                                          <p:spTgt spid="25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59" dur="500"/>
                                        <p:tgtEl>
                                          <p:spTgt spid="2519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62" dur="500"/>
                                        <p:tgtEl>
                                          <p:spTgt spid="2519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65" dur="500"/>
                                        <p:tgtEl>
                                          <p:spTgt spid="2519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6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68" dur="500"/>
                                        <p:tgtEl>
                                          <p:spTgt spid="2519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>
                                      <p:cBhvr>
                                        <p:cTn id="73" dur="500"/>
                                        <p:tgtEl>
                                          <p:spTgt spid="25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78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9" presetID="22" presetClass="entr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81" dur="500"/>
                                        <p:tgtEl>
                                          <p:spTgt spid="2519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2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84" dur="500"/>
                                        <p:tgtEl>
                                          <p:spTgt spid="2519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87" dur="500"/>
                                        <p:tgtEl>
                                          <p:spTgt spid="2519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>
                                      <p:cBhvr>
                                        <p:cTn id="92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97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8" presetID="22" presetClass="entr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100" dur="500"/>
                                        <p:tgtEl>
                                          <p:spTgt spid="2519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1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03" dur="500"/>
                                        <p:tgtEl>
                                          <p:spTgt spid="2519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06" dur="500"/>
                                        <p:tgtEl>
                                          <p:spTgt spid="2519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11" dur="5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14" dur="500"/>
                                        <p:tgtEl>
                                          <p:spTgt spid="25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17" dur="500"/>
                                        <p:tgtEl>
                                          <p:spTgt spid="25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>
                                      <p:cBhvr>
                                        <p:cTn id="121" dur="500"/>
                                        <p:tgtEl>
                                          <p:spTgt spid="25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6" grpId="0" bldLvl="0" animBg="1"/>
      <p:bldP spid="251907" grpId="0" bldLvl="0" animBg="1"/>
      <p:bldP spid="251908" grpId="0" bldLvl="0" animBg="1"/>
      <p:bldP spid="251910" grpId="0" bldLvl="0"/>
      <p:bldP spid="251912" grpId="0" bldLvl="0" animBg="1"/>
      <p:bldP spid="251912" grpId="1" bldLvl="0" animBg="1"/>
      <p:bldP spid="251912" grpId="2" bldLvl="0" animBg="1"/>
      <p:bldP spid="251912" grpId="3" bldLvl="0" animBg="1"/>
      <p:bldP spid="251913" grpId="0" bldLvl="0" animBg="1"/>
      <p:bldP spid="251913" grpId="1" bldLvl="0" animBg="1"/>
      <p:bldP spid="251913" grpId="2" bldLvl="0" animBg="1"/>
      <p:bldP spid="251913" grpId="3" bldLvl="0" animBg="1"/>
      <p:bldP spid="251914" grpId="0" bldLvl="0" animBg="1"/>
      <p:bldP spid="251914" grpId="1" bldLvl="0" animBg="1"/>
      <p:bldP spid="251915" grpId="0" bldLvl="0" animBg="1"/>
      <p:bldP spid="251915" grpId="1" bldLvl="0" animBg="1"/>
      <p:bldP spid="251915" grpId="2" bldLvl="0" animBg="1"/>
      <p:bldP spid="251915" grpId="3" bldLvl="0" animBg="1"/>
      <p:bldP spid="251916" grpId="0" bldLvl="0" animBg="1"/>
      <p:bldP spid="251916" grpId="1" bldLvl="0" animBg="1"/>
      <p:bldP spid="251916" grpId="2" bldLvl="0" animBg="1"/>
      <p:bldP spid="251916" grpId="3" bldLvl="0" animBg="1"/>
      <p:bldP spid="251916" grpId="4" bldLvl="0" animBg="1"/>
      <p:bldP spid="251917" grpId="0" bldLvl="0" animBg="1"/>
      <p:bldP spid="251917" grpId="1" bldLvl="0" animBg="1"/>
      <p:bldP spid="251917" grpId="2" bldLvl="0" animBg="1"/>
      <p:bldP spid="251917" grpId="3" bldLvl="0" animBg="1"/>
      <p:bldP spid="251917" grpId="4" bldLvl="0" animBg="1"/>
      <p:bldP spid="251918" grpId="0" bldLvl="0" animBg="1"/>
      <p:bldP spid="251919" grpId="0" bldLvl="0" animBg="1"/>
      <p:bldP spid="251920" grpId="0" bldLvl="0" animBg="1"/>
      <p:bldP spid="251921" grpId="0" bldLvl="0"/>
      <p:bldP spid="251922" grpId="0" bldLvl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00889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矩阵的秩</a:t>
            </a:r>
          </a:p>
        </p:txBody>
      </p:sp>
      <p:sp>
        <p:nvSpPr>
          <p:cNvPr id="2" name="Rectangle 2"/>
          <p:cNvSpPr>
            <a:spLocks noGrp="1"/>
          </p:cNvSpPr>
          <p:nvPr/>
        </p:nvSpPr>
        <p:spPr>
          <a:xfrm>
            <a:off x="1982470" y="1209040"/>
            <a:ext cx="8415655" cy="19621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914400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sz="2400" kern="1200" baseline="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定义：</a:t>
            </a: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设矩阵 </a:t>
            </a:r>
            <a:r>
              <a:rPr lang="en-US" altLang="x-none" sz="2400" i="1" kern="1200" baseline="0" dirty="0">
                <a:latin typeface="+mn-lt"/>
                <a:ea typeface="+mn-ea"/>
                <a:cs typeface="+mn-cs"/>
              </a:rPr>
              <a:t>A </a:t>
            </a: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中有一个不等于零的 </a:t>
            </a:r>
            <a:r>
              <a:rPr lang="en-US" altLang="x-none" sz="2400" i="1" kern="1200" baseline="0" dirty="0">
                <a:latin typeface="+mn-lt"/>
                <a:ea typeface="+mn-ea"/>
                <a:cs typeface="+mn-cs"/>
              </a:rPr>
              <a:t>r </a:t>
            </a: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阶子式</a:t>
            </a:r>
            <a:r>
              <a:rPr lang="zh-CN" altLang="en-US" sz="2400" i="1" kern="1200" baseline="0" dirty="0">
                <a:latin typeface="+mn-lt"/>
                <a:ea typeface="+mn-ea"/>
                <a:cs typeface="+mn-cs"/>
              </a:rPr>
              <a:t> </a:t>
            </a:r>
            <a:r>
              <a:rPr lang="en-US" altLang="x-none" sz="2400" i="1" kern="1200" baseline="0" dirty="0">
                <a:latin typeface="+mn-lt"/>
                <a:ea typeface="+mn-ea"/>
                <a:cs typeface="+mn-cs"/>
              </a:rPr>
              <a:t>D</a:t>
            </a: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，且所有</a:t>
            </a:r>
            <a:r>
              <a:rPr lang="en-US" altLang="x-none" sz="2400" i="1" kern="1200" baseline="0" dirty="0">
                <a:latin typeface="+mn-lt"/>
                <a:ea typeface="+mn-ea"/>
                <a:cs typeface="+mn-cs"/>
              </a:rPr>
              <a:t>r</a:t>
            </a:r>
            <a:r>
              <a:rPr lang="en-US" altLang="x-none" sz="2400" kern="1200" baseline="0" dirty="0">
                <a:latin typeface="+mn-lt"/>
                <a:ea typeface="+mn-ea"/>
                <a:cs typeface="+mn-cs"/>
              </a:rPr>
              <a:t> +1 </a:t>
            </a: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阶子式（如果存在的话）全等于零，那么</a:t>
            </a:r>
            <a:r>
              <a:rPr lang="zh-CN" altLang="en-US" sz="2400" i="1" kern="1200" baseline="0" dirty="0">
                <a:latin typeface="+mn-lt"/>
                <a:ea typeface="+mn-ea"/>
                <a:cs typeface="+mn-cs"/>
              </a:rPr>
              <a:t> </a:t>
            </a:r>
            <a:r>
              <a:rPr lang="en-US" altLang="x-none" sz="2400" i="1" kern="1200" baseline="0" dirty="0">
                <a:latin typeface="+mn-lt"/>
                <a:ea typeface="+mn-ea"/>
                <a:cs typeface="+mn-cs"/>
              </a:rPr>
              <a:t>D </a:t>
            </a: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称为矩阵</a:t>
            </a:r>
            <a:r>
              <a:rPr lang="en-US" altLang="x-none" sz="2400" i="1" kern="1200" baseline="0" dirty="0">
                <a:latin typeface="+mn-lt"/>
                <a:ea typeface="+mn-ea"/>
                <a:cs typeface="+mn-cs"/>
              </a:rPr>
              <a:t>A</a:t>
            </a:r>
            <a:r>
              <a:rPr lang="en-US" altLang="x-none" sz="2400" kern="1200" baseline="0" dirty="0">
                <a:latin typeface="+mn-lt"/>
                <a:ea typeface="+mn-ea"/>
                <a:cs typeface="+mn-cs"/>
              </a:rPr>
              <a:t> </a:t>
            </a: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的</a:t>
            </a:r>
            <a:r>
              <a:rPr lang="zh-CN" altLang="en-US" sz="2400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最高阶非零子式</a:t>
            </a: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，数 </a:t>
            </a:r>
            <a:r>
              <a:rPr lang="en-US" altLang="x-none" sz="2400" i="1" kern="1200" baseline="0" dirty="0">
                <a:latin typeface="+mn-lt"/>
                <a:ea typeface="+mn-ea"/>
                <a:cs typeface="+mn-cs"/>
              </a:rPr>
              <a:t>r</a:t>
            </a:r>
            <a:r>
              <a:rPr lang="en-US" altLang="x-none" sz="2400" kern="1200" baseline="0" dirty="0">
                <a:latin typeface="+mn-lt"/>
                <a:ea typeface="+mn-ea"/>
                <a:cs typeface="+mn-cs"/>
              </a:rPr>
              <a:t> </a:t>
            </a: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称为</a:t>
            </a:r>
            <a:r>
              <a:rPr lang="zh-CN" altLang="en-US" sz="2400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矩阵</a:t>
            </a:r>
            <a:r>
              <a:rPr lang="zh-CN" altLang="en-US" sz="2400" i="1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x-none" sz="2400" i="1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altLang="x-none" sz="2400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2400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的秩</a:t>
            </a: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，记作 </a:t>
            </a:r>
            <a:r>
              <a:rPr lang="en-US" altLang="x-none" sz="2400" i="1" kern="1200" baseline="0" dirty="0">
                <a:latin typeface="+mn-lt"/>
                <a:ea typeface="+mn-ea"/>
                <a:cs typeface="+mn-cs"/>
              </a:rPr>
              <a:t>R</a:t>
            </a:r>
            <a:r>
              <a:rPr lang="en-US" altLang="x-none" sz="2400" kern="1200" baseline="0" dirty="0">
                <a:latin typeface="+mn-lt"/>
                <a:ea typeface="+mn-ea"/>
                <a:cs typeface="+mn-cs"/>
              </a:rPr>
              <a:t>(</a:t>
            </a:r>
            <a:r>
              <a:rPr lang="en-US" altLang="x-none" sz="2400" i="1" kern="1200" baseline="0" dirty="0">
                <a:latin typeface="+mn-lt"/>
                <a:ea typeface="+mn-ea"/>
                <a:cs typeface="+mn-cs"/>
              </a:rPr>
              <a:t>A</a:t>
            </a:r>
            <a:r>
              <a:rPr lang="en-US" altLang="x-none" sz="2400" kern="1200" baseline="0" dirty="0">
                <a:latin typeface="+mn-lt"/>
                <a:ea typeface="+mn-ea"/>
                <a:cs typeface="+mn-cs"/>
              </a:rPr>
              <a:t>)</a:t>
            </a: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．</a:t>
            </a:r>
          </a:p>
        </p:txBody>
      </p:sp>
      <p:sp>
        <p:nvSpPr>
          <p:cNvPr id="3" name="AutoShape 3"/>
          <p:cNvSpPr/>
          <p:nvPr/>
        </p:nvSpPr>
        <p:spPr>
          <a:xfrm>
            <a:off x="1793558" y="3342640"/>
            <a:ext cx="8604250" cy="269009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根据行列式按行（列）展开法则可知，矩阵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中任何一个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+2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阶子式（如果存在的话）都可以用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 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+1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阶子式来表示．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如果矩阵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中所有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+1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阶子式都等于零，那么所有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+2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阶子式也都等于零 ．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事实上，所有高于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+1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阶的子式（如果存在的话）也都等于零 ．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	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因此矩阵 </a:t>
            </a:r>
            <a:r>
              <a:rPr lang="en-US" altLang="x-none" sz="2000" b="1" i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0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的秩就是 </a:t>
            </a:r>
            <a:r>
              <a:rPr lang="en-US" altLang="x-none" sz="2000" b="1" i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0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中非零子式的最高阶数．</a:t>
            </a:r>
          </a:p>
        </p:txBody>
      </p:sp>
      <p:sp>
        <p:nvSpPr>
          <p:cNvPr id="4" name="Text Box 4"/>
          <p:cNvSpPr/>
          <p:nvPr/>
        </p:nvSpPr>
        <p:spPr>
          <a:xfrm>
            <a:off x="1982470" y="2713990"/>
            <a:ext cx="8231188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r>
              <a:rPr lang="zh-CN" altLang="en-US" sz="2400" b="1" dirty="0">
                <a:solidFill>
                  <a:srgbClr val="0000FF"/>
                </a:solidFill>
                <a:latin typeface="楷体_GB2312" charset="-122"/>
                <a:ea typeface="楷体_GB2312" charset="-122"/>
                <a:sym typeface="楷体_GB2312" charset="-122"/>
              </a:rPr>
              <a:t>规定：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零矩阵的秩等于零．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7840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矩阵的秩</a:t>
            </a:r>
          </a:p>
        </p:txBody>
      </p:sp>
      <p:sp>
        <p:nvSpPr>
          <p:cNvPr id="2" name="Rectangle 6"/>
          <p:cNvSpPr/>
          <p:nvPr/>
        </p:nvSpPr>
        <p:spPr>
          <a:xfrm>
            <a:off x="2243455" y="1210310"/>
            <a:ext cx="6408738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矩阵 </a:t>
            </a:r>
            <a:r>
              <a:rPr lang="en-US" altLang="x-none" sz="2400" b="1" i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的秩就是 </a:t>
            </a:r>
            <a:r>
              <a:rPr lang="en-US" altLang="x-none" sz="2400" b="1" i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中非零子式的最高阶数．  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7"/>
          <p:cNvSpPr/>
          <p:nvPr/>
        </p:nvSpPr>
        <p:spPr>
          <a:xfrm>
            <a:off x="2243455" y="1819910"/>
            <a:ext cx="8229600" cy="42767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显然，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若矩阵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中有某个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s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阶子式不等于零，则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≥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s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；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	若矩阵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中所有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t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阶子式等于零，则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&lt;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t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若</a:t>
            </a:r>
            <a:r>
              <a:rPr lang="zh-CN" altLang="en-US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为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阶矩阵，则 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的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阶子式只有一个，即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|A|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	当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|A|≠0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时，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=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 </a:t>
            </a:r>
            <a:r>
              <a:rPr lang="en-US" altLang="x-none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		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可逆矩阵（非奇异矩阵）又称为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满秩矩阵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	当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|A| = 0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时，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&lt;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 </a:t>
            </a:r>
            <a:r>
              <a:rPr lang="en-US" altLang="x-none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		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不可逆矩阵（奇异矩阵）又称为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降秩矩阵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若</a:t>
            </a:r>
            <a:r>
              <a:rPr lang="zh-CN" altLang="en-US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为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m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×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矩阵，则 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0≤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)≤min(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m, n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000" b="1" baseline="30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T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=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0728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矩阵的秩</a:t>
            </a:r>
          </a:p>
        </p:txBody>
      </p:sp>
      <p:sp>
        <p:nvSpPr>
          <p:cNvPr id="254978" name="Text Box 9"/>
          <p:cNvSpPr/>
          <p:nvPr/>
        </p:nvSpPr>
        <p:spPr>
          <a:xfrm>
            <a:off x="2268220" y="3462973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矩阵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的一个 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2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阶子式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4979" name="Line 11"/>
          <p:cNvSpPr/>
          <p:nvPr/>
        </p:nvSpPr>
        <p:spPr>
          <a:xfrm>
            <a:off x="3792220" y="1775460"/>
            <a:ext cx="0" cy="1220788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4980" name="Line 12"/>
          <p:cNvSpPr/>
          <p:nvPr/>
        </p:nvSpPr>
        <p:spPr>
          <a:xfrm>
            <a:off x="2957195" y="1904048"/>
            <a:ext cx="2555875" cy="1587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4981" name="Line 13"/>
          <p:cNvSpPr/>
          <p:nvPr/>
        </p:nvSpPr>
        <p:spPr>
          <a:xfrm>
            <a:off x="4449445" y="1775460"/>
            <a:ext cx="0" cy="1220788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4982" name="Line 14"/>
          <p:cNvSpPr/>
          <p:nvPr/>
        </p:nvSpPr>
        <p:spPr>
          <a:xfrm>
            <a:off x="2957195" y="2372360"/>
            <a:ext cx="2555875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4984" name="Text Box 23"/>
          <p:cNvSpPr/>
          <p:nvPr/>
        </p:nvSpPr>
        <p:spPr>
          <a:xfrm>
            <a:off x="6840220" y="3462973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矩阵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baseline="30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T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的一个 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2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阶子式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4985" name="Line 25"/>
          <p:cNvSpPr/>
          <p:nvPr/>
        </p:nvSpPr>
        <p:spPr>
          <a:xfrm rot="-5400000" flipH="1">
            <a:off x="8811895" y="1186498"/>
            <a:ext cx="1588" cy="1908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4986" name="Line 26"/>
          <p:cNvSpPr/>
          <p:nvPr/>
        </p:nvSpPr>
        <p:spPr>
          <a:xfrm rot="-5400000" flipH="1">
            <a:off x="7175183" y="2386648"/>
            <a:ext cx="1765300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4987" name="Line 27"/>
          <p:cNvSpPr/>
          <p:nvPr/>
        </p:nvSpPr>
        <p:spPr>
          <a:xfrm rot="-5400000" flipH="1">
            <a:off x="8811895" y="1615123"/>
            <a:ext cx="1588" cy="19081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4988" name="Line 28"/>
          <p:cNvSpPr/>
          <p:nvPr/>
        </p:nvSpPr>
        <p:spPr>
          <a:xfrm rot="-5400000" flipH="1">
            <a:off x="7813358" y="2386648"/>
            <a:ext cx="1765300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grpSp>
        <p:nvGrpSpPr>
          <p:cNvPr id="254992" name="组合 254991"/>
          <p:cNvGrpSpPr/>
          <p:nvPr/>
        </p:nvGrpSpPr>
        <p:grpSpPr>
          <a:xfrm>
            <a:off x="5663883" y="4575810"/>
            <a:ext cx="719137" cy="138113"/>
            <a:chOff x="0" y="0"/>
            <a:chExt cx="453" cy="87"/>
          </a:xfrm>
        </p:grpSpPr>
        <p:sp>
          <p:nvSpPr>
            <p:cNvPr id="253968" name="Line 37"/>
            <p:cNvSpPr/>
            <p:nvPr/>
          </p:nvSpPr>
          <p:spPr>
            <a:xfrm>
              <a:off x="0" y="0"/>
              <a:ext cx="453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253969" name="Line 38"/>
            <p:cNvSpPr/>
            <p:nvPr/>
          </p:nvSpPr>
          <p:spPr>
            <a:xfrm>
              <a:off x="0" y="87"/>
              <a:ext cx="453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54995" name="Text Box 40"/>
          <p:cNvSpPr/>
          <p:nvPr/>
        </p:nvSpPr>
        <p:spPr>
          <a:xfrm>
            <a:off x="2268220" y="5315585"/>
            <a:ext cx="8231188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baseline="30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T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的子式与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的子式对应相等，从而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baseline="30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T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=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53973" name="图片 254997"/>
          <p:cNvPicPr/>
          <p:nvPr/>
        </p:nvPicPr>
        <p:blipFill>
          <a:blip r:embed="rId2"/>
          <a:stretch>
            <a:fillRect/>
          </a:stretch>
        </p:blipFill>
        <p:spPr>
          <a:xfrm>
            <a:off x="7196483" y="4394211"/>
            <a:ext cx="723900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3974" name="图片 254998"/>
          <p:cNvPicPr/>
          <p:nvPr/>
        </p:nvPicPr>
        <p:blipFill>
          <a:blip r:embed="rId3"/>
          <a:stretch>
            <a:fillRect/>
          </a:stretch>
        </p:blipFill>
        <p:spPr>
          <a:xfrm>
            <a:off x="2303462" y="1656398"/>
            <a:ext cx="3238500" cy="1409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3975" name="图片 254999"/>
          <p:cNvPicPr/>
          <p:nvPr/>
        </p:nvPicPr>
        <p:blipFill>
          <a:blip r:embed="rId4"/>
          <a:stretch>
            <a:fillRect/>
          </a:stretch>
        </p:blipFill>
        <p:spPr>
          <a:xfrm>
            <a:off x="3690620" y="4159885"/>
            <a:ext cx="1193800" cy="965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3976" name="图片 255000"/>
          <p:cNvPicPr/>
          <p:nvPr/>
        </p:nvPicPr>
        <p:blipFill>
          <a:blip r:embed="rId5"/>
          <a:stretch>
            <a:fillRect/>
          </a:stretch>
        </p:blipFill>
        <p:spPr>
          <a:xfrm>
            <a:off x="3084195" y="4477385"/>
            <a:ext cx="584200" cy="330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3977" name="图片 255001"/>
          <p:cNvPicPr/>
          <p:nvPr/>
        </p:nvPicPr>
        <p:blipFill>
          <a:blip r:embed="rId6"/>
          <a:stretch>
            <a:fillRect/>
          </a:stretch>
        </p:blipFill>
        <p:spPr>
          <a:xfrm>
            <a:off x="7001556" y="1359536"/>
            <a:ext cx="2755900" cy="1866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3978" name="图片 255002"/>
          <p:cNvPicPr/>
          <p:nvPr/>
        </p:nvPicPr>
        <p:blipFill>
          <a:blip r:embed="rId7"/>
          <a:stretch>
            <a:fillRect/>
          </a:stretch>
        </p:blipFill>
        <p:spPr>
          <a:xfrm>
            <a:off x="8057833" y="4110673"/>
            <a:ext cx="1193800" cy="965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10" dur="500"/>
                                        <p:tgtEl>
                                          <p:spTgt spid="25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13" dur="5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8" dur="5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1" dur="5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26" dur="500"/>
                                        <p:tgtEl>
                                          <p:spTgt spid="25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43" dur="500"/>
                                        <p:tgtEl>
                                          <p:spTgt spid="25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46" dur="500"/>
                                        <p:tgtEl>
                                          <p:spTgt spid="25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51" dur="500"/>
                                        <p:tgtEl>
                                          <p:spTgt spid="25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54" dur="500"/>
                                        <p:tgtEl>
                                          <p:spTgt spid="25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59" dur="500"/>
                                        <p:tgtEl>
                                          <p:spTgt spid="25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5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5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.000000" to="-1.0" calcmode="lin" valueType="num">
                                      <p:cBhvr>
                                        <p:cTn id="7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499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499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>
                                        <p:cTn id="7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4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79" dur="50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8" grpId="0" bldLvl="0"/>
      <p:bldP spid="254979" grpId="0" bldLvl="0" animBg="1"/>
      <p:bldP spid="254980" grpId="0" bldLvl="0" animBg="1"/>
      <p:bldP spid="254981" grpId="0" bldLvl="0" animBg="1"/>
      <p:bldP spid="254982" grpId="0" bldLvl="0" animBg="1"/>
      <p:bldP spid="254984" grpId="0" bldLvl="0"/>
      <p:bldP spid="254985" grpId="0" bldLvl="0" animBg="1"/>
      <p:bldP spid="254986" grpId="0" bldLvl="0" animBg="1"/>
      <p:bldP spid="254987" grpId="0" bldLvl="0" animBg="1"/>
      <p:bldP spid="254988" grpId="0" bldLvl="0" animBg="1"/>
      <p:bldP spid="254995" grpId="0" bldLvl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矩阵的秩</a:t>
            </a:r>
          </a:p>
        </p:txBody>
      </p:sp>
      <p:sp>
        <p:nvSpPr>
          <p:cNvPr id="254977" name="Rectangle 3"/>
          <p:cNvSpPr/>
          <p:nvPr/>
        </p:nvSpPr>
        <p:spPr>
          <a:xfrm>
            <a:off x="2349500" y="1397318"/>
            <a:ext cx="8229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例：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求矩阵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和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的秩，其中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05" name="Text Box 7"/>
          <p:cNvSpPr/>
          <p:nvPr/>
        </p:nvSpPr>
        <p:spPr>
          <a:xfrm>
            <a:off x="2349500" y="4508818"/>
            <a:ext cx="5049838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解：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在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中，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2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阶子式                 ． 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07" name="Text Box 9"/>
          <p:cNvSpPr/>
          <p:nvPr/>
        </p:nvSpPr>
        <p:spPr>
          <a:xfrm>
            <a:off x="2349500" y="5374005"/>
            <a:ext cx="850741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的 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3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阶子式只有一个，即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|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|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，而且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|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| = 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，因此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= 2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54983" name="图片 256007"/>
          <p:cNvPicPr/>
          <p:nvPr/>
        </p:nvPicPr>
        <p:blipFill>
          <a:blip r:embed="rId2"/>
          <a:stretch>
            <a:fillRect/>
          </a:stretch>
        </p:blipFill>
        <p:spPr>
          <a:xfrm>
            <a:off x="2898140" y="2329181"/>
            <a:ext cx="2133600" cy="1397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4984" name="图片 256008"/>
          <p:cNvPicPr/>
          <p:nvPr/>
        </p:nvPicPr>
        <p:blipFill>
          <a:blip r:embed="rId3"/>
          <a:stretch>
            <a:fillRect/>
          </a:stretch>
        </p:blipFill>
        <p:spPr>
          <a:xfrm>
            <a:off x="5729288" y="2106931"/>
            <a:ext cx="3340100" cy="184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4985" name="图片 256009"/>
          <p:cNvPicPr/>
          <p:nvPr/>
        </p:nvPicPr>
        <p:blipFill>
          <a:blip r:embed="rId4"/>
          <a:stretch>
            <a:fillRect/>
          </a:stretch>
        </p:blipFill>
        <p:spPr>
          <a:xfrm>
            <a:off x="5620294" y="4276638"/>
            <a:ext cx="1244600" cy="939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7" dur="5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15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5" grpId="0" bldLvl="0"/>
      <p:bldP spid="256007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2"/>
          <p:cNvSpPr/>
          <p:nvPr/>
        </p:nvSpPr>
        <p:spPr>
          <a:xfrm>
            <a:off x="1110615" y="1311910"/>
            <a:ext cx="10330815" cy="505396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8" name="文本框 4"/>
          <p:cNvSpPr txBox="1"/>
          <p:nvPr/>
        </p:nvSpPr>
        <p:spPr>
          <a:xfrm rot="20615195">
            <a:off x="685116" y="325592"/>
            <a:ext cx="90678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 altLang="en-US" b="1" dirty="0">
                <a:solidFill>
                  <a:srgbClr val="CC0099"/>
                </a:solidFill>
                <a:latin typeface="楷体_GB2312" charset="-122"/>
                <a:ea typeface="楷体_GB2312" charset="-122"/>
                <a:cs typeface="+mj-cs"/>
                <a:sym typeface="楷体_GB2312" charset="-122"/>
              </a:rPr>
              <a:t>矩阵</a:t>
            </a:r>
            <a:endParaRPr dirty="0"/>
          </a:p>
        </p:txBody>
      </p:sp>
      <p:sp>
        <p:nvSpPr>
          <p:cNvPr id="122881" name="Rectangle 12"/>
          <p:cNvSpPr/>
          <p:nvPr/>
        </p:nvSpPr>
        <p:spPr>
          <a:xfrm>
            <a:off x="6548120" y="5581333"/>
            <a:ext cx="3683000" cy="10810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sz="2400" b="1">
              <a:solidFill>
                <a:srgbClr val="000000"/>
              </a:solidFill>
              <a:latin typeface="Arial" panose="020B0604020202020204" pitchFamily="34" charset="0"/>
              <a:ea typeface="楷体_GB2312" charset="-122"/>
            </a:endParaRPr>
          </a:p>
        </p:txBody>
      </p:sp>
      <p:sp>
        <p:nvSpPr>
          <p:cNvPr id="122882" name="Rectangle 11"/>
          <p:cNvSpPr/>
          <p:nvPr/>
        </p:nvSpPr>
        <p:spPr>
          <a:xfrm>
            <a:off x="2001520" y="5581333"/>
            <a:ext cx="4546600" cy="10810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sz="2400" b="1">
              <a:solidFill>
                <a:srgbClr val="000000"/>
              </a:solidFill>
              <a:latin typeface="Arial" panose="020B0604020202020204" pitchFamily="34" charset="0"/>
              <a:ea typeface="楷体_GB2312" charset="-122"/>
            </a:endParaRPr>
          </a:p>
        </p:txBody>
      </p:sp>
      <p:sp>
        <p:nvSpPr>
          <p:cNvPr id="123908" name="Rectangle 10"/>
          <p:cNvSpPr/>
          <p:nvPr/>
        </p:nvSpPr>
        <p:spPr>
          <a:xfrm>
            <a:off x="6740525" y="3998595"/>
            <a:ext cx="3683000" cy="13319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楷体_GB2312" charset="-122"/>
              </a:rPr>
              <a:t>行数不等于列数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楷体_GB2312" charset="-122"/>
              </a:rPr>
              <a:t>共有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m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×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楷体_GB2312" charset="-122"/>
              </a:rPr>
              <a:t>个元素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楷体_GB2312" charset="-122"/>
              </a:rPr>
              <a:t>本质上就是一个数表</a:t>
            </a:r>
          </a:p>
        </p:txBody>
      </p:sp>
      <p:sp>
        <p:nvSpPr>
          <p:cNvPr id="123909" name="Rectangle 9"/>
          <p:cNvSpPr/>
          <p:nvPr/>
        </p:nvSpPr>
        <p:spPr>
          <a:xfrm>
            <a:off x="2844800" y="4039870"/>
            <a:ext cx="4401185" cy="1111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楷体_GB2312" charset="-122"/>
              </a:rPr>
              <a:t>行数等于列数</a:t>
            </a:r>
          </a:p>
          <a:p>
            <a:pPr>
              <a:lnSpc>
                <a:spcPct val="14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楷体_GB2312" charset="-122"/>
              </a:rPr>
              <a:t>共有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en-US" altLang="x-none" sz="2000" b="1" baseline="300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楷体_GB2312" charset="-122"/>
              </a:rPr>
              <a:t>个元素</a:t>
            </a:r>
          </a:p>
        </p:txBody>
      </p:sp>
      <p:sp>
        <p:nvSpPr>
          <p:cNvPr id="122885" name="Rectangle 8"/>
          <p:cNvSpPr/>
          <p:nvPr/>
        </p:nvSpPr>
        <p:spPr>
          <a:xfrm>
            <a:off x="6565265" y="1394460"/>
            <a:ext cx="3683000" cy="2879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b="1">
              <a:solidFill>
                <a:srgbClr val="000000"/>
              </a:solidFill>
              <a:latin typeface="Arial" panose="020B0604020202020204" pitchFamily="34" charset="0"/>
              <a:ea typeface="楷体_GB2312" charset="-122"/>
            </a:endParaRPr>
          </a:p>
          <a:p>
            <a:pPr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b="1">
              <a:solidFill>
                <a:srgbClr val="000000"/>
              </a:solidFill>
              <a:latin typeface="Arial" panose="020B0604020202020204" pitchFamily="34" charset="0"/>
              <a:ea typeface="楷体_GB2312" charset="-122"/>
            </a:endParaRPr>
          </a:p>
          <a:p>
            <a:pPr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b="1">
              <a:solidFill>
                <a:srgbClr val="000000"/>
              </a:solidFill>
              <a:latin typeface="Arial" panose="020B0604020202020204" pitchFamily="34" charset="0"/>
              <a:ea typeface="楷体_GB2312" charset="-122"/>
            </a:endParaRPr>
          </a:p>
          <a:p>
            <a:pPr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b="1">
              <a:solidFill>
                <a:srgbClr val="000000"/>
              </a:solidFill>
              <a:latin typeface="Arial" panose="020B0604020202020204" pitchFamily="34" charset="0"/>
              <a:ea typeface="楷体_GB2312" charset="-122"/>
            </a:endParaRPr>
          </a:p>
          <a:p>
            <a:pPr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b="1">
              <a:solidFill>
                <a:srgbClr val="000000"/>
              </a:solidFill>
              <a:latin typeface="Arial" panose="020B0604020202020204" pitchFamily="34" charset="0"/>
              <a:ea typeface="楷体_GB2312" charset="-122"/>
            </a:endParaRPr>
          </a:p>
          <a:p>
            <a:pPr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b="1">
              <a:solidFill>
                <a:srgbClr val="FF0000"/>
              </a:solidFill>
              <a:latin typeface="Arial" panose="020B0604020202020204" pitchFamily="34" charset="0"/>
              <a:ea typeface="楷体_GB2312" charset="-122"/>
            </a:endParaRPr>
          </a:p>
        </p:txBody>
      </p:sp>
      <p:sp>
        <p:nvSpPr>
          <p:cNvPr id="122886" name="Rectangle 7"/>
          <p:cNvSpPr/>
          <p:nvPr/>
        </p:nvSpPr>
        <p:spPr>
          <a:xfrm>
            <a:off x="2001520" y="1369695"/>
            <a:ext cx="4546600" cy="2879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sz="2400" b="1">
              <a:solidFill>
                <a:srgbClr val="000000"/>
              </a:solidFill>
              <a:latin typeface="Arial" panose="020B0604020202020204" pitchFamily="34" charset="0"/>
              <a:ea typeface="楷体_GB2312" charset="-122"/>
            </a:endParaRPr>
          </a:p>
        </p:txBody>
      </p:sp>
      <p:sp>
        <p:nvSpPr>
          <p:cNvPr id="122887" name="Rectangle 6"/>
          <p:cNvSpPr/>
          <p:nvPr/>
        </p:nvSpPr>
        <p:spPr>
          <a:xfrm>
            <a:off x="6564630" y="1311910"/>
            <a:ext cx="3683000" cy="5048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楷体_GB2312" charset="-122"/>
              </a:rPr>
              <a:t>矩阵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888" name="Rectangle 5"/>
          <p:cNvSpPr/>
          <p:nvPr/>
        </p:nvSpPr>
        <p:spPr>
          <a:xfrm>
            <a:off x="2193925" y="1317625"/>
            <a:ext cx="4546600" cy="5048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楷体_GB2312" charset="-122"/>
              </a:rPr>
              <a:t>行列式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2889" name="组合 123913"/>
          <p:cNvGrpSpPr/>
          <p:nvPr/>
        </p:nvGrpSpPr>
        <p:grpSpPr>
          <a:xfrm>
            <a:off x="2749550" y="1369695"/>
            <a:ext cx="7054215" cy="4467860"/>
            <a:chOff x="0" y="0"/>
            <a:chExt cx="5185" cy="3653"/>
          </a:xfrm>
        </p:grpSpPr>
        <p:sp>
          <p:nvSpPr>
            <p:cNvPr id="122890" name="Line 15"/>
            <p:cNvSpPr/>
            <p:nvPr/>
          </p:nvSpPr>
          <p:spPr>
            <a:xfrm>
              <a:off x="0" y="0"/>
              <a:ext cx="5184" cy="1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22891" name="Line 16"/>
            <p:cNvSpPr/>
            <p:nvPr/>
          </p:nvSpPr>
          <p:spPr>
            <a:xfrm>
              <a:off x="0" y="318"/>
              <a:ext cx="5184" cy="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22892" name="Line 17"/>
            <p:cNvSpPr/>
            <p:nvPr/>
          </p:nvSpPr>
          <p:spPr>
            <a:xfrm>
              <a:off x="0" y="2132"/>
              <a:ext cx="5184" cy="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22893" name="Line 18"/>
            <p:cNvSpPr/>
            <p:nvPr/>
          </p:nvSpPr>
          <p:spPr>
            <a:xfrm>
              <a:off x="0" y="3073"/>
              <a:ext cx="5184" cy="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22894" name="Line 20"/>
            <p:cNvSpPr/>
            <p:nvPr/>
          </p:nvSpPr>
          <p:spPr>
            <a:xfrm>
              <a:off x="0" y="3652"/>
              <a:ext cx="5184" cy="1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22895" name="Line 21"/>
            <p:cNvSpPr/>
            <p:nvPr/>
          </p:nvSpPr>
          <p:spPr>
            <a:xfrm>
              <a:off x="0" y="0"/>
              <a:ext cx="1" cy="365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22896" name="Line 22"/>
            <p:cNvSpPr/>
            <p:nvPr/>
          </p:nvSpPr>
          <p:spPr>
            <a:xfrm>
              <a:off x="2864" y="0"/>
              <a:ext cx="1" cy="365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22897" name="Line 23"/>
            <p:cNvSpPr/>
            <p:nvPr/>
          </p:nvSpPr>
          <p:spPr>
            <a:xfrm>
              <a:off x="5184" y="0"/>
              <a:ext cx="1" cy="365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22903" name="图片 123927"/>
          <p:cNvPicPr/>
          <p:nvPr/>
        </p:nvPicPr>
        <p:blipFill>
          <a:blip r:embed="rId2"/>
          <a:stretch>
            <a:fillRect/>
          </a:stretch>
        </p:blipFill>
        <p:spPr>
          <a:xfrm>
            <a:off x="7010400" y="2064385"/>
            <a:ext cx="2413000" cy="14903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04" name="图片 123928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960" y="1822450"/>
            <a:ext cx="3385185" cy="20237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05" name="图片 123929"/>
          <p:cNvPicPr/>
          <p:nvPr/>
        </p:nvPicPr>
        <p:blipFill>
          <a:blip r:embed="rId4"/>
          <a:stretch>
            <a:fillRect/>
          </a:stretch>
        </p:blipFill>
        <p:spPr>
          <a:xfrm>
            <a:off x="3295650" y="5332095"/>
            <a:ext cx="1104900" cy="520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06" name="图片 123930"/>
          <p:cNvPicPr/>
          <p:nvPr/>
        </p:nvPicPr>
        <p:blipFill>
          <a:blip r:embed="rId5"/>
          <a:stretch>
            <a:fillRect/>
          </a:stretch>
        </p:blipFill>
        <p:spPr>
          <a:xfrm>
            <a:off x="7322820" y="5303520"/>
            <a:ext cx="952500" cy="482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7" dur="500"/>
                                        <p:tgtEl>
                                          <p:spTgt spid="123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12" dur="500"/>
                                        <p:tgtEl>
                                          <p:spTgt spid="1239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22" dur="500"/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27" dur="500"/>
                                        <p:tgtEl>
                                          <p:spTgt spid="123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32" dur="500"/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build="allAtOnce" bldLvl="0"/>
      <p:bldP spid="123909" grpId="0" build="allAtOnce" bldLvl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87299" y="125740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矩阵的秩</a:t>
            </a:r>
          </a:p>
        </p:txBody>
      </p:sp>
      <p:sp>
        <p:nvSpPr>
          <p:cNvPr id="2" name="Rectangle 16"/>
          <p:cNvSpPr/>
          <p:nvPr/>
        </p:nvSpPr>
        <p:spPr>
          <a:xfrm>
            <a:off x="5887720" y="2066925"/>
            <a:ext cx="304800" cy="304800"/>
          </a:xfrm>
          <a:prstGeom prst="rect">
            <a:avLst/>
          </a:prstGeom>
          <a:solidFill>
            <a:srgbClr val="FFFF66"/>
          </a:solidFill>
          <a:ln w="9525">
            <a:noFill/>
          </a:ln>
        </p:spPr>
        <p:txBody>
          <a:bodyPr wrap="none" anchor="ctr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Rectangle 17"/>
          <p:cNvSpPr/>
          <p:nvPr/>
        </p:nvSpPr>
        <p:spPr>
          <a:xfrm>
            <a:off x="6406833" y="2524125"/>
            <a:ext cx="304800" cy="304800"/>
          </a:xfrm>
          <a:prstGeom prst="rect">
            <a:avLst/>
          </a:prstGeom>
          <a:solidFill>
            <a:srgbClr val="FFFF66"/>
          </a:solidFill>
          <a:ln w="9525">
            <a:noFill/>
          </a:ln>
        </p:spPr>
        <p:txBody>
          <a:bodyPr wrap="none" anchor="ctr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" name="Rectangle 18"/>
          <p:cNvSpPr/>
          <p:nvPr/>
        </p:nvSpPr>
        <p:spPr>
          <a:xfrm>
            <a:off x="7440295" y="299561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noFill/>
          </a:ln>
        </p:spPr>
        <p:txBody>
          <a:bodyPr wrap="none" anchor="ctr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2001520" y="1243013"/>
            <a:ext cx="8229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例：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求矩阵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和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的秩，其中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 Box 5"/>
          <p:cNvSpPr/>
          <p:nvPr/>
        </p:nvSpPr>
        <p:spPr>
          <a:xfrm>
            <a:off x="2001520" y="3848100"/>
            <a:ext cx="91382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解（续）：</a:t>
            </a:r>
            <a:r>
              <a:rPr lang="zh-CN" altLang="en-US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是一个行阶梯形矩阵，其非零行有 3 行，因此其 4 阶子式全为零．</a:t>
            </a:r>
          </a:p>
        </p:txBody>
      </p:sp>
      <p:sp>
        <p:nvSpPr>
          <p:cNvPr id="9" name="Text Box 7"/>
          <p:cNvSpPr/>
          <p:nvPr/>
        </p:nvSpPr>
        <p:spPr>
          <a:xfrm>
            <a:off x="2001520" y="4308158"/>
            <a:ext cx="850741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以非零行的第一个非零元为对角元的 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3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阶子式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11520" y="2389188"/>
            <a:ext cx="2663825" cy="944562"/>
            <a:chOff x="0" y="0"/>
            <a:chExt cx="1678" cy="595"/>
          </a:xfrm>
        </p:grpSpPr>
        <p:sp>
          <p:nvSpPr>
            <p:cNvPr id="11" name="Line 9"/>
            <p:cNvSpPr/>
            <p:nvPr/>
          </p:nvSpPr>
          <p:spPr>
            <a:xfrm>
              <a:off x="0" y="7"/>
              <a:ext cx="295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2" name="Line 10"/>
            <p:cNvSpPr/>
            <p:nvPr/>
          </p:nvSpPr>
          <p:spPr>
            <a:xfrm>
              <a:off x="295" y="0"/>
              <a:ext cx="1" cy="295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3" name="Line 11"/>
            <p:cNvSpPr/>
            <p:nvPr/>
          </p:nvSpPr>
          <p:spPr>
            <a:xfrm>
              <a:off x="295" y="295"/>
              <a:ext cx="635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4" name="Line 12"/>
            <p:cNvSpPr/>
            <p:nvPr/>
          </p:nvSpPr>
          <p:spPr>
            <a:xfrm>
              <a:off x="930" y="300"/>
              <a:ext cx="1" cy="295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15" name="Line 13"/>
            <p:cNvSpPr/>
            <p:nvPr/>
          </p:nvSpPr>
          <p:spPr>
            <a:xfrm>
              <a:off x="930" y="595"/>
              <a:ext cx="748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" name="Text Box 25"/>
          <p:cNvSpPr/>
          <p:nvPr/>
        </p:nvSpPr>
        <p:spPr>
          <a:xfrm>
            <a:off x="4573905" y="5165725"/>
            <a:ext cx="27781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，因此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= 3 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楷体_GB2312" charset="-122"/>
              </a:rPr>
              <a:t>．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Line 26"/>
          <p:cNvSpPr/>
          <p:nvPr/>
        </p:nvSpPr>
        <p:spPr>
          <a:xfrm>
            <a:off x="5811520" y="2247900"/>
            <a:ext cx="26670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0" name="Line 27"/>
          <p:cNvSpPr/>
          <p:nvPr/>
        </p:nvSpPr>
        <p:spPr>
          <a:xfrm>
            <a:off x="5811520" y="2705100"/>
            <a:ext cx="26670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1" name="Line 28"/>
          <p:cNvSpPr/>
          <p:nvPr/>
        </p:nvSpPr>
        <p:spPr>
          <a:xfrm>
            <a:off x="5811520" y="3162300"/>
            <a:ext cx="26670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2" name="Line 29"/>
          <p:cNvSpPr/>
          <p:nvPr/>
        </p:nvSpPr>
        <p:spPr>
          <a:xfrm>
            <a:off x="6040120" y="2095500"/>
            <a:ext cx="0" cy="16764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3" name="Line 30"/>
          <p:cNvSpPr/>
          <p:nvPr/>
        </p:nvSpPr>
        <p:spPr>
          <a:xfrm>
            <a:off x="6540183" y="2095500"/>
            <a:ext cx="1587" cy="16764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4" name="Line 31"/>
          <p:cNvSpPr/>
          <p:nvPr/>
        </p:nvSpPr>
        <p:spPr>
          <a:xfrm>
            <a:off x="7564120" y="2095500"/>
            <a:ext cx="0" cy="16764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" name="AutoShape 32"/>
          <p:cNvSpPr/>
          <p:nvPr/>
        </p:nvSpPr>
        <p:spPr>
          <a:xfrm>
            <a:off x="8045768" y="4115753"/>
            <a:ext cx="2555875" cy="1800225"/>
          </a:xfrm>
          <a:prstGeom prst="cloudCallout">
            <a:avLst>
              <a:gd name="adj1" fmla="val -71306"/>
              <a:gd name="adj2" fmla="val 4346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宋体" panose="02010600030101010101" pitchFamily="2" charset="-122"/>
                <a:sym typeface="楷体_GB2312" charset="-122"/>
              </a:rPr>
              <a:t>还存在其它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3 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宋体" panose="02010600030101010101" pitchFamily="2" charset="-122"/>
                <a:sym typeface="楷体_GB2312" charset="-122"/>
              </a:rPr>
              <a:t>阶非零子式吗？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8" name="图片 257048"/>
          <p:cNvPicPr/>
          <p:nvPr/>
        </p:nvPicPr>
        <p:blipFill>
          <a:blip r:embed="rId2"/>
          <a:stretch>
            <a:fillRect/>
          </a:stretch>
        </p:blipFill>
        <p:spPr>
          <a:xfrm>
            <a:off x="2557145" y="2205463"/>
            <a:ext cx="2133600" cy="1397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" name="图片 257049"/>
          <p:cNvPicPr/>
          <p:nvPr/>
        </p:nvPicPr>
        <p:blipFill>
          <a:blip r:embed="rId3"/>
          <a:stretch>
            <a:fillRect/>
          </a:stretch>
        </p:blipFill>
        <p:spPr>
          <a:xfrm>
            <a:off x="2006600" y="4702175"/>
            <a:ext cx="2628900" cy="1384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" name="图片 257050"/>
          <p:cNvPicPr/>
          <p:nvPr/>
        </p:nvPicPr>
        <p:blipFill>
          <a:blip r:embed="rId4"/>
          <a:stretch>
            <a:fillRect/>
          </a:stretch>
        </p:blipFill>
        <p:spPr>
          <a:xfrm>
            <a:off x="5172648" y="1999405"/>
            <a:ext cx="3340100" cy="1841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8" grpId="0" bldLvl="0"/>
      <p:bldP spid="9" grpId="0" bldLvl="0"/>
      <p:bldP spid="18" grpId="0" bldLvl="0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210310"/>
            <a:ext cx="10330815" cy="50698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矩阵的秩</a:t>
            </a:r>
          </a:p>
        </p:txBody>
      </p:sp>
      <p:sp>
        <p:nvSpPr>
          <p:cNvPr id="257025" name="Rectangle 2"/>
          <p:cNvSpPr/>
          <p:nvPr/>
        </p:nvSpPr>
        <p:spPr>
          <a:xfrm>
            <a:off x="2301240" y="1243013"/>
            <a:ext cx="8229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例：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求矩阵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和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的秩，其中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8052" name="Text Box 4"/>
          <p:cNvSpPr/>
          <p:nvPr/>
        </p:nvSpPr>
        <p:spPr>
          <a:xfrm>
            <a:off x="2301240" y="3771900"/>
            <a:ext cx="8231188" cy="530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解（续）：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还有其它 3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阶非零子式，例如</a:t>
            </a:r>
          </a:p>
        </p:txBody>
      </p:sp>
      <p:sp>
        <p:nvSpPr>
          <p:cNvPr id="258056" name="AutoShape 27"/>
          <p:cNvSpPr/>
          <p:nvPr/>
        </p:nvSpPr>
        <p:spPr>
          <a:xfrm>
            <a:off x="2261553" y="5686108"/>
            <a:ext cx="8269287" cy="525462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marL="457200" indent="-457200" eaLnBrk="0" hangingPunct="0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结论：行阶梯形矩阵的秩就等于非零行的行数．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8057" name="Line 30"/>
          <p:cNvSpPr/>
          <p:nvPr/>
        </p:nvSpPr>
        <p:spPr>
          <a:xfrm>
            <a:off x="6111240" y="2247900"/>
            <a:ext cx="26670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8058" name="Line 31"/>
          <p:cNvSpPr/>
          <p:nvPr/>
        </p:nvSpPr>
        <p:spPr>
          <a:xfrm>
            <a:off x="6111240" y="2705100"/>
            <a:ext cx="26670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8059" name="Line 32"/>
          <p:cNvSpPr/>
          <p:nvPr/>
        </p:nvSpPr>
        <p:spPr>
          <a:xfrm>
            <a:off x="6111240" y="3162300"/>
            <a:ext cx="26670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8060" name="Line 33"/>
          <p:cNvSpPr/>
          <p:nvPr/>
        </p:nvSpPr>
        <p:spPr>
          <a:xfrm>
            <a:off x="6339840" y="2095500"/>
            <a:ext cx="0" cy="16764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8061" name="Line 34"/>
          <p:cNvSpPr/>
          <p:nvPr/>
        </p:nvSpPr>
        <p:spPr>
          <a:xfrm>
            <a:off x="6839903" y="2095500"/>
            <a:ext cx="1587" cy="16764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8062" name="Line 35"/>
          <p:cNvSpPr/>
          <p:nvPr/>
        </p:nvSpPr>
        <p:spPr>
          <a:xfrm>
            <a:off x="7863840" y="2095500"/>
            <a:ext cx="0" cy="16764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8063" name="Line 36"/>
          <p:cNvSpPr/>
          <p:nvPr/>
        </p:nvSpPr>
        <p:spPr>
          <a:xfrm>
            <a:off x="7378065" y="2095500"/>
            <a:ext cx="0" cy="16764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8064" name="Line 37"/>
          <p:cNvSpPr/>
          <p:nvPr/>
        </p:nvSpPr>
        <p:spPr>
          <a:xfrm>
            <a:off x="8473440" y="2095500"/>
            <a:ext cx="0" cy="16764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257041" name="图片 258065"/>
          <p:cNvPicPr/>
          <p:nvPr/>
        </p:nvPicPr>
        <p:blipFill>
          <a:blip r:embed="rId3"/>
          <a:stretch>
            <a:fillRect/>
          </a:stretch>
        </p:blipFill>
        <p:spPr>
          <a:xfrm>
            <a:off x="2808016" y="2172541"/>
            <a:ext cx="2133600" cy="1397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7042" name="图片 258066"/>
          <p:cNvPicPr/>
          <p:nvPr/>
        </p:nvPicPr>
        <p:blipFill>
          <a:blip r:embed="rId4"/>
          <a:stretch>
            <a:fillRect/>
          </a:stretch>
        </p:blipFill>
        <p:spPr>
          <a:xfrm>
            <a:off x="2588578" y="4233228"/>
            <a:ext cx="1841500" cy="1384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7043" name="图片 258067"/>
          <p:cNvPicPr/>
          <p:nvPr/>
        </p:nvPicPr>
        <p:blipFill>
          <a:blip r:embed="rId5"/>
          <a:stretch>
            <a:fillRect/>
          </a:stretch>
        </p:blipFill>
        <p:spPr>
          <a:xfrm>
            <a:off x="5322366" y="4319588"/>
            <a:ext cx="2324100" cy="1384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7044" name="图片 258068"/>
          <p:cNvPicPr/>
          <p:nvPr/>
        </p:nvPicPr>
        <p:blipFill>
          <a:blip r:embed="rId6"/>
          <a:stretch>
            <a:fillRect/>
          </a:stretch>
        </p:blipFill>
        <p:spPr>
          <a:xfrm>
            <a:off x="8584044" y="4314734"/>
            <a:ext cx="2019300" cy="1384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7045" name="图片 258069"/>
          <p:cNvPicPr/>
          <p:nvPr/>
        </p:nvPicPr>
        <p:blipFill>
          <a:blip r:embed="rId7"/>
          <a:stretch>
            <a:fillRect/>
          </a:stretch>
        </p:blipFill>
        <p:spPr>
          <a:xfrm>
            <a:off x="5514340" y="2012950"/>
            <a:ext cx="3340100" cy="1841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7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2" dur="500"/>
                                        <p:tgtEl>
                                          <p:spTgt spid="25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5" dur="500"/>
                                        <p:tgtEl>
                                          <p:spTgt spid="25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8" dur="500"/>
                                        <p:tgtEl>
                                          <p:spTgt spid="25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23" dur="500"/>
                                        <p:tgtEl>
                                          <p:spTgt spid="25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26" dur="500"/>
                                        <p:tgtEl>
                                          <p:spTgt spid="25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29" dur="500"/>
                                        <p:tgtEl>
                                          <p:spTgt spid="25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46" dur="500"/>
                                        <p:tgtEl>
                                          <p:spTgt spid="25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49" dur="500"/>
                                        <p:tgtEl>
                                          <p:spTgt spid="25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52" dur="500"/>
                                        <p:tgtEl>
                                          <p:spTgt spid="25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69" dur="500"/>
                                        <p:tgtEl>
                                          <p:spTgt spid="25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72" dur="500"/>
                                        <p:tgtEl>
                                          <p:spTgt spid="25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75" dur="500"/>
                                        <p:tgtEl>
                                          <p:spTgt spid="25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5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2" grpId="0" bldLvl="0"/>
      <p:bldP spid="258056" grpId="0" bldLvl="0" animBg="1"/>
      <p:bldP spid="258057" grpId="0" bldLvl="0" animBg="1"/>
      <p:bldP spid="258058" grpId="0" bldLvl="0" animBg="1"/>
      <p:bldP spid="258059" grpId="0" bldLvl="0" animBg="1"/>
      <p:bldP spid="258060" grpId="0" bldLvl="0" animBg="1"/>
      <p:bldP spid="258060" grpId="1" bldLvl="0" animBg="1"/>
      <p:bldP spid="258060" grpId="2" bldLvl="0" animBg="1"/>
      <p:bldP spid="258060" grpId="3" bldLvl="0" animBg="1"/>
      <p:bldP spid="258060" grpId="4" bldLvl="0" animBg="1"/>
      <p:bldP spid="258061" grpId="0" bldLvl="0" animBg="1"/>
      <p:bldP spid="258061" grpId="1" bldLvl="0" animBg="1"/>
      <p:bldP spid="258062" grpId="0" bldLvl="0" animBg="1"/>
      <p:bldP spid="258062" grpId="1" bldLvl="0" animBg="1"/>
      <p:bldP spid="258063" grpId="0" bldLvl="0" animBg="1"/>
      <p:bldP spid="258063" grpId="1" bldLvl="0" animBg="1"/>
      <p:bldP spid="258063" grpId="2" bldLvl="0" animBg="1"/>
      <p:bldP spid="258064" grpId="0" bldLvl="0" animBg="1"/>
      <p:bldP spid="258064" grpId="1" bldLvl="0" animBg="1"/>
      <p:bldP spid="258064" grpId="2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52525" y="1186180"/>
            <a:ext cx="10330815" cy="507936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矩阵的秩</a:t>
            </a:r>
          </a:p>
        </p:txBody>
      </p:sp>
      <p:sp>
        <p:nvSpPr>
          <p:cNvPr id="270337" name="Rectangle 19"/>
          <p:cNvSpPr/>
          <p:nvPr/>
        </p:nvSpPr>
        <p:spPr>
          <a:xfrm>
            <a:off x="4805045" y="1248410"/>
            <a:ext cx="2759710" cy="56261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矩阵的秩的性质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楷体_GB2312" charset="-122"/>
              <a:sym typeface="Times New Roman" panose="02020603050405020304" pitchFamily="2" charset="0"/>
            </a:endParaRPr>
          </a:p>
        </p:txBody>
      </p:sp>
      <p:sp>
        <p:nvSpPr>
          <p:cNvPr id="2" name="AutoShape 20"/>
          <p:cNvSpPr/>
          <p:nvPr/>
        </p:nvSpPr>
        <p:spPr>
          <a:xfrm>
            <a:off x="2012633" y="1741170"/>
            <a:ext cx="8610600" cy="4229712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anchor="t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若</a:t>
            </a:r>
            <a:r>
              <a:rPr lang="zh-CN" altLang="en-US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为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m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×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矩阵，则 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0≤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)≤min(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m, n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</a:t>
            </a: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000" b="1" baseline="30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T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=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</a:t>
            </a: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若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~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，则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=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</a:t>
            </a:r>
            <a:r>
              <a:rPr lang="en-US" altLang="x-none" sz="20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</a:t>
            </a: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若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P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、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Q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可逆，则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R(PAQ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=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</a:t>
            </a:r>
            <a:r>
              <a:rPr lang="en-US" altLang="x-none" sz="20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</a:t>
            </a: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max{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),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)}≤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,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)≤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)＋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</a:t>
            </a:r>
            <a:r>
              <a:rPr lang="en-US" altLang="x-none" sz="20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</a:t>
            </a: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	特别地，当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=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为非零列向量时，有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)≤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,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)≤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)＋1</a:t>
            </a:r>
            <a:r>
              <a:rPr lang="en-US" altLang="x-none" sz="20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</a:t>
            </a: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Font typeface="Wingdings" panose="05000000000000000000" pitchFamily="2" charset="2"/>
              <a:buAutoNum type="circleNumDbPlain" startAt="6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＋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)≤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)＋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</a:t>
            </a: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Font typeface="Wingdings" panose="05000000000000000000" pitchFamily="2" charset="2"/>
              <a:buAutoNum type="circleNumDbPlain" startAt="6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AB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)≤min{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),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)}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</a:t>
            </a: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Font typeface="Wingdings" panose="05000000000000000000" pitchFamily="2" charset="2"/>
              <a:buAutoNum type="circleNumDbPlain" startAt="6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若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000" b="1" i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m</a:t>
            </a:r>
            <a:r>
              <a:rPr lang="en-US" altLang="x-none" sz="2000" b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×</a:t>
            </a:r>
            <a:r>
              <a:rPr lang="en-US" altLang="x-none" sz="2000" b="1" i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B</a:t>
            </a:r>
            <a:r>
              <a:rPr lang="en-US" altLang="x-none" sz="2000" b="1" i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en-US" altLang="x-none" sz="2000" b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×</a:t>
            </a:r>
            <a:r>
              <a:rPr lang="en-US" altLang="x-none" sz="2000" b="1" i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l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=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O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，则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)＋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)≤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52374" y="1142469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矩阵的秩</a:t>
            </a:r>
          </a:p>
        </p:txBody>
      </p:sp>
      <p:sp>
        <p:nvSpPr>
          <p:cNvPr id="271361" name="Rectangle 2"/>
          <p:cNvSpPr/>
          <p:nvPr/>
        </p:nvSpPr>
        <p:spPr>
          <a:xfrm>
            <a:off x="2203450" y="1170305"/>
            <a:ext cx="8231188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例：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设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为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阶矩阵， 证明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＋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E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)＋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－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E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)≥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en-US" altLang="x-none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2387" name="Rectangle 3"/>
          <p:cNvSpPr/>
          <p:nvPr/>
        </p:nvSpPr>
        <p:spPr>
          <a:xfrm>
            <a:off x="2205355" y="1837055"/>
            <a:ext cx="8229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例：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若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i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m</a:t>
            </a:r>
            <a:r>
              <a:rPr lang="en-US" altLang="x-none" sz="2400" b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×</a:t>
            </a:r>
            <a:r>
              <a:rPr lang="en-US" altLang="x-none" sz="2400" b="1" i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B</a:t>
            </a:r>
            <a:r>
              <a:rPr lang="en-US" altLang="x-none" sz="2400" b="1" i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en-US" altLang="x-none" sz="2400" b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×</a:t>
            </a:r>
            <a:r>
              <a:rPr lang="en-US" altLang="x-none" sz="2400" b="1" i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l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=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，且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=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，则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 =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C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2388" name="Rectangle 4"/>
          <p:cNvSpPr/>
          <p:nvPr/>
        </p:nvSpPr>
        <p:spPr>
          <a:xfrm>
            <a:off x="2205355" y="2588260"/>
            <a:ext cx="8229600" cy="294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附注：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当一个矩阵的秩等于它的列数时，这样的矩阵称为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列满秩矩阵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特别地，当一个矩阵为方阵时，列满秩矩阵就成为满秩矩阵，也就是可逆矩阵．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本题中，当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C 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=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O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，这时结论为：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	设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AB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=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O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，若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为列满秩矩阵，则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 =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O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7" dur="500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12" dur="500"/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17" dur="500"/>
                                        <p:tgtEl>
                                          <p:spTgt spid="272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22" dur="500"/>
                                        <p:tgtEl>
                                          <p:spTgt spid="272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27" dur="500"/>
                                        <p:tgtEl>
                                          <p:spTgt spid="272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32" dur="500"/>
                                        <p:tgtEl>
                                          <p:spTgt spid="272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 bldLvl="0"/>
      <p:bldP spid="272388" grpId="0" build="p" bldLvl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52374" y="1142469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矩阵的秩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562100"/>
            <a:ext cx="8231188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例：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设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为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阶矩阵， 证明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＋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E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)＋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－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E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)≥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en-US" altLang="x-none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2324100"/>
            <a:ext cx="8229600" cy="2209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证明：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因为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＋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E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)＋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E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－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= 2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E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由性质“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＋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)≤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)＋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”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有</a:t>
            </a:r>
          </a:p>
          <a:p>
            <a:pPr marL="342900" indent="-342900" algn="ctr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＋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E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)＋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E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－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)≥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(2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E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</a:t>
            </a:r>
            <a:r>
              <a:rPr lang="en-US" altLang="x-none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= n</a:t>
            </a:r>
            <a:r>
              <a:rPr lang="en-US" altLang="x-none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又因为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E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－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=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－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E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，所以</a:t>
            </a:r>
          </a:p>
          <a:p>
            <a:pPr marL="342900" indent="-342900" algn="ctr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＋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E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)＋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－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E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)≥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en-US" altLang="x-none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52525" y="1186180"/>
            <a:ext cx="10330815" cy="501459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矩阵的秩</a:t>
            </a:r>
          </a:p>
        </p:txBody>
      </p:sp>
      <p:sp>
        <p:nvSpPr>
          <p:cNvPr id="273409" name="Rectangle 2"/>
          <p:cNvSpPr/>
          <p:nvPr/>
        </p:nvSpPr>
        <p:spPr>
          <a:xfrm>
            <a:off x="1981200" y="1222375"/>
            <a:ext cx="8231188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例：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若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i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m</a:t>
            </a:r>
            <a:r>
              <a:rPr lang="en-US" altLang="x-none" sz="2400" b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×</a:t>
            </a:r>
            <a:r>
              <a:rPr lang="en-US" altLang="x-none" sz="2400" b="1" i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B</a:t>
            </a:r>
            <a:r>
              <a:rPr lang="en-US" altLang="x-none" sz="2400" b="1" i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en-US" altLang="x-none" sz="2400" b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×</a:t>
            </a:r>
            <a:r>
              <a:rPr lang="en-US" altLang="x-none" sz="2400" b="1" i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l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=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，且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=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，则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 =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C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4435" name="Rectangle 3"/>
          <p:cNvSpPr/>
          <p:nvPr/>
        </p:nvSpPr>
        <p:spPr>
          <a:xfrm>
            <a:off x="1981200" y="1916430"/>
            <a:ext cx="8229600" cy="3962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解：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因为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=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所以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的行最简形矩阵为               ，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楷体_GB2312" charset="-122"/>
              <a:sym typeface="Times New Roman" panose="02020603050405020304" pitchFamily="2" charset="0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设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m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阶可逆矩阵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P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，满足                         ．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楷体_GB2312" charset="-122"/>
              <a:sym typeface="Times New Roman" panose="02020603050405020304" pitchFamily="2" charset="0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楷体_GB2312" charset="-122"/>
              <a:sym typeface="Times New Roman" panose="02020603050405020304" pitchFamily="2" charset="0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于是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楷体_GB2312" charset="-122"/>
              <a:sym typeface="Times New Roman" panose="02020603050405020304" pitchFamily="2" charset="0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楷体_GB2312" charset="-122"/>
              <a:sym typeface="Times New Roman" panose="02020603050405020304" pitchFamily="2" charset="0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因为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C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 =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PC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，而                         ，故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 =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C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73417" name="图片 274441"/>
          <p:cNvPicPr/>
          <p:nvPr/>
        </p:nvPicPr>
        <p:blipFill>
          <a:blip r:embed="rId2"/>
          <a:stretch>
            <a:fillRect/>
          </a:stretch>
        </p:blipFill>
        <p:spPr>
          <a:xfrm>
            <a:off x="8331200" y="1723613"/>
            <a:ext cx="1117600" cy="965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3418" name="图片 274442"/>
          <p:cNvPicPr/>
          <p:nvPr/>
        </p:nvPicPr>
        <p:blipFill>
          <a:blip r:embed="rId3"/>
          <a:stretch>
            <a:fillRect/>
          </a:stretch>
        </p:blipFill>
        <p:spPr>
          <a:xfrm>
            <a:off x="5557383" y="2526983"/>
            <a:ext cx="1816100" cy="965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3419" name="图片 274443"/>
          <p:cNvPicPr/>
          <p:nvPr/>
        </p:nvPicPr>
        <p:blipFill>
          <a:blip r:embed="rId4"/>
          <a:stretch>
            <a:fillRect/>
          </a:stretch>
        </p:blipFill>
        <p:spPr>
          <a:xfrm>
            <a:off x="2754313" y="3862479"/>
            <a:ext cx="2705100" cy="939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3420" name="图片 274444"/>
          <p:cNvPicPr/>
          <p:nvPr/>
        </p:nvPicPr>
        <p:blipFill>
          <a:blip r:embed="rId5"/>
          <a:stretch>
            <a:fillRect/>
          </a:stretch>
        </p:blipFill>
        <p:spPr>
          <a:xfrm>
            <a:off x="5459413" y="3862479"/>
            <a:ext cx="876300" cy="939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3421" name="图片 274445"/>
          <p:cNvPicPr/>
          <p:nvPr/>
        </p:nvPicPr>
        <p:blipFill>
          <a:blip r:embed="rId6"/>
          <a:stretch>
            <a:fillRect/>
          </a:stretch>
        </p:blipFill>
        <p:spPr>
          <a:xfrm>
            <a:off x="5167313" y="5175885"/>
            <a:ext cx="1866900" cy="939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>
                                      <p:cBhvr>
                                        <p:cTn id="7" dur="500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>
                                      <p:cBhvr>
                                        <p:cTn id="15" dur="500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>
                                      <p:cBhvr>
                                        <p:cTn id="24" dur="500"/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>
                                      <p:cBhvr>
                                        <p:cTn id="38" dur="500"/>
                                        <p:tgtEl>
                                          <p:spTgt spid="27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uiExpand="1" build="p" bldLvl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52525" y="1003300"/>
            <a:ext cx="10330815" cy="530034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矩阵的秩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2587625" y="1684655"/>
            <a:ext cx="2743200" cy="1079500"/>
            <a:chOff x="0" y="0"/>
            <a:chExt cx="1728" cy="680"/>
          </a:xfrm>
        </p:grpSpPr>
        <p:sp>
          <p:nvSpPr>
            <p:cNvPr id="36" name="Line 5"/>
            <p:cNvSpPr/>
            <p:nvPr/>
          </p:nvSpPr>
          <p:spPr>
            <a:xfrm>
              <a:off x="0" y="0"/>
              <a:ext cx="288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zh-CN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7" name="Line 6"/>
            <p:cNvSpPr/>
            <p:nvPr/>
          </p:nvSpPr>
          <p:spPr>
            <a:xfrm>
              <a:off x="288" y="8"/>
              <a:ext cx="1" cy="33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zh-CN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8" name="Line 7"/>
            <p:cNvSpPr/>
            <p:nvPr/>
          </p:nvSpPr>
          <p:spPr>
            <a:xfrm>
              <a:off x="288" y="344"/>
              <a:ext cx="720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zh-CN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9" name="Line 8"/>
            <p:cNvSpPr/>
            <p:nvPr/>
          </p:nvSpPr>
          <p:spPr>
            <a:xfrm>
              <a:off x="1008" y="344"/>
              <a:ext cx="1" cy="33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zh-CN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0" name="Line 9"/>
            <p:cNvSpPr/>
            <p:nvPr/>
          </p:nvSpPr>
          <p:spPr>
            <a:xfrm>
              <a:off x="1008" y="680"/>
              <a:ext cx="720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zh-CN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1" name="Text Box 10"/>
          <p:cNvSpPr/>
          <p:nvPr/>
        </p:nvSpPr>
        <p:spPr>
          <a:xfrm>
            <a:off x="6559550" y="1186180"/>
            <a:ext cx="4191000" cy="28305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/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行阶梯形矩阵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：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可画出一条阶梯线，线的下方全为零；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每个台阶只有一行；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阶梯线的竖线后面是非零行的第一个非零元素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.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Text Box 11"/>
          <p:cNvSpPr/>
          <p:nvPr/>
        </p:nvSpPr>
        <p:spPr>
          <a:xfrm>
            <a:off x="6559550" y="3955733"/>
            <a:ext cx="4191000" cy="19907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/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行最简形矩阵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：</a:t>
            </a:r>
          </a:p>
          <a:p>
            <a:pPr marL="342900" indent="-342900">
              <a:lnSpc>
                <a:spcPct val="160000"/>
              </a:lnSpc>
              <a:buAutoNum type="arabicPeriod" startAt="4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非零行的第一个非零元为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1;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楷体_GB2312" charset="-122"/>
              <a:sym typeface="Times New Roman" panose="02020603050405020304" pitchFamily="2" charset="0"/>
            </a:endParaRPr>
          </a:p>
          <a:p>
            <a:pPr marL="342900" indent="-342900">
              <a:lnSpc>
                <a:spcPct val="130000"/>
              </a:lnSpc>
              <a:buAutoNum type="arabicPeriod" startAt="4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这些非零元所在的列的其它元素都为零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.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2595563" y="4983480"/>
            <a:ext cx="2743200" cy="1079500"/>
            <a:chOff x="0" y="0"/>
            <a:chExt cx="1728" cy="680"/>
          </a:xfrm>
        </p:grpSpPr>
        <p:sp>
          <p:nvSpPr>
            <p:cNvPr id="44" name="Line 13"/>
            <p:cNvSpPr/>
            <p:nvPr/>
          </p:nvSpPr>
          <p:spPr>
            <a:xfrm>
              <a:off x="0" y="0"/>
              <a:ext cx="288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zh-CN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5" name="Line 14"/>
            <p:cNvSpPr/>
            <p:nvPr/>
          </p:nvSpPr>
          <p:spPr>
            <a:xfrm>
              <a:off x="288" y="8"/>
              <a:ext cx="1" cy="33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zh-CN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6" name="Line 15"/>
            <p:cNvSpPr/>
            <p:nvPr/>
          </p:nvSpPr>
          <p:spPr>
            <a:xfrm>
              <a:off x="288" y="344"/>
              <a:ext cx="720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zh-CN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7" name="Line 16"/>
            <p:cNvSpPr/>
            <p:nvPr/>
          </p:nvSpPr>
          <p:spPr>
            <a:xfrm>
              <a:off x="1008" y="344"/>
              <a:ext cx="1" cy="33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zh-CN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8" name="Line 17"/>
            <p:cNvSpPr/>
            <p:nvPr/>
          </p:nvSpPr>
          <p:spPr>
            <a:xfrm>
              <a:off x="1008" y="680"/>
              <a:ext cx="720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zh-CN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3" name="Freeform 20"/>
          <p:cNvSpPr/>
          <p:nvPr/>
        </p:nvSpPr>
        <p:spPr>
          <a:xfrm>
            <a:off x="2379663" y="3634105"/>
            <a:ext cx="1584325" cy="144463"/>
          </a:xfrm>
          <a:custGeom>
            <a:avLst/>
            <a:gdLst/>
            <a:ahLst/>
            <a:cxnLst>
              <a:cxn ang="0">
                <a:pos x="0" y="73554"/>
              </a:cxn>
              <a:cxn ang="0">
                <a:pos x="370885" y="0"/>
              </a:cxn>
              <a:cxn ang="0">
                <a:pos x="791491" y="73554"/>
              </a:cxn>
              <a:cxn ang="0">
                <a:pos x="1210752" y="144463"/>
              </a:cxn>
              <a:cxn ang="0">
                <a:pos x="1584325" y="73554"/>
              </a:cxn>
            </a:cxnLst>
            <a:rect l="0" t="0" r="0" b="0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4" name="图片 275476"/>
          <p:cNvPicPr/>
          <p:nvPr/>
        </p:nvPicPr>
        <p:blipFill>
          <a:blip r:embed="rId2"/>
          <a:stretch>
            <a:fillRect/>
          </a:stretch>
        </p:blipFill>
        <p:spPr>
          <a:xfrm>
            <a:off x="2436450" y="4058158"/>
            <a:ext cx="3022600" cy="2120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5" name="图片 275477"/>
          <p:cNvPicPr/>
          <p:nvPr/>
        </p:nvPicPr>
        <p:blipFill>
          <a:blip r:embed="rId3"/>
          <a:stretch>
            <a:fillRect/>
          </a:stretch>
        </p:blipFill>
        <p:spPr>
          <a:xfrm>
            <a:off x="2444750" y="1303753"/>
            <a:ext cx="3022600" cy="2120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6" name="图片 275478"/>
          <p:cNvPicPr/>
          <p:nvPr/>
        </p:nvPicPr>
        <p:blipFill>
          <a:blip r:embed="rId4"/>
          <a:stretch>
            <a:fillRect/>
          </a:stretch>
        </p:blipFill>
        <p:spPr>
          <a:xfrm>
            <a:off x="2859331" y="3311684"/>
            <a:ext cx="685800" cy="406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" name="图片 275479"/>
          <p:cNvPicPr/>
          <p:nvPr/>
        </p:nvPicPr>
        <p:blipFill>
          <a:blip r:embed="rId5"/>
          <a:stretch>
            <a:fillRect/>
          </a:stretch>
        </p:blipFill>
        <p:spPr>
          <a:xfrm>
            <a:off x="2695575" y="3806447"/>
            <a:ext cx="698500" cy="406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>
                                      <p:cBhvr>
                                        <p:cTn id="2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>
                                      <p:cBhvr>
                                        <p:cTn id="42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>
                                      <p:cBhvr>
                                        <p:cTn id="4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 bldLvl="0"/>
      <p:bldP spid="42" grpId="0" build="p" bldLvl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550670" y="904875"/>
            <a:ext cx="10330815" cy="533971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矩阵的秩</a:t>
            </a:r>
          </a:p>
        </p:txBody>
      </p:sp>
      <p:sp>
        <p:nvSpPr>
          <p:cNvPr id="2" name="Rectangle 5"/>
          <p:cNvSpPr/>
          <p:nvPr/>
        </p:nvSpPr>
        <p:spPr>
          <a:xfrm>
            <a:off x="2299970" y="1643380"/>
            <a:ext cx="8231188" cy="18764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分析：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若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=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，则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的行最简形矩阵应该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有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个非零行；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每个非零行的第一个非零元为 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1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；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每个非零元所在的列的其它元素都为零．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于是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的行最简形中应该包含以下 </a:t>
            </a:r>
            <a:r>
              <a:rPr lang="en-US" altLang="x-none" sz="20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en-US" altLang="x-none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个列向量：</a:t>
            </a:r>
          </a:p>
        </p:txBody>
      </p:sp>
      <p:sp>
        <p:nvSpPr>
          <p:cNvPr id="5" name="Rectangle 8"/>
          <p:cNvSpPr/>
          <p:nvPr/>
        </p:nvSpPr>
        <p:spPr>
          <a:xfrm>
            <a:off x="1789430" y="5787390"/>
            <a:ext cx="8418513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又因为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是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m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×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矩阵，所以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的行最简形矩阵为           ．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AutoShape 9"/>
          <p:cNvSpPr/>
          <p:nvPr/>
        </p:nvSpPr>
        <p:spPr>
          <a:xfrm>
            <a:off x="5130165" y="3580130"/>
            <a:ext cx="167005" cy="1015365"/>
          </a:xfrm>
          <a:prstGeom prst="leftBrace">
            <a:avLst>
              <a:gd name="adj1" fmla="val 62500"/>
              <a:gd name="adj2" fmla="val 50000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" name="Text Box 10"/>
          <p:cNvSpPr/>
          <p:nvPr/>
        </p:nvSpPr>
        <p:spPr>
          <a:xfrm>
            <a:off x="4027170" y="3967480"/>
            <a:ext cx="9683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前 </a:t>
            </a:r>
            <a:r>
              <a:rPr lang="en-US" altLang="x-none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en-US" altLang="x-none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行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AutoShape 13"/>
          <p:cNvSpPr/>
          <p:nvPr/>
        </p:nvSpPr>
        <p:spPr>
          <a:xfrm>
            <a:off x="5186045" y="4768850"/>
            <a:ext cx="111125" cy="676910"/>
          </a:xfrm>
          <a:prstGeom prst="leftBrace">
            <a:avLst>
              <a:gd name="adj1" fmla="val 62500"/>
              <a:gd name="adj2" fmla="val 50000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9" name="Text Box 14"/>
          <p:cNvSpPr/>
          <p:nvPr/>
        </p:nvSpPr>
        <p:spPr>
          <a:xfrm>
            <a:off x="3624580" y="4923155"/>
            <a:ext cx="137096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后 </a:t>
            </a:r>
            <a:r>
              <a:rPr lang="en-US" altLang="x-none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m </a:t>
            </a:r>
            <a:r>
              <a:rPr lang="en-US" altLang="x-none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- </a:t>
            </a:r>
            <a:r>
              <a:rPr lang="en-US" altLang="x-none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en-US" altLang="x-none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行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Rectangle 17"/>
          <p:cNvSpPr/>
          <p:nvPr/>
        </p:nvSpPr>
        <p:spPr>
          <a:xfrm>
            <a:off x="2320290" y="1186180"/>
            <a:ext cx="8231188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例：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若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i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m</a:t>
            </a:r>
            <a:r>
              <a:rPr lang="en-US" altLang="x-none" sz="2400" b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×</a:t>
            </a:r>
            <a:r>
              <a:rPr lang="en-US" altLang="x-none" sz="2400" b="1" i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B</a:t>
            </a:r>
            <a:r>
              <a:rPr lang="en-US" altLang="x-none" sz="2400" b="1" i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en-US" altLang="x-none" sz="2400" b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×</a:t>
            </a:r>
            <a:r>
              <a:rPr lang="en-US" altLang="x-none" sz="2400" b="1" i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l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=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，且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=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，则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 =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C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" name="图片 276491"/>
          <p:cNvPicPr/>
          <p:nvPr/>
        </p:nvPicPr>
        <p:blipFill>
          <a:blip r:embed="rId2"/>
          <a:stretch>
            <a:fillRect/>
          </a:stretch>
        </p:blipFill>
        <p:spPr>
          <a:xfrm>
            <a:off x="5353844" y="3524250"/>
            <a:ext cx="2123440" cy="21424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276492"/>
          <p:cNvPicPr/>
          <p:nvPr/>
        </p:nvPicPr>
        <p:blipFill>
          <a:blip r:embed="rId3"/>
          <a:stretch>
            <a:fillRect/>
          </a:stretch>
        </p:blipFill>
        <p:spPr>
          <a:xfrm>
            <a:off x="8743950" y="5445760"/>
            <a:ext cx="762000" cy="939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0"/>
      <p:bldP spid="5" grpId="0" bldLvl="0"/>
      <p:bldP spid="6" grpId="0" bldLvl="0" animBg="1"/>
      <p:bldP spid="7" grpId="0" bldLvl="0"/>
      <p:bldP spid="8" grpId="0" bldLvl="0" animBg="1"/>
      <p:bldP spid="9" grpId="0" bldLvl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52374" y="118628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矩阵的秩</a:t>
            </a:r>
          </a:p>
        </p:txBody>
      </p:sp>
      <p:sp>
        <p:nvSpPr>
          <p:cNvPr id="276481" name="Rectangle 2"/>
          <p:cNvSpPr/>
          <p:nvPr/>
        </p:nvSpPr>
        <p:spPr>
          <a:xfrm>
            <a:off x="2148840" y="1247775"/>
            <a:ext cx="8231188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例：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若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i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m</a:t>
            </a:r>
            <a:r>
              <a:rPr lang="en-US" altLang="x-none" sz="2400" b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×</a:t>
            </a:r>
            <a:r>
              <a:rPr lang="en-US" altLang="x-none" sz="2400" b="1" i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B</a:t>
            </a:r>
            <a:r>
              <a:rPr lang="en-US" altLang="x-none" sz="2400" b="1" i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en-US" altLang="x-none" sz="2400" b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×</a:t>
            </a:r>
            <a:r>
              <a:rPr lang="en-US" altLang="x-none" sz="2400" b="1" i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l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=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，且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=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，则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 =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R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C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7507" name="Rectangle 10"/>
          <p:cNvSpPr/>
          <p:nvPr/>
        </p:nvSpPr>
        <p:spPr>
          <a:xfrm>
            <a:off x="2148840" y="2009775"/>
            <a:ext cx="8231188" cy="3378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附注：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当一个矩阵的秩等于它的列数时，这样的矩阵称为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列满秩矩阵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特别地，当一个矩阵为方阵时，列满秩矩阵就成为满秩矩阵，也就是可逆矩阵．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	因此，本例的结论当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为为方阵时，就是性质④ ．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本题中，当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C 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=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O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，这时结论为：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	设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AB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=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O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，若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为列满秩矩阵，则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 =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O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7" dur="500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12" dur="500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17" dur="500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22" dur="500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27" dur="500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>
                                      <p:cBhvr>
                                        <p:cTn id="32" dur="500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 bldLvl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52374" y="118628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571500" indent="-571500" algn="l">
              <a:lnSpc>
                <a:spcPct val="14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3600"/>
              <a:t>矩阵的概念及性质</a:t>
            </a:r>
          </a:p>
          <a:p>
            <a:pPr marL="571500" indent="-571500" algn="l">
              <a:lnSpc>
                <a:spcPct val="14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3600"/>
              <a:t>矩阵的运算</a:t>
            </a:r>
          </a:p>
          <a:p>
            <a:pPr marL="571500" indent="-571500" algn="l">
              <a:lnSpc>
                <a:spcPct val="14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3600"/>
              <a:t>矩阵的逆，转置</a:t>
            </a:r>
          </a:p>
          <a:p>
            <a:pPr marL="571500" indent="-571500" algn="l">
              <a:lnSpc>
                <a:spcPct val="14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3600"/>
              <a:t>矩阵的秩</a:t>
            </a:r>
          </a:p>
          <a:p>
            <a:pPr marL="571500" indent="-571500" algn="l">
              <a:lnSpc>
                <a:spcPct val="14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3600"/>
              <a:t>作业</a:t>
            </a:r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1221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总结及作业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2"/>
          <p:cNvSpPr/>
          <p:nvPr/>
        </p:nvSpPr>
        <p:spPr>
          <a:xfrm>
            <a:off x="1126490" y="1259840"/>
            <a:ext cx="10330815" cy="505396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8" name="文本框 4"/>
          <p:cNvSpPr txBox="1"/>
          <p:nvPr/>
        </p:nvSpPr>
        <p:spPr>
          <a:xfrm rot="20615195">
            <a:off x="685116" y="325592"/>
            <a:ext cx="90678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 altLang="en-US" b="1" dirty="0">
                <a:solidFill>
                  <a:srgbClr val="CC0099"/>
                </a:solidFill>
                <a:latin typeface="楷体_GB2312" charset="-122"/>
                <a:ea typeface="楷体_GB2312" charset="-122"/>
                <a:cs typeface="+mj-cs"/>
                <a:sym typeface="楷体_GB2312" charset="-122"/>
              </a:rPr>
              <a:t>矩阵</a:t>
            </a:r>
            <a:endParaRPr dirty="0"/>
          </a:p>
        </p:txBody>
      </p:sp>
      <p:sp>
        <p:nvSpPr>
          <p:cNvPr id="2" name="Rectangle 5"/>
          <p:cNvSpPr/>
          <p:nvPr/>
        </p:nvSpPr>
        <p:spPr>
          <a:xfrm>
            <a:off x="2300288" y="1981835"/>
            <a:ext cx="8293100" cy="41036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lnSpc>
                <a:spcPct val="70000"/>
              </a:lnSpc>
              <a:buAutoNum type="arabicPeriod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行数与列数都等于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的矩阵，称为 </a:t>
            </a:r>
            <a:r>
              <a:rPr lang="en-US" altLang="x-none" sz="2400" b="1" i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阶方阵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．可记作     </a:t>
            </a:r>
            <a:r>
              <a:rPr lang="en-US" altLang="x-none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.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楷体_GB2312" charset="-122"/>
              <a:sym typeface="Times New Roman" panose="02020603050405020304" pitchFamily="2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只有一行的矩阵                              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行矩阵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或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行向量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</a:t>
            </a:r>
            <a:r>
              <a:rPr lang="en-US" altLang="x-none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.</a:t>
            </a:r>
            <a:endParaRPr lang="zh-CN" altLang="en-US" sz="2400" b="1" dirty="0">
              <a:solidFill>
                <a:srgbClr val="000000"/>
              </a:solidFill>
              <a:latin typeface="楷体_GB2312" charset="-122"/>
              <a:ea typeface="楷体_GB2312" charset="-122"/>
              <a:sym typeface="楷体_GB2312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x-none" sz="2400" b="1" dirty="0">
              <a:solidFill>
                <a:srgbClr val="000000"/>
              </a:solidFill>
              <a:latin typeface="Times New Roman" panose="02020603050405020304" pitchFamily="2" charset="0"/>
              <a:ea typeface="楷体_GB2312" charset="-122"/>
              <a:sym typeface="Times New Roman" panose="02020603050405020304" pitchFamily="2" charset="0"/>
            </a:endParaRPr>
          </a:p>
          <a:p>
            <a:pPr marL="342900" indent="-342900">
              <a:lnSpc>
                <a:spcPct val="12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只有一列的矩阵                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列矩阵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或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列向量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</a:t>
            </a:r>
            <a:r>
              <a:rPr lang="en-US" altLang="x-none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.</a:t>
            </a:r>
            <a:endParaRPr lang="zh-CN" altLang="en-US" sz="2400" b="1" dirty="0">
              <a:solidFill>
                <a:srgbClr val="000000"/>
              </a:solidFill>
              <a:latin typeface="楷体_GB2312" charset="-122"/>
              <a:ea typeface="楷体_GB2312" charset="-122"/>
              <a:sym typeface="楷体_GB2312" charset="-122"/>
            </a:endParaRPr>
          </a:p>
          <a:p>
            <a:pPr marL="342900" indent="-342900">
              <a:lnSpc>
                <a:spcPct val="120000"/>
              </a:lnSpc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楷体_GB2312" charset="-122"/>
              <a:sym typeface="Times New Roman" panose="02020603050405020304" pitchFamily="2" charset="0"/>
            </a:endParaRPr>
          </a:p>
          <a:p>
            <a:pPr marL="342900" indent="-342900">
              <a:lnSpc>
                <a:spcPct val="120000"/>
              </a:lnSpc>
              <a:buAutoNum type="arabicPeriod" startAt="3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元素全是零的矩阵称为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零距阵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．可记作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O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.</a:t>
            </a:r>
            <a:endParaRPr lang="en-US" altLang="x-none" sz="2400" b="1" dirty="0">
              <a:solidFill>
                <a:srgbClr val="000000"/>
              </a:solidFill>
              <a:latin typeface="Times New Roman" panose="02020603050405020304" pitchFamily="2" charset="0"/>
              <a:ea typeface="楷体_GB2312" charset="-122"/>
              <a:sym typeface="Times New Roman" panose="02020603050405020304" pitchFamily="2" charset="0"/>
            </a:endParaRPr>
          </a:p>
        </p:txBody>
      </p:sp>
      <p:sp>
        <p:nvSpPr>
          <p:cNvPr id="9" name="Text Box 31"/>
          <p:cNvSpPr/>
          <p:nvPr/>
        </p:nvSpPr>
        <p:spPr>
          <a:xfrm>
            <a:off x="8465503" y="4093528"/>
            <a:ext cx="1174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例如：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ectangle 34"/>
          <p:cNvSpPr>
            <a:spLocks noChangeAspect="1"/>
          </p:cNvSpPr>
          <p:nvPr/>
        </p:nvSpPr>
        <p:spPr>
          <a:xfrm>
            <a:off x="2300605" y="1187450"/>
            <a:ext cx="7773988" cy="11445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2800" b="1" dirty="0">
                <a:solidFill>
                  <a:srgbClr val="00007D"/>
                </a:solidFill>
                <a:latin typeface="Arial" panose="020B0604020202020204" pitchFamily="34" charset="0"/>
                <a:ea typeface="楷体_GB2312" charset="-122"/>
              </a:rPr>
              <a:t>特殊的矩阵</a:t>
            </a:r>
          </a:p>
        </p:txBody>
      </p:sp>
      <p:pic>
        <p:nvPicPr>
          <p:cNvPr id="15" name="图片 124937"/>
          <p:cNvPicPr/>
          <p:nvPr/>
        </p:nvPicPr>
        <p:blipFill>
          <a:blip r:embed="rId2"/>
          <a:stretch>
            <a:fillRect/>
          </a:stretch>
        </p:blipFill>
        <p:spPr>
          <a:xfrm>
            <a:off x="4872355" y="2332355"/>
            <a:ext cx="2298700" cy="444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图片 124938"/>
          <p:cNvPicPr/>
          <p:nvPr/>
        </p:nvPicPr>
        <p:blipFill>
          <a:blip r:embed="rId3"/>
          <a:stretch>
            <a:fillRect/>
          </a:stretch>
        </p:blipFill>
        <p:spPr>
          <a:xfrm>
            <a:off x="9799955" y="1875155"/>
            <a:ext cx="4064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24939"/>
          <p:cNvPicPr/>
          <p:nvPr/>
        </p:nvPicPr>
        <p:blipFill>
          <a:blip r:embed="rId4"/>
          <a:stretch>
            <a:fillRect/>
          </a:stretch>
        </p:blipFill>
        <p:spPr>
          <a:xfrm>
            <a:off x="4589780" y="2764155"/>
            <a:ext cx="1033145" cy="13296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124940"/>
          <p:cNvPicPr/>
          <p:nvPr/>
        </p:nvPicPr>
        <p:blipFill>
          <a:blip r:embed="rId5"/>
          <a:stretch>
            <a:fillRect/>
          </a:stretch>
        </p:blipFill>
        <p:spPr>
          <a:xfrm>
            <a:off x="3314700" y="4812665"/>
            <a:ext cx="1828800" cy="939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图片 124941"/>
          <p:cNvPicPr/>
          <p:nvPr/>
        </p:nvPicPr>
        <p:blipFill>
          <a:blip r:embed="rId6"/>
          <a:stretch>
            <a:fillRect/>
          </a:stretch>
        </p:blipFill>
        <p:spPr>
          <a:xfrm>
            <a:off x="5762625" y="5028565"/>
            <a:ext cx="2616200" cy="50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2"/>
          <p:cNvSpPr/>
          <p:nvPr/>
        </p:nvSpPr>
        <p:spPr>
          <a:xfrm>
            <a:off x="1116965" y="1262380"/>
            <a:ext cx="10330815" cy="505396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8" name="文本框 4"/>
          <p:cNvSpPr txBox="1"/>
          <p:nvPr/>
        </p:nvSpPr>
        <p:spPr>
          <a:xfrm rot="20615195">
            <a:off x="685116" y="325592"/>
            <a:ext cx="90678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 altLang="en-US" b="1" dirty="0">
                <a:solidFill>
                  <a:srgbClr val="CC0099"/>
                </a:solidFill>
                <a:latin typeface="楷体_GB2312" charset="-122"/>
                <a:ea typeface="楷体_GB2312" charset="-122"/>
                <a:cs typeface="+mj-cs"/>
                <a:sym typeface="楷体_GB2312" charset="-122"/>
              </a:rPr>
              <a:t>矩阵</a:t>
            </a:r>
            <a:endParaRPr dirty="0"/>
          </a:p>
        </p:txBody>
      </p:sp>
      <p:sp>
        <p:nvSpPr>
          <p:cNvPr id="125954" name="Rectangle 2"/>
          <p:cNvSpPr/>
          <p:nvPr/>
        </p:nvSpPr>
        <p:spPr>
          <a:xfrm>
            <a:off x="1363028" y="1382713"/>
            <a:ext cx="8293100" cy="60690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/>
            <a:endParaRPr lang="zh-CN" altLang="en-US" sz="2800" b="1" dirty="0">
              <a:solidFill>
                <a:srgbClr val="00007D"/>
              </a:solidFill>
              <a:latin typeface="Times New Roman" panose="02020603050405020304" pitchFamily="2" charset="0"/>
              <a:ea typeface="楷体_GB2312" charset="-122"/>
              <a:sym typeface="Times New Roman" panose="02020603050405020304" pitchFamily="2" charset="0"/>
            </a:endParaRPr>
          </a:p>
          <a:p>
            <a:pPr marL="342900" indent="-342900">
              <a:lnSpc>
                <a:spcPct val="70000"/>
              </a:lnSpc>
            </a:pPr>
            <a:endParaRPr lang="zh-CN" altLang="en-US" sz="2800" b="1" dirty="0">
              <a:solidFill>
                <a:srgbClr val="000000"/>
              </a:solidFill>
              <a:latin typeface="Times New Roman" panose="02020603050405020304" pitchFamily="2" charset="0"/>
              <a:ea typeface="楷体_GB2312" charset="-122"/>
              <a:sym typeface="Times New Roman" panose="02020603050405020304" pitchFamily="2" charset="0"/>
            </a:endParaRPr>
          </a:p>
          <a:p>
            <a:pPr marL="342900" indent="-342900">
              <a:buAutoNum type="arabicPeriod" startAt="4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形如                                的方阵称为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对角阵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</a:t>
            </a:r>
          </a:p>
          <a:p>
            <a:pPr marL="342900" indent="-342900">
              <a:lnSpc>
                <a:spcPct val="120000"/>
              </a:lnSpc>
              <a:buAutoNum type="arabicPeriod" startAt="4"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楷体_GB2312" charset="-122"/>
              <a:sym typeface="Times New Roman" panose="02020603050405020304" pitchFamily="2" charset="0"/>
            </a:endParaRPr>
          </a:p>
          <a:p>
            <a:pPr marL="342900" indent="-342900">
              <a:lnSpc>
                <a:spcPct val="120000"/>
              </a:lnSpc>
              <a:buAutoNum type="arabicPeriod" startAt="4"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楷体_GB2312" charset="-122"/>
              <a:sym typeface="Times New Roman" panose="02020603050405020304" pitchFamily="2" charset="0"/>
            </a:endParaRPr>
          </a:p>
          <a:p>
            <a:pPr marL="342900" indent="-342900">
              <a:lnSpc>
                <a:spcPct val="120000"/>
              </a:lnSpc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楷体_GB2312" charset="-122"/>
              <a:sym typeface="Times New Roman" panose="02020603050405020304" pitchFamily="2" charset="0"/>
            </a:endParaRPr>
          </a:p>
          <a:p>
            <a:pPr marL="342900" indent="-342900">
              <a:lnSpc>
                <a:spcPct val="120000"/>
              </a:lnSpc>
              <a:buAutoNum type="arabicPeriod" startAt="4"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楷体_GB2312" charset="-122"/>
              <a:sym typeface="Times New Roman" panose="02020603050405020304" pitchFamily="2" charset="0"/>
            </a:endParaRPr>
          </a:p>
          <a:p>
            <a:pPr marL="342900" indent="-342900">
              <a:lnSpc>
                <a:spcPct val="12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	</a:t>
            </a:r>
          </a:p>
          <a:p>
            <a:pPr marL="342900" indent="-342900">
              <a:lnSpc>
                <a:spcPct val="12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	特别的，方阵                                  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单位阵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．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956" name="AutoShape 4"/>
          <p:cNvSpPr/>
          <p:nvPr/>
        </p:nvSpPr>
        <p:spPr>
          <a:xfrm>
            <a:off x="2526665" y="1763713"/>
            <a:ext cx="1871663" cy="1368425"/>
          </a:xfrm>
          <a:prstGeom prst="rtTriangle">
            <a:avLst/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25957" name="AutoShape 5"/>
          <p:cNvSpPr/>
          <p:nvPr/>
        </p:nvSpPr>
        <p:spPr>
          <a:xfrm rot="10800000">
            <a:off x="2887028" y="1492250"/>
            <a:ext cx="1871662" cy="1368425"/>
          </a:xfrm>
          <a:prstGeom prst="rtTriangle">
            <a:avLst/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25959" name="Text Box 11"/>
          <p:cNvSpPr/>
          <p:nvPr/>
        </p:nvSpPr>
        <p:spPr>
          <a:xfrm>
            <a:off x="7424103" y="2098675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记作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961" name="AutoShape 21"/>
          <p:cNvSpPr/>
          <p:nvPr/>
        </p:nvSpPr>
        <p:spPr>
          <a:xfrm rot="10800000">
            <a:off x="4120515" y="3690938"/>
            <a:ext cx="2016125" cy="1528762"/>
          </a:xfrm>
          <a:prstGeom prst="rtTriangle">
            <a:avLst/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25962" name="AutoShape 23"/>
          <p:cNvSpPr/>
          <p:nvPr/>
        </p:nvSpPr>
        <p:spPr>
          <a:xfrm>
            <a:off x="3703003" y="3979863"/>
            <a:ext cx="2016125" cy="1528762"/>
          </a:xfrm>
          <a:prstGeom prst="rtTriangle">
            <a:avLst/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25963" name="Text Box 24"/>
          <p:cNvSpPr/>
          <p:nvPr/>
        </p:nvSpPr>
        <p:spPr>
          <a:xfrm>
            <a:off x="7879715" y="4716463"/>
            <a:ext cx="16367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记作      ．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4941" name="图片 125964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115" y="1367452"/>
            <a:ext cx="2374900" cy="1879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4942" name="图片 125965"/>
          <p:cNvPicPr/>
          <p:nvPr/>
        </p:nvPicPr>
        <p:blipFill>
          <a:blip r:embed="rId3"/>
          <a:stretch>
            <a:fillRect/>
          </a:stretch>
        </p:blipFill>
        <p:spPr>
          <a:xfrm>
            <a:off x="5492909" y="2632076"/>
            <a:ext cx="28956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4943" name="图片 125966"/>
          <p:cNvPicPr/>
          <p:nvPr/>
        </p:nvPicPr>
        <p:blipFill>
          <a:blip r:embed="rId4"/>
          <a:stretch>
            <a:fillRect/>
          </a:stretch>
        </p:blipFill>
        <p:spPr>
          <a:xfrm>
            <a:off x="3631565" y="3578702"/>
            <a:ext cx="2565400" cy="2057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4944" name="图片 125967"/>
          <p:cNvPicPr/>
          <p:nvPr/>
        </p:nvPicPr>
        <p:blipFill>
          <a:blip r:embed="rId5"/>
          <a:stretch>
            <a:fillRect/>
          </a:stretch>
        </p:blipFill>
        <p:spPr>
          <a:xfrm>
            <a:off x="8534309" y="4744244"/>
            <a:ext cx="431800" cy="457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>
                                      <p:cBhvr>
                                        <p:cTn id="7" dur="500"/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5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18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>
                                      <p:cBhvr>
                                        <p:cTn id="31" dur="500"/>
                                        <p:tgtEl>
                                          <p:spTgt spid="125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41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44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bldLvl="0" animBg="1"/>
      <p:bldP spid="125957" grpId="0" bldLvl="0" animBg="1"/>
      <p:bldP spid="125959" grpId="0" bldLvl="0"/>
      <p:bldP spid="125961" grpId="0" bldLvl="0" animBg="1"/>
      <p:bldP spid="125962" grpId="0" bldLvl="0" animBg="1"/>
      <p:bldP spid="125963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2"/>
          <p:cNvSpPr/>
          <p:nvPr/>
        </p:nvSpPr>
        <p:spPr>
          <a:xfrm>
            <a:off x="1126490" y="1281430"/>
            <a:ext cx="10330815" cy="505396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8" name="文本框 4"/>
          <p:cNvSpPr txBox="1"/>
          <p:nvPr/>
        </p:nvSpPr>
        <p:spPr>
          <a:xfrm rot="20615195">
            <a:off x="685116" y="325592"/>
            <a:ext cx="90678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 altLang="en-US" b="1" dirty="0">
                <a:solidFill>
                  <a:srgbClr val="CC0099"/>
                </a:solidFill>
                <a:latin typeface="楷体_GB2312" charset="-122"/>
                <a:ea typeface="楷体_GB2312" charset="-122"/>
                <a:cs typeface="+mj-cs"/>
                <a:sym typeface="楷体_GB2312" charset="-122"/>
              </a:rPr>
              <a:t>矩阵</a:t>
            </a:r>
            <a:endParaRPr dirty="0"/>
          </a:p>
        </p:txBody>
      </p:sp>
      <p:sp>
        <p:nvSpPr>
          <p:cNvPr id="2" name="Rectangle 5"/>
          <p:cNvSpPr/>
          <p:nvPr/>
        </p:nvSpPr>
        <p:spPr>
          <a:xfrm>
            <a:off x="2173923" y="1281113"/>
            <a:ext cx="5029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7D"/>
                </a:solidFill>
                <a:latin typeface="楷体_GB2312" charset="-122"/>
                <a:ea typeface="楷体_GB2312" charset="-122"/>
                <a:sym typeface="楷体_GB2312" charset="-122"/>
              </a:rPr>
              <a:t>同型矩阵与矩阵相等的概念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12"/>
          <p:cNvSpPr/>
          <p:nvPr/>
        </p:nvSpPr>
        <p:spPr>
          <a:xfrm>
            <a:off x="2173923" y="1968500"/>
            <a:ext cx="800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>
              <a:spcBef>
                <a:spcPct val="50000"/>
              </a:spcBef>
              <a:buAutoNum type="arabicPeriod"/>
            </a:pP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两个矩阵的行数相等、列数相等时，称为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同型矩阵</a:t>
            </a:r>
            <a:r>
              <a:rPr lang="en-US" altLang="x-none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.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18"/>
          <p:cNvSpPr/>
          <p:nvPr/>
        </p:nvSpPr>
        <p:spPr>
          <a:xfrm>
            <a:off x="2785110" y="3211513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例如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07723" y="3211513"/>
            <a:ext cx="18700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为同型矩阵</a:t>
            </a:r>
            <a:r>
              <a:rPr lang="en-US" altLang="x-none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.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22"/>
          <p:cNvSpPr/>
          <p:nvPr/>
        </p:nvSpPr>
        <p:spPr>
          <a:xfrm>
            <a:off x="2212023" y="4197985"/>
            <a:ext cx="7924800" cy="162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50000"/>
              </a:spcBef>
              <a:buAutoNum type="arabicPeriod" startAt="2"/>
            </a:pP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两个矩阵               与              为同型矩阵，并且对应元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	素相等，即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	则称矩阵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与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相等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，记作 </a:t>
            </a:r>
            <a:r>
              <a:rPr lang="en-US" altLang="x-none" sz="2400" b="1" i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= </a:t>
            </a:r>
            <a:r>
              <a:rPr lang="en-US" altLang="x-none" sz="2400" b="1" i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.</a:t>
            </a:r>
            <a:endParaRPr lang="en-US" altLang="x-none" sz="2400" b="1" dirty="0">
              <a:solidFill>
                <a:srgbClr val="000000"/>
              </a:solidFill>
              <a:latin typeface="Times New Roman" panose="02020603050405020304" pitchFamily="2" charset="0"/>
              <a:ea typeface="楷体_GB2312" charset="-122"/>
              <a:sym typeface="Times New Roman" panose="02020603050405020304" pitchFamily="2" charset="0"/>
            </a:endParaRPr>
          </a:p>
        </p:txBody>
      </p:sp>
      <p:pic>
        <p:nvPicPr>
          <p:cNvPr id="15" name="图片 126986"/>
          <p:cNvPicPr/>
          <p:nvPr/>
        </p:nvPicPr>
        <p:blipFill>
          <a:blip r:embed="rId2"/>
          <a:stretch>
            <a:fillRect/>
          </a:stretch>
        </p:blipFill>
        <p:spPr>
          <a:xfrm>
            <a:off x="3569335" y="2690495"/>
            <a:ext cx="2349500" cy="1397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图片 126987"/>
          <p:cNvPicPr/>
          <p:nvPr/>
        </p:nvPicPr>
        <p:blipFill>
          <a:blip r:embed="rId3"/>
          <a:stretch>
            <a:fillRect/>
          </a:stretch>
        </p:blipFill>
        <p:spPr>
          <a:xfrm>
            <a:off x="3914140" y="4304665"/>
            <a:ext cx="1143000" cy="48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26988"/>
          <p:cNvPicPr/>
          <p:nvPr/>
        </p:nvPicPr>
        <p:blipFill>
          <a:blip r:embed="rId4"/>
          <a:stretch>
            <a:fillRect/>
          </a:stretch>
        </p:blipFill>
        <p:spPr>
          <a:xfrm>
            <a:off x="4196715" y="4833937"/>
            <a:ext cx="4533900" cy="48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126989"/>
          <p:cNvPicPr/>
          <p:nvPr/>
        </p:nvPicPr>
        <p:blipFill>
          <a:blip r:embed="rId5"/>
          <a:stretch>
            <a:fillRect/>
          </a:stretch>
        </p:blipFill>
        <p:spPr>
          <a:xfrm>
            <a:off x="5360035" y="4304665"/>
            <a:ext cx="1117600" cy="482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8002" name="Text Box 2"/>
          <p:cNvSpPr/>
          <p:nvPr/>
        </p:nvSpPr>
        <p:spPr>
          <a:xfrm>
            <a:off x="2785110" y="5815965"/>
            <a:ext cx="5721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_GB2312" charset="-122"/>
                <a:ea typeface="楷体_GB2312" charset="-122"/>
                <a:sym typeface="楷体_GB2312" charset="-122"/>
              </a:rPr>
              <a:t>注意：不同型的零矩阵是不相等的</a:t>
            </a:r>
            <a:r>
              <a:rPr lang="en-US" altLang="x-none" sz="2800" b="1" dirty="0">
                <a:solidFill>
                  <a:srgbClr val="FF0000"/>
                </a:solidFill>
                <a:latin typeface="楷体_GB2312" charset="-122"/>
                <a:ea typeface="楷体_GB2312" charset="-122"/>
                <a:sym typeface="楷体_GB2312" charset="-122"/>
              </a:rPr>
              <a:t>.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/>
      <p:bldP spid="4" grpId="0" bldLvl="0"/>
      <p:bldP spid="7" grpId="0" bldLvl="0"/>
      <p:bldP spid="8" grpId="0" uiExpand="1" build="p" bldLvl="0"/>
      <p:bldP spid="128002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2"/>
          <p:cNvSpPr/>
          <p:nvPr/>
        </p:nvSpPr>
        <p:spPr>
          <a:xfrm>
            <a:off x="1116965" y="1262380"/>
            <a:ext cx="10330815" cy="505396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8" name="文本框 4"/>
          <p:cNvSpPr txBox="1"/>
          <p:nvPr/>
        </p:nvSpPr>
        <p:spPr>
          <a:xfrm rot="20615195">
            <a:off x="685116" y="325592"/>
            <a:ext cx="2131695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 altLang="en-US" b="1" dirty="0">
                <a:solidFill>
                  <a:srgbClr val="CC0099"/>
                </a:solidFill>
                <a:latin typeface="楷体_GB2312" charset="-122"/>
                <a:ea typeface="楷体_GB2312" charset="-122"/>
                <a:cs typeface="+mj-cs"/>
                <a:sym typeface="楷体_GB2312" charset="-122"/>
              </a:rPr>
              <a:t>矩阵的运算</a:t>
            </a:r>
            <a:endParaRPr dirty="0"/>
          </a:p>
        </p:txBody>
      </p:sp>
      <p:sp>
        <p:nvSpPr>
          <p:cNvPr id="135169" name="Rectangle 13"/>
          <p:cNvSpPr>
            <a:spLocks noChangeAspect="1"/>
          </p:cNvSpPr>
          <p:nvPr/>
        </p:nvSpPr>
        <p:spPr>
          <a:xfrm>
            <a:off x="1943735" y="1344930"/>
            <a:ext cx="7773988" cy="11445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4400" b="1" dirty="0">
                <a:solidFill>
                  <a:srgbClr val="00007D"/>
                </a:solidFill>
                <a:latin typeface="Arial" panose="020B0604020202020204" pitchFamily="34" charset="0"/>
                <a:ea typeface="楷体_GB2312" charset="-122"/>
              </a:rPr>
              <a:t>矩阵的加法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6195" name="Text Box 14"/>
          <p:cNvSpPr/>
          <p:nvPr/>
        </p:nvSpPr>
        <p:spPr>
          <a:xfrm>
            <a:off x="2126298" y="2453005"/>
            <a:ext cx="7905750" cy="1041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楷体_GB2312" charset="-122"/>
                <a:ea typeface="楷体_GB2312" charset="-122"/>
                <a:sym typeface="楷体_GB2312" charset="-122"/>
              </a:rPr>
              <a:t>定义：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设有两个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m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×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n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矩阵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= 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i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ij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= 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en-US" altLang="x-none" sz="2400" b="1" i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ij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，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那么矩阵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与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 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的和记作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＋</a:t>
            </a:r>
            <a:r>
              <a:rPr lang="en-US" altLang="x-none" sz="2400" b="1" i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，规定为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6197" name="Text Box 16"/>
          <p:cNvSpPr/>
          <p:nvPr/>
        </p:nvSpPr>
        <p:spPr>
          <a:xfrm>
            <a:off x="2126298" y="5756593"/>
            <a:ext cx="7907337" cy="50482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lstStyle/>
          <a:p>
            <a:r>
              <a:rPr lang="zh-CN" altLang="en-US" sz="2400" b="1" dirty="0">
                <a:solidFill>
                  <a:srgbClr val="0000FF"/>
                </a:solidFill>
                <a:latin typeface="楷体_GB2312" charset="-122"/>
                <a:ea typeface="楷体_GB2312" charset="-122"/>
                <a:sym typeface="楷体_GB2312" charset="-122"/>
              </a:rPr>
              <a:t>说明：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只有当两个矩阵是同型矩阵时，才能进行加法运算</a:t>
            </a:r>
            <a:r>
              <a:rPr lang="en-US" altLang="x-none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.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5173" name="图片 136197"/>
          <p:cNvPicPr/>
          <p:nvPr/>
        </p:nvPicPr>
        <p:blipFill>
          <a:blip r:embed="rId2"/>
          <a:stretch>
            <a:fillRect/>
          </a:stretch>
        </p:blipFill>
        <p:spPr>
          <a:xfrm>
            <a:off x="3120073" y="3745230"/>
            <a:ext cx="5918200" cy="1879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>
                                      <p:cBhvr>
                                        <p:cTn id="7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>
                                      <p:cBhvr>
                                        <p:cTn id="16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ldLvl="0"/>
      <p:bldP spid="136197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2"/>
          <p:cNvSpPr/>
          <p:nvPr/>
        </p:nvSpPr>
        <p:spPr>
          <a:xfrm>
            <a:off x="1116965" y="1050290"/>
            <a:ext cx="10330815" cy="526605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8" name="文本框 4"/>
          <p:cNvSpPr txBox="1"/>
          <p:nvPr/>
        </p:nvSpPr>
        <p:spPr>
          <a:xfrm rot="20615195">
            <a:off x="685116" y="325592"/>
            <a:ext cx="2131695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 altLang="en-US" b="1" dirty="0">
                <a:solidFill>
                  <a:srgbClr val="CC0099"/>
                </a:solidFill>
                <a:latin typeface="楷体_GB2312" charset="-122"/>
                <a:ea typeface="楷体_GB2312" charset="-122"/>
                <a:cs typeface="+mj-cs"/>
                <a:sym typeface="楷体_GB2312" charset="-122"/>
              </a:rPr>
              <a:t>矩阵的运算</a:t>
            </a:r>
            <a:endParaRPr dirty="0"/>
          </a:p>
        </p:txBody>
      </p:sp>
      <p:graphicFrame>
        <p:nvGraphicFramePr>
          <p:cNvPr id="138242" name="表格 138241"/>
          <p:cNvGraphicFramePr/>
          <p:nvPr/>
        </p:nvGraphicFramePr>
        <p:xfrm>
          <a:off x="2357755" y="1572260"/>
          <a:ext cx="7338695" cy="4601210"/>
        </p:xfrm>
        <a:graphic>
          <a:graphicData uri="http://schemas.openxmlformats.org/drawingml/2006/table">
            <a:tbl>
              <a:tblPr/>
              <a:tblGrid>
                <a:gridCol w="513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400" b="1" baseline="0">
                        <a:solidFill>
                          <a:schemeClr val="tx1"/>
                        </a:solidFill>
                        <a:latin typeface="楷体_GB2312" charset="-122"/>
                        <a:ea typeface="楷体_GB2312" charset="-122"/>
                        <a:sym typeface="楷体_GB2312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charset="-122"/>
                          <a:sym typeface="Arial" panose="020B0604020202020204" pitchFamily="34" charset="0"/>
                        </a:rPr>
                        <a:t>交换律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_GB2312" charset="-122"/>
                          <a:sym typeface="Arial" panose="020B0604020202020204" pitchFamily="34" charset="0"/>
                        </a:rPr>
                        <a:t>结合律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8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56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charset="-122"/>
                          <a:sym typeface="Arial" panose="020B0604020202020204" pitchFamily="34" charset="0"/>
                        </a:rPr>
                        <a:t>其他</a:t>
                      </a:r>
                      <a:endParaRPr lang="zh-CN" altLang="en-US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lang="zh-CN" altLang="en-US" sz="2400" b="1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charset="-122"/>
                        <a:sym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7238" name="Rectangle 82"/>
          <p:cNvSpPr/>
          <p:nvPr/>
        </p:nvSpPr>
        <p:spPr>
          <a:xfrm>
            <a:off x="4077970" y="1050290"/>
            <a:ext cx="42710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7D"/>
                </a:solidFill>
                <a:latin typeface="楷体_GB2312" charset="-122"/>
                <a:ea typeface="楷体_GB2312" charset="-122"/>
                <a:sym typeface="楷体_GB2312" charset="-122"/>
              </a:rPr>
              <a:t>矩阵加法的运算规律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8271" name="Text Box 168"/>
          <p:cNvSpPr/>
          <p:nvPr/>
        </p:nvSpPr>
        <p:spPr>
          <a:xfrm>
            <a:off x="6320155" y="1632585"/>
            <a:ext cx="3034030" cy="3937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lstStyle/>
          <a:p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设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、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、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C </a:t>
            </a:r>
            <a:r>
              <a:rPr lang="zh-CN" altLang="en-US" sz="24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楷体_GB2312" charset="-122"/>
              </a:rPr>
              <a:t>是同型矩阵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8272" name="Rectangle 169"/>
          <p:cNvSpPr/>
          <p:nvPr/>
        </p:nvSpPr>
        <p:spPr>
          <a:xfrm>
            <a:off x="2951480" y="4471035"/>
            <a:ext cx="6896100" cy="12731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楷体_GB2312" charset="-122"/>
              </a:rPr>
              <a:t>设矩阵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= (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i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ij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楷体_GB2312" charset="-122"/>
              </a:rPr>
              <a:t>记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－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dirty="0">
                <a:solidFill>
                  <a:srgbClr val="000000"/>
                </a:solidFill>
                <a:latin typeface="Arial" panose="020B0604020202020204" pitchFamily="34" charset="0"/>
                <a:ea typeface="楷体_GB2312" charset="-122"/>
              </a:rPr>
              <a:t> 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= (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－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</a:t>
            </a:r>
            <a:r>
              <a:rPr lang="en-US" altLang="x-none" sz="2400" b="1" i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ij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，称为矩阵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楷体_GB2312" charset="-122"/>
                <a:sym typeface="Times New Roman" panose="02020603050405020304" pitchFamily="2" charset="0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楷体_GB231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charset="-122"/>
              </a:rPr>
              <a:t>负矩阵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楷体_GB2312" charset="-122"/>
              </a:rPr>
              <a:t>．</a:t>
            </a:r>
          </a:p>
          <a:p>
            <a:pPr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楷体_GB2312" charset="-122"/>
              </a:rPr>
              <a:t>显然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7248" name="图片 138272"/>
          <p:cNvPicPr/>
          <p:nvPr/>
        </p:nvPicPr>
        <p:blipFill>
          <a:blip r:embed="rId2"/>
          <a:stretch>
            <a:fillRect/>
          </a:stretch>
        </p:blipFill>
        <p:spPr>
          <a:xfrm>
            <a:off x="2995930" y="1630680"/>
            <a:ext cx="1283970" cy="3168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7249" name="图片 138273"/>
          <p:cNvPicPr/>
          <p:nvPr/>
        </p:nvPicPr>
        <p:blipFill>
          <a:blip r:embed="rId3"/>
          <a:stretch>
            <a:fillRect/>
          </a:stretch>
        </p:blipFill>
        <p:spPr>
          <a:xfrm>
            <a:off x="2995930" y="2532380"/>
            <a:ext cx="1348740" cy="2774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7250" name="图片 138274"/>
          <p:cNvPicPr/>
          <p:nvPr/>
        </p:nvPicPr>
        <p:blipFill>
          <a:blip r:embed="rId4"/>
          <a:stretch>
            <a:fillRect/>
          </a:stretch>
        </p:blipFill>
        <p:spPr>
          <a:xfrm>
            <a:off x="2995930" y="3662680"/>
            <a:ext cx="2426970" cy="3168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7251" name="图片 138275"/>
          <p:cNvPicPr/>
          <p:nvPr/>
        </p:nvPicPr>
        <p:blipFill>
          <a:blip r:embed="rId5"/>
          <a:stretch>
            <a:fillRect/>
          </a:stretch>
        </p:blipFill>
        <p:spPr>
          <a:xfrm>
            <a:off x="6602730" y="2545080"/>
            <a:ext cx="1575435" cy="2578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7252" name="图片 138276"/>
          <p:cNvPicPr/>
          <p:nvPr/>
        </p:nvPicPr>
        <p:blipFill>
          <a:blip r:embed="rId6"/>
          <a:stretch>
            <a:fillRect/>
          </a:stretch>
        </p:blipFill>
        <p:spPr>
          <a:xfrm>
            <a:off x="6602730" y="3662680"/>
            <a:ext cx="2858135" cy="3168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7253" name="图片 138277"/>
          <p:cNvPicPr/>
          <p:nvPr/>
        </p:nvPicPr>
        <p:blipFill>
          <a:blip r:embed="rId7"/>
          <a:stretch>
            <a:fillRect/>
          </a:stretch>
        </p:blipFill>
        <p:spPr>
          <a:xfrm>
            <a:off x="4225925" y="5753100"/>
            <a:ext cx="1424305" cy="3168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7254" name="图片 138278"/>
          <p:cNvPicPr/>
          <p:nvPr/>
        </p:nvPicPr>
        <p:blipFill>
          <a:blip r:embed="rId8"/>
          <a:stretch>
            <a:fillRect/>
          </a:stretch>
        </p:blipFill>
        <p:spPr>
          <a:xfrm>
            <a:off x="5800725" y="5753100"/>
            <a:ext cx="2157730" cy="3168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2267</Words>
  <Application>Microsoft Office PowerPoint</Application>
  <PresentationFormat>宽屏</PresentationFormat>
  <Paragraphs>299</Paragraphs>
  <Slides>50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3" baseType="lpstr">
      <vt:lpstr>DengXian</vt:lpstr>
      <vt:lpstr>DengXian Light</vt:lpstr>
      <vt:lpstr>黑体</vt:lpstr>
      <vt:lpstr>华文琥珀</vt:lpstr>
      <vt:lpstr>楷体_GB2312</vt:lpstr>
      <vt:lpstr>宋体</vt:lpstr>
      <vt:lpstr>Arial</vt:lpstr>
      <vt:lpstr>Symbol</vt:lpstr>
      <vt:lpstr>Times New Roman</vt:lpstr>
      <vt:lpstr>Wingdings</vt:lpstr>
      <vt:lpstr>自定义设计方案</vt:lpstr>
      <vt:lpstr>WPS 公式 3.0</vt:lpstr>
      <vt:lpstr>写字板文档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h77</cp:lastModifiedBy>
  <cp:revision>112</cp:revision>
  <dcterms:created xsi:type="dcterms:W3CDTF">2017-09-02T13:34:00Z</dcterms:created>
  <dcterms:modified xsi:type="dcterms:W3CDTF">2018-06-11T14:59:37Z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