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05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5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7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70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wmf"/><Relationship Id="rId3" Type="http://schemas.openxmlformats.org/officeDocument/2006/relationships/image" Target="../media/image3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48.wmf"/><Relationship Id="rId34" Type="http://schemas.openxmlformats.org/officeDocument/2006/relationships/oleObject" Target="../embeddings/oleObject49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33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7.wmf"/><Relationship Id="rId31" Type="http://schemas.openxmlformats.org/officeDocument/2006/relationships/image" Target="../media/image53.wmf"/><Relationship Id="rId4" Type="http://schemas.openxmlformats.org/officeDocument/2006/relationships/image" Target="../media/image40.wmf"/><Relationship Id="rId9" Type="http://schemas.openxmlformats.org/officeDocument/2006/relationships/image" Target="../media/image56.png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55.wmf"/><Relationship Id="rId8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3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3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3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2.wmf"/><Relationship Id="rId5" Type="http://schemas.openxmlformats.org/officeDocument/2006/relationships/image" Target="../media/image90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8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1.wmf"/><Relationship Id="rId3" Type="http://schemas.openxmlformats.org/officeDocument/2006/relationships/image" Target="../media/image3.png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9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8.wmf"/><Relationship Id="rId3" Type="http://schemas.openxmlformats.org/officeDocument/2006/relationships/image" Target="../media/image3.pn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3.png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3.png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31.wmf"/><Relationship Id="rId10" Type="http://schemas.openxmlformats.org/officeDocument/2006/relationships/image" Target="../media/image134.png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3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6.wmf"/><Relationship Id="rId3" Type="http://schemas.openxmlformats.org/officeDocument/2006/relationships/image" Target="../media/image3.png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3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611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概率论的基本概念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（周一）</a:t>
            </a:r>
            <a:r>
              <a:rPr lang="zh-CN" altLang="en-US" sz="2400" b="1" dirty="0">
                <a:solidFill>
                  <a:schemeClr val="bg1"/>
                </a:solidFill>
              </a:rPr>
              <a:t>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4895"/>
            <a:ext cx="10330815" cy="52990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频率与概率</a:t>
            </a:r>
          </a:p>
        </p:txBody>
      </p:sp>
      <p:sp>
        <p:nvSpPr>
          <p:cNvPr id="2" name="Rectangle 3"/>
          <p:cNvSpPr>
            <a:spLocks noGrp="1" noRot="1"/>
          </p:cNvSpPr>
          <p:nvPr/>
        </p:nvSpPr>
        <p:spPr>
          <a:xfrm>
            <a:off x="1932305" y="1127443"/>
            <a:ext cx="8770938" cy="50688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一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频率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	  定义：记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		       其中     </a:t>
            </a:r>
            <a:r>
              <a:rPr lang="en-US" altLang="zh-CN" sz="2800"/>
              <a:t>—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/>
              <a:t>发生的次数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zh-CN" altLang="en-US" sz="2800" dirty="0"/>
              <a:t>频数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；</a:t>
            </a:r>
            <a:r>
              <a:rPr lang="en-US" altLang="zh-CN" sz="2800">
                <a:latin typeface="宋体" panose="02010600030101010101" pitchFamily="2" charset="-122"/>
              </a:rPr>
              <a:t>n—</a:t>
            </a:r>
            <a:r>
              <a:rPr lang="zh-CN" altLang="en-US" sz="2800" dirty="0"/>
              <a:t>总试验次	       数。称      为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/>
              <a:t>在这</a:t>
            </a:r>
            <a:r>
              <a:rPr lang="en-US" altLang="zh-CN" sz="2800">
                <a:latin typeface="宋体" panose="02010600030101010101" pitchFamily="2" charset="-122"/>
              </a:rPr>
              <a:t>n</a:t>
            </a:r>
            <a:r>
              <a:rPr lang="zh-CN" altLang="en-US" sz="2800" dirty="0"/>
              <a:t>次试验中发生的</a:t>
            </a:r>
            <a:r>
              <a:rPr lang="zh-CN" altLang="en-US" sz="2800" b="1" dirty="0">
                <a:solidFill>
                  <a:srgbClr val="000000"/>
                </a:solidFill>
              </a:rPr>
              <a:t>频率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Blip>
                <a:blip r:embed="rId3"/>
              </a:buBlip>
            </a:pPr>
            <a:r>
              <a:rPr lang="zh-CN" altLang="en-US" sz="2800" dirty="0"/>
              <a:t>例：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中国国家足球队，“冲击亚洲”共进行了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 dirty="0"/>
              <a:t>次，其中成功了一次，则在这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 dirty="0"/>
              <a:t>次试验中“冲击亚洲”这事件发生的频率为	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某人一共听了</a:t>
            </a:r>
            <a:r>
              <a:rPr lang="en-US" altLang="zh-CN" sz="2400">
                <a:latin typeface="宋体" panose="02010600030101010101" pitchFamily="2" charset="-122"/>
              </a:rPr>
              <a:t>17</a:t>
            </a:r>
            <a:r>
              <a:rPr lang="zh-CN" altLang="en-US" sz="2400" dirty="0"/>
              <a:t>次“概率统计”课，其中有</a:t>
            </a:r>
            <a:r>
              <a:rPr lang="en-US" altLang="zh-CN" sz="2400">
                <a:latin typeface="宋体" panose="02010600030101010101" pitchFamily="2" charset="-122"/>
              </a:rPr>
              <a:t>15</a:t>
            </a:r>
            <a:r>
              <a:rPr lang="zh-CN" altLang="en-US" sz="2400" dirty="0"/>
              <a:t>次迟到，记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>
                <a:latin typeface="宋体" panose="02010600030101010101" pitchFamily="2" charset="-122"/>
              </a:rPr>
              <a:t>A={</a:t>
            </a:r>
            <a:r>
              <a:rPr lang="zh-CN" altLang="en-US" sz="2400" dirty="0"/>
              <a:t>听课迟到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/>
              <a:t>，则	  				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400">
                <a:solidFill>
                  <a:srgbClr val="000000"/>
                </a:solidFill>
              </a:rPr>
              <a:t>#</a:t>
            </a:r>
            <a:r>
              <a:rPr lang="en-US" altLang="zh-CN" sz="2400"/>
              <a:t>  </a:t>
            </a:r>
            <a:r>
              <a:rPr lang="zh-CN" altLang="en-US" sz="2400" dirty="0"/>
              <a:t>频率	   反映了事件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 dirty="0"/>
              <a:t>发生的频繁程度。</a:t>
            </a:r>
          </a:p>
        </p:txBody>
      </p:sp>
      <p:graphicFrame>
        <p:nvGraphicFramePr>
          <p:cNvPr id="3" name="Object 4"/>
          <p:cNvGraphicFramePr/>
          <p:nvPr/>
        </p:nvGraphicFramePr>
        <p:xfrm>
          <a:off x="4327843" y="2073593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177800" imgH="227965" progId="Equation.DSMT4">
                  <p:embed/>
                </p:oleObj>
              </mc:Choice>
              <mc:Fallback>
                <p:oleObj r:id="rId4" imgW="177800" imgH="2279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7843" y="2073593"/>
                        <a:ext cx="574675" cy="503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4042093" y="1387793"/>
          <a:ext cx="1384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6" imgW="837565" imgH="444500" progId="Equation.DSMT4">
                  <p:embed/>
                </p:oleObj>
              </mc:Choice>
              <mc:Fallback>
                <p:oleObj r:id="rId6" imgW="837565" imgH="444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2093" y="1387793"/>
                        <a:ext cx="1384300" cy="733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/>
          <p:nvPr/>
        </p:nvGraphicFramePr>
        <p:xfrm>
          <a:off x="4604068" y="2516505"/>
          <a:ext cx="720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8" imgW="393700" imgH="228600" progId="Equation.DSMT4">
                  <p:embed/>
                </p:oleObj>
              </mc:Choice>
              <mc:Fallback>
                <p:oleObj r:id="rId8" imgW="3937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4068" y="2516505"/>
                        <a:ext cx="7207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tebulb"/>
          <p:cNvSpPr>
            <a:spLocks noEditPoints="1"/>
          </p:cNvSpPr>
          <p:nvPr/>
        </p:nvSpPr>
        <p:spPr>
          <a:xfrm>
            <a:off x="2313305" y="1679893"/>
            <a:ext cx="209550" cy="271462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4775" y="0"/>
              </a:cxn>
              <a:cxn ang="0">
                <a:pos x="209550" y="97802"/>
              </a:cxn>
              <a:cxn ang="0">
                <a:pos x="0" y="97802"/>
              </a:cxn>
              <a:cxn ang="0">
                <a:pos x="104775" y="271462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41865" y="3867785"/>
          <a:ext cx="257175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0" imgW="152400" imgH="393700" progId="Equation.KSEE3">
                  <p:embed/>
                </p:oleObj>
              </mc:Choice>
              <mc:Fallback>
                <p:oleObj r:id="rId10" imgW="152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41865" y="3867785"/>
                        <a:ext cx="257175" cy="66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25110" y="5197475"/>
          <a:ext cx="309054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2" imgW="1320165" imgH="228600" progId="Equation.KSEE3">
                  <p:embed/>
                </p:oleObj>
              </mc:Choice>
              <mc:Fallback>
                <p:oleObj r:id="rId12" imgW="13201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25110" y="5197475"/>
                        <a:ext cx="3090545" cy="53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1065" y="5793105"/>
          <a:ext cx="64960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4" imgW="368300" imgH="228600" progId="Equation.KSEE3">
                  <p:embed/>
                </p:oleObj>
              </mc:Choice>
              <mc:Fallback>
                <p:oleObj r:id="rId14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41065" y="5793105"/>
                        <a:ext cx="64960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3145"/>
            <a:ext cx="10330815" cy="53320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10763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频率与概率</a:t>
            </a:r>
            <a:endParaRPr lang="zh-CN"/>
          </a:p>
          <a:p>
            <a:endParaRPr 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3493135" y="1877060"/>
          <a:ext cx="5998845" cy="4488180"/>
        </p:xfrm>
        <a:graphic>
          <a:graphicData uri="http://schemas.openxmlformats.org/drawingml/2006/table">
            <a:tbl>
              <a:tblPr/>
              <a:tblGrid>
                <a:gridCol w="85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780">
                <a:tc rowSpan="2"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试验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gridSpan="2"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=5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  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=50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=500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baseline="-25000">
                        <a:latin typeface="Monotype Corsiva" panose="03010101010201010101" pitchFamily="66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</a:rPr>
                        <a:t>f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</a:rPr>
                        <a:t>n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</a:rPr>
                        <a:t>f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</a:rPr>
                        <a:t>n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/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 dirty="0" err="1">
                          <a:latin typeface="Monotype Corsiva" panose="03010101010201010101" pitchFamily="66" charset="0"/>
                        </a:rPr>
                        <a:t>f</a:t>
                      </a:r>
                      <a:r>
                        <a:rPr lang="en-US" altLang="zh-CN" baseline="-25000" dirty="0" err="1">
                          <a:latin typeface="Monotype Corsiva" panose="03010101010201010101" pitchFamily="66" charset="0"/>
                        </a:rPr>
                        <a:t>n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dirty="0" err="1"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620"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3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5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7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9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rgbClr val="FB23F6"/>
                          </a:solidFill>
                        </a:rPr>
                        <a:t>10</a:t>
                      </a:r>
                    </a:p>
                  </a:txBody>
                  <a:tcPr marL="90000" marR="90000" marT="46800" marB="4680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1.0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0.6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18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27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31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0.50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0.50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0.36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0.62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249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253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251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258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262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247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tc>
                  <a:txBody>
                    <a:bodyPr/>
                    <a:lstStyle>
                      <a:lvl1pPr marL="342900" lvl="0" indent="-3429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fontAlgn="base" latinLnBrk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0.502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0.498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0.512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0.506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0.502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0.492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0.488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0.516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0.524</a:t>
                      </a:r>
                    </a:p>
                    <a:p>
                      <a:pPr marL="0" lvl="0" indent="0" algn="ctr" eaLnBrk="1" hangingPunct="1">
                        <a:buClr>
                          <a:schemeClr val="tx1"/>
                        </a:buClr>
                        <a:buNone/>
                      </a:pPr>
                      <a:r>
                        <a:rPr lang="en-US" altLang="zh-CN">
                          <a:latin typeface="Monotype Corsiva" panose="03010101010201010101" pitchFamily="66" charset="0"/>
                        </a:rPr>
                        <a:t>0.494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9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Box 538"/>
          <p:cNvSpPr txBox="1"/>
          <p:nvPr/>
        </p:nvSpPr>
        <p:spPr>
          <a:xfrm>
            <a:off x="6029325" y="1576070"/>
            <a:ext cx="1426845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zh-CN" altLang="en-US" b="1" dirty="0">
                <a:solidFill>
                  <a:srgbClr val="996600"/>
                </a:solidFill>
                <a:latin typeface="宋体" panose="02010600030101010101" pitchFamily="2" charset="-122"/>
              </a:rPr>
              <a:t>表 </a:t>
            </a:r>
            <a:r>
              <a:rPr lang="en-US" altLang="zh-CN" b="1">
                <a:solidFill>
                  <a:srgbClr val="9966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" name="Rectangle 539"/>
          <p:cNvSpPr>
            <a:spLocks noRot="1"/>
          </p:cNvSpPr>
          <p:nvPr/>
        </p:nvSpPr>
        <p:spPr>
          <a:xfrm>
            <a:off x="3630295" y="1094105"/>
            <a:ext cx="5433060" cy="4819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atinLnBrk="1">
              <a:lnSpc>
                <a:spcPct val="80000"/>
              </a:lnSpc>
              <a:buClrTx/>
              <a:buBlip>
                <a:blip r:embed="rId3"/>
              </a:buBlip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-윤명조240" pitchFamily="18" charset="-127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-윤명조240" pitchFamily="18" charset="-127"/>
              </a:rPr>
              <a:t>例：抛硬币出现的正面的频率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2184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频率与概率</a:t>
            </a:r>
          </a:p>
        </p:txBody>
      </p:sp>
      <p:graphicFrame>
        <p:nvGraphicFramePr>
          <p:cNvPr id="1826910" name="Group 94"/>
          <p:cNvGraphicFramePr>
            <a:graphicFrameLocks noGrp="1"/>
          </p:cNvGraphicFramePr>
          <p:nvPr/>
        </p:nvGraphicFramePr>
        <p:xfrm>
          <a:off x="2495868" y="2092960"/>
          <a:ext cx="7404100" cy="3548064"/>
        </p:xfrm>
        <a:graphic>
          <a:graphicData uri="http://schemas.openxmlformats.org/drawingml/2006/table">
            <a:tbl>
              <a:tblPr/>
              <a:tblGrid>
                <a:gridCol w="18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实验者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otype Corsiva" panose="03010101010201010101" pitchFamily="66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-윤명조240" pitchFamily="18" charset="-127"/>
                        </a:rPr>
                        <a:t>f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-윤명조240" pitchFamily="18" charset="-127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德</a:t>
                      </a:r>
                      <a:r>
                        <a:rPr kumimoji="1" lang="el-G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·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摩根</a:t>
                      </a:r>
                      <a:endParaRPr kumimoji="1" lang="zh-CN" alt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B23F6"/>
                        </a:solidFill>
                        <a:effectLst/>
                        <a:latin typeface="-윤명조240" pitchFamily="18" charset="-127"/>
                        <a:ea typeface="-윤명조240" pitchFamily="18" charset="-127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2048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1061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-윤명조240" pitchFamily="18" charset="-127"/>
                        </a:rPr>
                        <a:t>0.5181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蒲 丰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4040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2048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宋体" panose="02010600030101010101" pitchFamily="2" charset="-122"/>
                        </a:rPr>
                        <a:t>0.5069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l-G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·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皮尔逊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12000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6019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-윤명조240" pitchFamily="18" charset="-127"/>
                        </a:rPr>
                        <a:t>0.5016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l-G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·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23F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皮尔逊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24000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윤명조240" pitchFamily="18" charset="-127"/>
                          <a:ea typeface="-윤명조240" pitchFamily="18" charset="-127"/>
                        </a:rPr>
                        <a:t>12012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2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otype Corsiva" panose="03010101010201010101" pitchFamily="66" charset="0"/>
                          <a:ea typeface="-윤명조240" pitchFamily="18" charset="-127"/>
                        </a:rPr>
                        <a:t>0.5005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473" name="Text Box 82"/>
          <p:cNvSpPr txBox="1"/>
          <p:nvPr/>
        </p:nvSpPr>
        <p:spPr>
          <a:xfrm>
            <a:off x="5880418" y="1543685"/>
            <a:ext cx="79533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zh-CN" altLang="en-US" b="1" dirty="0">
                <a:solidFill>
                  <a:srgbClr val="996600"/>
                </a:solidFill>
                <a:latin typeface="宋体" panose="02010600030101010101" pitchFamily="2" charset="-122"/>
              </a:rPr>
              <a:t>表 </a:t>
            </a:r>
            <a:r>
              <a:rPr lang="en-US" altLang="zh-CN" b="1">
                <a:solidFill>
                  <a:srgbClr val="996600"/>
                </a:solidFill>
                <a:latin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072999" y="122184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频率与概率</a:t>
            </a:r>
          </a:p>
        </p:txBody>
      </p:sp>
      <p:sp>
        <p:nvSpPr>
          <p:cNvPr id="9221" name="Rectangle 3"/>
          <p:cNvSpPr>
            <a:spLocks noGrp="1" noRot="1"/>
          </p:cNvSpPr>
          <p:nvPr/>
        </p:nvSpPr>
        <p:spPr>
          <a:xfrm>
            <a:off x="1944370" y="828358"/>
            <a:ext cx="8588375" cy="54403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FF0066"/>
                </a:solidFill>
                <a:latin typeface="宋体" panose="02010600030101010101" pitchFamily="2" charset="-122"/>
              </a:rPr>
              <a:t>** </a:t>
            </a:r>
            <a:r>
              <a:rPr lang="zh-CN" altLang="en-US" sz="2800" dirty="0">
                <a:solidFill>
                  <a:srgbClr val="996600"/>
                </a:solidFill>
                <a:latin typeface="宋体" panose="02010600030101010101" pitchFamily="2" charset="-122"/>
              </a:rPr>
              <a:t>频率的性质：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且     随</a:t>
            </a:r>
            <a:r>
              <a:rPr lang="en-US" altLang="zh-CN" sz="2800">
                <a:latin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的增大渐趋稳定，记稳定值为</a:t>
            </a:r>
            <a:r>
              <a:rPr lang="en-US" altLang="zh-CN" sz="2800">
                <a:latin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．</a:t>
            </a:r>
          </a:p>
          <a:p>
            <a:pPr marL="1638300" lvl="2" indent="-381000"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	</a:t>
            </a:r>
          </a:p>
        </p:txBody>
      </p:sp>
      <p:graphicFrame>
        <p:nvGraphicFramePr>
          <p:cNvPr id="9218" name="Object 0"/>
          <p:cNvGraphicFramePr/>
          <p:nvPr/>
        </p:nvGraphicFramePr>
        <p:xfrm>
          <a:off x="2415858" y="5035233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3" imgW="393700" imgH="228600" progId="Equation.DSMT4">
                  <p:embed/>
                </p:oleObj>
              </mc:Choice>
              <mc:Fallback>
                <p:oleObj r:id="rId3" imgW="3937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5858" y="5035233"/>
                        <a:ext cx="79216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"/>
          <p:cNvGraphicFramePr/>
          <p:nvPr/>
        </p:nvGraphicFramePr>
        <p:xfrm>
          <a:off x="2507933" y="2434908"/>
          <a:ext cx="78454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5" imgW="3708400" imgH="939800" progId="Equation.DSMT4">
                  <p:embed/>
                </p:oleObj>
              </mc:Choice>
              <mc:Fallback>
                <p:oleObj r:id="rId5" imgW="3708400" imgH="939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7933" y="2434908"/>
                        <a:ext cx="7845425" cy="1987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12"/>
          <p:cNvSpPr/>
          <p:nvPr/>
        </p:nvSpPr>
        <p:spPr>
          <a:xfrm>
            <a:off x="2320608" y="2377758"/>
            <a:ext cx="8116887" cy="2117725"/>
          </a:xfrm>
          <a:prstGeom prst="rect">
            <a:avLst/>
          </a:prstGeom>
          <a:noFill/>
          <a:ln w="25400" cap="flat" cmpd="sng">
            <a:solidFill>
              <a:srgbClr val="8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6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" dur="5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0780" y="1049655"/>
            <a:ext cx="10330815" cy="52914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频率与概率</a:t>
            </a:r>
          </a:p>
        </p:txBody>
      </p:sp>
      <p:sp>
        <p:nvSpPr>
          <p:cNvPr id="66654" name="AutoShape 94"/>
          <p:cNvSpPr/>
          <p:nvPr/>
        </p:nvSpPr>
        <p:spPr>
          <a:xfrm>
            <a:off x="2268855" y="2622550"/>
            <a:ext cx="8407400" cy="3128963"/>
          </a:xfrm>
          <a:prstGeom prst="horizontalScroll">
            <a:avLst>
              <a:gd name="adj" fmla="val 12500"/>
            </a:avLst>
          </a:prstGeom>
          <a:solidFill>
            <a:srgbClr val="CC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Rectangle 3"/>
          <p:cNvSpPr>
            <a:spLocks noGrp="1" noRot="1"/>
          </p:cNvSpPr>
          <p:nvPr/>
        </p:nvSpPr>
        <p:spPr>
          <a:xfrm>
            <a:off x="2203768" y="757238"/>
            <a:ext cx="8688387" cy="6010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/>
              <a:t>(</a:t>
            </a:r>
            <a:r>
              <a:rPr lang="zh-CN" altLang="en-US" sz="2800" dirty="0"/>
              <a:t>二</a:t>
            </a:r>
            <a:r>
              <a:rPr lang="en-US" altLang="zh-CN" sz="2800"/>
              <a:t>)  </a:t>
            </a:r>
            <a:r>
              <a:rPr lang="zh-CN" altLang="en-US" sz="2800" dirty="0"/>
              <a:t>概率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	 定义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 dirty="0"/>
              <a:t>： 	   的稳定值</a:t>
            </a:r>
            <a:r>
              <a:rPr lang="en-US" altLang="zh-CN" sz="2800">
                <a:latin typeface="宋体" panose="02010600030101010101" pitchFamily="2" charset="-122"/>
              </a:rPr>
              <a:t>p</a:t>
            </a:r>
            <a:r>
              <a:rPr lang="zh-CN" altLang="en-US" sz="2800" dirty="0"/>
              <a:t>定义为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/>
              <a:t>的概率，记为</a:t>
            </a:r>
            <a:r>
              <a:rPr lang="en-US" altLang="zh-CN" sz="2800">
                <a:latin typeface="宋体" panose="02010600030101010101" pitchFamily="2" charset="-122"/>
              </a:rPr>
              <a:t>P(A)=p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/>
              <a:t>	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/>
              <a:t>     </a:t>
            </a:r>
            <a:r>
              <a:rPr lang="zh-CN" altLang="en-US" sz="2800" dirty="0"/>
              <a:t>定义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 dirty="0"/>
              <a:t>：将概率视为测度，且满足：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   称</a:t>
            </a:r>
            <a:r>
              <a:rPr lang="en-US" altLang="zh-CN" sz="2800">
                <a:latin typeface="宋体" panose="02010600030101010101" pitchFamily="2" charset="-122"/>
              </a:rPr>
              <a:t>P(A)</a:t>
            </a:r>
            <a:r>
              <a:rPr lang="zh-CN" altLang="en-US" sz="2800" dirty="0"/>
              <a:t>为事件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996600"/>
                </a:solidFill>
              </a:rPr>
              <a:t>概率</a:t>
            </a:r>
            <a:r>
              <a:rPr lang="zh-CN" altLang="en-US" sz="2800" dirty="0">
                <a:solidFill>
                  <a:srgbClr val="996600"/>
                </a:solidFill>
              </a:rPr>
              <a:t>。</a:t>
            </a:r>
          </a:p>
        </p:txBody>
      </p:sp>
      <p:graphicFrame>
        <p:nvGraphicFramePr>
          <p:cNvPr id="10242" name="Object 4"/>
          <p:cNvGraphicFramePr/>
          <p:nvPr/>
        </p:nvGraphicFramePr>
        <p:xfrm>
          <a:off x="3711893" y="1553845"/>
          <a:ext cx="8175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393700" imgH="228600" progId="Equation.DSMT4">
                  <p:embed/>
                </p:oleObj>
              </mc:Choice>
              <mc:Fallback>
                <p:oleObj r:id="rId3" imgW="3937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893" y="1553845"/>
                        <a:ext cx="817562" cy="4746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tebulb"/>
          <p:cNvSpPr>
            <a:spLocks noEditPoints="1"/>
          </p:cNvSpPr>
          <p:nvPr/>
        </p:nvSpPr>
        <p:spPr>
          <a:xfrm>
            <a:off x="2395855" y="1631950"/>
            <a:ext cx="173038" cy="2222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86519" y="0"/>
              </a:cxn>
              <a:cxn ang="0">
                <a:pos x="173038" y="80072"/>
              </a:cxn>
              <a:cxn ang="0">
                <a:pos x="0" y="80072"/>
              </a:cxn>
              <a:cxn ang="0">
                <a:pos x="86519" y="22225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1" eaLnBrk="1" hangingPunct="1">
              <a:buNone/>
            </a:pPr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3" name="Object 87"/>
          <p:cNvGraphicFramePr/>
          <p:nvPr/>
        </p:nvGraphicFramePr>
        <p:xfrm>
          <a:off x="3375343" y="3033713"/>
          <a:ext cx="2016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5" imgW="1002665" imgH="228600" progId="Equation.DSMT4">
                  <p:embed/>
                </p:oleObj>
              </mc:Choice>
              <mc:Fallback>
                <p:oleObj r:id="rId5" imgW="1002665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343" y="3033713"/>
                        <a:ext cx="2016125" cy="460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0"/>
          <p:cNvGraphicFramePr/>
          <p:nvPr/>
        </p:nvGraphicFramePr>
        <p:xfrm>
          <a:off x="3326130" y="3859213"/>
          <a:ext cx="1589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7" imgW="774065" imgH="228600" progId="Equation.DSMT4">
                  <p:embed/>
                </p:oleObj>
              </mc:Choice>
              <mc:Fallback>
                <p:oleObj r:id="rId7" imgW="774065" imgH="228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6130" y="3859213"/>
                        <a:ext cx="158908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91"/>
          <p:cNvGraphicFramePr/>
          <p:nvPr/>
        </p:nvGraphicFramePr>
        <p:xfrm>
          <a:off x="3178493" y="4527550"/>
          <a:ext cx="74041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9" imgW="3833495" imgH="431800" progId="Equation.DSMT4">
                  <p:embed/>
                </p:oleObj>
              </mc:Choice>
              <mc:Fallback>
                <p:oleObj r:id="rId9" imgW="3833495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8493" y="4527550"/>
                        <a:ext cx="74041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tebulb"/>
          <p:cNvSpPr>
            <a:spLocks noEditPoints="1"/>
          </p:cNvSpPr>
          <p:nvPr/>
        </p:nvSpPr>
        <p:spPr>
          <a:xfrm>
            <a:off x="2419668" y="2490788"/>
            <a:ext cx="173037" cy="2222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86519" y="0"/>
              </a:cxn>
              <a:cxn ang="0">
                <a:pos x="173037" y="80072"/>
              </a:cxn>
              <a:cxn ang="0">
                <a:pos x="0" y="80072"/>
              </a:cxn>
              <a:cxn ang="0">
                <a:pos x="86519" y="22225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1" eaLnBrk="1" hangingPunct="1">
              <a:buNone/>
            </a:pPr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5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4165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频率与概率</a:t>
            </a:r>
          </a:p>
        </p:txBody>
      </p:sp>
      <p:graphicFrame>
        <p:nvGraphicFramePr>
          <p:cNvPr id="11266" name="Object 0"/>
          <p:cNvGraphicFramePr/>
          <p:nvPr/>
        </p:nvGraphicFramePr>
        <p:xfrm>
          <a:off x="2896870" y="1957070"/>
          <a:ext cx="7934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3733800" imgH="228600" progId="Equation.DSMT4">
                  <p:embed/>
                </p:oleObj>
              </mc:Choice>
              <mc:Fallback>
                <p:oleObj r:id="rId3" imgW="3733800" imgH="228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6870" y="1957070"/>
                        <a:ext cx="7934325" cy="48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25" name="Object 1"/>
          <p:cNvGraphicFramePr/>
          <p:nvPr/>
        </p:nvGraphicFramePr>
        <p:xfrm>
          <a:off x="3001645" y="3396933"/>
          <a:ext cx="7297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5" imgW="3441700" imgH="228600" progId="Equation.DSMT4">
                  <p:embed/>
                </p:oleObj>
              </mc:Choice>
              <mc:Fallback>
                <p:oleObj r:id="rId5" imgW="3441700" imgH="228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1645" y="3396933"/>
                        <a:ext cx="7297738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26" name="Object 2"/>
          <p:cNvGraphicFramePr/>
          <p:nvPr/>
        </p:nvGraphicFramePr>
        <p:xfrm>
          <a:off x="2915920" y="980758"/>
          <a:ext cx="28400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7" imgW="1143000" imgH="228600" progId="Equation.DSMT4">
                  <p:embed/>
                </p:oleObj>
              </mc:Choice>
              <mc:Fallback>
                <p:oleObj r:id="rId7" imgW="1143000" imgH="228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920" y="980758"/>
                        <a:ext cx="2840038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Rectangle 31"/>
          <p:cNvSpPr/>
          <p:nvPr/>
        </p:nvSpPr>
        <p:spPr>
          <a:xfrm>
            <a:off x="524828" y="1109345"/>
            <a:ext cx="2390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1143000" indent="-228600">
              <a:buBlip>
                <a:blip r:embed="rId9"/>
              </a:buBlip>
            </a:pP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性质：</a:t>
            </a:r>
          </a:p>
        </p:txBody>
      </p:sp>
      <p:graphicFrame>
        <p:nvGraphicFramePr>
          <p:cNvPr id="2177027" name="Object 3"/>
          <p:cNvGraphicFramePr/>
          <p:nvPr/>
        </p:nvGraphicFramePr>
        <p:xfrm>
          <a:off x="3325495" y="1495108"/>
          <a:ext cx="1343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10" imgW="773430" imgH="215900" progId="Equation.DSMT4">
                  <p:embed/>
                </p:oleObj>
              </mc:Choice>
              <mc:Fallback>
                <p:oleObj r:id="rId10" imgW="773430" imgH="2159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5495" y="1495108"/>
                        <a:ext cx="134302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28" name="Object 4"/>
          <p:cNvGraphicFramePr/>
          <p:nvPr/>
        </p:nvGraphicFramePr>
        <p:xfrm>
          <a:off x="4798695" y="1491933"/>
          <a:ext cx="20685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12" imgW="1193800" imgH="228600" progId="Equation.DSMT4">
                  <p:embed/>
                </p:oleObj>
              </mc:Choice>
              <mc:Fallback>
                <p:oleObj r:id="rId12" imgW="11938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8695" y="1491933"/>
                        <a:ext cx="2068513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29" name="Object 5"/>
          <p:cNvGraphicFramePr/>
          <p:nvPr/>
        </p:nvGraphicFramePr>
        <p:xfrm>
          <a:off x="7059295" y="1537970"/>
          <a:ext cx="1363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14" imgW="786765" imgH="203200" progId="Equation.DSMT4">
                  <p:embed/>
                </p:oleObj>
              </mc:Choice>
              <mc:Fallback>
                <p:oleObj r:id="rId14" imgW="786765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59295" y="1537970"/>
                        <a:ext cx="136366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0" name="Object 6"/>
          <p:cNvGraphicFramePr/>
          <p:nvPr/>
        </p:nvGraphicFramePr>
        <p:xfrm>
          <a:off x="3327083" y="2479358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16" imgW="875030" imgH="215900" progId="Equation.DSMT4">
                  <p:embed/>
                </p:oleObj>
              </mc:Choice>
              <mc:Fallback>
                <p:oleObj r:id="rId16" imgW="875030" imgH="215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27083" y="2479358"/>
                        <a:ext cx="151923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1" name="Object 7"/>
          <p:cNvGraphicFramePr/>
          <p:nvPr/>
        </p:nvGraphicFramePr>
        <p:xfrm>
          <a:off x="4946333" y="2474595"/>
          <a:ext cx="2686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18" imgW="1549400" imgH="228600" progId="Equation.DSMT4">
                  <p:embed/>
                </p:oleObj>
              </mc:Choice>
              <mc:Fallback>
                <p:oleObj r:id="rId18" imgW="1549400" imgH="228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46333" y="2474595"/>
                        <a:ext cx="268605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2" name="Object 8"/>
          <p:cNvGraphicFramePr/>
          <p:nvPr/>
        </p:nvGraphicFramePr>
        <p:xfrm>
          <a:off x="3765233" y="2933383"/>
          <a:ext cx="42941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20" imgW="2476500" imgH="228600" progId="Equation.DSMT4">
                  <p:embed/>
                </p:oleObj>
              </mc:Choice>
              <mc:Fallback>
                <p:oleObj r:id="rId20" imgW="24765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65233" y="2933383"/>
                        <a:ext cx="429418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3" name="Object 9"/>
          <p:cNvGraphicFramePr/>
          <p:nvPr/>
        </p:nvGraphicFramePr>
        <p:xfrm>
          <a:off x="8240395" y="2992120"/>
          <a:ext cx="1741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22" imgW="1002665" imgH="203200" progId="Equation.DSMT4">
                  <p:embed/>
                </p:oleObj>
              </mc:Choice>
              <mc:Fallback>
                <p:oleObj r:id="rId22" imgW="1002665" imgH="203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40395" y="2992120"/>
                        <a:ext cx="174148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4" name="Object 10"/>
          <p:cNvGraphicFramePr/>
          <p:nvPr/>
        </p:nvGraphicFramePr>
        <p:xfrm>
          <a:off x="3341370" y="3917633"/>
          <a:ext cx="25320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24" imgW="1459230" imgH="203200" progId="Equation.DSMT4">
                  <p:embed/>
                </p:oleObj>
              </mc:Choice>
              <mc:Fallback>
                <p:oleObj r:id="rId24" imgW="1459230" imgH="203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41370" y="3917633"/>
                        <a:ext cx="2532063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5" name="Object 11"/>
          <p:cNvGraphicFramePr/>
          <p:nvPr/>
        </p:nvGraphicFramePr>
        <p:xfrm>
          <a:off x="5933758" y="3919220"/>
          <a:ext cx="35226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26" imgW="2030095" imgH="203200" progId="Equation.DSMT4">
                  <p:embed/>
                </p:oleObj>
              </mc:Choice>
              <mc:Fallback>
                <p:oleObj r:id="rId26" imgW="2030095" imgH="203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33758" y="3919220"/>
                        <a:ext cx="352266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6" name="Object 12"/>
          <p:cNvGraphicFramePr/>
          <p:nvPr/>
        </p:nvGraphicFramePr>
        <p:xfrm>
          <a:off x="3050858" y="4324033"/>
          <a:ext cx="5394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28" imgW="3111500" imgH="228600" progId="Equation.DSMT4">
                  <p:embed/>
                </p:oleObj>
              </mc:Choice>
              <mc:Fallback>
                <p:oleObj r:id="rId28" imgW="31115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50858" y="4324033"/>
                        <a:ext cx="539432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7" name="Object 13"/>
          <p:cNvGraphicFramePr/>
          <p:nvPr/>
        </p:nvGraphicFramePr>
        <p:xfrm>
          <a:off x="3444558" y="4782820"/>
          <a:ext cx="38973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30" imgW="2245995" imgH="203200" progId="Equation.DSMT4">
                  <p:embed/>
                </p:oleObj>
              </mc:Choice>
              <mc:Fallback>
                <p:oleObj r:id="rId30" imgW="2245995" imgH="2032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44558" y="4782820"/>
                        <a:ext cx="38973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8" name="Object 14"/>
          <p:cNvGraphicFramePr/>
          <p:nvPr/>
        </p:nvGraphicFramePr>
        <p:xfrm>
          <a:off x="2828608" y="5370195"/>
          <a:ext cx="13001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32" imgW="748030" imgH="215900" progId="Equation.DSMT4">
                  <p:embed/>
                </p:oleObj>
              </mc:Choice>
              <mc:Fallback>
                <p:oleObj r:id="rId32" imgW="748030" imgH="2159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828608" y="5370195"/>
                        <a:ext cx="1300162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9" name="Object 15"/>
          <p:cNvGraphicFramePr/>
          <p:nvPr/>
        </p:nvGraphicFramePr>
        <p:xfrm>
          <a:off x="4687570" y="5211445"/>
          <a:ext cx="45281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34" imgW="2844800" imgH="914400" progId="Equation.DSMT4">
                  <p:embed/>
                </p:oleObj>
              </mc:Choice>
              <mc:Fallback>
                <p:oleObj r:id="rId34" imgW="2844800" imgH="914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87570" y="5211445"/>
                        <a:ext cx="4528185" cy="1242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7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7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7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7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0610"/>
            <a:ext cx="10330815" cy="53314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等可能概型</a:t>
            </a:r>
          </a:p>
        </p:txBody>
      </p:sp>
      <p:sp>
        <p:nvSpPr>
          <p:cNvPr id="12293" name="Rectangle 3"/>
          <p:cNvSpPr>
            <a:spLocks noGrp="1" noRot="1"/>
          </p:cNvSpPr>
          <p:nvPr/>
        </p:nvSpPr>
        <p:spPr>
          <a:xfrm>
            <a:off x="1790383" y="1474788"/>
            <a:ext cx="8666162" cy="4194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定义：若试验</a:t>
            </a:r>
            <a:r>
              <a:rPr lang="en-US" altLang="zh-CN" i="1">
                <a:solidFill>
                  <a:srgbClr val="1E1169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满足：</a:t>
            </a:r>
          </a:p>
          <a:p>
            <a:pPr marL="2535555" lvl="3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i="1">
                <a:solidFill>
                  <a:srgbClr val="1E1169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</a:rPr>
              <a:t>中样本点有限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</a:rPr>
              <a:t>有限性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</a:rPr>
              <a:t>)</a:t>
            </a:r>
          </a:p>
          <a:p>
            <a:pPr marL="2535555" lvl="3" indent="-3810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</a:rPr>
              <a:t>出现每一样本点的概率相等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</a:rPr>
              <a:t>等可能性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</a:rPr>
              <a:t>)</a:t>
            </a:r>
          </a:p>
          <a:p>
            <a:pPr marL="2535555" lvl="3" indent="-381000" eaLnBrk="1" hangingPunct="1">
              <a:buNone/>
            </a:pP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379332" name="Rectangle 4"/>
          <p:cNvSpPr/>
          <p:nvPr/>
        </p:nvSpPr>
        <p:spPr>
          <a:xfrm>
            <a:off x="3487420" y="3297238"/>
            <a:ext cx="4603750" cy="930275"/>
          </a:xfrm>
          <a:prstGeom prst="rect">
            <a:avLst/>
          </a:prstGeom>
          <a:solidFill>
            <a:srgbClr val="FF99CC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2290" name="Object 0"/>
          <p:cNvGraphicFramePr/>
          <p:nvPr/>
        </p:nvGraphicFramePr>
        <p:xfrm>
          <a:off x="3622358" y="3360738"/>
          <a:ext cx="4133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2094865" imgH="381000" progId="Equation.DSMT4">
                  <p:embed/>
                </p:oleObj>
              </mc:Choice>
              <mc:Fallback>
                <p:oleObj r:id="rId3" imgW="2094865" imgH="381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2358" y="3360738"/>
                        <a:ext cx="4133850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9334" name="Text Box 6"/>
          <p:cNvSpPr txBox="1"/>
          <p:nvPr/>
        </p:nvSpPr>
        <p:spPr>
          <a:xfrm>
            <a:off x="3096895" y="4878388"/>
            <a:ext cx="75184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spcBef>
                <a:spcPct val="0"/>
              </a:spcBef>
              <a:buClr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称这种试验为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等可能概型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或古典概型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379335" name="Litebulb"/>
          <p:cNvSpPr>
            <a:spLocks noEditPoints="1"/>
          </p:cNvSpPr>
          <p:nvPr/>
        </p:nvSpPr>
        <p:spPr>
          <a:xfrm>
            <a:off x="1677670" y="1619250"/>
            <a:ext cx="209550" cy="271463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4775" y="0"/>
              </a:cxn>
              <a:cxn ang="0">
                <a:pos x="209550" y="97802"/>
              </a:cxn>
              <a:cxn ang="0">
                <a:pos x="0" y="97802"/>
              </a:cxn>
              <a:cxn ang="0">
                <a:pos x="104775" y="271463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55" decel="100000"/>
                                        <p:tgtEl>
                                          <p:spTgt spid="13793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155" decel="100000"/>
                                        <p:tgtEl>
                                          <p:spTgt spid="13793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3793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1155" fill="hold"/>
                                        <p:tgtEl>
                                          <p:spTgt spid="137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37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155" fill="hold"/>
                                        <p:tgtEl>
                                          <p:spTgt spid="137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845" accel="100000" fill="hold">
                                          <p:stCondLst>
                                            <p:cond delay="1155"/>
                                          </p:stCondLst>
                                        </p:cTn>
                                        <p:tgtEl>
                                          <p:spTgt spid="137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7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2" grpId="0" bldLvl="0" animBg="1"/>
      <p:bldP spid="13793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8225"/>
            <a:ext cx="10330815" cy="53714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378307" name="Rectangle 3"/>
          <p:cNvSpPr>
            <a:spLocks noGrp="1" noRot="1"/>
          </p:cNvSpPr>
          <p:nvPr/>
        </p:nvSpPr>
        <p:spPr>
          <a:xfrm>
            <a:off x="2056130" y="1037908"/>
            <a:ext cx="8842375" cy="5702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3"/>
              </a:buBlip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：一袋中有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个球，编号为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，其中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3	 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号为红球，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号为黄球，设摸到每一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	     球的可能性相等，从中随机摸一球，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	     记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A={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摸到红球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，求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P(A)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．	</a:t>
            </a: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endParaRPr lang="zh-CN" altLang="en-US" dirty="0"/>
          </a:p>
        </p:txBody>
      </p:sp>
      <p:sp>
        <p:nvSpPr>
          <p:cNvPr id="1378317" name="Rectangle 13"/>
          <p:cNvSpPr/>
          <p:nvPr/>
        </p:nvSpPr>
        <p:spPr>
          <a:xfrm>
            <a:off x="2407285" y="3687445"/>
            <a:ext cx="7053263" cy="2043113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</a:rPr>
              <a:t>解：    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S={1,2,…,8}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		     A={1,2,3} 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78318" name="Object 14"/>
          <p:cNvGraphicFramePr/>
          <p:nvPr/>
        </p:nvGraphicFramePr>
        <p:xfrm>
          <a:off x="4145280" y="5347970"/>
          <a:ext cx="20081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4" imgW="812165" imgH="330200" progId="Equation.DSMT4">
                  <p:embed/>
                </p:oleObj>
              </mc:Choice>
              <mc:Fallback>
                <p:oleObj r:id="rId4" imgW="812165" imgH="330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5280" y="5347970"/>
                        <a:ext cx="200818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8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/>
      <p:bldP spid="13783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3145"/>
            <a:ext cx="10330815" cy="53473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4342" name="Rectangle 3"/>
          <p:cNvSpPr>
            <a:spLocks noGrp="1" noRot="1"/>
          </p:cNvSpPr>
          <p:nvPr/>
        </p:nvSpPr>
        <p:spPr>
          <a:xfrm>
            <a:off x="1758315" y="1032828"/>
            <a:ext cx="8540750" cy="1663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9966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：从上例的袋中不放回的摸两球，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	  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记</a:t>
            </a:r>
            <a:r>
              <a:rPr lang="en-US" altLang="zh-CN">
                <a:solidFill>
                  <a:srgbClr val="996600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恰是一红一黄</a:t>
            </a:r>
            <a:r>
              <a:rPr lang="en-US" altLang="zh-CN">
                <a:solidFill>
                  <a:srgbClr val="996600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，求</a:t>
            </a:r>
            <a:r>
              <a:rPr lang="en-US" altLang="zh-CN">
                <a:solidFill>
                  <a:srgbClr val="996600"/>
                </a:solidFill>
                <a:latin typeface="宋体" panose="02010600030101010101" pitchFamily="2" charset="-122"/>
              </a:rPr>
              <a:t>P(A)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．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	 解：</a:t>
            </a:r>
          </a:p>
        </p:txBody>
      </p:sp>
      <p:graphicFrame>
        <p:nvGraphicFramePr>
          <p:cNvPr id="14338" name="Object 1024"/>
          <p:cNvGraphicFramePr/>
          <p:nvPr/>
        </p:nvGraphicFramePr>
        <p:xfrm>
          <a:off x="3218815" y="1956435"/>
          <a:ext cx="48593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4" imgW="1942465" imgH="393700" progId="Equation.DSMT4">
                  <p:embed/>
                </p:oleObj>
              </mc:Choice>
              <mc:Fallback>
                <p:oleObj r:id="rId4" imgW="1942465" imgH="393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8815" y="1956435"/>
                        <a:ext cx="4859338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8"/>
          <p:cNvSpPr/>
          <p:nvPr/>
        </p:nvSpPr>
        <p:spPr>
          <a:xfrm>
            <a:off x="3171825" y="5043170"/>
            <a:ext cx="5713413" cy="369570"/>
          </a:xfrm>
          <a:prstGeom prst="rect">
            <a:avLst/>
          </a:prstGeom>
          <a:solidFill>
            <a:srgbClr val="CC99FF"/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4339" name="Object 1025"/>
          <p:cNvGraphicFramePr/>
          <p:nvPr/>
        </p:nvGraphicFramePr>
        <p:xfrm>
          <a:off x="3269615" y="4918710"/>
          <a:ext cx="44370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6" imgW="2171065" imgH="241300" progId="Equation.DSMT4">
                  <p:embed/>
                </p:oleObj>
              </mc:Choice>
              <mc:Fallback>
                <p:oleObj r:id="rId6" imgW="2171065" imgH="2413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9615" y="4918710"/>
                        <a:ext cx="4437063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4701" name="Rectangle 13"/>
          <p:cNvSpPr>
            <a:spLocks noRot="1"/>
          </p:cNvSpPr>
          <p:nvPr/>
        </p:nvSpPr>
        <p:spPr>
          <a:xfrm>
            <a:off x="1910715" y="3135948"/>
            <a:ext cx="8540750" cy="3582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：有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件产品，其中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件是次品，从中不放	  回的取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件，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		  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记</a:t>
            </a:r>
            <a:r>
              <a:rPr lang="en-US" altLang="zh-CN" sz="3200" dirty="0" err="1">
                <a:solidFill>
                  <a:srgbClr val="9966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996600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恰有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件次品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，求</a:t>
            </a:r>
            <a:r>
              <a:rPr lang="en-US" altLang="zh-CN" sz="3200" dirty="0" err="1">
                <a:solidFill>
                  <a:srgbClr val="996600"/>
                </a:solidFill>
                <a:latin typeface="宋体" panose="02010600030101010101" pitchFamily="2" charset="-122"/>
              </a:rPr>
              <a:t>P(A</a:t>
            </a:r>
            <a:r>
              <a:rPr lang="en-US" altLang="zh-CN" sz="3200" baseline="-25000" dirty="0" err="1">
                <a:solidFill>
                  <a:srgbClr val="996600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3200">
                <a:solidFill>
                  <a:srgbClr val="9966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solidFill>
                  <a:srgbClr val="996600"/>
                </a:solidFill>
                <a:latin typeface="宋体" panose="02010600030101010101" pitchFamily="2" charset="-122"/>
              </a:rPr>
              <a:t>．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	 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ldLvl="0" animBg="1"/>
      <p:bldP spid="13947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47775" y="1111885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5366" name="Rectangle 3"/>
          <p:cNvSpPr>
            <a:spLocks noGrp="1" noRot="1"/>
          </p:cNvSpPr>
          <p:nvPr/>
        </p:nvSpPr>
        <p:spPr>
          <a:xfrm>
            <a:off x="1583373" y="1109663"/>
            <a:ext cx="8540750" cy="1744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3"/>
              </a:buBlip>
            </a:pP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：将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个不同的球，投入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个不同的盒中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</a:rPr>
              <a:t>n≤N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，设每一球落入各盒	 	的概率相同，且各盒可放的球数不限，</a:t>
            </a: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		记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>
                <a:latin typeface="宋体" panose="02010600030101010101" pitchFamily="2" charset="-122"/>
              </a:rPr>
              <a:t>{ </a:t>
            </a:r>
            <a:r>
              <a:rPr lang="zh-CN" altLang="en-US" sz="2000" dirty="0">
                <a:latin typeface="宋体" panose="02010600030101010101" pitchFamily="2" charset="-122"/>
              </a:rPr>
              <a:t>恰有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个盒子各有一球 </a:t>
            </a:r>
            <a:r>
              <a:rPr lang="en-US" altLang="zh-CN" sz="2000">
                <a:latin typeface="宋体" panose="02010600030101010101" pitchFamily="2" charset="-122"/>
              </a:rPr>
              <a:t>}</a:t>
            </a:r>
            <a:r>
              <a:rPr lang="zh-CN" altLang="en-US" sz="2000" dirty="0">
                <a:latin typeface="宋体" panose="02010600030101010101" pitchFamily="2" charset="-122"/>
              </a:rPr>
              <a:t>，求</a:t>
            </a:r>
            <a:r>
              <a:rPr lang="en-US" altLang="zh-CN" sz="2000">
                <a:latin typeface="宋体" panose="02010600030101010101" pitchFamily="2" charset="-122"/>
              </a:rPr>
              <a:t>P(A)</a:t>
            </a:r>
            <a:r>
              <a:rPr lang="zh-CN" altLang="en-US" sz="2000" dirty="0">
                <a:latin typeface="宋体" panose="02010600030101010101" pitchFamily="2" charset="-122"/>
              </a:rPr>
              <a:t>．</a:t>
            </a:r>
          </a:p>
          <a:p>
            <a:pPr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	  解：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2641918" y="2417445"/>
            <a:ext cx="2655887" cy="1098550"/>
            <a:chOff x="839" y="3437"/>
            <a:chExt cx="1673" cy="692"/>
          </a:xfrm>
        </p:grpSpPr>
        <p:grpSp>
          <p:nvGrpSpPr>
            <p:cNvPr id="15424" name="Group 5"/>
            <p:cNvGrpSpPr/>
            <p:nvPr/>
          </p:nvGrpSpPr>
          <p:grpSpPr>
            <a:xfrm>
              <a:off x="1664" y="3437"/>
              <a:ext cx="205" cy="250"/>
              <a:chOff x="1664" y="3493"/>
              <a:chExt cx="205" cy="250"/>
            </a:xfrm>
          </p:grpSpPr>
          <p:sp>
            <p:nvSpPr>
              <p:cNvPr id="15436" name="Oval 6"/>
              <p:cNvSpPr/>
              <p:nvPr/>
            </p:nvSpPr>
            <p:spPr>
              <a:xfrm>
                <a:off x="1682" y="3550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endParaRPr lang="zh-CN" altLang="zh-CN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37" name="Text Box 7"/>
              <p:cNvSpPr txBox="1"/>
              <p:nvPr/>
            </p:nvSpPr>
            <p:spPr>
              <a:xfrm>
                <a:off x="1664" y="3493"/>
                <a:ext cx="20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</p:grpSp>
        <p:grpSp>
          <p:nvGrpSpPr>
            <p:cNvPr id="15425" name="Group 8"/>
            <p:cNvGrpSpPr/>
            <p:nvPr/>
          </p:nvGrpSpPr>
          <p:grpSpPr>
            <a:xfrm>
              <a:off x="839" y="3462"/>
              <a:ext cx="1673" cy="667"/>
              <a:chOff x="839" y="3462"/>
              <a:chExt cx="1673" cy="667"/>
            </a:xfrm>
          </p:grpSpPr>
          <p:grpSp>
            <p:nvGrpSpPr>
              <p:cNvPr id="15426" name="Group 9"/>
              <p:cNvGrpSpPr/>
              <p:nvPr/>
            </p:nvGrpSpPr>
            <p:grpSpPr>
              <a:xfrm>
                <a:off x="839" y="3761"/>
                <a:ext cx="1673" cy="368"/>
                <a:chOff x="884" y="3756"/>
                <a:chExt cx="1673" cy="368"/>
              </a:xfrm>
            </p:grpSpPr>
            <p:grpSp>
              <p:nvGrpSpPr>
                <p:cNvPr id="15428" name="Group 10"/>
                <p:cNvGrpSpPr/>
                <p:nvPr/>
              </p:nvGrpSpPr>
              <p:grpSpPr>
                <a:xfrm>
                  <a:off x="970" y="3756"/>
                  <a:ext cx="1315" cy="136"/>
                  <a:chOff x="970" y="3756"/>
                  <a:chExt cx="1315" cy="136"/>
                </a:xfrm>
              </p:grpSpPr>
              <p:sp>
                <p:nvSpPr>
                  <p:cNvPr id="15430" name="Line 11"/>
                  <p:cNvSpPr/>
                  <p:nvPr/>
                </p:nvSpPr>
                <p:spPr>
                  <a:xfrm>
                    <a:off x="970" y="3892"/>
                    <a:ext cx="1315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31" name="Line 12"/>
                  <p:cNvSpPr/>
                  <p:nvPr/>
                </p:nvSpPr>
                <p:spPr>
                  <a:xfrm>
                    <a:off x="970" y="3756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32" name="Line 13"/>
                  <p:cNvSpPr/>
                  <p:nvPr/>
                </p:nvSpPr>
                <p:spPr>
                  <a:xfrm>
                    <a:off x="1156" y="3756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33" name="Line 14"/>
                  <p:cNvSpPr/>
                  <p:nvPr/>
                </p:nvSpPr>
                <p:spPr>
                  <a:xfrm>
                    <a:off x="1383" y="3756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34" name="Line 15"/>
                  <p:cNvSpPr/>
                  <p:nvPr/>
                </p:nvSpPr>
                <p:spPr>
                  <a:xfrm>
                    <a:off x="2064" y="3756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35" name="Line 16"/>
                  <p:cNvSpPr/>
                  <p:nvPr/>
                </p:nvSpPr>
                <p:spPr>
                  <a:xfrm>
                    <a:off x="2285" y="3756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429" name="Text Box 17"/>
                <p:cNvSpPr txBox="1"/>
                <p:nvPr/>
              </p:nvSpPr>
              <p:spPr>
                <a:xfrm>
                  <a:off x="884" y="3874"/>
                  <a:ext cx="1673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 1   2                     N</a:t>
                  </a:r>
                </a:p>
              </p:txBody>
            </p:sp>
          </p:grpSp>
          <p:sp>
            <p:nvSpPr>
              <p:cNvPr id="15427" name="Text Box 18"/>
              <p:cNvSpPr txBox="1"/>
              <p:nvPr/>
            </p:nvSpPr>
            <p:spPr>
              <a:xfrm>
                <a:off x="984" y="3462"/>
                <a:ext cx="80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</a:rPr>
                  <a:t>① ②……</a:t>
                </a:r>
              </a:p>
            </p:txBody>
          </p:sp>
        </p:grpSp>
      </p:grpSp>
      <p:grpSp>
        <p:nvGrpSpPr>
          <p:cNvPr id="7" name="Group 19"/>
          <p:cNvGrpSpPr/>
          <p:nvPr/>
        </p:nvGrpSpPr>
        <p:grpSpPr>
          <a:xfrm>
            <a:off x="5950585" y="2353310"/>
            <a:ext cx="2655888" cy="1114425"/>
            <a:chOff x="3157" y="2475"/>
            <a:chExt cx="1673" cy="702"/>
          </a:xfrm>
        </p:grpSpPr>
        <p:grpSp>
          <p:nvGrpSpPr>
            <p:cNvPr id="15408" name="Group 20"/>
            <p:cNvGrpSpPr/>
            <p:nvPr/>
          </p:nvGrpSpPr>
          <p:grpSpPr>
            <a:xfrm>
              <a:off x="3157" y="2475"/>
              <a:ext cx="1673" cy="702"/>
              <a:chOff x="3067" y="3419"/>
              <a:chExt cx="1673" cy="702"/>
            </a:xfrm>
          </p:grpSpPr>
          <p:sp>
            <p:nvSpPr>
              <p:cNvPr id="15410" name="Line 21"/>
              <p:cNvSpPr/>
              <p:nvPr/>
            </p:nvSpPr>
            <p:spPr>
              <a:xfrm>
                <a:off x="3153" y="3897"/>
                <a:ext cx="131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5411" name="Group 22"/>
              <p:cNvGrpSpPr/>
              <p:nvPr/>
            </p:nvGrpSpPr>
            <p:grpSpPr>
              <a:xfrm>
                <a:off x="3067" y="3419"/>
                <a:ext cx="1673" cy="702"/>
                <a:chOff x="3067" y="3427"/>
                <a:chExt cx="1673" cy="702"/>
              </a:xfrm>
            </p:grpSpPr>
            <p:sp>
              <p:nvSpPr>
                <p:cNvPr id="15412" name="Text Box 23"/>
                <p:cNvSpPr txBox="1"/>
                <p:nvPr/>
              </p:nvSpPr>
              <p:spPr>
                <a:xfrm>
                  <a:off x="3674" y="342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②</a:t>
                  </a:r>
                </a:p>
              </p:txBody>
            </p:sp>
            <p:grpSp>
              <p:nvGrpSpPr>
                <p:cNvPr id="15413" name="Group 24"/>
                <p:cNvGrpSpPr/>
                <p:nvPr/>
              </p:nvGrpSpPr>
              <p:grpSpPr>
                <a:xfrm>
                  <a:off x="3067" y="3549"/>
                  <a:ext cx="1673" cy="580"/>
                  <a:chOff x="3067" y="3549"/>
                  <a:chExt cx="1673" cy="580"/>
                </a:xfrm>
              </p:grpSpPr>
              <p:grpSp>
                <p:nvGrpSpPr>
                  <p:cNvPr id="15414" name="Group 25"/>
                  <p:cNvGrpSpPr/>
                  <p:nvPr/>
                </p:nvGrpSpPr>
                <p:grpSpPr>
                  <a:xfrm>
                    <a:off x="3067" y="3696"/>
                    <a:ext cx="1673" cy="433"/>
                    <a:chOff x="3067" y="3696"/>
                    <a:chExt cx="1673" cy="433"/>
                  </a:xfrm>
                </p:grpSpPr>
                <p:sp>
                  <p:nvSpPr>
                    <p:cNvPr id="15418" name="Line 26"/>
                    <p:cNvSpPr/>
                    <p:nvPr/>
                  </p:nvSpPr>
                  <p:spPr>
                    <a:xfrm>
                      <a:off x="3379" y="3761"/>
                      <a:ext cx="0" cy="13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5419" name="Line 27"/>
                    <p:cNvSpPr/>
                    <p:nvPr/>
                  </p:nvSpPr>
                  <p:spPr>
                    <a:xfrm>
                      <a:off x="3606" y="3761"/>
                      <a:ext cx="0" cy="13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5420" name="Line 28"/>
                    <p:cNvSpPr/>
                    <p:nvPr/>
                  </p:nvSpPr>
                  <p:spPr>
                    <a:xfrm>
                      <a:off x="4241" y="3761"/>
                      <a:ext cx="0" cy="13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5421" name="Line 29"/>
                    <p:cNvSpPr/>
                    <p:nvPr/>
                  </p:nvSpPr>
                  <p:spPr>
                    <a:xfrm>
                      <a:off x="4468" y="3761"/>
                      <a:ext cx="0" cy="13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5422" name="Text Box 30"/>
                    <p:cNvSpPr txBox="1"/>
                    <p:nvPr/>
                  </p:nvSpPr>
                  <p:spPr>
                    <a:xfrm>
                      <a:off x="3067" y="3879"/>
                      <a:ext cx="1673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5423" name="Text Box 31"/>
                    <p:cNvSpPr txBox="1"/>
                    <p:nvPr/>
                  </p:nvSpPr>
                  <p:spPr>
                    <a:xfrm>
                      <a:off x="3140" y="3696"/>
                      <a:ext cx="276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①</a:t>
                      </a:r>
                    </a:p>
                  </p:txBody>
                </p:sp>
              </p:grpSp>
              <p:sp>
                <p:nvSpPr>
                  <p:cNvPr id="15415" name="Freeform 32"/>
                  <p:cNvSpPr/>
                  <p:nvPr/>
                </p:nvSpPr>
                <p:spPr>
                  <a:xfrm>
                    <a:off x="3931" y="3549"/>
                    <a:ext cx="436" cy="211"/>
                  </a:xfrm>
                  <a:custGeom>
                    <a:avLst/>
                    <a:gdLst>
                      <a:gd name="txL" fmla="*/ 0 w 475"/>
                      <a:gd name="txT" fmla="*/ 0 h 242"/>
                      <a:gd name="txR" fmla="*/ 475 w 475"/>
                      <a:gd name="txB" fmla="*/ 242 h 242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96" y="47"/>
                      </a:cxn>
                      <a:cxn ang="0">
                        <a:pos x="475" y="242"/>
                      </a:cxn>
                    </a:cxnLst>
                    <a:rect l="txL" t="txT" r="txR" b="txB"/>
                    <a:pathLst>
                      <a:path w="475" h="242">
                        <a:moveTo>
                          <a:pt x="0" y="0"/>
                        </a:moveTo>
                        <a:cubicBezTo>
                          <a:pt x="108" y="3"/>
                          <a:pt x="217" y="7"/>
                          <a:pt x="296" y="47"/>
                        </a:cubicBezTo>
                        <a:cubicBezTo>
                          <a:pt x="375" y="87"/>
                          <a:pt x="435" y="212"/>
                          <a:pt x="475" y="24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416" name="Freeform 33"/>
                  <p:cNvSpPr/>
                  <p:nvPr/>
                </p:nvSpPr>
                <p:spPr>
                  <a:xfrm>
                    <a:off x="3261" y="3565"/>
                    <a:ext cx="397" cy="187"/>
                  </a:xfrm>
                  <a:custGeom>
                    <a:avLst/>
                    <a:gdLst>
                      <a:gd name="txL" fmla="*/ 0 w 420"/>
                      <a:gd name="txT" fmla="*/ 0 h 210"/>
                      <a:gd name="txR" fmla="*/ 420 w 420"/>
                      <a:gd name="txB" fmla="*/ 210 h 210"/>
                    </a:gdLst>
                    <a:ahLst/>
                    <a:cxnLst>
                      <a:cxn ang="0">
                        <a:pos x="420" y="0"/>
                      </a:cxn>
                      <a:cxn ang="0">
                        <a:pos x="132" y="54"/>
                      </a:cxn>
                      <a:cxn ang="0">
                        <a:pos x="0" y="210"/>
                      </a:cxn>
                    </a:cxnLst>
                    <a:rect l="txL" t="txT" r="txR" b="txB"/>
                    <a:pathLst>
                      <a:path w="420" h="210">
                        <a:moveTo>
                          <a:pt x="420" y="0"/>
                        </a:moveTo>
                        <a:cubicBezTo>
                          <a:pt x="311" y="9"/>
                          <a:pt x="202" y="19"/>
                          <a:pt x="132" y="54"/>
                        </a:cubicBezTo>
                        <a:cubicBezTo>
                          <a:pt x="62" y="89"/>
                          <a:pt x="22" y="183"/>
                          <a:pt x="0" y="2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417" name="Freeform 34"/>
                  <p:cNvSpPr/>
                  <p:nvPr/>
                </p:nvSpPr>
                <p:spPr>
                  <a:xfrm>
                    <a:off x="3495" y="3612"/>
                    <a:ext cx="218" cy="179"/>
                  </a:xfrm>
                  <a:custGeom>
                    <a:avLst/>
                    <a:gdLst>
                      <a:gd name="txL" fmla="*/ 0 w 241"/>
                      <a:gd name="txT" fmla="*/ 0 h 203"/>
                      <a:gd name="txR" fmla="*/ 241 w 241"/>
                      <a:gd name="txB" fmla="*/ 203 h 203"/>
                    </a:gdLst>
                    <a:ahLst/>
                    <a:cxnLst>
                      <a:cxn ang="0">
                        <a:pos x="241" y="0"/>
                      </a:cxn>
                      <a:cxn ang="0">
                        <a:pos x="77" y="55"/>
                      </a:cxn>
                      <a:cxn ang="0">
                        <a:pos x="0" y="203"/>
                      </a:cxn>
                    </a:cxnLst>
                    <a:rect l="txL" t="txT" r="txR" b="txB"/>
                    <a:pathLst>
                      <a:path w="241" h="203">
                        <a:moveTo>
                          <a:pt x="241" y="0"/>
                        </a:moveTo>
                        <a:cubicBezTo>
                          <a:pt x="179" y="10"/>
                          <a:pt x="117" y="21"/>
                          <a:pt x="77" y="55"/>
                        </a:cubicBezTo>
                        <a:cubicBezTo>
                          <a:pt x="37" y="89"/>
                          <a:pt x="13" y="184"/>
                          <a:pt x="0" y="2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lg" len="lg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5409" name="Line 35"/>
            <p:cNvSpPr/>
            <p:nvPr/>
          </p:nvSpPr>
          <p:spPr>
            <a:xfrm>
              <a:off x="3237" y="2818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36"/>
          <p:cNvGrpSpPr/>
          <p:nvPr/>
        </p:nvGrpSpPr>
        <p:grpSpPr>
          <a:xfrm>
            <a:off x="2653030" y="3522345"/>
            <a:ext cx="2655888" cy="1114425"/>
            <a:chOff x="663" y="3246"/>
            <a:chExt cx="1673" cy="702"/>
          </a:xfrm>
        </p:grpSpPr>
        <p:sp>
          <p:nvSpPr>
            <p:cNvPr id="15391" name="Text Box 37"/>
            <p:cNvSpPr txBox="1"/>
            <p:nvPr/>
          </p:nvSpPr>
          <p:spPr>
            <a:xfrm>
              <a:off x="1270" y="3246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②</a:t>
              </a:r>
            </a:p>
          </p:txBody>
        </p:sp>
        <p:grpSp>
          <p:nvGrpSpPr>
            <p:cNvPr id="15392" name="Group 38"/>
            <p:cNvGrpSpPr/>
            <p:nvPr/>
          </p:nvGrpSpPr>
          <p:grpSpPr>
            <a:xfrm>
              <a:off x="663" y="3368"/>
              <a:ext cx="1673" cy="580"/>
              <a:chOff x="663" y="3368"/>
              <a:chExt cx="1673" cy="580"/>
            </a:xfrm>
          </p:grpSpPr>
          <p:sp>
            <p:nvSpPr>
              <p:cNvPr id="15393" name="Line 39"/>
              <p:cNvSpPr/>
              <p:nvPr/>
            </p:nvSpPr>
            <p:spPr>
              <a:xfrm>
                <a:off x="1202" y="3580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5394" name="Group 40"/>
              <p:cNvGrpSpPr/>
              <p:nvPr/>
            </p:nvGrpSpPr>
            <p:grpSpPr>
              <a:xfrm>
                <a:off x="663" y="3368"/>
                <a:ext cx="1673" cy="580"/>
                <a:chOff x="663" y="3368"/>
                <a:chExt cx="1673" cy="580"/>
              </a:xfrm>
            </p:grpSpPr>
            <p:grpSp>
              <p:nvGrpSpPr>
                <p:cNvPr id="15395" name="Group 41"/>
                <p:cNvGrpSpPr/>
                <p:nvPr/>
              </p:nvGrpSpPr>
              <p:grpSpPr>
                <a:xfrm>
                  <a:off x="749" y="3515"/>
                  <a:ext cx="1315" cy="250"/>
                  <a:chOff x="749" y="3515"/>
                  <a:chExt cx="1315" cy="250"/>
                </a:xfrm>
              </p:grpSpPr>
              <p:sp>
                <p:nvSpPr>
                  <p:cNvPr id="15404" name="Line 42"/>
                  <p:cNvSpPr/>
                  <p:nvPr/>
                </p:nvSpPr>
                <p:spPr>
                  <a:xfrm>
                    <a:off x="749" y="3724"/>
                    <a:ext cx="1315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05" name="Line 43"/>
                  <p:cNvSpPr/>
                  <p:nvPr/>
                </p:nvSpPr>
                <p:spPr>
                  <a:xfrm>
                    <a:off x="1837" y="3580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06" name="Line 44"/>
                  <p:cNvSpPr/>
                  <p:nvPr/>
                </p:nvSpPr>
                <p:spPr>
                  <a:xfrm>
                    <a:off x="2064" y="3580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407" name="Text Box 45"/>
                  <p:cNvSpPr txBox="1"/>
                  <p:nvPr/>
                </p:nvSpPr>
                <p:spPr>
                  <a:xfrm>
                    <a:off x="942" y="3515"/>
                    <a:ext cx="276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t">
                      <a:spcBef>
                        <a:spcPct val="0"/>
                      </a:spcBef>
                      <a:buClrTx/>
                      <a:buNone/>
                    </a:pPr>
                    <a:r>
                      <a: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①</a:t>
                    </a:r>
                  </a:p>
                </p:txBody>
              </p:sp>
            </p:grpSp>
            <p:grpSp>
              <p:nvGrpSpPr>
                <p:cNvPr id="15396" name="Group 46"/>
                <p:cNvGrpSpPr/>
                <p:nvPr/>
              </p:nvGrpSpPr>
              <p:grpSpPr>
                <a:xfrm>
                  <a:off x="663" y="3368"/>
                  <a:ext cx="1673" cy="580"/>
                  <a:chOff x="663" y="3368"/>
                  <a:chExt cx="1673" cy="580"/>
                </a:xfrm>
              </p:grpSpPr>
              <p:sp>
                <p:nvSpPr>
                  <p:cNvPr id="15397" name="Line 47"/>
                  <p:cNvSpPr/>
                  <p:nvPr/>
                </p:nvSpPr>
                <p:spPr>
                  <a:xfrm>
                    <a:off x="975" y="3580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5398" name="Group 48"/>
                  <p:cNvGrpSpPr/>
                  <p:nvPr/>
                </p:nvGrpSpPr>
                <p:grpSpPr>
                  <a:xfrm>
                    <a:off x="663" y="3368"/>
                    <a:ext cx="1673" cy="580"/>
                    <a:chOff x="663" y="3368"/>
                    <a:chExt cx="1673" cy="580"/>
                  </a:xfrm>
                </p:grpSpPr>
                <p:sp>
                  <p:nvSpPr>
                    <p:cNvPr id="15400" name="Text Box 49"/>
                    <p:cNvSpPr txBox="1"/>
                    <p:nvPr/>
                  </p:nvSpPr>
                  <p:spPr>
                    <a:xfrm>
                      <a:off x="663" y="3698"/>
                      <a:ext cx="1673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5401" name="Freeform 50"/>
                    <p:cNvSpPr/>
                    <p:nvPr/>
                  </p:nvSpPr>
                  <p:spPr>
                    <a:xfrm>
                      <a:off x="1527" y="3368"/>
                      <a:ext cx="436" cy="211"/>
                    </a:xfrm>
                    <a:custGeom>
                      <a:avLst/>
                      <a:gdLst>
                        <a:gd name="txL" fmla="*/ 0 w 475"/>
                        <a:gd name="txT" fmla="*/ 0 h 242"/>
                        <a:gd name="txR" fmla="*/ 475 w 475"/>
                        <a:gd name="txB" fmla="*/ 242 h 242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296" y="47"/>
                        </a:cxn>
                        <a:cxn ang="0">
                          <a:pos x="475" y="242"/>
                        </a:cxn>
                      </a:cxnLst>
                      <a:rect l="txL" t="txT" r="txR" b="txB"/>
                      <a:pathLst>
                        <a:path w="475" h="242">
                          <a:moveTo>
                            <a:pt x="0" y="0"/>
                          </a:moveTo>
                          <a:cubicBezTo>
                            <a:pt x="108" y="3"/>
                            <a:pt x="217" y="7"/>
                            <a:pt x="296" y="47"/>
                          </a:cubicBezTo>
                          <a:cubicBezTo>
                            <a:pt x="375" y="87"/>
                            <a:pt x="435" y="212"/>
                            <a:pt x="475" y="242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02" name="Freeform 51"/>
                    <p:cNvSpPr/>
                    <p:nvPr/>
                  </p:nvSpPr>
                  <p:spPr>
                    <a:xfrm>
                      <a:off x="857" y="3384"/>
                      <a:ext cx="397" cy="187"/>
                    </a:xfrm>
                    <a:custGeom>
                      <a:avLst/>
                      <a:gdLst>
                        <a:gd name="txL" fmla="*/ 0 w 420"/>
                        <a:gd name="txT" fmla="*/ 0 h 210"/>
                        <a:gd name="txR" fmla="*/ 420 w 420"/>
                        <a:gd name="txB" fmla="*/ 210 h 210"/>
                      </a:gdLst>
                      <a:ahLst/>
                      <a:cxnLst>
                        <a:cxn ang="0">
                          <a:pos x="420" y="0"/>
                        </a:cxn>
                        <a:cxn ang="0">
                          <a:pos x="132" y="54"/>
                        </a:cxn>
                        <a:cxn ang="0">
                          <a:pos x="0" y="210"/>
                        </a:cxn>
                      </a:cxnLst>
                      <a:rect l="txL" t="txT" r="txR" b="txB"/>
                      <a:pathLst>
                        <a:path w="420" h="210">
                          <a:moveTo>
                            <a:pt x="420" y="0"/>
                          </a:moveTo>
                          <a:cubicBezTo>
                            <a:pt x="311" y="9"/>
                            <a:pt x="202" y="19"/>
                            <a:pt x="132" y="54"/>
                          </a:cubicBezTo>
                          <a:cubicBezTo>
                            <a:pt x="62" y="89"/>
                            <a:pt x="22" y="183"/>
                            <a:pt x="0" y="21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03" name="Freeform 52"/>
                    <p:cNvSpPr/>
                    <p:nvPr/>
                  </p:nvSpPr>
                  <p:spPr>
                    <a:xfrm>
                      <a:off x="1091" y="3431"/>
                      <a:ext cx="218" cy="179"/>
                    </a:xfrm>
                    <a:custGeom>
                      <a:avLst/>
                      <a:gdLst>
                        <a:gd name="txL" fmla="*/ 0 w 241"/>
                        <a:gd name="txT" fmla="*/ 0 h 203"/>
                        <a:gd name="txR" fmla="*/ 241 w 241"/>
                        <a:gd name="txB" fmla="*/ 203 h 203"/>
                      </a:gdLst>
                      <a:ahLst/>
                      <a:cxnLst>
                        <a:cxn ang="0">
                          <a:pos x="241" y="0"/>
                        </a:cxn>
                        <a:cxn ang="0">
                          <a:pos x="77" y="55"/>
                        </a:cxn>
                        <a:cxn ang="0">
                          <a:pos x="0" y="203"/>
                        </a:cxn>
                      </a:cxnLst>
                      <a:rect l="txL" t="txT" r="txR" b="txB"/>
                      <a:pathLst>
                        <a:path w="241" h="203">
                          <a:moveTo>
                            <a:pt x="241" y="0"/>
                          </a:moveTo>
                          <a:cubicBezTo>
                            <a:pt x="179" y="10"/>
                            <a:pt x="117" y="21"/>
                            <a:pt x="77" y="55"/>
                          </a:cubicBezTo>
                          <a:cubicBezTo>
                            <a:pt x="37" y="89"/>
                            <a:pt x="13" y="184"/>
                            <a:pt x="0" y="203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399" name="Line 53"/>
                  <p:cNvSpPr/>
                  <p:nvPr/>
                </p:nvSpPr>
                <p:spPr>
                  <a:xfrm>
                    <a:off x="743" y="3589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grpSp>
        <p:nvGrpSpPr>
          <p:cNvPr id="18" name="Group 54"/>
          <p:cNvGrpSpPr/>
          <p:nvPr/>
        </p:nvGrpSpPr>
        <p:grpSpPr>
          <a:xfrm>
            <a:off x="5196205" y="3528695"/>
            <a:ext cx="3763963" cy="1114425"/>
            <a:chOff x="2639" y="1633"/>
            <a:chExt cx="2371" cy="702"/>
          </a:xfrm>
        </p:grpSpPr>
        <p:grpSp>
          <p:nvGrpSpPr>
            <p:cNvPr id="15374" name="Group 55"/>
            <p:cNvGrpSpPr/>
            <p:nvPr/>
          </p:nvGrpSpPr>
          <p:grpSpPr>
            <a:xfrm>
              <a:off x="3337" y="1633"/>
              <a:ext cx="1673" cy="702"/>
              <a:chOff x="3157" y="3201"/>
              <a:chExt cx="1673" cy="702"/>
            </a:xfrm>
          </p:grpSpPr>
          <p:sp>
            <p:nvSpPr>
              <p:cNvPr id="15376" name="Text Box 56"/>
              <p:cNvSpPr txBox="1"/>
              <p:nvPr/>
            </p:nvSpPr>
            <p:spPr>
              <a:xfrm>
                <a:off x="4332" y="347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</a:rPr>
                  <a:t>①</a:t>
                </a:r>
              </a:p>
            </p:txBody>
          </p:sp>
          <p:grpSp>
            <p:nvGrpSpPr>
              <p:cNvPr id="15377" name="Group 57"/>
              <p:cNvGrpSpPr/>
              <p:nvPr/>
            </p:nvGrpSpPr>
            <p:grpSpPr>
              <a:xfrm>
                <a:off x="3157" y="3201"/>
                <a:ext cx="1673" cy="702"/>
                <a:chOff x="3157" y="3201"/>
                <a:chExt cx="1673" cy="702"/>
              </a:xfrm>
            </p:grpSpPr>
            <p:sp>
              <p:nvSpPr>
                <p:cNvPr id="15378" name="Line 58"/>
                <p:cNvSpPr/>
                <p:nvPr/>
              </p:nvSpPr>
              <p:spPr>
                <a:xfrm>
                  <a:off x="3238" y="3679"/>
                  <a:ext cx="131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379" name="Line 59"/>
                <p:cNvSpPr/>
                <p:nvPr/>
              </p:nvSpPr>
              <p:spPr>
                <a:xfrm>
                  <a:off x="4558" y="3535"/>
                  <a:ext cx="0" cy="1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5380" name="Group 60"/>
                <p:cNvGrpSpPr/>
                <p:nvPr/>
              </p:nvGrpSpPr>
              <p:grpSpPr>
                <a:xfrm>
                  <a:off x="3157" y="3201"/>
                  <a:ext cx="1673" cy="702"/>
                  <a:chOff x="3157" y="3201"/>
                  <a:chExt cx="1673" cy="702"/>
                </a:xfrm>
              </p:grpSpPr>
              <p:sp>
                <p:nvSpPr>
                  <p:cNvPr id="15381" name="Line 61"/>
                  <p:cNvSpPr/>
                  <p:nvPr/>
                </p:nvSpPr>
                <p:spPr>
                  <a:xfrm>
                    <a:off x="3469" y="3535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382" name="Line 62"/>
                  <p:cNvSpPr/>
                  <p:nvPr/>
                </p:nvSpPr>
                <p:spPr>
                  <a:xfrm>
                    <a:off x="3696" y="3535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5383" name="Line 63"/>
                  <p:cNvSpPr/>
                  <p:nvPr/>
                </p:nvSpPr>
                <p:spPr>
                  <a:xfrm>
                    <a:off x="4331" y="3535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5384" name="Group 64"/>
                  <p:cNvGrpSpPr/>
                  <p:nvPr/>
                </p:nvGrpSpPr>
                <p:grpSpPr>
                  <a:xfrm>
                    <a:off x="3157" y="3201"/>
                    <a:ext cx="1673" cy="702"/>
                    <a:chOff x="3157" y="3201"/>
                    <a:chExt cx="1673" cy="702"/>
                  </a:xfrm>
                </p:grpSpPr>
                <p:sp>
                  <p:nvSpPr>
                    <p:cNvPr id="15386" name="Text Box 65"/>
                    <p:cNvSpPr txBox="1"/>
                    <p:nvPr/>
                  </p:nvSpPr>
                  <p:spPr>
                    <a:xfrm>
                      <a:off x="3759" y="3201"/>
                      <a:ext cx="276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②</a:t>
                      </a:r>
                    </a:p>
                  </p:txBody>
                </p:sp>
                <p:sp>
                  <p:nvSpPr>
                    <p:cNvPr id="15387" name="Text Box 66"/>
                    <p:cNvSpPr txBox="1"/>
                    <p:nvPr/>
                  </p:nvSpPr>
                  <p:spPr>
                    <a:xfrm>
                      <a:off x="3157" y="3653"/>
                      <a:ext cx="1673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5388" name="Freeform 67"/>
                    <p:cNvSpPr/>
                    <p:nvPr/>
                  </p:nvSpPr>
                  <p:spPr>
                    <a:xfrm>
                      <a:off x="4016" y="3323"/>
                      <a:ext cx="436" cy="211"/>
                    </a:xfrm>
                    <a:custGeom>
                      <a:avLst/>
                      <a:gdLst>
                        <a:gd name="txL" fmla="*/ 0 w 475"/>
                        <a:gd name="txT" fmla="*/ 0 h 242"/>
                        <a:gd name="txR" fmla="*/ 475 w 475"/>
                        <a:gd name="txB" fmla="*/ 242 h 242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296" y="47"/>
                        </a:cxn>
                        <a:cxn ang="0">
                          <a:pos x="475" y="242"/>
                        </a:cxn>
                      </a:cxnLst>
                      <a:rect l="txL" t="txT" r="txR" b="txB"/>
                      <a:pathLst>
                        <a:path w="475" h="242">
                          <a:moveTo>
                            <a:pt x="0" y="0"/>
                          </a:moveTo>
                          <a:cubicBezTo>
                            <a:pt x="108" y="3"/>
                            <a:pt x="217" y="7"/>
                            <a:pt x="296" y="47"/>
                          </a:cubicBezTo>
                          <a:cubicBezTo>
                            <a:pt x="375" y="87"/>
                            <a:pt x="435" y="212"/>
                            <a:pt x="475" y="242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89" name="Freeform 68"/>
                    <p:cNvSpPr/>
                    <p:nvPr/>
                  </p:nvSpPr>
                  <p:spPr>
                    <a:xfrm>
                      <a:off x="3346" y="3339"/>
                      <a:ext cx="397" cy="187"/>
                    </a:xfrm>
                    <a:custGeom>
                      <a:avLst/>
                      <a:gdLst>
                        <a:gd name="txL" fmla="*/ 0 w 420"/>
                        <a:gd name="txT" fmla="*/ 0 h 210"/>
                        <a:gd name="txR" fmla="*/ 420 w 420"/>
                        <a:gd name="txB" fmla="*/ 210 h 210"/>
                      </a:gdLst>
                      <a:ahLst/>
                      <a:cxnLst>
                        <a:cxn ang="0">
                          <a:pos x="420" y="0"/>
                        </a:cxn>
                        <a:cxn ang="0">
                          <a:pos x="132" y="54"/>
                        </a:cxn>
                        <a:cxn ang="0">
                          <a:pos x="0" y="210"/>
                        </a:cxn>
                      </a:cxnLst>
                      <a:rect l="txL" t="txT" r="txR" b="txB"/>
                      <a:pathLst>
                        <a:path w="420" h="210">
                          <a:moveTo>
                            <a:pt x="420" y="0"/>
                          </a:moveTo>
                          <a:cubicBezTo>
                            <a:pt x="311" y="9"/>
                            <a:pt x="202" y="19"/>
                            <a:pt x="132" y="54"/>
                          </a:cubicBezTo>
                          <a:cubicBezTo>
                            <a:pt x="62" y="89"/>
                            <a:pt x="22" y="183"/>
                            <a:pt x="0" y="21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90" name="Freeform 69"/>
                    <p:cNvSpPr/>
                    <p:nvPr/>
                  </p:nvSpPr>
                  <p:spPr>
                    <a:xfrm>
                      <a:off x="3580" y="3386"/>
                      <a:ext cx="218" cy="179"/>
                    </a:xfrm>
                    <a:custGeom>
                      <a:avLst/>
                      <a:gdLst>
                        <a:gd name="txL" fmla="*/ 0 w 241"/>
                        <a:gd name="txT" fmla="*/ 0 h 203"/>
                        <a:gd name="txR" fmla="*/ 241 w 241"/>
                        <a:gd name="txB" fmla="*/ 203 h 203"/>
                      </a:gdLst>
                      <a:ahLst/>
                      <a:cxnLst>
                        <a:cxn ang="0">
                          <a:pos x="241" y="0"/>
                        </a:cxn>
                        <a:cxn ang="0">
                          <a:pos x="77" y="55"/>
                        </a:cxn>
                        <a:cxn ang="0">
                          <a:pos x="0" y="203"/>
                        </a:cxn>
                      </a:cxnLst>
                      <a:rect l="txL" t="txT" r="txR" b="txB"/>
                      <a:pathLst>
                        <a:path w="241" h="203">
                          <a:moveTo>
                            <a:pt x="241" y="0"/>
                          </a:moveTo>
                          <a:cubicBezTo>
                            <a:pt x="179" y="10"/>
                            <a:pt x="117" y="21"/>
                            <a:pt x="77" y="55"/>
                          </a:cubicBezTo>
                          <a:cubicBezTo>
                            <a:pt x="37" y="89"/>
                            <a:pt x="13" y="184"/>
                            <a:pt x="0" y="203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arrow" w="lg" len="lg"/>
                    </a:ln>
                  </p:spPr>
                  <p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385" name="Line 70"/>
                  <p:cNvSpPr/>
                  <p:nvPr/>
                </p:nvSpPr>
                <p:spPr>
                  <a:xfrm>
                    <a:off x="3237" y="3544"/>
                    <a:ext cx="0" cy="1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15375" name="Text Box 71"/>
            <p:cNvSpPr txBox="1"/>
            <p:nvPr/>
          </p:nvSpPr>
          <p:spPr>
            <a:xfrm>
              <a:off x="2639" y="1903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……</a:t>
              </a:r>
            </a:p>
          </p:txBody>
        </p:sp>
      </p:grpSp>
      <p:graphicFrame>
        <p:nvGraphicFramePr>
          <p:cNvPr id="2180096" name="Object 0"/>
          <p:cNvGraphicFramePr/>
          <p:nvPr/>
        </p:nvGraphicFramePr>
        <p:xfrm>
          <a:off x="6303963" y="4988878"/>
          <a:ext cx="1150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4" imgW="546100" imgH="241300" progId="Equation.DSMT4">
                  <p:embed/>
                </p:oleObj>
              </mc:Choice>
              <mc:Fallback>
                <p:oleObj r:id="rId4" imgW="546100" imgH="2413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3963" y="4988878"/>
                        <a:ext cx="1150937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097" name="Object 1"/>
          <p:cNvGraphicFramePr/>
          <p:nvPr/>
        </p:nvGraphicFramePr>
        <p:xfrm>
          <a:off x="7454583" y="4985703"/>
          <a:ext cx="28305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6" imgW="1332865" imgH="241300" progId="Equation.DSMT4">
                  <p:embed/>
                </p:oleObj>
              </mc:Choice>
              <mc:Fallback>
                <p:oleObj r:id="rId6" imgW="1332865" imgH="241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4583" y="4985703"/>
                        <a:ext cx="2830512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0098" name="Object 2"/>
          <p:cNvGraphicFramePr/>
          <p:nvPr/>
        </p:nvGraphicFramePr>
        <p:xfrm>
          <a:off x="4998085" y="5575935"/>
          <a:ext cx="3903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8" imgW="2018665" imgH="241300" progId="Equation.DSMT4">
                  <p:embed/>
                </p:oleObj>
              </mc:Choice>
              <mc:Fallback>
                <p:oleObj r:id="rId8" imgW="2018665" imgH="2413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8085" y="5575935"/>
                        <a:ext cx="39036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739" name="Rectangle 75"/>
          <p:cNvSpPr>
            <a:spLocks noRot="1"/>
          </p:cNvSpPr>
          <p:nvPr/>
        </p:nvSpPr>
        <p:spPr>
          <a:xfrm>
            <a:off x="1769745" y="4672648"/>
            <a:ext cx="8615363" cy="903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即当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时，共有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000" baseline="30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个样本点；一般地，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个球放入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个盒子中，总样本点数为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000" baseline="30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，使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发生的样本点数</a:t>
            </a:r>
          </a:p>
        </p:txBody>
      </p:sp>
      <p:sp>
        <p:nvSpPr>
          <p:cNvPr id="1393740" name="Rectangle 76"/>
          <p:cNvSpPr>
            <a:spLocks noRot="1"/>
          </p:cNvSpPr>
          <p:nvPr/>
        </p:nvSpPr>
        <p:spPr>
          <a:xfrm>
            <a:off x="1850390" y="6035040"/>
            <a:ext cx="9161780" cy="568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	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可解析为一个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人的班上，至少有两人在同一天过生日的概率为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99.7%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1393742" name="Rectangle 78"/>
          <p:cNvSpPr/>
          <p:nvPr/>
        </p:nvSpPr>
        <p:spPr>
          <a:xfrm>
            <a:off x="2561273" y="5598160"/>
            <a:ext cx="2359025" cy="396875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若取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9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8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8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8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739" grpId="0"/>
      <p:bldP spid="1393740" grpId="0"/>
      <p:bldP spid="1393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随机试验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样本空间、随机事件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频率与概率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等可能概型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条件概率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4400"/>
              <a:t>独立性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238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6388" name="Rectangle 3"/>
          <p:cNvSpPr>
            <a:spLocks noGrp="1" noRot="1"/>
          </p:cNvSpPr>
          <p:nvPr/>
        </p:nvSpPr>
        <p:spPr>
          <a:xfrm>
            <a:off x="2173605" y="766763"/>
            <a:ext cx="7867650" cy="5441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/>
              <a:t> </a:t>
            </a:r>
          </a:p>
          <a:p>
            <a:pPr eaLnBrk="1" hangingPunct="1">
              <a:buBlip>
                <a:blip r:embed="rId3"/>
              </a:buBlip>
            </a:pPr>
            <a:r>
              <a:rPr lang="zh-CN" altLang="en-US" sz="2400" dirty="0"/>
              <a:t>例</a:t>
            </a:r>
            <a:r>
              <a:rPr lang="en-US" altLang="zh-CN" sz="2400"/>
              <a:t>5</a:t>
            </a:r>
            <a:r>
              <a:rPr lang="zh-CN" altLang="en-US" sz="2400" dirty="0"/>
              <a:t>：一单位有</a:t>
            </a:r>
            <a:r>
              <a:rPr lang="en-US" altLang="zh-CN" sz="2400"/>
              <a:t>5</a:t>
            </a:r>
            <a:r>
              <a:rPr lang="zh-CN" altLang="en-US" sz="2400" dirty="0"/>
              <a:t>个员工，一星期共七天，</a:t>
            </a:r>
          </a:p>
          <a:p>
            <a:pPr eaLnBrk="1" hangingPunct="1">
              <a:buNone/>
            </a:pPr>
            <a:r>
              <a:rPr lang="zh-CN" altLang="en-US" sz="2400" dirty="0"/>
              <a:t>             老板让每位员工独立地挑一天休息，</a:t>
            </a:r>
          </a:p>
          <a:p>
            <a:pPr eaLnBrk="1" hangingPunct="1">
              <a:buNone/>
            </a:pPr>
            <a:r>
              <a:rPr lang="zh-CN" altLang="en-US" sz="2400" dirty="0"/>
              <a:t>             求不出现至少有</a:t>
            </a:r>
            <a:r>
              <a:rPr lang="en-US" altLang="zh-CN" sz="2400"/>
              <a:t>2</a:t>
            </a:r>
            <a:r>
              <a:rPr lang="zh-CN" altLang="en-US" sz="2400" dirty="0"/>
              <a:t>人在同一天休息的</a:t>
            </a:r>
          </a:p>
          <a:p>
            <a:pPr eaLnBrk="1" hangingPunct="1">
              <a:buNone/>
            </a:pPr>
            <a:r>
              <a:rPr lang="zh-CN" altLang="en-US" sz="2400" dirty="0"/>
              <a:t>           概率。</a:t>
            </a:r>
          </a:p>
          <a:p>
            <a:pPr eaLnBrk="1" hangingPunct="1">
              <a:buNone/>
            </a:pPr>
            <a:r>
              <a:rPr lang="zh-CN" altLang="en-US" sz="2400" dirty="0"/>
              <a:t>		</a:t>
            </a:r>
            <a:r>
              <a:rPr lang="zh-CN" altLang="en-US" sz="2400" dirty="0">
                <a:solidFill>
                  <a:srgbClr val="000000"/>
                </a:solidFill>
              </a:rPr>
              <a:t>解：将</a:t>
            </a:r>
            <a:r>
              <a:rPr lang="en-US" altLang="zh-CN" sz="240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为员工看成</a:t>
            </a:r>
            <a:r>
              <a:rPr lang="en-US" altLang="zh-CN" sz="240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个不同的球，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        </a:t>
            </a:r>
            <a:r>
              <a:rPr lang="en-US" altLang="zh-CN" sz="2400">
                <a:solidFill>
                  <a:srgbClr val="000000"/>
                </a:solidFill>
              </a:rPr>
              <a:t>7</a:t>
            </a:r>
            <a:r>
              <a:rPr lang="zh-CN" altLang="en-US" sz="2400" dirty="0">
                <a:solidFill>
                  <a:srgbClr val="000000"/>
                </a:solidFill>
              </a:rPr>
              <a:t>天看成</a:t>
            </a:r>
            <a:r>
              <a:rPr lang="en-US" altLang="zh-CN" sz="2400">
                <a:solidFill>
                  <a:srgbClr val="000000"/>
                </a:solidFill>
              </a:rPr>
              <a:t>7</a:t>
            </a:r>
            <a:r>
              <a:rPr lang="zh-CN" altLang="en-US" sz="2400" dirty="0">
                <a:solidFill>
                  <a:srgbClr val="000000"/>
                </a:solidFill>
              </a:rPr>
              <a:t>个不同的盒子，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       记</a:t>
            </a:r>
            <a:r>
              <a:rPr lang="en-US" altLang="zh-CN" sz="2400">
                <a:solidFill>
                  <a:srgbClr val="000000"/>
                </a:solidFill>
              </a:rPr>
              <a:t>A={ </a:t>
            </a:r>
            <a:r>
              <a:rPr lang="zh-CN" altLang="en-US" sz="2400" dirty="0">
                <a:solidFill>
                  <a:srgbClr val="000000"/>
                </a:solidFill>
              </a:rPr>
              <a:t>无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人在同一天休息 </a:t>
            </a:r>
            <a:r>
              <a:rPr lang="en-US" altLang="zh-CN" sz="2400">
                <a:solidFill>
                  <a:srgbClr val="000000"/>
                </a:solidFill>
              </a:rPr>
              <a:t>}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	则由上例知：</a:t>
            </a:r>
          </a:p>
        </p:txBody>
      </p:sp>
      <p:graphicFrame>
        <p:nvGraphicFramePr>
          <p:cNvPr id="16386" name="Object 0"/>
          <p:cNvGraphicFramePr/>
          <p:nvPr/>
        </p:nvGraphicFramePr>
        <p:xfrm>
          <a:off x="3878580" y="5380197"/>
          <a:ext cx="405130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4" imgW="1384300" imgH="419100" progId="Equation.DSMT4">
                  <p:embed/>
                </p:oleObj>
              </mc:Choice>
              <mc:Fallback>
                <p:oleObj r:id="rId4" imgW="1384300" imgH="419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8580" y="5380197"/>
                        <a:ext cx="4051300" cy="9378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020" y="1044575"/>
            <a:ext cx="10330815" cy="53320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7416" name="Rectangle 3"/>
          <p:cNvSpPr>
            <a:spLocks noGrp="1" noRot="1"/>
          </p:cNvSpPr>
          <p:nvPr/>
        </p:nvSpPr>
        <p:spPr>
          <a:xfrm>
            <a:off x="1923415" y="1221423"/>
            <a:ext cx="8743950" cy="1169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Blip>
                <a:blip r:embed="rId3"/>
              </a:buBlip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6: </a:t>
            </a:r>
            <a:r>
              <a:rPr lang="en-US" altLang="zh-CN" sz="2400"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抽签问题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一袋中有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个红球，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个白球，记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＋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．	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设每次摸到各球的概率相等，</a:t>
            </a:r>
            <a:r>
              <a:rPr lang="en-US" altLang="zh-CN" sz="240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人依次从袋中</a:t>
            </a:r>
            <a:r>
              <a:rPr lang="zh-CN" altLang="en-US" sz="2400" u="sng" dirty="0">
                <a:latin typeface="宋体" panose="02010600030101010101" pitchFamily="2" charset="-122"/>
              </a:rPr>
              <a:t>不放回地</a:t>
            </a:r>
            <a:r>
              <a:rPr lang="zh-CN" altLang="en-US" sz="2400" dirty="0">
                <a:latin typeface="宋体" panose="02010600030101010101" pitchFamily="2" charset="-122"/>
              </a:rPr>
              <a:t>摸一球。设     </a:t>
            </a:r>
            <a:r>
              <a:rPr lang="en-US" altLang="zh-CN" sz="2400">
                <a:latin typeface="宋体" panose="02010600030101010101" pitchFamily="2" charset="-122"/>
              </a:rPr>
              <a:t>{ </a:t>
            </a:r>
            <a:r>
              <a:rPr lang="zh-CN" altLang="en-US" sz="2400" dirty="0">
                <a:latin typeface="宋体" panose="02010600030101010101" pitchFamily="2" charset="-122"/>
              </a:rPr>
              <a:t>第</a:t>
            </a:r>
            <a:r>
              <a:rPr lang="en-US" altLang="zh-CN" sz="240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人摸到红球 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>
                <a:latin typeface="宋体" panose="02010600030101010101" pitchFamily="2" charset="-122"/>
              </a:rPr>
              <a:t>1,2,…,n</a:t>
            </a:r>
            <a:r>
              <a:rPr lang="zh-CN" altLang="en-US" sz="2400" dirty="0">
                <a:latin typeface="宋体" panose="02010600030101010101" pitchFamily="2" charset="-122"/>
              </a:rPr>
              <a:t>．求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	</a:t>
            </a:r>
          </a:p>
        </p:txBody>
      </p:sp>
      <p:graphicFrame>
        <p:nvGraphicFramePr>
          <p:cNvPr id="17410" name="Object 0"/>
          <p:cNvGraphicFramePr/>
          <p:nvPr/>
        </p:nvGraphicFramePr>
        <p:xfrm>
          <a:off x="3240088" y="1910398"/>
          <a:ext cx="7461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4" imgW="317500" imgH="228600" progId="Equation.DSMT4">
                  <p:embed/>
                </p:oleObj>
              </mc:Choice>
              <mc:Fallback>
                <p:oleObj r:id="rId4" imgW="317500" imgH="228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0088" y="1910398"/>
                        <a:ext cx="746125" cy="481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"/>
          <p:cNvGraphicFramePr/>
          <p:nvPr/>
        </p:nvGraphicFramePr>
        <p:xfrm>
          <a:off x="9279573" y="1940243"/>
          <a:ext cx="876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6" imgW="444500" imgH="228600" progId="Equation.DSMT4">
                  <p:embed/>
                </p:oleObj>
              </mc:Choice>
              <mc:Fallback>
                <p:oleObj r:id="rId6" imgW="4445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9573" y="1940243"/>
                        <a:ext cx="876300" cy="450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2"/>
          <p:cNvGrpSpPr/>
          <p:nvPr/>
        </p:nvGrpSpPr>
        <p:grpSpPr>
          <a:xfrm>
            <a:off x="3146108" y="5072380"/>
            <a:ext cx="1406525" cy="403225"/>
            <a:chOff x="634" y="3168"/>
            <a:chExt cx="886" cy="254"/>
          </a:xfrm>
        </p:grpSpPr>
        <p:grpSp>
          <p:nvGrpSpPr>
            <p:cNvPr id="17441" name="Group 90"/>
            <p:cNvGrpSpPr/>
            <p:nvPr/>
          </p:nvGrpSpPr>
          <p:grpSpPr>
            <a:xfrm>
              <a:off x="634" y="3191"/>
              <a:ext cx="851" cy="231"/>
              <a:chOff x="802" y="2511"/>
              <a:chExt cx="851" cy="231"/>
            </a:xfrm>
          </p:grpSpPr>
          <p:sp>
            <p:nvSpPr>
              <p:cNvPr id="17443" name="Text Box 25"/>
              <p:cNvSpPr txBox="1"/>
              <p:nvPr/>
            </p:nvSpPr>
            <p:spPr>
              <a:xfrm>
                <a:off x="802" y="2511"/>
                <a:ext cx="5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① ②…</a:t>
                </a:r>
              </a:p>
            </p:txBody>
          </p:sp>
          <p:sp>
            <p:nvSpPr>
              <p:cNvPr id="17444" name="Oval 13"/>
              <p:cNvSpPr/>
              <p:nvPr/>
            </p:nvSpPr>
            <p:spPr>
              <a:xfrm>
                <a:off x="1500" y="2542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endPara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42" name="Text Box 14"/>
            <p:cNvSpPr txBox="1"/>
            <p:nvPr/>
          </p:nvSpPr>
          <p:spPr>
            <a:xfrm>
              <a:off x="1324" y="316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3397250" y="3144520"/>
            <a:ext cx="1152525" cy="417513"/>
            <a:chOff x="2517" y="2850"/>
            <a:chExt cx="726" cy="263"/>
          </a:xfrm>
        </p:grpSpPr>
        <p:sp>
          <p:nvSpPr>
            <p:cNvPr id="17437" name="Text Box 94"/>
            <p:cNvSpPr txBox="1"/>
            <p:nvPr/>
          </p:nvSpPr>
          <p:spPr>
            <a:xfrm>
              <a:off x="2517" y="2882"/>
              <a:ext cx="5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① ——</a:t>
              </a:r>
            </a:p>
          </p:txBody>
        </p:sp>
        <p:grpSp>
          <p:nvGrpSpPr>
            <p:cNvPr id="17438" name="Group 97"/>
            <p:cNvGrpSpPr/>
            <p:nvPr/>
          </p:nvGrpSpPr>
          <p:grpSpPr>
            <a:xfrm>
              <a:off x="3047" y="2850"/>
              <a:ext cx="196" cy="231"/>
              <a:chOff x="3047" y="2850"/>
              <a:chExt cx="196" cy="231"/>
            </a:xfrm>
          </p:grpSpPr>
          <p:sp>
            <p:nvSpPr>
              <p:cNvPr id="17439" name="Oval 95"/>
              <p:cNvSpPr/>
              <p:nvPr/>
            </p:nvSpPr>
            <p:spPr>
              <a:xfrm>
                <a:off x="3061" y="2913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endPara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0" name="Text Box 96"/>
              <p:cNvSpPr txBox="1"/>
              <p:nvPr/>
            </p:nvSpPr>
            <p:spPr>
              <a:xfrm>
                <a:off x="3047" y="2850"/>
                <a:ext cx="19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</p:grpSp>
      <p:graphicFrame>
        <p:nvGraphicFramePr>
          <p:cNvPr id="2182146" name="Object 2"/>
          <p:cNvGraphicFramePr/>
          <p:nvPr/>
        </p:nvGraphicFramePr>
        <p:xfrm>
          <a:off x="2901633" y="3671888"/>
          <a:ext cx="25701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8" imgW="1015365" imgH="393700" progId="Equation.DSMT4">
                  <p:embed/>
                </p:oleObj>
              </mc:Choice>
              <mc:Fallback>
                <p:oleObj r:id="rId8" imgW="10153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1633" y="3671888"/>
                        <a:ext cx="2570162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0"/>
          <p:cNvGrpSpPr/>
          <p:nvPr/>
        </p:nvGrpSpPr>
        <p:grpSpPr>
          <a:xfrm>
            <a:off x="5261293" y="2619693"/>
            <a:ext cx="1390650" cy="417512"/>
            <a:chOff x="802" y="2623"/>
            <a:chExt cx="876" cy="263"/>
          </a:xfrm>
        </p:grpSpPr>
        <p:grpSp>
          <p:nvGrpSpPr>
            <p:cNvPr id="17433" name="Group 101"/>
            <p:cNvGrpSpPr/>
            <p:nvPr/>
          </p:nvGrpSpPr>
          <p:grpSpPr>
            <a:xfrm>
              <a:off x="802" y="2655"/>
              <a:ext cx="851" cy="231"/>
              <a:chOff x="802" y="2511"/>
              <a:chExt cx="851" cy="231"/>
            </a:xfrm>
          </p:grpSpPr>
          <p:sp>
            <p:nvSpPr>
              <p:cNvPr id="17435" name="Text Box 102"/>
              <p:cNvSpPr txBox="1"/>
              <p:nvPr/>
            </p:nvSpPr>
            <p:spPr>
              <a:xfrm>
                <a:off x="802" y="2511"/>
                <a:ext cx="6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① ②  …</a:t>
                </a:r>
              </a:p>
            </p:txBody>
          </p:sp>
          <p:sp>
            <p:nvSpPr>
              <p:cNvPr id="17436" name="Oval 103"/>
              <p:cNvSpPr/>
              <p:nvPr/>
            </p:nvSpPr>
            <p:spPr>
              <a:xfrm>
                <a:off x="1500" y="2542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endPara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34" name="Text Box 104"/>
            <p:cNvSpPr txBox="1"/>
            <p:nvPr/>
          </p:nvSpPr>
          <p:spPr>
            <a:xfrm>
              <a:off x="1482" y="262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</p:grpSp>
      <p:graphicFrame>
        <p:nvGraphicFramePr>
          <p:cNvPr id="2182147" name="Object 3"/>
          <p:cNvGraphicFramePr/>
          <p:nvPr/>
        </p:nvGraphicFramePr>
        <p:xfrm>
          <a:off x="2934970" y="5475288"/>
          <a:ext cx="32527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10" imgW="1752600" imgH="419100" progId="Equation.DSMT4">
                  <p:embed/>
                </p:oleObj>
              </mc:Choice>
              <mc:Fallback>
                <p:oleObj r:id="rId10" imgW="1752600" imgH="4191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4970" y="5475288"/>
                        <a:ext cx="3252788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1"/>
          <p:cNvGrpSpPr/>
          <p:nvPr/>
        </p:nvGrpSpPr>
        <p:grpSpPr>
          <a:xfrm>
            <a:off x="4651058" y="3430588"/>
            <a:ext cx="5218112" cy="1641475"/>
            <a:chOff x="1589" y="2168"/>
            <a:chExt cx="3287" cy="1034"/>
          </a:xfrm>
        </p:grpSpPr>
        <p:grpSp>
          <p:nvGrpSpPr>
            <p:cNvPr id="17425" name="Group 123"/>
            <p:cNvGrpSpPr/>
            <p:nvPr/>
          </p:nvGrpSpPr>
          <p:grpSpPr>
            <a:xfrm rot="-1007432" flipV="1">
              <a:off x="1589" y="2168"/>
              <a:ext cx="1814" cy="659"/>
              <a:chOff x="1585" y="1777"/>
              <a:chExt cx="1814" cy="659"/>
            </a:xfrm>
          </p:grpSpPr>
          <p:sp>
            <p:nvSpPr>
              <p:cNvPr id="17431" name="Line 116"/>
              <p:cNvSpPr/>
              <p:nvPr/>
            </p:nvSpPr>
            <p:spPr>
              <a:xfrm flipH="1">
                <a:off x="1585" y="1777"/>
                <a:ext cx="1638" cy="65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2" name="Line 117"/>
              <p:cNvSpPr/>
              <p:nvPr/>
            </p:nvSpPr>
            <p:spPr>
              <a:xfrm flipV="1">
                <a:off x="1630" y="1937"/>
                <a:ext cx="1769" cy="49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26" name="Group 129"/>
            <p:cNvGrpSpPr/>
            <p:nvPr/>
          </p:nvGrpSpPr>
          <p:grpSpPr>
            <a:xfrm>
              <a:off x="3107" y="2295"/>
              <a:ext cx="1769" cy="907"/>
              <a:chOff x="3299" y="1895"/>
              <a:chExt cx="1769" cy="907"/>
            </a:xfrm>
          </p:grpSpPr>
          <p:sp>
            <p:nvSpPr>
              <p:cNvPr id="83050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299" y="1895"/>
                <a:ext cx="1769" cy="9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可以是①号球，亦可以是②号球</a:t>
                </a:r>
                <a:r>
                  <a:rPr kumimoji="0" lang="en-US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……</a:t>
                </a: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     号球</a:t>
                </a: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	</a:t>
                </a:r>
              </a:p>
            </p:txBody>
          </p:sp>
          <p:grpSp>
            <p:nvGrpSpPr>
              <p:cNvPr id="17428" name="Group 128"/>
              <p:cNvGrpSpPr/>
              <p:nvPr/>
            </p:nvGrpSpPr>
            <p:grpSpPr>
              <a:xfrm>
                <a:off x="4197" y="2382"/>
                <a:ext cx="194" cy="231"/>
                <a:chOff x="4304" y="3649"/>
                <a:chExt cx="194" cy="231"/>
              </a:xfrm>
            </p:grpSpPr>
            <p:sp>
              <p:nvSpPr>
                <p:cNvPr id="17429" name="Oval 126"/>
                <p:cNvSpPr/>
                <p:nvPr/>
              </p:nvSpPr>
              <p:spPr>
                <a:xfrm>
                  <a:off x="4320" y="3686"/>
                  <a:ext cx="156" cy="156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006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430" name="Text Box 127"/>
                <p:cNvSpPr txBox="1"/>
                <p:nvPr/>
              </p:nvSpPr>
              <p:spPr>
                <a:xfrm>
                  <a:off x="4304" y="3649"/>
                  <a:ext cx="19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n</a:t>
                  </a:r>
                </a:p>
              </p:txBody>
            </p:sp>
          </p:grpSp>
        </p:grpSp>
      </p:grpSp>
      <p:sp>
        <p:nvSpPr>
          <p:cNvPr id="83079" name="Text Box 135"/>
          <p:cNvSpPr txBox="1"/>
          <p:nvPr/>
        </p:nvSpPr>
        <p:spPr>
          <a:xfrm>
            <a:off x="4497388" y="3117533"/>
            <a:ext cx="5819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号球为红球，将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个人也编号为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1,2,…,n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83085" name="Text Box 141"/>
          <p:cNvSpPr txBox="1"/>
          <p:nvPr/>
        </p:nvSpPr>
        <p:spPr>
          <a:xfrm>
            <a:off x="6487478" y="5635625"/>
            <a:ext cx="2263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</a:rPr>
              <a:t>----------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无关</a:t>
            </a:r>
          </a:p>
        </p:txBody>
      </p:sp>
      <p:sp>
        <p:nvSpPr>
          <p:cNvPr id="83086" name="Rectangle 142"/>
          <p:cNvSpPr>
            <a:spLocks noRot="1"/>
          </p:cNvSpPr>
          <p:nvPr/>
        </p:nvSpPr>
        <p:spPr>
          <a:xfrm>
            <a:off x="1781175" y="2730183"/>
            <a:ext cx="8951913" cy="860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可设想将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个球进行编号：	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其中						</a:t>
            </a:r>
          </a:p>
        </p:txBody>
      </p:sp>
      <p:sp>
        <p:nvSpPr>
          <p:cNvPr id="83087" name="Rectangle 143"/>
          <p:cNvSpPr>
            <a:spLocks noRot="1"/>
          </p:cNvSpPr>
          <p:nvPr/>
        </p:nvSpPr>
        <p:spPr>
          <a:xfrm>
            <a:off x="1923415" y="4667250"/>
            <a:ext cx="8952230" cy="15849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视	       的任一排列为一个样本点，每点出现的概率相等。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	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79" grpId="0"/>
      <p:bldP spid="83085" grpId="0"/>
      <p:bldP spid="83086" grpId="0"/>
      <p:bldP spid="830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66470"/>
            <a:ext cx="10330815" cy="54641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86077" name="Rectangle 61"/>
          <p:cNvSpPr/>
          <p:nvPr/>
        </p:nvSpPr>
        <p:spPr>
          <a:xfrm>
            <a:off x="2084388" y="4911090"/>
            <a:ext cx="642937" cy="41592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69" name="Rectangle 53"/>
          <p:cNvSpPr/>
          <p:nvPr/>
        </p:nvSpPr>
        <p:spPr>
          <a:xfrm>
            <a:off x="2076450" y="3009265"/>
            <a:ext cx="642938" cy="41592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47" name="Rectangle 47"/>
          <p:cNvSpPr/>
          <p:nvPr/>
        </p:nvSpPr>
        <p:spPr>
          <a:xfrm>
            <a:off x="2084705" y="1010920"/>
            <a:ext cx="642938" cy="41592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19" name="Rectangle 3"/>
          <p:cNvSpPr>
            <a:spLocks noGrp="1" noRot="1"/>
          </p:cNvSpPr>
          <p:nvPr/>
        </p:nvSpPr>
        <p:spPr>
          <a:xfrm>
            <a:off x="1976438" y="2948940"/>
            <a:ext cx="8713787" cy="941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>
              <a:buNone/>
            </a:pPr>
            <a:r>
              <a:rPr lang="zh-CN" altLang="en-US" sz="2400" dirty="0"/>
              <a:t> 	将第</a:t>
            </a:r>
            <a:r>
              <a:rPr lang="en-US" altLang="zh-CN" sz="240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人</a:t>
            </a:r>
            <a:r>
              <a:rPr lang="zh-CN" altLang="en-US" sz="2400" dirty="0"/>
              <a:t>摸到的球号作为一样本点：</a:t>
            </a:r>
          </a:p>
        </p:txBody>
      </p:sp>
      <p:graphicFrame>
        <p:nvGraphicFramePr>
          <p:cNvPr id="2183168" name="Object 0"/>
          <p:cNvGraphicFramePr/>
          <p:nvPr/>
        </p:nvGraphicFramePr>
        <p:xfrm>
          <a:off x="4351655" y="1426845"/>
          <a:ext cx="1835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3" imgW="1015365" imgH="393700" progId="Equation.DSMT4">
                  <p:embed/>
                </p:oleObj>
              </mc:Choice>
              <mc:Fallback>
                <p:oleObj r:id="rId3" imgW="1015365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1655" y="1426845"/>
                        <a:ext cx="1835150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/>
          <p:nvPr/>
        </p:nvGraphicFramePr>
        <p:xfrm>
          <a:off x="1797050" y="-2921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5" imgW="127635" imgH="198755" progId="Equation.DSMT4">
                  <p:embed/>
                </p:oleObj>
              </mc:Choice>
              <mc:Fallback>
                <p:oleObj r:id="rId5" imgW="127635" imgH="198755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7050" y="-2921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0" name="Object 2"/>
          <p:cNvGraphicFramePr/>
          <p:nvPr/>
        </p:nvGraphicFramePr>
        <p:xfrm>
          <a:off x="5203825" y="2562860"/>
          <a:ext cx="36734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7" imgW="1675765" imgH="393700" progId="Equation.DSMT4">
                  <p:embed/>
                </p:oleObj>
              </mc:Choice>
              <mc:Fallback>
                <p:oleObj r:id="rId7" imgW="1675765" imgH="393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3825" y="2562860"/>
                        <a:ext cx="3673475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1" name="Object 3"/>
          <p:cNvGraphicFramePr/>
          <p:nvPr/>
        </p:nvGraphicFramePr>
        <p:xfrm>
          <a:off x="6654800" y="5911215"/>
          <a:ext cx="22336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9" imgW="927100" imgH="228600" progId="Equation.DSMT4">
                  <p:embed/>
                </p:oleObj>
              </mc:Choice>
              <mc:Fallback>
                <p:oleObj r:id="rId9" imgW="927100" imgH="228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4800" y="5911215"/>
                        <a:ext cx="22336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3172" name="Object 4"/>
          <p:cNvGraphicFramePr/>
          <p:nvPr/>
        </p:nvGraphicFramePr>
        <p:xfrm>
          <a:off x="2395538" y="4196715"/>
          <a:ext cx="28082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11" imgW="1320165" imgH="393700" progId="Equation.DSMT4">
                  <p:embed/>
                </p:oleObj>
              </mc:Choice>
              <mc:Fallback>
                <p:oleObj r:id="rId11" imgW="1320165" imgH="393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5538" y="4196715"/>
                        <a:ext cx="280828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/>
          <p:nvPr/>
        </p:nvGrpSpPr>
        <p:grpSpPr>
          <a:xfrm>
            <a:off x="6186488" y="3964940"/>
            <a:ext cx="3457575" cy="2052638"/>
            <a:chOff x="2765" y="2516"/>
            <a:chExt cx="2178" cy="1293"/>
          </a:xfrm>
        </p:grpSpPr>
        <p:sp>
          <p:nvSpPr>
            <p:cNvPr id="86047" name="Document"/>
            <p:cNvSpPr>
              <a:spLocks noEditPoints="1" noChangeArrowheads="1"/>
            </p:cNvSpPr>
            <p:nvPr/>
          </p:nvSpPr>
          <p:spPr bwMode="auto">
            <a:xfrm>
              <a:off x="3809" y="2516"/>
              <a:ext cx="1134" cy="111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33CCCC"/>
              </a:solidFill>
              <a:miter lim="800000"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此值不仅与</a:t>
              </a: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无关，且与  </a:t>
              </a: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都无关，若</a:t>
              </a: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呢？对吗？      </a:t>
              </a:r>
            </a:p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为什么？</a:t>
              </a:r>
            </a:p>
          </p:txBody>
        </p:sp>
        <p:sp>
          <p:nvSpPr>
            <p:cNvPr id="18473" name="AutoShape 39"/>
            <p:cNvSpPr/>
            <p:nvPr/>
          </p:nvSpPr>
          <p:spPr>
            <a:xfrm>
              <a:off x="2765" y="2976"/>
              <a:ext cx="1097" cy="833"/>
            </a:xfrm>
            <a:custGeom>
              <a:avLst/>
              <a:gdLst>
                <a:gd name="txL" fmla="*/ 12424 w 21600"/>
                <a:gd name="txT" fmla="*/ 4149 h 21600"/>
                <a:gd name="txR" fmla="*/ 18686 w 21600"/>
                <a:gd name="txB" fmla="*/ 8012 h 21600"/>
              </a:gdLst>
              <a:ahLst/>
              <a:cxnLst>
                <a:cxn ang="17694720">
                  <a:pos x="631" y="0"/>
                </a:cxn>
                <a:cxn ang="5898240">
                  <a:pos x="631" y="469"/>
                </a:cxn>
                <a:cxn ang="5898240">
                  <a:pos x="100" y="833"/>
                </a:cxn>
                <a:cxn ang="0">
                  <a:pos x="1097" y="234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4149"/>
                  </a:lnTo>
                  <a:cubicBezTo>
                    <a:pt x="5564" y="4149"/>
                    <a:pt x="0" y="7735"/>
                    <a:pt x="0" y="12158"/>
                  </a:cubicBezTo>
                  <a:lnTo>
                    <a:pt x="0" y="21600"/>
                  </a:lnTo>
                  <a:lnTo>
                    <a:pt x="3945" y="21600"/>
                  </a:lnTo>
                  <a:lnTo>
                    <a:pt x="3945" y="12158"/>
                  </a:lnTo>
                  <a:cubicBezTo>
                    <a:pt x="3945" y="9867"/>
                    <a:pt x="7743" y="8009"/>
                    <a:pt x="12427" y="8009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1">
                <a:alpha val="54901"/>
              </a:schemeClr>
            </a:solidFill>
            <a:ln w="9525" cap="flat" cmpd="sng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450" name="Text Box 42"/>
          <p:cNvSpPr txBox="1"/>
          <p:nvPr/>
        </p:nvSpPr>
        <p:spPr>
          <a:xfrm>
            <a:off x="9805988" y="3169603"/>
            <a:ext cx="2349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spcBef>
                <a:spcPct val="0"/>
              </a:spcBef>
              <a:buClrTx/>
              <a:buNone/>
            </a:pP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51" name="Text Box 43"/>
          <p:cNvSpPr txBox="1"/>
          <p:nvPr/>
        </p:nvSpPr>
        <p:spPr>
          <a:xfrm>
            <a:off x="8097838" y="606361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spcBef>
                <a:spcPct val="0"/>
              </a:spcBef>
              <a:buClrTx/>
              <a:buNone/>
            </a:pPr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60" name="Text Box 44"/>
          <p:cNvSpPr txBox="1"/>
          <p:nvPr/>
        </p:nvSpPr>
        <p:spPr>
          <a:xfrm>
            <a:off x="10040938" y="2894965"/>
            <a:ext cx="4318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t">
              <a:spcBef>
                <a:spcPct val="0"/>
              </a:spcBef>
              <a:buClrTx/>
              <a:buNone/>
            </a:pPr>
            <a:r>
              <a:rPr lang="zh-CN" altLang="en-US" sz="1800" b="1" dirty="0">
                <a:solidFill>
                  <a:srgbClr val="FF0066"/>
                </a:solidFill>
                <a:latin typeface="Arial" panose="020B0604020202020204" pitchFamily="34" charset="0"/>
              </a:rPr>
              <a:t>原来这不是等可能概型</a:t>
            </a:r>
          </a:p>
        </p:txBody>
      </p:sp>
      <p:grpSp>
        <p:nvGrpSpPr>
          <p:cNvPr id="3" name="Group 52"/>
          <p:cNvGrpSpPr/>
          <p:nvPr/>
        </p:nvGrpSpPr>
        <p:grpSpPr>
          <a:xfrm>
            <a:off x="2395538" y="2029778"/>
            <a:ext cx="8035925" cy="979487"/>
            <a:chOff x="377" y="1297"/>
            <a:chExt cx="5062" cy="617"/>
          </a:xfrm>
        </p:grpSpPr>
        <p:graphicFrame>
          <p:nvGraphicFramePr>
            <p:cNvPr id="18441" name="Object 7"/>
            <p:cNvGraphicFramePr/>
            <p:nvPr/>
          </p:nvGraphicFramePr>
          <p:xfrm>
            <a:off x="4784" y="1297"/>
            <a:ext cx="40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r:id="rId13" imgW="292100" imgH="241300" progId="Equation.DSMT4">
                    <p:embed/>
                  </p:oleObj>
                </mc:Choice>
                <mc:Fallback>
                  <p:oleObj r:id="rId13" imgW="292100" imgH="2413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84" y="1297"/>
                          <a:ext cx="409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9" name="Group 51"/>
            <p:cNvGrpSpPr/>
            <p:nvPr/>
          </p:nvGrpSpPr>
          <p:grpSpPr>
            <a:xfrm>
              <a:off x="377" y="1297"/>
              <a:ext cx="5062" cy="617"/>
              <a:chOff x="377" y="1317"/>
              <a:chExt cx="5062" cy="617"/>
            </a:xfrm>
          </p:grpSpPr>
          <p:graphicFrame>
            <p:nvGraphicFramePr>
              <p:cNvPr id="18442" name="Object 8"/>
              <p:cNvGraphicFramePr/>
              <p:nvPr/>
            </p:nvGraphicFramePr>
            <p:xfrm>
              <a:off x="1595" y="1317"/>
              <a:ext cx="28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5" r:id="rId15" imgW="203200" imgH="241300" progId="Equation.DSMT4">
                      <p:embed/>
                    </p:oleObj>
                  </mc:Choice>
                  <mc:Fallback>
                    <p:oleObj r:id="rId15" imgW="203200" imgH="241300" progId="Equation.DSMT4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95" y="1317"/>
                            <a:ext cx="283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70" name="Group 50"/>
              <p:cNvGrpSpPr/>
              <p:nvPr/>
            </p:nvGrpSpPr>
            <p:grpSpPr>
              <a:xfrm>
                <a:off x="377" y="1385"/>
                <a:ext cx="5062" cy="549"/>
                <a:chOff x="377" y="1385"/>
                <a:chExt cx="5062" cy="549"/>
              </a:xfrm>
            </p:grpSpPr>
            <p:graphicFrame>
              <p:nvGraphicFramePr>
                <p:cNvPr id="18443" name="Object 9"/>
                <p:cNvGraphicFramePr/>
                <p:nvPr/>
              </p:nvGraphicFramePr>
              <p:xfrm>
                <a:off x="1255" y="1576"/>
                <a:ext cx="299" cy="3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26" r:id="rId17" imgW="190500" imgH="228600" progId="Equation.DSMT4">
                        <p:embed/>
                      </p:oleObj>
                    </mc:Choice>
                    <mc:Fallback>
                      <p:oleObj r:id="rId17" imgW="190500" imgH="228600" progId="Equation.DSMT4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55" y="1576"/>
                              <a:ext cx="299" cy="35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71" name="Text Box 49"/>
                <p:cNvSpPr txBox="1"/>
                <p:nvPr/>
              </p:nvSpPr>
              <p:spPr>
                <a:xfrm>
                  <a:off x="377" y="1385"/>
                  <a:ext cx="5062" cy="4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marL="228600" indent="-228600">
                    <a:lnSpc>
                      <a:spcPct val="9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总样本点数为      ，每点出现的概率相等，而其中有       个</a:t>
                  </a:r>
                </a:p>
                <a:p>
                  <a:pPr marL="228600" indent="-228600">
                    <a:lnSpc>
                      <a:spcPct val="90000"/>
                    </a:lnSpc>
                    <a:buClr>
                      <a:schemeClr val="hlink"/>
                    </a:buClr>
                    <a:buFont typeface="Wingdings" panose="05000000000000000000" pitchFamily="2" charset="2"/>
                    <a:buNone/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样本点使       发生，</a:t>
                  </a:r>
                </a:p>
              </p:txBody>
            </p:sp>
          </p:grpSp>
        </p:grpSp>
      </p:grpSp>
      <p:grpSp>
        <p:nvGrpSpPr>
          <p:cNvPr id="6" name="Group 56"/>
          <p:cNvGrpSpPr/>
          <p:nvPr/>
        </p:nvGrpSpPr>
        <p:grpSpPr>
          <a:xfrm>
            <a:off x="2182813" y="3941128"/>
            <a:ext cx="2327275" cy="369888"/>
            <a:chOff x="1816" y="2782"/>
            <a:chExt cx="1466" cy="233"/>
          </a:xfrm>
        </p:grpSpPr>
        <p:grpSp>
          <p:nvGrpSpPr>
            <p:cNvPr id="18465" name="Group 54"/>
            <p:cNvGrpSpPr/>
            <p:nvPr/>
          </p:nvGrpSpPr>
          <p:grpSpPr>
            <a:xfrm>
              <a:off x="2159" y="2782"/>
              <a:ext cx="1123" cy="231"/>
              <a:chOff x="2151" y="2739"/>
              <a:chExt cx="1123" cy="231"/>
            </a:xfrm>
          </p:grpSpPr>
          <p:sp>
            <p:nvSpPr>
              <p:cNvPr id="18467" name="Text Box 13"/>
              <p:cNvSpPr txBox="1"/>
              <p:nvPr/>
            </p:nvSpPr>
            <p:spPr>
              <a:xfrm>
                <a:off x="2151" y="2739"/>
                <a:ext cx="112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①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，②，</a:t>
                </a: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…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，      </a:t>
                </a:r>
              </a:p>
            </p:txBody>
          </p:sp>
          <p:sp>
            <p:nvSpPr>
              <p:cNvPr id="18468" name="Oval 14"/>
              <p:cNvSpPr/>
              <p:nvPr/>
            </p:nvSpPr>
            <p:spPr>
              <a:xfrm>
                <a:off x="2778" y="2779"/>
                <a:ext cx="175" cy="153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</p:grpSp>
        <p:sp>
          <p:nvSpPr>
            <p:cNvPr id="18466" name="Text Box 55"/>
            <p:cNvSpPr txBox="1"/>
            <p:nvPr/>
          </p:nvSpPr>
          <p:spPr>
            <a:xfrm>
              <a:off x="1816" y="2782"/>
              <a:ext cx="140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S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{           }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5149849" y="3898265"/>
            <a:ext cx="2847975" cy="517525"/>
            <a:chOff x="2102" y="2474"/>
            <a:chExt cx="1794" cy="326"/>
          </a:xfrm>
        </p:grpSpPr>
        <p:graphicFrame>
          <p:nvGraphicFramePr>
            <p:cNvPr id="18440" name="Object 6"/>
            <p:cNvGraphicFramePr/>
            <p:nvPr/>
          </p:nvGraphicFramePr>
          <p:xfrm>
            <a:off x="2102" y="2474"/>
            <a:ext cx="4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r:id="rId19" imgW="317500" imgH="228600" progId="Equation.DSMT4">
                    <p:embed/>
                  </p:oleObj>
                </mc:Choice>
                <mc:Fallback>
                  <p:oleObj r:id="rId19" imgW="317500" imgH="2286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102" y="2474"/>
                          <a:ext cx="45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0" name="Group 59"/>
            <p:cNvGrpSpPr/>
            <p:nvPr/>
          </p:nvGrpSpPr>
          <p:grpSpPr>
            <a:xfrm>
              <a:off x="2534" y="2495"/>
              <a:ext cx="1362" cy="288"/>
              <a:chOff x="3294" y="3735"/>
              <a:chExt cx="1362" cy="288"/>
            </a:xfrm>
          </p:grpSpPr>
          <p:grpSp>
            <p:nvGrpSpPr>
              <p:cNvPr id="18461" name="Group 58"/>
              <p:cNvGrpSpPr/>
              <p:nvPr/>
            </p:nvGrpSpPr>
            <p:grpSpPr>
              <a:xfrm>
                <a:off x="3374" y="3766"/>
                <a:ext cx="870" cy="233"/>
                <a:chOff x="3374" y="3876"/>
                <a:chExt cx="870" cy="233"/>
              </a:xfrm>
            </p:grpSpPr>
            <p:sp>
              <p:nvSpPr>
                <p:cNvPr id="18463" name="Text Box 18"/>
                <p:cNvSpPr txBox="1"/>
                <p:nvPr/>
              </p:nvSpPr>
              <p:spPr>
                <a:xfrm>
                  <a:off x="3374" y="3876"/>
                  <a:ext cx="870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①</a:t>
                  </a:r>
                  <a:r>
                    <a:rPr lang="zh-CN" altLang="en-US" sz="1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，</a:t>
                  </a:r>
                  <a:r>
                    <a:rPr lang="zh-CN" altLang="en-US" sz="1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②</a:t>
                  </a:r>
                  <a:r>
                    <a:rPr lang="en-US" altLang="zh-CN" sz="1800" dirty="0" smtClean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zh-CN" altLang="en-US" sz="1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，</a:t>
                  </a:r>
                </a:p>
              </p:txBody>
            </p:sp>
            <p:sp>
              <p:nvSpPr>
                <p:cNvPr id="18464" name="Oval 19"/>
                <p:cNvSpPr/>
                <p:nvPr/>
              </p:nvSpPr>
              <p:spPr>
                <a:xfrm>
                  <a:off x="4054" y="3907"/>
                  <a:ext cx="175" cy="153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18462" name="Text Box 57"/>
              <p:cNvSpPr txBox="1"/>
              <p:nvPr/>
            </p:nvSpPr>
            <p:spPr>
              <a:xfrm>
                <a:off x="3294" y="3735"/>
                <a:ext cx="13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dirty="0">
                    <a:latin typeface="宋体" panose="02010600030101010101" pitchFamily="2" charset="-122"/>
                  </a:rPr>
                  <a:t>{           }</a:t>
                </a:r>
              </a:p>
            </p:txBody>
          </p:sp>
        </p:grpSp>
      </p:grpSp>
      <p:grpSp>
        <p:nvGrpSpPr>
          <p:cNvPr id="11" name="Group 63"/>
          <p:cNvGrpSpPr/>
          <p:nvPr/>
        </p:nvGrpSpPr>
        <p:grpSpPr>
          <a:xfrm>
            <a:off x="4770438" y="5839778"/>
            <a:ext cx="1754187" cy="539750"/>
            <a:chOff x="3368" y="3748"/>
            <a:chExt cx="1105" cy="340"/>
          </a:xfrm>
        </p:grpSpPr>
        <p:graphicFrame>
          <p:nvGraphicFramePr>
            <p:cNvPr id="18439" name="Object 5"/>
            <p:cNvGraphicFramePr/>
            <p:nvPr/>
          </p:nvGraphicFramePr>
          <p:xfrm>
            <a:off x="3368" y="3748"/>
            <a:ext cx="47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r:id="rId21" imgW="317500" imgH="228600" progId="Equation.DSMT4">
                    <p:embed/>
                  </p:oleObj>
                </mc:Choice>
                <mc:Fallback>
                  <p:oleObj r:id="rId21" imgW="317500" imgH="2286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68" y="3748"/>
                          <a:ext cx="472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Text Box 62"/>
            <p:cNvSpPr txBox="1"/>
            <p:nvPr/>
          </p:nvSpPr>
          <p:spPr>
            <a:xfrm>
              <a:off x="3783" y="3765"/>
              <a:ext cx="6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{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红色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18457" name="Rectangle 64"/>
          <p:cNvSpPr>
            <a:spLocks noRot="1"/>
          </p:cNvSpPr>
          <p:nvPr/>
        </p:nvSpPr>
        <p:spPr>
          <a:xfrm>
            <a:off x="2001838" y="632143"/>
            <a:ext cx="8470900" cy="10429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视哪几人摸到红球为一样本点</a:t>
            </a:r>
          </a:p>
        </p:txBody>
      </p:sp>
      <p:sp>
        <p:nvSpPr>
          <p:cNvPr id="86081" name="Rectangle 65"/>
          <p:cNvSpPr>
            <a:spLocks noRot="1"/>
          </p:cNvSpPr>
          <p:nvPr/>
        </p:nvSpPr>
        <p:spPr>
          <a:xfrm>
            <a:off x="1976438" y="4853940"/>
            <a:ext cx="8713787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记第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人摸到的球的颜色为一样本点：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红色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白色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	       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7" grpId="0" bldLvl="0" animBg="1"/>
      <p:bldP spid="86069" grpId="0" bldLvl="0" animBg="1"/>
      <p:bldP spid="86019" grpId="0"/>
      <p:bldP spid="86060" grpId="0"/>
      <p:bldP spid="860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193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881091" name="Rectangle 3"/>
          <p:cNvSpPr>
            <a:spLocks noGrp="1" noRot="1"/>
          </p:cNvSpPr>
          <p:nvPr/>
        </p:nvSpPr>
        <p:spPr>
          <a:xfrm>
            <a:off x="1712278" y="2264410"/>
            <a:ext cx="8329612" cy="17129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0" eaLnBrk="1" hangingPunct="1">
              <a:lnSpc>
                <a:spcPct val="90000"/>
              </a:lnSpc>
              <a:buNone/>
              <a:tabLst>
                <a:tab pos="809625" algn="l"/>
              </a:tabLst>
            </a:pPr>
            <a:r>
              <a:rPr lang="en-US" altLang="zh-CN" sz="200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解：假设接待站的接待时间没有规定，而各来访者在一周</a:t>
            </a:r>
          </a:p>
          <a:p>
            <a:pPr defTabSz="0" eaLnBrk="1" hangingPunct="1">
              <a:lnSpc>
                <a:spcPct val="90000"/>
              </a:lnSpc>
              <a:buNone/>
              <a:tabLst>
                <a:tab pos="809625" algn="l"/>
              </a:tabLs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      的任一天中去接待站是等可能的，那么，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次接待来</a:t>
            </a:r>
          </a:p>
          <a:p>
            <a:pPr defTabSz="0" eaLnBrk="1" hangingPunct="1">
              <a:lnSpc>
                <a:spcPct val="90000"/>
              </a:lnSpc>
              <a:buNone/>
              <a:tabLst>
                <a:tab pos="809625" algn="l"/>
              </a:tabLs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       访者都是在周二、周四的概率为</a:t>
            </a:r>
          </a:p>
          <a:p>
            <a:pPr defTabSz="0" eaLnBrk="1" hangingPunct="1">
              <a:lnSpc>
                <a:spcPct val="90000"/>
              </a:lnSpc>
              <a:buNone/>
              <a:tabLst>
                <a:tab pos="809625" algn="l"/>
              </a:tabLs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aseline="30000">
                <a:solidFill>
                  <a:schemeClr val="tx2"/>
                </a:solidFill>
                <a:latin typeface="宋体" panose="02010600030101010101" pitchFamily="2" charset="-122"/>
              </a:rPr>
              <a:t>12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/7</a:t>
            </a:r>
            <a:r>
              <a:rPr lang="en-US" altLang="zh-CN" sz="2400" baseline="30000">
                <a:solidFill>
                  <a:schemeClr val="tx2"/>
                </a:solidFill>
                <a:latin typeface="宋体" panose="02010600030101010101" pitchFamily="2" charset="-122"/>
              </a:rPr>
              <a:t>12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=0.000 000 3.</a:t>
            </a:r>
            <a:endParaRPr lang="en-US" altLang="zh-CN" sz="2400" baseline="300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62468" name="Rectangle 4"/>
          <p:cNvSpPr>
            <a:spLocks noRot="1"/>
          </p:cNvSpPr>
          <p:nvPr/>
        </p:nvSpPr>
        <p:spPr>
          <a:xfrm>
            <a:off x="1604328" y="1018223"/>
            <a:ext cx="8572500" cy="1357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tabLst>
                <a:tab pos="80962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：某接待站在某一周曾接待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次来访，已知所有这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次接待都是在周二和周四进行的，问是否可以推断接待时间是有规定的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?</a:t>
            </a:r>
          </a:p>
          <a:p>
            <a:pPr indent="0" defTabSz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tabLst>
                <a:tab pos="809625" algn="l"/>
              </a:tabLst>
            </a:pPr>
            <a:endParaRPr lang="en-US" altLang="zh-CN" sz="2800" baseline="300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881093" name="Rectangle 5"/>
          <p:cNvSpPr>
            <a:spLocks noRot="1"/>
          </p:cNvSpPr>
          <p:nvPr/>
        </p:nvSpPr>
        <p:spPr>
          <a:xfrm>
            <a:off x="1694815" y="4391660"/>
            <a:ext cx="8516938" cy="2217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tabLst>
                <a:tab pos="809625" algn="l"/>
              </a:tabLs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人们在长期的实践中总结得到“概率很小的事件在一次试验中实际上几乎是不发生的”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称之为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实际推断原理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。</a:t>
            </a:r>
          </a:p>
          <a:p>
            <a:pPr marL="342900" indent="-342900" defTabSz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tabLst>
                <a:tab pos="809625" algn="l"/>
              </a:tabLst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	现在概率很小的事件在一次试验中竟然发生了，因此有理由怀疑假设的正确性，从而推断接待站不是每天都接待来访者，即认为其接待时间是有规定的。</a:t>
            </a:r>
            <a:endParaRPr lang="zh-CN" altLang="en-US" sz="2400" baseline="30000" dirty="0">
              <a:solidFill>
                <a:srgbClr val="1E116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091" grpId="0" build="p"/>
      <p:bldP spid="18810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3206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59748" name="文本框 159747"/>
          <p:cNvSpPr txBox="1"/>
          <p:nvPr/>
        </p:nvSpPr>
        <p:spPr>
          <a:xfrm>
            <a:off x="1549400" y="1110298"/>
            <a:ext cx="9144000" cy="1108075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marL="1143000" indent="-228600">
              <a:spcBef>
                <a:spcPct val="50000"/>
              </a:spcBef>
              <a:buClr>
                <a:schemeClr val="bg1"/>
              </a:buClr>
              <a:buSzPct val="10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8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400" i="1" dirty="0">
                <a:solidFill>
                  <a:schemeClr val="tx1"/>
                </a:solidFill>
                <a:latin typeface="宋体" panose="02010600030101010101" pitchFamily="2" charset="-12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个人，设每个人的生日是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365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天的任何一天是等可能的，试求事件“至少有两人同生日”的概率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143000" indent="-228600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59749" name="文本框 159748"/>
          <p:cNvSpPr txBox="1"/>
          <p:nvPr/>
        </p:nvSpPr>
        <p:spPr>
          <a:xfrm>
            <a:off x="1524000" y="2107248"/>
            <a:ext cx="9144000" cy="1108075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marL="1143000" indent="-22860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令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={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至少有两人同生日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，则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Ā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={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个人的生日都不同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marL="1143000" indent="-228600"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为了求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),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先求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Ā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0" indent="-228600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2978150"/>
            <a:ext cx="5190490" cy="254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009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60772" name="标题 160771"/>
          <p:cNvSpPr>
            <a:spLocks noGrp="1" noRot="1"/>
          </p:cNvSpPr>
          <p:nvPr/>
        </p:nvSpPr>
        <p:spPr>
          <a:xfrm>
            <a:off x="1994535" y="1122045"/>
            <a:ext cx="8382000" cy="2514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美国数学家伯格米尼曾经做过一个别开生面的实验，在一个盛况空前、人山人海的世界杯足球赛赛场上，他随机地在某号看台上召唤了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个球迷，请他们分别写下自己的生日，结果竟发现其中有两人同生日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</a:b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0773" name="文本占位符 160772"/>
          <p:cNvSpPr>
            <a:spLocks noGrp="1" noRot="1"/>
          </p:cNvSpPr>
          <p:nvPr/>
        </p:nvSpPr>
        <p:spPr>
          <a:xfrm>
            <a:off x="1689735" y="3281045"/>
            <a:ext cx="8966200" cy="1130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</a:t>
            </a:r>
            <a:r>
              <a:rPr lang="zh-CN" altLang="en-US" sz="2400" dirty="0">
                <a:latin typeface="宋体" panose="02010600030101010101" pitchFamily="2" charset="-122"/>
              </a:rPr>
              <a:t>用上面的公式可以计算此事出现的概率为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  P=1-0.524=0.476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60774" name="矩形 160773"/>
          <p:cNvSpPr/>
          <p:nvPr/>
        </p:nvSpPr>
        <p:spPr>
          <a:xfrm>
            <a:off x="2058035" y="4131945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个球迷中至少有两人同生日的概率为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0.476.</a:t>
            </a:r>
          </a:p>
        </p:txBody>
      </p:sp>
      <p:sp>
        <p:nvSpPr>
          <p:cNvPr id="160775" name="文本框 160774"/>
          <p:cNvSpPr txBox="1"/>
          <p:nvPr/>
        </p:nvSpPr>
        <p:spPr>
          <a:xfrm>
            <a:off x="2070735" y="4614545"/>
            <a:ext cx="8229600" cy="1633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这个概率不算小，因此它的出现不值得奇怪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计算后发现，这个概率随着球迷人数的增加而迅速地增加，如下页表所示：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  <p:bldP spid="1607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2812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等可能概型</a:t>
            </a:r>
          </a:p>
        </p:txBody>
      </p:sp>
      <p:sp>
        <p:nvSpPr>
          <p:cNvPr id="161796" name="文本框 161795"/>
          <p:cNvSpPr txBox="1"/>
          <p:nvPr/>
        </p:nvSpPr>
        <p:spPr>
          <a:xfrm>
            <a:off x="2143125" y="962343"/>
            <a:ext cx="5461000" cy="5570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表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3.1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人数   至少有两人同生日的概率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20              0.411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21              0.444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22              0.476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23              0.507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24              0.538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30              0.706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40              0.891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50              0.970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60              0.994 	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1"/>
              </a:buClr>
              <a:buSzPct val="100000"/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bg1"/>
              </a:buClr>
              <a:buSzPct val="100000"/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7" name="文本框 161796"/>
          <p:cNvSpPr txBox="1"/>
          <p:nvPr/>
        </p:nvSpPr>
        <p:spPr>
          <a:xfrm>
            <a:off x="5864225" y="2322830"/>
            <a:ext cx="46482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10000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所有这些概率都是在假定一个人的生日在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365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天的任何一天是等可能的前提下计算出来的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. 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实际上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这个假定并不完全成立，有关的实际概率比表中给出的还要大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.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当人数超过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23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时，打赌说至少有两人同生日是有利的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3486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条件概率</a:t>
            </a:r>
          </a:p>
        </p:txBody>
      </p:sp>
      <p:sp>
        <p:nvSpPr>
          <p:cNvPr id="89091" name="Rectangle 3"/>
          <p:cNvSpPr>
            <a:spLocks noGrp="1" noRot="1"/>
          </p:cNvSpPr>
          <p:nvPr/>
        </p:nvSpPr>
        <p:spPr>
          <a:xfrm>
            <a:off x="1710690" y="1027430"/>
            <a:ext cx="8964613" cy="5854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Blip>
                <a:blip r:embed="rId3"/>
              </a:buBlip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例：有一批产品，其合格率为</a:t>
            </a:r>
            <a:r>
              <a:rPr lang="en-US" altLang="zh-CN" sz="2800">
                <a:latin typeface="宋体" panose="02010600030101010101" pitchFamily="2" charset="-122"/>
              </a:rPr>
              <a:t>90%</a:t>
            </a:r>
            <a:r>
              <a:rPr lang="zh-CN" altLang="en-US" sz="2800" dirty="0">
                <a:latin typeface="宋体" panose="02010600030101010101" pitchFamily="2" charset="-122"/>
              </a:rPr>
              <a:t>，合格品中有</a:t>
            </a:r>
            <a:r>
              <a:rPr lang="en-US" altLang="zh-CN" sz="2800">
                <a:latin typeface="宋体" panose="02010600030101010101" pitchFamily="2" charset="-122"/>
              </a:rPr>
              <a:t>95%</a:t>
            </a:r>
            <a:r>
              <a:rPr lang="zh-CN" altLang="en-US" sz="2800" dirty="0">
                <a:latin typeface="宋体" panose="02010600030101010101" pitchFamily="2" charset="-122"/>
              </a:rPr>
              <a:t>为  	 优质品，从中任取一件，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宋体" panose="02010600030101010101" pitchFamily="2" charset="-122"/>
              </a:rPr>
              <a:t>记</a:t>
            </a:r>
            <a:r>
              <a:rPr lang="en-US" altLang="zh-CN" sz="2400">
                <a:latin typeface="宋体" panose="02010600030101010101" pitchFamily="2" charset="-122"/>
              </a:rPr>
              <a:t>A={</a:t>
            </a:r>
            <a:r>
              <a:rPr lang="zh-CN" altLang="en-US" sz="2400" dirty="0">
                <a:latin typeface="宋体" panose="02010600030101010101" pitchFamily="2" charset="-122"/>
              </a:rPr>
              <a:t>取到一件合格品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	</a:t>
            </a:r>
            <a:r>
              <a:rPr lang="en-US" altLang="zh-CN" sz="2400">
                <a:latin typeface="宋体" panose="02010600030101010101" pitchFamily="2" charset="-122"/>
              </a:rPr>
              <a:t>B={</a:t>
            </a:r>
            <a:r>
              <a:rPr lang="zh-CN" altLang="en-US" sz="2400" dirty="0">
                <a:latin typeface="宋体" panose="02010600030101010101" pitchFamily="2" charset="-122"/>
              </a:rPr>
              <a:t>取到一件优质品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 则 </a:t>
            </a:r>
            <a:r>
              <a:rPr lang="en-US" altLang="zh-CN" sz="2800">
                <a:latin typeface="宋体" panose="02010600030101010101" pitchFamily="2" charset="-122"/>
              </a:rPr>
              <a:t>P(A)=90%  </a:t>
            </a:r>
            <a:r>
              <a:rPr lang="zh-CN" altLang="en-US" sz="2800" dirty="0">
                <a:latin typeface="宋体" panose="02010600030101010101" pitchFamily="2" charset="-122"/>
              </a:rPr>
              <a:t>而</a:t>
            </a:r>
            <a:r>
              <a:rPr lang="en-US" altLang="zh-CN" sz="2800">
                <a:latin typeface="宋体" panose="02010600030101010101" pitchFamily="2" charset="-122"/>
              </a:rPr>
              <a:t>P(B)=85.5%</a:t>
            </a:r>
          </a:p>
          <a:p>
            <a:pPr marL="0" indent="0" eaLnBrk="1" hangingPunct="1"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latin typeface="宋体" panose="02010600030101010101" pitchFamily="2" charset="-122"/>
              </a:rPr>
              <a:t>记：</a:t>
            </a:r>
            <a:r>
              <a:rPr lang="en-US" altLang="zh-CN" sz="2800">
                <a:latin typeface="宋体" panose="02010600030101010101" pitchFamily="2" charset="-122"/>
              </a:rPr>
              <a:t>P(B|A)=95% </a:t>
            </a:r>
          </a:p>
          <a:p>
            <a:pPr marL="1435100" lvl="1" indent="-533400" eaLnBrk="1" hangingPunct="1">
              <a:buAutoNum type="arabicPeriod"/>
            </a:pPr>
            <a:r>
              <a:rPr lang="en-US" altLang="zh-CN" sz="2400">
                <a:latin typeface="宋体" panose="02010600030101010101" pitchFamily="2" charset="-122"/>
              </a:rPr>
              <a:t>P(A)=0.90 </a:t>
            </a:r>
            <a:r>
              <a:rPr lang="zh-CN" altLang="en-US" sz="2400" dirty="0">
                <a:latin typeface="宋体" panose="02010600030101010101" pitchFamily="2" charset="-122"/>
              </a:rPr>
              <a:t>是将整批产品记作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时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的测度</a:t>
            </a:r>
          </a:p>
          <a:p>
            <a:pPr marL="1435100" lvl="1" indent="-533400" eaLnBrk="1" hangingPunct="1">
              <a:buAutoNum type="arabicPeriod"/>
            </a:pPr>
            <a:r>
              <a:rPr lang="en-US" altLang="zh-CN" sz="2400">
                <a:latin typeface="宋体" panose="02010600030101010101" pitchFamily="2" charset="-122"/>
              </a:rPr>
              <a:t>P(B|A)=0.95 </a:t>
            </a:r>
            <a:r>
              <a:rPr lang="zh-CN" altLang="en-US" sz="2400" dirty="0">
                <a:latin typeface="宋体" panose="02010600030101010101" pitchFamily="2" charset="-122"/>
              </a:rPr>
              <a:t>是将合格品记作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时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的测度</a:t>
            </a:r>
          </a:p>
          <a:p>
            <a:pPr marL="1435100" lvl="1" indent="-533400" eaLnBrk="1" hangingPunct="1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en-US" altLang="zh-CN" sz="2400">
                <a:latin typeface="宋体" panose="02010600030101010101" pitchFamily="2" charset="-122"/>
              </a:rPr>
              <a:t>P(B|A)</a:t>
            </a:r>
            <a:r>
              <a:rPr lang="zh-CN" altLang="en-US" sz="2400" dirty="0">
                <a:latin typeface="宋体" panose="02010600030101010101" pitchFamily="2" charset="-122"/>
              </a:rPr>
              <a:t>的意义，其实可将</a:t>
            </a:r>
            <a:r>
              <a:rPr lang="en-US" altLang="zh-CN" sz="2400">
                <a:latin typeface="宋体" panose="02010600030101010101" pitchFamily="2" charset="-122"/>
              </a:rPr>
              <a:t>P(A)</a:t>
            </a:r>
            <a:r>
              <a:rPr lang="zh-CN" altLang="en-US" sz="2400" dirty="0">
                <a:latin typeface="宋体" panose="02010600030101010101" pitchFamily="2" charset="-122"/>
              </a:rPr>
              <a:t>记为</a:t>
            </a:r>
            <a:r>
              <a:rPr lang="en-US" altLang="zh-CN" sz="2400">
                <a:latin typeface="宋体" panose="02010600030101010101" pitchFamily="2" charset="-122"/>
              </a:rPr>
              <a:t>P(A|S)</a:t>
            </a:r>
            <a:r>
              <a:rPr lang="zh-CN" altLang="en-US" sz="2400" dirty="0">
                <a:latin typeface="宋体" panose="02010600030101010101" pitchFamily="2" charset="-122"/>
              </a:rPr>
              <a:t>，而这里的</a:t>
            </a:r>
            <a:r>
              <a:rPr lang="en-US" altLang="zh-CN" sz="2400">
                <a:latin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常常省略而已，</a:t>
            </a:r>
            <a:r>
              <a:rPr lang="en-US" altLang="zh-CN" sz="2400">
                <a:latin typeface="宋体" panose="02010600030101010101" pitchFamily="2" charset="-122"/>
              </a:rPr>
              <a:t>P(A)</a:t>
            </a:r>
            <a:r>
              <a:rPr lang="zh-CN" altLang="en-US" sz="2400" dirty="0">
                <a:latin typeface="宋体" panose="02010600030101010101" pitchFamily="2" charset="-122"/>
              </a:rPr>
              <a:t>也可视为条件概率</a:t>
            </a:r>
          </a:p>
          <a:p>
            <a:pPr marL="1435100" lvl="1" indent="-533400" eaLnBrk="1" hangingPunct="1"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</a:rPr>
              <a:t>分析：</a:t>
            </a:r>
          </a:p>
          <a:p>
            <a:pPr marL="1435100" lvl="1" indent="-533400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</a:p>
        </p:txBody>
      </p:sp>
      <p:grpSp>
        <p:nvGrpSpPr>
          <p:cNvPr id="2" name="Group 34"/>
          <p:cNvGrpSpPr/>
          <p:nvPr/>
        </p:nvGrpSpPr>
        <p:grpSpPr>
          <a:xfrm>
            <a:off x="9423083" y="5232718"/>
            <a:ext cx="1944687" cy="863600"/>
            <a:chOff x="113" y="3430"/>
            <a:chExt cx="1225" cy="544"/>
          </a:xfrm>
        </p:grpSpPr>
        <p:grpSp>
          <p:nvGrpSpPr>
            <p:cNvPr id="19466" name="Group 33"/>
            <p:cNvGrpSpPr/>
            <p:nvPr/>
          </p:nvGrpSpPr>
          <p:grpSpPr>
            <a:xfrm>
              <a:off x="113" y="3430"/>
              <a:ext cx="1225" cy="544"/>
              <a:chOff x="340" y="3430"/>
              <a:chExt cx="1225" cy="544"/>
            </a:xfrm>
          </p:grpSpPr>
          <p:sp>
            <p:nvSpPr>
              <p:cNvPr id="19468" name="Rectangle 7"/>
              <p:cNvSpPr/>
              <p:nvPr/>
            </p:nvSpPr>
            <p:spPr>
              <a:xfrm>
                <a:off x="340" y="3430"/>
                <a:ext cx="1225" cy="544"/>
              </a:xfrm>
              <a:prstGeom prst="rect">
                <a:avLst/>
              </a:prstGeom>
              <a:solidFill>
                <a:srgbClr val="CCFFCC"/>
              </a:solidFill>
              <a:ln w="19050" cap="flat" cmpd="sng">
                <a:solidFill>
                  <a:srgbClr val="8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endPara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9469" name="Group 32"/>
              <p:cNvGrpSpPr/>
              <p:nvPr/>
            </p:nvGrpSpPr>
            <p:grpSpPr>
              <a:xfrm>
                <a:off x="611" y="3521"/>
                <a:ext cx="636" cy="409"/>
                <a:chOff x="611" y="3521"/>
                <a:chExt cx="636" cy="409"/>
              </a:xfrm>
            </p:grpSpPr>
            <p:sp>
              <p:nvSpPr>
                <p:cNvPr id="19470" name="Line 14"/>
                <p:cNvSpPr/>
                <p:nvPr/>
              </p:nvSpPr>
              <p:spPr>
                <a:xfrm flipH="1">
                  <a:off x="657" y="3521"/>
                  <a:ext cx="136" cy="3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9471" name="Group 31"/>
                <p:cNvGrpSpPr/>
                <p:nvPr/>
              </p:nvGrpSpPr>
              <p:grpSpPr>
                <a:xfrm>
                  <a:off x="702" y="3521"/>
                  <a:ext cx="318" cy="408"/>
                  <a:chOff x="702" y="3521"/>
                  <a:chExt cx="318" cy="408"/>
                </a:xfrm>
              </p:grpSpPr>
              <p:grpSp>
                <p:nvGrpSpPr>
                  <p:cNvPr id="19481" name="Group 29"/>
                  <p:cNvGrpSpPr/>
                  <p:nvPr/>
                </p:nvGrpSpPr>
                <p:grpSpPr>
                  <a:xfrm>
                    <a:off x="702" y="3521"/>
                    <a:ext cx="318" cy="408"/>
                    <a:chOff x="702" y="3521"/>
                    <a:chExt cx="318" cy="408"/>
                  </a:xfrm>
                </p:grpSpPr>
                <p:sp>
                  <p:nvSpPr>
                    <p:cNvPr id="19483" name="Line 15"/>
                    <p:cNvSpPr/>
                    <p:nvPr/>
                  </p:nvSpPr>
                  <p:spPr>
                    <a:xfrm flipH="1">
                      <a:off x="702" y="3521"/>
                      <a:ext cx="182" cy="36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484" name="Line 16"/>
                    <p:cNvSpPr/>
                    <p:nvPr/>
                  </p:nvSpPr>
                  <p:spPr>
                    <a:xfrm flipH="1">
                      <a:off x="884" y="3657"/>
                      <a:ext cx="136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485" name="Line 17"/>
                    <p:cNvSpPr/>
                    <p:nvPr/>
                  </p:nvSpPr>
                  <p:spPr>
                    <a:xfrm flipH="1">
                      <a:off x="748" y="3566"/>
                      <a:ext cx="182" cy="36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486" name="Line 20"/>
                    <p:cNvSpPr/>
                    <p:nvPr/>
                  </p:nvSpPr>
                  <p:spPr>
                    <a:xfrm rot="228324" flipH="1">
                      <a:off x="839" y="3612"/>
                      <a:ext cx="136" cy="31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9482" name="Line 21"/>
                  <p:cNvSpPr/>
                  <p:nvPr/>
                </p:nvSpPr>
                <p:spPr>
                  <a:xfrm>
                    <a:off x="975" y="3612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472" name="Group 30"/>
                <p:cNvGrpSpPr/>
                <p:nvPr/>
              </p:nvGrpSpPr>
              <p:grpSpPr>
                <a:xfrm>
                  <a:off x="611" y="3521"/>
                  <a:ext cx="636" cy="409"/>
                  <a:chOff x="612" y="3521"/>
                  <a:chExt cx="636" cy="409"/>
                </a:xfrm>
              </p:grpSpPr>
              <p:sp>
                <p:nvSpPr>
                  <p:cNvPr id="19473" name="Line 13"/>
                  <p:cNvSpPr/>
                  <p:nvPr/>
                </p:nvSpPr>
                <p:spPr>
                  <a:xfrm flipH="1">
                    <a:off x="612" y="3566"/>
                    <a:ext cx="91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9474" name="Group 28"/>
                  <p:cNvGrpSpPr/>
                  <p:nvPr/>
                </p:nvGrpSpPr>
                <p:grpSpPr>
                  <a:xfrm>
                    <a:off x="612" y="3521"/>
                    <a:ext cx="636" cy="409"/>
                    <a:chOff x="611" y="3521"/>
                    <a:chExt cx="636" cy="409"/>
                  </a:xfrm>
                </p:grpSpPr>
                <p:sp>
                  <p:nvSpPr>
                    <p:cNvPr id="19475" name="Text Box 22"/>
                    <p:cNvSpPr txBox="1"/>
                    <p:nvPr/>
                  </p:nvSpPr>
                  <p:spPr>
                    <a:xfrm>
                      <a:off x="1027" y="3612"/>
                      <a:ext cx="220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</a:t>
                      </a:r>
                    </a:p>
                  </p:txBody>
                </p:sp>
                <p:grpSp>
                  <p:nvGrpSpPr>
                    <p:cNvPr id="19476" name="Group 27"/>
                    <p:cNvGrpSpPr/>
                    <p:nvPr/>
                  </p:nvGrpSpPr>
                  <p:grpSpPr>
                    <a:xfrm>
                      <a:off x="611" y="3521"/>
                      <a:ext cx="636" cy="409"/>
                      <a:chOff x="611" y="3521"/>
                      <a:chExt cx="636" cy="409"/>
                    </a:xfrm>
                  </p:grpSpPr>
                  <p:grpSp>
                    <p:nvGrpSpPr>
                      <p:cNvPr id="19477" name="Group 26"/>
                      <p:cNvGrpSpPr/>
                      <p:nvPr/>
                    </p:nvGrpSpPr>
                    <p:grpSpPr>
                      <a:xfrm>
                        <a:off x="611" y="3521"/>
                        <a:ext cx="636" cy="409"/>
                        <a:chOff x="611" y="3521"/>
                        <a:chExt cx="636" cy="409"/>
                      </a:xfrm>
                    </p:grpSpPr>
                    <p:sp>
                      <p:nvSpPr>
                        <p:cNvPr id="19479" name="Oval 8"/>
                        <p:cNvSpPr/>
                        <p:nvPr/>
                      </p:nvSpPr>
                      <p:spPr>
                        <a:xfrm>
                          <a:off x="611" y="3521"/>
                          <a:ext cx="409" cy="409"/>
                        </a:xfrm>
                        <a:prstGeom prst="ellipse">
                          <a:avLst/>
                        </a:prstGeom>
                        <a:noFill/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dirty="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480" name="Oval 11"/>
                        <p:cNvSpPr/>
                        <p:nvPr/>
                      </p:nvSpPr>
                      <p:spPr>
                        <a:xfrm>
                          <a:off x="929" y="3566"/>
                          <a:ext cx="318" cy="318"/>
                        </a:xfrm>
                        <a:prstGeom prst="ellipse">
                          <a:avLst/>
                        </a:prstGeom>
                        <a:noFill/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 dirty="0"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9478" name="Text Box 23"/>
                      <p:cNvSpPr txBox="1"/>
                      <p:nvPr/>
                    </p:nvSpPr>
                    <p:spPr>
                      <a:xfrm>
                        <a:off x="612" y="3566"/>
                        <a:ext cx="220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fontAlgn="t">
                          <a:spcBef>
                            <a:spcPct val="0"/>
                          </a:spcBef>
                          <a:buClrTx/>
                          <a:buNone/>
                        </a:pPr>
                        <a:r>
                          <a:rPr lang="en-US" altLang="zh-CN" sz="1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rPr>
                          <a:t>A</a:t>
                        </a:r>
                      </a:p>
                    </p:txBody>
                  </p:sp>
                </p:grpSp>
              </p:grpSp>
            </p:grpSp>
          </p:grpSp>
        </p:grpSp>
        <p:sp>
          <p:nvSpPr>
            <p:cNvPr id="19467" name="Text Box 12"/>
            <p:cNvSpPr txBox="1"/>
            <p:nvPr/>
          </p:nvSpPr>
          <p:spPr>
            <a:xfrm>
              <a:off x="1111" y="3475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buClrTx/>
                <a:buNone/>
              </a:pPr>
              <a:r>
                <a:rPr lang="en-US" altLang="zh-CN" sz="1800" b="1">
                  <a:solidFill>
                    <a:srgbClr val="FF0066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3449320" y="5066348"/>
            <a:ext cx="5905500" cy="1531937"/>
            <a:chOff x="596" y="3275"/>
            <a:chExt cx="3720" cy="965"/>
          </a:xfrm>
        </p:grpSpPr>
        <p:sp>
          <p:nvSpPr>
            <p:cNvPr id="19464" name="AutoShape 39"/>
            <p:cNvSpPr/>
            <p:nvPr/>
          </p:nvSpPr>
          <p:spPr>
            <a:xfrm>
              <a:off x="779" y="3275"/>
              <a:ext cx="3537" cy="965"/>
            </a:xfrm>
            <a:prstGeom prst="horizontalScroll">
              <a:avLst>
                <a:gd name="adj" fmla="val 12500"/>
              </a:avLst>
            </a:prstGeom>
            <a:solidFill>
              <a:srgbClr val="CC99FF"/>
            </a:solidFill>
            <a:ln w="254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459" name="Object 1"/>
            <p:cNvGraphicFramePr/>
            <p:nvPr/>
          </p:nvGraphicFramePr>
          <p:xfrm>
            <a:off x="1682" y="3661"/>
            <a:ext cx="90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r:id="rId4" imgW="711200" imgH="419100" progId="Equation.DSMT4">
                    <p:embed/>
                  </p:oleObj>
                </mc:Choice>
                <mc:Fallback>
                  <p:oleObj r:id="rId4" imgW="711200" imgH="4191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82" y="3661"/>
                          <a:ext cx="902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Text Box 37"/>
            <p:cNvSpPr txBox="1"/>
            <p:nvPr/>
          </p:nvSpPr>
          <p:spPr>
            <a:xfrm>
              <a:off x="596" y="3417"/>
              <a:ext cx="3666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lvl="1" eaLnBrk="1" hangingPunct="1"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若记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P(B|A)=x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，则应有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P(A):P(AB)=1:x</a:t>
              </a:r>
            </a:p>
            <a:p>
              <a:pPr lvl="1" eaLnBrk="1" hangingPunct="1"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解得：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2670"/>
            <a:ext cx="10330815" cy="52952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91182" name="Rectangle 46"/>
          <p:cNvSpPr/>
          <p:nvPr/>
        </p:nvSpPr>
        <p:spPr>
          <a:xfrm>
            <a:off x="2080260" y="4878070"/>
            <a:ext cx="8694738" cy="1716088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94" name="Rectangle 3"/>
          <p:cNvSpPr>
            <a:spLocks noGrp="1" noRot="1"/>
          </p:cNvSpPr>
          <p:nvPr/>
        </p:nvSpPr>
        <p:spPr>
          <a:xfrm>
            <a:off x="1882140" y="1231583"/>
            <a:ext cx="9396413" cy="21066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dirty="0"/>
              <a:t>	定义：</a:t>
            </a:r>
          </a:p>
          <a:p>
            <a:pPr eaLnBrk="1" hangingPunct="1">
              <a:buNone/>
            </a:pPr>
            <a:r>
              <a:rPr lang="zh-CN" altLang="en-US" sz="2800" dirty="0"/>
              <a:t>	由上面讨论知，</a:t>
            </a:r>
            <a:r>
              <a:rPr lang="en-US" altLang="zh-CN" sz="2800">
                <a:latin typeface="宋体" panose="02010600030101010101" pitchFamily="2" charset="-122"/>
              </a:rPr>
              <a:t>P(B|A)</a:t>
            </a:r>
            <a:r>
              <a:rPr lang="zh-CN" altLang="en-US" sz="2800" dirty="0"/>
              <a:t>应具有概率的所有性质。</a:t>
            </a:r>
          </a:p>
          <a:p>
            <a:pPr eaLnBrk="1" hangingPunct="1">
              <a:buNone/>
            </a:pPr>
            <a:r>
              <a:rPr lang="zh-CN" altLang="en-US" sz="2800" dirty="0"/>
              <a:t>   例如：</a:t>
            </a:r>
          </a:p>
        </p:txBody>
      </p:sp>
      <p:graphicFrame>
        <p:nvGraphicFramePr>
          <p:cNvPr id="20482" name="Object 2048"/>
          <p:cNvGraphicFramePr/>
          <p:nvPr/>
        </p:nvGraphicFramePr>
        <p:xfrm>
          <a:off x="1882140" y="104267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127635" imgH="198755" progId="Equation.DSMT4">
                  <p:embed/>
                </p:oleObj>
              </mc:Choice>
              <mc:Fallback>
                <p:oleObj r:id="rId3" imgW="127635" imgH="198755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140" y="104267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5217" name="Object 2049"/>
          <p:cNvGraphicFramePr/>
          <p:nvPr/>
        </p:nvGraphicFramePr>
        <p:xfrm>
          <a:off x="3354705" y="2338388"/>
          <a:ext cx="28940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1384300" imgH="228600" progId="Equation.DSMT4">
                  <p:embed/>
                </p:oleObj>
              </mc:Choice>
              <mc:Fallback>
                <p:oleObj r:id="rId5" imgW="1384300" imgH="228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4705" y="2338388"/>
                        <a:ext cx="289401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5218" name="Object 2050"/>
          <p:cNvGraphicFramePr/>
          <p:nvPr/>
        </p:nvGraphicFramePr>
        <p:xfrm>
          <a:off x="3345180" y="2962275"/>
          <a:ext cx="5976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7" imgW="2829560" imgH="203200" progId="Equation.DSMT4">
                  <p:embed/>
                </p:oleObj>
              </mc:Choice>
              <mc:Fallback>
                <p:oleObj r:id="rId7" imgW="2829560" imgH="2032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5180" y="2962275"/>
                        <a:ext cx="59769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/>
          <p:nvPr/>
        </p:nvGrpSpPr>
        <p:grpSpPr>
          <a:xfrm>
            <a:off x="3345180" y="3532188"/>
            <a:ext cx="4154488" cy="422275"/>
            <a:chOff x="748" y="1854"/>
            <a:chExt cx="2677" cy="306"/>
          </a:xfrm>
        </p:grpSpPr>
        <p:graphicFrame>
          <p:nvGraphicFramePr>
            <p:cNvPr id="20490" name="Object 2056"/>
            <p:cNvGraphicFramePr/>
            <p:nvPr/>
          </p:nvGraphicFramePr>
          <p:xfrm>
            <a:off x="748" y="1854"/>
            <a:ext cx="63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r:id="rId9" imgW="431165" imgH="177800" progId="Equation.DSMT4">
                    <p:embed/>
                  </p:oleObj>
                </mc:Choice>
                <mc:Fallback>
                  <p:oleObj r:id="rId9" imgW="431165" imgH="177800" progId="Equation.DSMT4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8" y="1854"/>
                          <a:ext cx="635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2057"/>
            <p:cNvGraphicFramePr/>
            <p:nvPr/>
          </p:nvGraphicFramePr>
          <p:xfrm>
            <a:off x="1429" y="1867"/>
            <a:ext cx="199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r:id="rId11" imgW="1383030" imgH="203200" progId="Equation.DSMT4">
                    <p:embed/>
                  </p:oleObj>
                </mc:Choice>
                <mc:Fallback>
                  <p:oleObj r:id="rId11" imgW="1383030" imgH="2032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9" y="1867"/>
                          <a:ext cx="199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5219" name="Object 2051"/>
          <p:cNvGraphicFramePr/>
          <p:nvPr/>
        </p:nvGraphicFramePr>
        <p:xfrm>
          <a:off x="2118678" y="4878070"/>
          <a:ext cx="5653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13" imgW="2525395" imgH="203200" progId="Equation.DSMT4">
                  <p:embed/>
                </p:oleObj>
              </mc:Choice>
              <mc:Fallback>
                <p:oleObj r:id="rId13" imgW="2525395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678" y="4878070"/>
                        <a:ext cx="56530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5220" name="Object 2052"/>
          <p:cNvGraphicFramePr/>
          <p:nvPr/>
        </p:nvGraphicFramePr>
        <p:xfrm>
          <a:off x="2112328" y="5443220"/>
          <a:ext cx="4826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15" imgW="2131695" imgH="203200" progId="Equation.DSMT4">
                  <p:embed/>
                </p:oleObj>
              </mc:Choice>
              <mc:Fallback>
                <p:oleObj r:id="rId15" imgW="2131695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2328" y="5443220"/>
                        <a:ext cx="48260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5221" name="Object 2053"/>
          <p:cNvGraphicFramePr/>
          <p:nvPr/>
        </p:nvGraphicFramePr>
        <p:xfrm>
          <a:off x="2078990" y="5938520"/>
          <a:ext cx="8588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17" imgW="3860800" imgH="228600" progId="Equation.DSMT4">
                  <p:embed/>
                </p:oleObj>
              </mc:Choice>
              <mc:Fallback>
                <p:oleObj r:id="rId17" imgW="3860800" imgH="2286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8990" y="5938520"/>
                        <a:ext cx="858837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6" name="Group 20"/>
          <p:cNvGrpSpPr/>
          <p:nvPr/>
        </p:nvGrpSpPr>
        <p:grpSpPr>
          <a:xfrm>
            <a:off x="3536315" y="1135063"/>
            <a:ext cx="3600450" cy="774700"/>
            <a:chOff x="1020" y="391"/>
            <a:chExt cx="2268" cy="488"/>
          </a:xfrm>
        </p:grpSpPr>
        <p:graphicFrame>
          <p:nvGraphicFramePr>
            <p:cNvPr id="20488" name="Object 2054"/>
            <p:cNvGraphicFramePr/>
            <p:nvPr/>
          </p:nvGraphicFramePr>
          <p:xfrm>
            <a:off x="1020" y="391"/>
            <a:ext cx="131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r:id="rId19" imgW="1129665" imgH="419100" progId="Equation.DSMT4">
                    <p:embed/>
                  </p:oleObj>
                </mc:Choice>
                <mc:Fallback>
                  <p:oleObj r:id="rId19" imgW="1129665" imgH="4191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20" y="391"/>
                          <a:ext cx="1315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2055"/>
            <p:cNvGraphicFramePr/>
            <p:nvPr/>
          </p:nvGraphicFramePr>
          <p:xfrm>
            <a:off x="2608" y="527"/>
            <a:ext cx="68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r:id="rId21" imgW="583565" imgH="203200" progId="Equation.DSMT4">
                    <p:embed/>
                  </p:oleObj>
                </mc:Choice>
                <mc:Fallback>
                  <p:oleObj r:id="rId21" imgW="583565" imgH="2032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08" y="527"/>
                          <a:ext cx="680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7" name="Litebulb"/>
          <p:cNvSpPr>
            <a:spLocks noEditPoints="1"/>
          </p:cNvSpPr>
          <p:nvPr/>
        </p:nvSpPr>
        <p:spPr>
          <a:xfrm>
            <a:off x="2118995" y="1393190"/>
            <a:ext cx="185738" cy="258763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92869" y="0"/>
              </a:cxn>
              <a:cxn ang="0">
                <a:pos x="185738" y="93227"/>
              </a:cxn>
              <a:cxn ang="0">
                <a:pos x="0" y="93227"/>
              </a:cxn>
              <a:cxn ang="0">
                <a:pos x="92869" y="258763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98" name="Rectangle 45"/>
          <p:cNvSpPr/>
          <p:nvPr/>
        </p:nvSpPr>
        <p:spPr>
          <a:xfrm>
            <a:off x="3239135" y="1135380"/>
            <a:ext cx="3897313" cy="690563"/>
          </a:xfrm>
          <a:prstGeom prst="rect">
            <a:avLst/>
          </a:prstGeom>
          <a:noFill/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1183" name="Rectangle 47"/>
          <p:cNvSpPr>
            <a:spLocks noRot="1"/>
          </p:cNvSpPr>
          <p:nvPr/>
        </p:nvSpPr>
        <p:spPr>
          <a:xfrm>
            <a:off x="1761490" y="3954463"/>
            <a:ext cx="9144000" cy="1063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乘法公式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当下面的条件概率都有意义时：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8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8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2" grpId="0" bldLvl="0" animBg="1"/>
      <p:bldP spid="91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594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1515" name="Rectangle 3"/>
          <p:cNvSpPr>
            <a:spLocks noGrp="1" noRot="1"/>
          </p:cNvSpPr>
          <p:nvPr/>
        </p:nvSpPr>
        <p:spPr>
          <a:xfrm>
            <a:off x="2022793" y="1099503"/>
            <a:ext cx="8578850" cy="18018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55" indent="-97155" eaLnBrk="1" hangingPunct="1">
              <a:buBlip>
                <a:blip r:embed="rId3"/>
              </a:buBlip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例：某厂生产的产品能直接出厂的概率为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70%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，余下	 的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30%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的产品要调试后再定，已知调试后有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80%	 	 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的产品可以出厂，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的产品要报废。求该厂产	 品的报废率。</a:t>
            </a:r>
          </a:p>
        </p:txBody>
      </p:sp>
      <p:graphicFrame>
        <p:nvGraphicFramePr>
          <p:cNvPr id="2186240" name="Object 0"/>
          <p:cNvGraphicFramePr/>
          <p:nvPr/>
        </p:nvGraphicFramePr>
        <p:xfrm>
          <a:off x="7734935" y="3088640"/>
          <a:ext cx="1711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4" imgW="774065" imgH="228600" progId="Equation.DSMT4">
                  <p:embed/>
                </p:oleObj>
              </mc:Choice>
              <mc:Fallback>
                <p:oleObj r:id="rId4" imgW="774065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34935" y="3088640"/>
                        <a:ext cx="1711325" cy="504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"/>
          <p:cNvGraphicFramePr/>
          <p:nvPr/>
        </p:nvGraphicFramePr>
        <p:xfrm>
          <a:off x="1852930" y="69469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6" imgW="127635" imgH="198755" progId="Equation.DSMT4">
                  <p:embed/>
                </p:oleObj>
              </mc:Choice>
              <mc:Fallback>
                <p:oleObj r:id="rId6" imgW="127635" imgH="19875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2930" y="69469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6242" name="Object 2"/>
          <p:cNvGraphicFramePr/>
          <p:nvPr/>
        </p:nvGraphicFramePr>
        <p:xfrm>
          <a:off x="3091498" y="3577590"/>
          <a:ext cx="2824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8" imgW="1295400" imgH="228600" progId="Equation.DSMT4">
                  <p:embed/>
                </p:oleObj>
              </mc:Choice>
              <mc:Fallback>
                <p:oleObj r:id="rId8" imgW="1295400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1498" y="3577590"/>
                        <a:ext cx="2824162" cy="498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6243" name="Object 3"/>
          <p:cNvGraphicFramePr/>
          <p:nvPr/>
        </p:nvGraphicFramePr>
        <p:xfrm>
          <a:off x="3751898" y="4204653"/>
          <a:ext cx="4505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10" imgW="2082800" imgH="228600" progId="Equation.DSMT4">
                  <p:embed/>
                </p:oleObj>
              </mc:Choice>
              <mc:Fallback>
                <p:oleObj r:id="rId10" imgW="2082800" imgH="2286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51898" y="4204653"/>
                        <a:ext cx="45053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6244" name="Object 4"/>
          <p:cNvGraphicFramePr/>
          <p:nvPr/>
        </p:nvGraphicFramePr>
        <p:xfrm>
          <a:off x="3796348" y="4731703"/>
          <a:ext cx="346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12" imgW="1534160" imgH="177800" progId="Equation.DSMT4">
                  <p:embed/>
                </p:oleObj>
              </mc:Choice>
              <mc:Fallback>
                <p:oleObj r:id="rId12" imgW="1534160" imgH="1778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6348" y="4731703"/>
                        <a:ext cx="346868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5946775" y="1741170"/>
            <a:ext cx="4265613" cy="2020888"/>
            <a:chOff x="2744" y="1207"/>
            <a:chExt cx="2676" cy="1543"/>
          </a:xfrm>
        </p:grpSpPr>
        <p:graphicFrame>
          <p:nvGraphicFramePr>
            <p:cNvPr id="21513" name="Object 7"/>
            <p:cNvGraphicFramePr/>
            <p:nvPr/>
          </p:nvGraphicFramePr>
          <p:xfrm>
            <a:off x="4831" y="1389"/>
            <a:ext cx="27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r:id="rId14" imgW="254000" imgH="190500" progId="Equation.DSMT4">
                    <p:embed/>
                  </p:oleObj>
                </mc:Choice>
                <mc:Fallback>
                  <p:oleObj r:id="rId14" imgW="254000" imgH="1905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31" y="1389"/>
                          <a:ext cx="27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9" name="Group 20"/>
            <p:cNvGrpSpPr/>
            <p:nvPr/>
          </p:nvGrpSpPr>
          <p:grpSpPr>
            <a:xfrm>
              <a:off x="2744" y="1207"/>
              <a:ext cx="2676" cy="1543"/>
              <a:chOff x="2744" y="1207"/>
              <a:chExt cx="2676" cy="1543"/>
            </a:xfrm>
          </p:grpSpPr>
          <p:sp>
            <p:nvSpPr>
              <p:cNvPr id="21520" name="AutoShape 14"/>
              <p:cNvSpPr/>
              <p:nvPr/>
            </p:nvSpPr>
            <p:spPr>
              <a:xfrm>
                <a:off x="3833" y="1207"/>
                <a:ext cx="1587" cy="817"/>
              </a:xfrm>
              <a:prstGeom prst="irregularSeal2">
                <a:avLst/>
              </a:prstGeom>
              <a:noFill/>
              <a:ln w="9525" cap="flat" cmpd="sng">
                <a:solidFill>
                  <a:srgbClr val="FF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buClr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∵</a:t>
                </a:r>
                <a:r>
                  <a:rPr lang="en-US" altLang="zh-CN" b="1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AB</a:t>
                </a:r>
                <a:r>
                  <a:rPr lang="zh-CN" altLang="en-US" dirty="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与</a:t>
                </a:r>
              </a:p>
              <a:p>
                <a:pPr algn="ctr" fontAlgn="t">
                  <a:spcBef>
                    <a:spcPct val="0"/>
                  </a:spcBef>
                  <a:buClrTx/>
                  <a:buNone/>
                </a:pPr>
                <a:r>
                  <a:rPr lang="zh-CN" altLang="en-US" dirty="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不相容</a:t>
                </a:r>
              </a:p>
            </p:txBody>
          </p:sp>
          <p:grpSp>
            <p:nvGrpSpPr>
              <p:cNvPr id="21521" name="Group 19"/>
              <p:cNvGrpSpPr/>
              <p:nvPr/>
            </p:nvGrpSpPr>
            <p:grpSpPr>
              <a:xfrm>
                <a:off x="2744" y="1888"/>
                <a:ext cx="1451" cy="862"/>
                <a:chOff x="2744" y="1842"/>
                <a:chExt cx="1451" cy="862"/>
              </a:xfrm>
            </p:grpSpPr>
            <p:sp>
              <p:nvSpPr>
                <p:cNvPr id="21522" name="Line 17"/>
                <p:cNvSpPr/>
                <p:nvPr/>
              </p:nvSpPr>
              <p:spPr>
                <a:xfrm flipV="1">
                  <a:off x="2744" y="1888"/>
                  <a:ext cx="1451" cy="816"/>
                </a:xfrm>
                <a:prstGeom prst="line">
                  <a:avLst/>
                </a:prstGeom>
                <a:ln w="952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3" name="Line 18"/>
                <p:cNvSpPr/>
                <p:nvPr/>
              </p:nvSpPr>
              <p:spPr>
                <a:xfrm flipV="1">
                  <a:off x="2744" y="1842"/>
                  <a:ext cx="1225" cy="862"/>
                </a:xfrm>
                <a:prstGeom prst="line">
                  <a:avLst/>
                </a:prstGeom>
                <a:ln w="9525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94235" name="AutoShape 27"/>
          <p:cNvSpPr/>
          <p:nvPr/>
        </p:nvSpPr>
        <p:spPr>
          <a:xfrm>
            <a:off x="2084705" y="5651818"/>
            <a:ext cx="1439863" cy="754062"/>
          </a:xfrm>
          <a:prstGeom prst="cloudCallout">
            <a:avLst>
              <a:gd name="adj1" fmla="val 77894"/>
              <a:gd name="adj2" fmla="val -128315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利用乘法公式</a:t>
            </a:r>
          </a:p>
        </p:txBody>
      </p:sp>
      <p:graphicFrame>
        <p:nvGraphicFramePr>
          <p:cNvPr id="2186245" name="Object 5"/>
          <p:cNvGraphicFramePr/>
          <p:nvPr/>
        </p:nvGraphicFramePr>
        <p:xfrm>
          <a:off x="5912485" y="3595053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16" imgW="1129665" imgH="228600" progId="Equation.DSMT4">
                  <p:embed/>
                </p:oleObj>
              </mc:Choice>
              <mc:Fallback>
                <p:oleObj r:id="rId16" imgW="1129665" imgH="2286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12485" y="3595053"/>
                        <a:ext cx="2451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Rectangle 29"/>
          <p:cNvSpPr>
            <a:spLocks noRot="1"/>
          </p:cNvSpPr>
          <p:nvPr/>
        </p:nvSpPr>
        <p:spPr>
          <a:xfrm>
            <a:off x="2116455" y="2246313"/>
            <a:ext cx="8578850" cy="2157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97155" indent="-97155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解：设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生产的产品要报废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  <a:p>
            <a:pPr marL="97155" indent="-97155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		    B={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生产的产品要调试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  <a:p>
            <a:pPr marL="97155" indent="-97155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已知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P(B)=0.3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P(A|B)=0.2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  <a:p>
            <a:pPr marL="97155" indent="-97155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86246" name="Object 6"/>
          <p:cNvGraphicFramePr/>
          <p:nvPr/>
        </p:nvGraphicFramePr>
        <p:xfrm>
          <a:off x="3524885" y="5180965"/>
          <a:ext cx="68087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18" imgW="2843530" imgH="482600" progId="Equation.DSMT4">
                  <p:embed/>
                </p:oleObj>
              </mc:Choice>
              <mc:Fallback>
                <p:oleObj r:id="rId18" imgW="2843530" imgH="482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24885" y="5180965"/>
                        <a:ext cx="6808788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5" grpId="0" bldLvl="0" animBg="1"/>
      <p:bldP spid="94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3145"/>
            <a:ext cx="10330815" cy="534797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随机试验</a:t>
            </a:r>
          </a:p>
        </p:txBody>
      </p:sp>
      <p:sp>
        <p:nvSpPr>
          <p:cNvPr id="13315" name="Rectangle 3"/>
          <p:cNvSpPr>
            <a:spLocks noGrp="1" noRot="1"/>
          </p:cNvSpPr>
          <p:nvPr/>
        </p:nvSpPr>
        <p:spPr>
          <a:xfrm>
            <a:off x="1880870" y="2185035"/>
            <a:ext cx="8429625" cy="17827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确定性现象：结果确定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不确定性现象：结果不确定</a:t>
            </a:r>
          </a:p>
          <a:p>
            <a:pPr eaLnBrk="1" hangingPunct="1">
              <a:buNone/>
            </a:pPr>
            <a:endParaRPr lang="en-US" altLang="zh-CN"/>
          </a:p>
        </p:txBody>
      </p:sp>
      <p:grpSp>
        <p:nvGrpSpPr>
          <p:cNvPr id="2" name="Group 8"/>
          <p:cNvGrpSpPr/>
          <p:nvPr/>
        </p:nvGrpSpPr>
        <p:grpSpPr>
          <a:xfrm>
            <a:off x="7794308" y="1127760"/>
            <a:ext cx="2016125" cy="1081088"/>
            <a:chOff x="3969" y="889"/>
            <a:chExt cx="1270" cy="681"/>
          </a:xfrm>
        </p:grpSpPr>
        <p:sp>
          <p:nvSpPr>
            <p:cNvPr id="58381" name="AutoShape 4"/>
            <p:cNvSpPr/>
            <p:nvPr/>
          </p:nvSpPr>
          <p:spPr>
            <a:xfrm>
              <a:off x="3969" y="976"/>
              <a:ext cx="136" cy="454"/>
            </a:xfrm>
            <a:prstGeom prst="leftBrace">
              <a:avLst>
                <a:gd name="adj1" fmla="val 278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8382" name="Text Box 5"/>
            <p:cNvSpPr txBox="1"/>
            <p:nvPr/>
          </p:nvSpPr>
          <p:spPr>
            <a:xfrm>
              <a:off x="4137" y="889"/>
              <a:ext cx="96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确定性现象</a:t>
              </a:r>
            </a:p>
          </p:txBody>
        </p:sp>
        <p:sp>
          <p:nvSpPr>
            <p:cNvPr id="58383" name="Text Box 6"/>
            <p:cNvSpPr txBox="1"/>
            <p:nvPr/>
          </p:nvSpPr>
          <p:spPr>
            <a:xfrm>
              <a:off x="4105" y="1339"/>
              <a:ext cx="11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不确定性现象</a:t>
              </a:r>
            </a:p>
          </p:txBody>
        </p:sp>
      </p:grpSp>
      <p:sp>
        <p:nvSpPr>
          <p:cNvPr id="13322" name="Text Box 10"/>
          <p:cNvSpPr txBox="1"/>
          <p:nvPr/>
        </p:nvSpPr>
        <p:spPr>
          <a:xfrm>
            <a:off x="7943533" y="4572635"/>
            <a:ext cx="1625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确定</a:t>
            </a:r>
          </a:p>
        </p:txBody>
      </p:sp>
      <p:sp>
        <p:nvSpPr>
          <p:cNvPr id="13323" name="Text Box 11"/>
          <p:cNvSpPr txBox="1"/>
          <p:nvPr/>
        </p:nvSpPr>
        <p:spPr>
          <a:xfrm>
            <a:off x="6235383" y="5077460"/>
            <a:ext cx="2428875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不确定</a:t>
            </a:r>
          </a:p>
        </p:txBody>
      </p:sp>
      <p:sp>
        <p:nvSpPr>
          <p:cNvPr id="13324" name="Text Box 12"/>
          <p:cNvSpPr txBox="1"/>
          <p:nvPr/>
        </p:nvSpPr>
        <p:spPr>
          <a:xfrm>
            <a:off x="6219508" y="5582285"/>
            <a:ext cx="21463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</a:rPr>
              <a:t>不确定</a:t>
            </a:r>
          </a:p>
        </p:txBody>
      </p:sp>
      <p:sp>
        <p:nvSpPr>
          <p:cNvPr id="13325" name="Rectangle 13"/>
          <p:cNvSpPr>
            <a:spLocks noRot="1"/>
          </p:cNvSpPr>
          <p:nvPr/>
        </p:nvSpPr>
        <p:spPr>
          <a:xfrm>
            <a:off x="1974533" y="1442085"/>
            <a:ext cx="8429625" cy="557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自然界与社会生活中的两类现象</a:t>
            </a:r>
          </a:p>
        </p:txBody>
      </p:sp>
      <p:sp>
        <p:nvSpPr>
          <p:cNvPr id="13326" name="Rectangle 14"/>
          <p:cNvSpPr>
            <a:spLocks noRot="1"/>
          </p:cNvSpPr>
          <p:nvPr/>
        </p:nvSpPr>
        <p:spPr>
          <a:xfrm>
            <a:off x="1822133" y="4091623"/>
            <a:ext cx="8429625" cy="1023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例：</a:t>
            </a:r>
          </a:p>
          <a:p>
            <a:pPr marL="1143000" lvl="2" indent="-22860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向上抛出的物体会掉落到地上</a:t>
            </a:r>
          </a:p>
        </p:txBody>
      </p:sp>
      <p:sp>
        <p:nvSpPr>
          <p:cNvPr id="13327" name="Rectangle 15"/>
          <p:cNvSpPr>
            <a:spLocks noRot="1"/>
          </p:cNvSpPr>
          <p:nvPr/>
        </p:nvSpPr>
        <p:spPr>
          <a:xfrm>
            <a:off x="1822133" y="4617085"/>
            <a:ext cx="8429625" cy="984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0" lvl="2" indent="-22860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明天天气状况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28" name="Rectangle 16"/>
          <p:cNvSpPr>
            <a:spLocks noRot="1"/>
          </p:cNvSpPr>
          <p:nvPr/>
        </p:nvSpPr>
        <p:spPr>
          <a:xfrm>
            <a:off x="1822133" y="5123498"/>
            <a:ext cx="8429625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</a:p>
          <a:p>
            <a:pPr marL="1143000" lvl="2" indent="-22860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买了彩票会中奖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8220"/>
            <a:ext cx="10330815" cy="53975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2539" name="Rectangle 3"/>
          <p:cNvSpPr>
            <a:spLocks noGrp="1" noRot="1"/>
          </p:cNvSpPr>
          <p:nvPr/>
        </p:nvSpPr>
        <p:spPr>
          <a:xfrm>
            <a:off x="2047875" y="998220"/>
            <a:ext cx="8677275" cy="1993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Blip>
                <a:blip r:embed="rId3"/>
              </a:buBlip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1E1169"/>
                </a:solidFill>
                <a:latin typeface="宋体" panose="02010600030101010101" pitchFamily="2" charset="-122"/>
              </a:rPr>
              <a:t>例：某行业进行专业劳动技能考核，一个月安排一次，每人	最多参加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1E1169"/>
                </a:solidFill>
                <a:latin typeface="宋体" panose="02010600030101010101" pitchFamily="2" charset="-122"/>
              </a:rPr>
              <a:t>次；某人第一次参加能通过的概率为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60%</a:t>
            </a:r>
            <a:r>
              <a:rPr lang="zh-CN" altLang="en-US" sz="2000" dirty="0">
                <a:solidFill>
                  <a:srgbClr val="1E1169"/>
                </a:solidFill>
                <a:latin typeface="宋体" panose="02010600030101010101" pitchFamily="2" charset="-122"/>
              </a:rPr>
              <a:t>；如	果第一次未通过就去参加第二次，这时能通过的概率为	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sz="2000" dirty="0">
                <a:solidFill>
                  <a:srgbClr val="1E1169"/>
                </a:solidFill>
                <a:latin typeface="宋体" panose="02010600030101010101" pitchFamily="2" charset="-122"/>
              </a:rPr>
              <a:t>；如果第二次再未通过，则去参加第三次，此时能通	过的概率为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sz="2000" dirty="0">
                <a:solidFill>
                  <a:srgbClr val="1E1169"/>
                </a:solidFill>
                <a:latin typeface="宋体" panose="02010600030101010101" pitchFamily="2" charset="-122"/>
              </a:rPr>
              <a:t>。求这人能通过考核的概率。</a:t>
            </a:r>
          </a:p>
        </p:txBody>
      </p:sp>
      <p:graphicFrame>
        <p:nvGraphicFramePr>
          <p:cNvPr id="2187264" name="Object 0"/>
          <p:cNvGraphicFramePr/>
          <p:nvPr/>
        </p:nvGraphicFramePr>
        <p:xfrm>
          <a:off x="5948680" y="2853690"/>
          <a:ext cx="27336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4" imgW="1447165" imgH="241300" progId="Equation.DSMT4">
                  <p:embed/>
                </p:oleObj>
              </mc:Choice>
              <mc:Fallback>
                <p:oleObj r:id="rId4" imgW="1447165" imgH="2413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8680" y="2853690"/>
                        <a:ext cx="2733675" cy="455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7266" name="Object 2"/>
          <p:cNvGraphicFramePr/>
          <p:nvPr/>
        </p:nvGraphicFramePr>
        <p:xfrm>
          <a:off x="2948940" y="3400425"/>
          <a:ext cx="438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6" imgW="2246630" imgH="241300" progId="Equation.DSMT4">
                  <p:embed/>
                </p:oleObj>
              </mc:Choice>
              <mc:Fallback>
                <p:oleObj r:id="rId6" imgW="2246630" imgH="2413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8940" y="3400425"/>
                        <a:ext cx="4381500" cy="469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7267" name="Object 3"/>
          <p:cNvGraphicFramePr/>
          <p:nvPr/>
        </p:nvGraphicFramePr>
        <p:xfrm>
          <a:off x="3693160" y="3975735"/>
          <a:ext cx="6176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8" imgW="3516630" imgH="241300" progId="Equation.DSMT4">
                  <p:embed/>
                </p:oleObj>
              </mc:Choice>
              <mc:Fallback>
                <p:oleObj r:id="rId8" imgW="3516630" imgH="241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3160" y="3975735"/>
                        <a:ext cx="6176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7268" name="Object 4"/>
          <p:cNvGraphicFramePr/>
          <p:nvPr/>
        </p:nvGraphicFramePr>
        <p:xfrm>
          <a:off x="3691573" y="4556760"/>
          <a:ext cx="51371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10" imgW="2484755" imgH="177800" progId="Equation.DSMT4">
                  <p:embed/>
                </p:oleObj>
              </mc:Choice>
              <mc:Fallback>
                <p:oleObj r:id="rId10" imgW="2484755" imgH="1778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1573" y="4556760"/>
                        <a:ext cx="5137150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7269" name="Object 5"/>
          <p:cNvGraphicFramePr/>
          <p:nvPr/>
        </p:nvGraphicFramePr>
        <p:xfrm>
          <a:off x="2529523" y="5223510"/>
          <a:ext cx="8243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12" imgW="3960495" imgH="241300" progId="Equation.DSMT4">
                  <p:embed/>
                </p:oleObj>
              </mc:Choice>
              <mc:Fallback>
                <p:oleObj r:id="rId12" imgW="3960495" imgH="2413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29523" y="5223510"/>
                        <a:ext cx="824388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7270" name="Object 6"/>
          <p:cNvGraphicFramePr/>
          <p:nvPr/>
        </p:nvGraphicFramePr>
        <p:xfrm>
          <a:off x="3255010" y="5791835"/>
          <a:ext cx="33766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14" imgW="1623060" imgH="177800" progId="Equation.DSMT4">
                  <p:embed/>
                </p:oleObj>
              </mc:Choice>
              <mc:Fallback>
                <p:oleObj r:id="rId14" imgW="1623060" imgH="1778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55010" y="5791835"/>
                        <a:ext cx="337661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/>
          <p:nvPr/>
        </p:nvGrpSpPr>
        <p:grpSpPr>
          <a:xfrm>
            <a:off x="8730298" y="2100898"/>
            <a:ext cx="1439862" cy="936625"/>
            <a:chOff x="4636" y="1130"/>
            <a:chExt cx="907" cy="590"/>
          </a:xfrm>
        </p:grpSpPr>
        <p:sp>
          <p:nvSpPr>
            <p:cNvPr id="22543" name="AutoShape 22"/>
            <p:cNvSpPr/>
            <p:nvPr/>
          </p:nvSpPr>
          <p:spPr>
            <a:xfrm>
              <a:off x="4636" y="1130"/>
              <a:ext cx="907" cy="590"/>
            </a:xfrm>
            <a:prstGeom prst="wedgeRoundRectCallout">
              <a:avLst>
                <a:gd name="adj1" fmla="val -70949"/>
                <a:gd name="adj2" fmla="val 158815"/>
                <a:gd name="adj3" fmla="val 16667"/>
              </a:avLst>
            </a:prstGeom>
            <a:noFill/>
            <a:ln w="190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endParaRPr lang="zh-CN" altLang="zh-CN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2537" name="Object 7"/>
            <p:cNvGraphicFramePr/>
            <p:nvPr/>
          </p:nvGraphicFramePr>
          <p:xfrm>
            <a:off x="4751" y="1155"/>
            <a:ext cx="65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r:id="rId16" imgW="876300" imgH="685800" progId="Equation.DSMT4">
                    <p:embed/>
                  </p:oleObj>
                </mc:Choice>
                <mc:Fallback>
                  <p:oleObj r:id="rId16" imgW="876300" imgH="6858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51" y="1155"/>
                          <a:ext cx="657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33" name="Rectangle 29"/>
          <p:cNvSpPr>
            <a:spLocks noRot="1"/>
          </p:cNvSpPr>
          <p:nvPr/>
        </p:nvSpPr>
        <p:spPr>
          <a:xfrm>
            <a:off x="2173605" y="2307273"/>
            <a:ext cx="8677275" cy="13700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解：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设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={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这人第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次通过考核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i=1,2,3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	   A={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这人通过考核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98334" name="Rectangle 30"/>
          <p:cNvSpPr>
            <a:spLocks noRot="1"/>
          </p:cNvSpPr>
          <p:nvPr/>
        </p:nvSpPr>
        <p:spPr>
          <a:xfrm>
            <a:off x="2366010" y="4634548"/>
            <a:ext cx="1138238" cy="538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亦可：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8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3" grpId="0"/>
      <p:bldP spid="983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3785"/>
            <a:ext cx="10330815" cy="53295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3563" name="Rectangle 3"/>
          <p:cNvSpPr>
            <a:spLocks noGrp="1" noRot="1"/>
          </p:cNvSpPr>
          <p:nvPr/>
        </p:nvSpPr>
        <p:spPr>
          <a:xfrm>
            <a:off x="1757045" y="1073468"/>
            <a:ext cx="8728075" cy="10048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Blip>
                <a:blip r:embed="rId3"/>
              </a:buBlip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例：从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52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张牌中任取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张，采用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放回抽样，（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）不放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  回抽样，求恰是“一红一黑”的概率。</a:t>
            </a:r>
          </a:p>
        </p:txBody>
      </p:sp>
      <p:graphicFrame>
        <p:nvGraphicFramePr>
          <p:cNvPr id="2188289" name="Object 1"/>
          <p:cNvGraphicFramePr/>
          <p:nvPr/>
        </p:nvGraphicFramePr>
        <p:xfrm>
          <a:off x="2722245" y="3180080"/>
          <a:ext cx="3001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1447165" imgH="241300" progId="Equation.DSMT4">
                  <p:embed/>
                </p:oleObj>
              </mc:Choice>
              <mc:Fallback>
                <p:oleObj r:id="rId4" imgW="1447165" imgH="2413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2245" y="3180080"/>
                        <a:ext cx="3001963" cy="500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8290" name="Object 2"/>
          <p:cNvGraphicFramePr/>
          <p:nvPr/>
        </p:nvGraphicFramePr>
        <p:xfrm>
          <a:off x="3616008" y="3783330"/>
          <a:ext cx="4959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6" imgW="2310130" imgH="241300" progId="Equation.DSMT4">
                  <p:embed/>
                </p:oleObj>
              </mc:Choice>
              <mc:Fallback>
                <p:oleObj r:id="rId6" imgW="2310130" imgH="2413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008" y="3783330"/>
                        <a:ext cx="495935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8291" name="Object 3"/>
          <p:cNvGraphicFramePr/>
          <p:nvPr/>
        </p:nvGraphicFramePr>
        <p:xfrm>
          <a:off x="4965700" y="4662488"/>
          <a:ext cx="4591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8" imgW="2272030" imgH="393700" progId="Equation.DSMT4">
                  <p:embed/>
                </p:oleObj>
              </mc:Choice>
              <mc:Fallback>
                <p:oleObj r:id="rId8" imgW="2272030" imgH="3937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5700" y="4662488"/>
                        <a:ext cx="459105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8292" name="Object 4"/>
          <p:cNvGraphicFramePr/>
          <p:nvPr/>
        </p:nvGraphicFramePr>
        <p:xfrm>
          <a:off x="4973638" y="5478463"/>
          <a:ext cx="51498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10" imgW="2665730" imgH="393700" progId="Equation.DSMT4">
                  <p:embed/>
                </p:oleObj>
              </mc:Choice>
              <mc:Fallback>
                <p:oleObj r:id="rId10" imgW="2665730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73638" y="5478463"/>
                        <a:ext cx="5149850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AutoShape 19"/>
          <p:cNvSpPr/>
          <p:nvPr/>
        </p:nvSpPr>
        <p:spPr>
          <a:xfrm flipH="1" flipV="1">
            <a:off x="1901508" y="4264343"/>
            <a:ext cx="1347787" cy="800100"/>
          </a:xfrm>
          <a:prstGeom prst="wedgeEllipseCallout">
            <a:avLst>
              <a:gd name="adj1" fmla="val -86870"/>
              <a:gd name="adj2" fmla="val 61306"/>
            </a:avLst>
          </a:prstGeom>
          <a:solidFill>
            <a:srgbClr val="CC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/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利用乘法公式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538720" y="2006918"/>
            <a:ext cx="2017713" cy="1008062"/>
            <a:chOff x="4117" y="578"/>
            <a:chExt cx="1271" cy="635"/>
          </a:xfrm>
        </p:grpSpPr>
        <p:sp>
          <p:nvSpPr>
            <p:cNvPr id="23569" name="AutoShape 20"/>
            <p:cNvSpPr/>
            <p:nvPr/>
          </p:nvSpPr>
          <p:spPr>
            <a:xfrm>
              <a:off x="4117" y="578"/>
              <a:ext cx="1271" cy="635"/>
            </a:xfrm>
            <a:prstGeom prst="cloudCallout">
              <a:avLst>
                <a:gd name="adj1" fmla="val -122935"/>
                <a:gd name="adj2" fmla="val 778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zh-CN" altLang="en-US" sz="1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与</a:t>
              </a:r>
            </a:p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zh-CN" altLang="en-US" sz="1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不相容</a:t>
              </a:r>
            </a:p>
          </p:txBody>
        </p:sp>
        <p:grpSp>
          <p:nvGrpSpPr>
            <p:cNvPr id="23570" name="Group 24"/>
            <p:cNvGrpSpPr/>
            <p:nvPr/>
          </p:nvGrpSpPr>
          <p:grpSpPr>
            <a:xfrm>
              <a:off x="4239" y="623"/>
              <a:ext cx="1026" cy="298"/>
              <a:chOff x="3818" y="663"/>
              <a:chExt cx="1026" cy="298"/>
            </a:xfrm>
          </p:grpSpPr>
          <p:graphicFrame>
            <p:nvGraphicFramePr>
              <p:cNvPr id="23560" name="Object 6"/>
              <p:cNvGraphicFramePr/>
              <p:nvPr/>
            </p:nvGraphicFramePr>
            <p:xfrm>
              <a:off x="3818" y="663"/>
              <a:ext cx="390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0" r:id="rId12" imgW="317500" imgH="241300" progId="Equation.DSMT4">
                      <p:embed/>
                    </p:oleObj>
                  </mc:Choice>
                  <mc:Fallback>
                    <p:oleObj r:id="rId12" imgW="317500" imgH="241300" progId="Equation.DSMT4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818" y="663"/>
                            <a:ext cx="390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1" name="Object 7"/>
              <p:cNvGraphicFramePr/>
              <p:nvPr/>
            </p:nvGraphicFramePr>
            <p:xfrm>
              <a:off x="4453" y="663"/>
              <a:ext cx="391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1" r:id="rId14" imgW="317500" imgH="241300" progId="Equation.DSMT4">
                      <p:embed/>
                    </p:oleObj>
                  </mc:Choice>
                  <mc:Fallback>
                    <p:oleObj r:id="rId14" imgW="317500" imgH="241300" progId="Equation.DSMT4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453" y="663"/>
                            <a:ext cx="391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88293" name="Object 5"/>
          <p:cNvGraphicFramePr/>
          <p:nvPr/>
        </p:nvGraphicFramePr>
        <p:xfrm>
          <a:off x="5873433" y="3170555"/>
          <a:ext cx="268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16" imgW="1282065" imgH="241300" progId="Equation.DSMT4">
                  <p:embed/>
                </p:oleObj>
              </mc:Choice>
              <mc:Fallback>
                <p:oleObj r:id="rId16" imgW="1282065" imgH="2413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3433" y="3170555"/>
                        <a:ext cx="26828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4" name="Rectangle 28"/>
          <p:cNvSpPr>
            <a:spLocks noRot="1"/>
          </p:cNvSpPr>
          <p:nvPr/>
        </p:nvSpPr>
        <p:spPr>
          <a:xfrm>
            <a:off x="2634615" y="4856480"/>
            <a:ext cx="8728075" cy="622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）若为放回抽样：</a:t>
            </a:r>
          </a:p>
        </p:txBody>
      </p:sp>
      <p:sp>
        <p:nvSpPr>
          <p:cNvPr id="101405" name="Rectangle 29"/>
          <p:cNvSpPr>
            <a:spLocks noRot="1"/>
          </p:cNvSpPr>
          <p:nvPr/>
        </p:nvSpPr>
        <p:spPr>
          <a:xfrm>
            <a:off x="2421890" y="5634355"/>
            <a:ext cx="8728075" cy="9128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）若为不放回抽样：</a:t>
            </a:r>
          </a:p>
        </p:txBody>
      </p:sp>
      <p:sp>
        <p:nvSpPr>
          <p:cNvPr id="101406" name="Rectangle 30"/>
          <p:cNvSpPr>
            <a:spLocks noRot="1"/>
          </p:cNvSpPr>
          <p:nvPr/>
        </p:nvSpPr>
        <p:spPr>
          <a:xfrm>
            <a:off x="1717358" y="1897380"/>
            <a:ext cx="8728075" cy="1360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解：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设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={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次取到红牌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i=1,2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 B={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取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张恰是一红一黑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8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bldLvl="0" animBg="1"/>
      <p:bldP spid="101404" grpId="0"/>
      <p:bldP spid="101405" grpId="0"/>
      <p:bldP spid="1014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3778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4581" name="Rectangle 2"/>
          <p:cNvSpPr>
            <a:spLocks noGrp="1" noRot="1"/>
          </p:cNvSpPr>
          <p:nvPr/>
        </p:nvSpPr>
        <p:spPr>
          <a:xfrm>
            <a:off x="1346835" y="1116965"/>
            <a:ext cx="6973888" cy="7921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全概率公式与</a:t>
            </a:r>
            <a:r>
              <a:rPr lang="en-US" altLang="zh-CN" sz="3600" dirty="0" err="1">
                <a:latin typeface="宋体" panose="02010600030101010101" pitchFamily="2" charset="-122"/>
              </a:rPr>
              <a:t>Bayes</a:t>
            </a:r>
            <a:r>
              <a:rPr lang="zh-CN" altLang="en-US" sz="3600" dirty="0"/>
              <a:t>公式</a:t>
            </a:r>
          </a:p>
        </p:txBody>
      </p:sp>
      <p:sp>
        <p:nvSpPr>
          <p:cNvPr id="104451" name="Rectangle 3"/>
          <p:cNvSpPr>
            <a:spLocks noGrp="1" noRot="1"/>
          </p:cNvSpPr>
          <p:nvPr/>
        </p:nvSpPr>
        <p:spPr>
          <a:xfrm>
            <a:off x="2080260" y="934403"/>
            <a:ext cx="8424863" cy="56165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定义：设</a:t>
            </a:r>
            <a:r>
              <a:rPr lang="en-US" altLang="zh-CN" sz="280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为试验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的样本空间，</a:t>
            </a:r>
            <a:r>
              <a:rPr lang="en-US" altLang="zh-CN" sz="2800">
                <a:latin typeface="宋体" panose="02010600030101010101" pitchFamily="2" charset="-122"/>
              </a:rPr>
              <a:t>B</a:t>
            </a:r>
            <a:r>
              <a:rPr lang="en-US" altLang="zh-CN" sz="2800" baseline="-25000">
                <a:latin typeface="宋体" panose="02010600030101010101" pitchFamily="2" charset="-122"/>
              </a:rPr>
              <a:t>1</a:t>
            </a:r>
            <a:r>
              <a:rPr lang="en-US" altLang="zh-CN" sz="2800">
                <a:latin typeface="宋体" panose="02010600030101010101" pitchFamily="2" charset="-122"/>
              </a:rPr>
              <a:t>,B</a:t>
            </a:r>
            <a:r>
              <a:rPr lang="en-US" altLang="zh-CN" sz="2800" baseline="-25000">
                <a:latin typeface="宋体" panose="02010600030101010101" pitchFamily="2" charset="-122"/>
              </a:rPr>
              <a:t>2</a:t>
            </a:r>
            <a:r>
              <a:rPr lang="en-US" altLang="zh-CN" sz="2800">
                <a:latin typeface="宋体" panose="02010600030101010101" pitchFamily="2" charset="-122"/>
              </a:rPr>
              <a:t>,…,</a:t>
            </a:r>
            <a:r>
              <a:rPr lang="en-US" altLang="zh-CN" sz="2800" dirty="0" err="1">
                <a:latin typeface="宋体" panose="02010600030101010101" pitchFamily="2" charset="-122"/>
              </a:rPr>
              <a:t>B</a:t>
            </a:r>
            <a:r>
              <a:rPr lang="en-US" altLang="zh-CN" sz="2800" baseline="-25000" dirty="0" err="1">
                <a:latin typeface="宋体" panose="02010600030101010101" pitchFamily="2" charset="-122"/>
              </a:rPr>
              <a:t>n</a:t>
            </a:r>
            <a:r>
              <a:rPr lang="en-US" altLang="zh-CN" sz="2800" baseline="-25000">
                <a:latin typeface="宋体" panose="02010600030101010101" pitchFamily="2" charset="-122"/>
              </a:rPr>
              <a:t>	   	       	 </a:t>
            </a:r>
            <a:r>
              <a:rPr lang="zh-CN" altLang="en-US" sz="2800" dirty="0">
                <a:latin typeface="宋体" panose="02010600030101010101" pitchFamily="2" charset="-122"/>
              </a:rPr>
              <a:t>为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的一组事件。若：</a:t>
            </a:r>
          </a:p>
          <a:p>
            <a:pPr marL="535305" lvl="1" indent="-355600" eaLnBrk="1" hangingPunct="1">
              <a:buAutoNum type="romanUcPeriod"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535305" lvl="1" indent="-355600" eaLnBrk="1" hangingPunct="1">
              <a:buAutoNum type="romanUcPeriod"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</a:p>
          <a:p>
            <a:pPr marL="535305" lvl="1" indent="-35560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则称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en-US" altLang="zh-CN" baseline="-25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,B</a:t>
            </a:r>
            <a:r>
              <a:rPr lang="en-US" altLang="zh-CN" baseline="-25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,…,</a:t>
            </a:r>
            <a:r>
              <a:rPr lang="en-US" altLang="zh-CN" dirty="0" err="1">
                <a:latin typeface="宋体" panose="02010600030101010101" pitchFamily="2" charset="-122"/>
              </a:rPr>
              <a:t>B</a:t>
            </a:r>
            <a:r>
              <a:rPr lang="en-US" altLang="zh-CN" baseline="-25000" dirty="0" err="1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一个划分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或称为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一组完备事件组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189312" name="Object 0"/>
          <p:cNvGraphicFramePr/>
          <p:nvPr/>
        </p:nvGraphicFramePr>
        <p:xfrm>
          <a:off x="3232785" y="2857183"/>
          <a:ext cx="3548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3" imgW="1612900" imgH="228600" progId="Equation.DSMT4">
                  <p:embed/>
                </p:oleObj>
              </mc:Choice>
              <mc:Fallback>
                <p:oleObj r:id="rId3" imgW="1612900" imgH="228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2785" y="2857183"/>
                        <a:ext cx="3548063" cy="503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9313" name="Object 1"/>
          <p:cNvGraphicFramePr/>
          <p:nvPr/>
        </p:nvGraphicFramePr>
        <p:xfrm>
          <a:off x="3232785" y="3360103"/>
          <a:ext cx="4987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5" imgW="2284730" imgH="241300" progId="Equation.DSMT4">
                  <p:embed/>
                </p:oleObj>
              </mc:Choice>
              <mc:Fallback>
                <p:oleObj r:id="rId5" imgW="2284730" imgH="2413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2785" y="3360103"/>
                        <a:ext cx="4987925" cy="527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/>
          <p:nvPr/>
        </p:nvGrpSpPr>
        <p:grpSpPr>
          <a:xfrm>
            <a:off x="2224723" y="5057140"/>
            <a:ext cx="2735262" cy="1301750"/>
            <a:chOff x="431" y="3154"/>
            <a:chExt cx="1723" cy="820"/>
          </a:xfrm>
        </p:grpSpPr>
        <p:grpSp>
          <p:nvGrpSpPr>
            <p:cNvPr id="24586" name="Group 21"/>
            <p:cNvGrpSpPr/>
            <p:nvPr/>
          </p:nvGrpSpPr>
          <p:grpSpPr>
            <a:xfrm>
              <a:off x="431" y="3158"/>
              <a:ext cx="1723" cy="816"/>
              <a:chOff x="431" y="3158"/>
              <a:chExt cx="1723" cy="816"/>
            </a:xfrm>
          </p:grpSpPr>
          <p:sp>
            <p:nvSpPr>
              <p:cNvPr id="24594" name="Rectangle 8"/>
              <p:cNvSpPr/>
              <p:nvPr/>
            </p:nvSpPr>
            <p:spPr>
              <a:xfrm>
                <a:off x="431" y="3158"/>
                <a:ext cx="1723" cy="816"/>
              </a:xfrm>
              <a:prstGeom prst="rect">
                <a:avLst/>
              </a:prstGeom>
              <a:solidFill>
                <a:srgbClr val="99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4595" name="Group 20"/>
              <p:cNvGrpSpPr/>
              <p:nvPr/>
            </p:nvGrpSpPr>
            <p:grpSpPr>
              <a:xfrm>
                <a:off x="431" y="3158"/>
                <a:ext cx="1723" cy="816"/>
                <a:chOff x="431" y="3158"/>
                <a:chExt cx="1723" cy="816"/>
              </a:xfrm>
            </p:grpSpPr>
            <p:sp>
              <p:nvSpPr>
                <p:cNvPr id="24596" name="Freeform 9"/>
                <p:cNvSpPr/>
                <p:nvPr/>
              </p:nvSpPr>
              <p:spPr>
                <a:xfrm>
                  <a:off x="431" y="3158"/>
                  <a:ext cx="635" cy="408"/>
                </a:xfrm>
                <a:custGeom>
                  <a:avLst/>
                  <a:gdLst>
                    <a:gd name="txL" fmla="*/ 0 w 635"/>
                    <a:gd name="txT" fmla="*/ 0 h 408"/>
                    <a:gd name="txR" fmla="*/ 635 w 635"/>
                    <a:gd name="txB" fmla="*/ 408 h 408"/>
                  </a:gdLst>
                  <a:ahLst/>
                  <a:cxnLst>
                    <a:cxn ang="0">
                      <a:pos x="0" y="408"/>
                    </a:cxn>
                    <a:cxn ang="0">
                      <a:pos x="317" y="317"/>
                    </a:cxn>
                    <a:cxn ang="0">
                      <a:pos x="635" y="0"/>
                    </a:cxn>
                  </a:cxnLst>
                  <a:rect l="txL" t="txT" r="txR" b="txB"/>
                  <a:pathLst>
                    <a:path w="635" h="408">
                      <a:moveTo>
                        <a:pt x="0" y="408"/>
                      </a:moveTo>
                      <a:cubicBezTo>
                        <a:pt x="105" y="396"/>
                        <a:pt x="211" y="385"/>
                        <a:pt x="317" y="317"/>
                      </a:cubicBezTo>
                      <a:cubicBezTo>
                        <a:pt x="423" y="249"/>
                        <a:pt x="590" y="30"/>
                        <a:pt x="63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97" name="Freeform 10"/>
                <p:cNvSpPr/>
                <p:nvPr/>
              </p:nvSpPr>
              <p:spPr>
                <a:xfrm>
                  <a:off x="657" y="3475"/>
                  <a:ext cx="151" cy="499"/>
                </a:xfrm>
                <a:custGeom>
                  <a:avLst/>
                  <a:gdLst>
                    <a:gd name="txL" fmla="*/ 0 w 151"/>
                    <a:gd name="txT" fmla="*/ 0 h 499"/>
                    <a:gd name="txR" fmla="*/ 151 w 151"/>
                    <a:gd name="txB" fmla="*/ 499 h 499"/>
                  </a:gdLst>
                  <a:ahLst/>
                  <a:cxnLst>
                    <a:cxn ang="0">
                      <a:pos x="91" y="0"/>
                    </a:cxn>
                    <a:cxn ang="0">
                      <a:pos x="136" y="227"/>
                    </a:cxn>
                    <a:cxn ang="0">
                      <a:pos x="0" y="499"/>
                    </a:cxn>
                  </a:cxnLst>
                  <a:rect l="txL" t="txT" r="txR" b="txB"/>
                  <a:pathLst>
                    <a:path w="151" h="499">
                      <a:moveTo>
                        <a:pt x="91" y="0"/>
                      </a:moveTo>
                      <a:cubicBezTo>
                        <a:pt x="121" y="72"/>
                        <a:pt x="151" y="144"/>
                        <a:pt x="136" y="227"/>
                      </a:cubicBezTo>
                      <a:cubicBezTo>
                        <a:pt x="121" y="310"/>
                        <a:pt x="30" y="454"/>
                        <a:pt x="0" y="4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98" name="Freeform 11"/>
                <p:cNvSpPr/>
                <p:nvPr/>
              </p:nvSpPr>
              <p:spPr>
                <a:xfrm>
                  <a:off x="884" y="3339"/>
                  <a:ext cx="499" cy="635"/>
                </a:xfrm>
                <a:custGeom>
                  <a:avLst/>
                  <a:gdLst>
                    <a:gd name="txL" fmla="*/ 0 w 499"/>
                    <a:gd name="txT" fmla="*/ 0 h 635"/>
                    <a:gd name="txR" fmla="*/ 499 w 499"/>
                    <a:gd name="txB" fmla="*/ 635 h 635"/>
                  </a:gdLst>
                  <a:ahLst/>
                  <a:cxnLst>
                    <a:cxn ang="0">
                      <a:pos x="0" y="0"/>
                    </a:cxn>
                    <a:cxn ang="0">
                      <a:pos x="318" y="182"/>
                    </a:cxn>
                    <a:cxn ang="0">
                      <a:pos x="499" y="635"/>
                    </a:cxn>
                  </a:cxnLst>
                  <a:rect l="txL" t="txT" r="txR" b="txB"/>
                  <a:pathLst>
                    <a:path w="499" h="635">
                      <a:moveTo>
                        <a:pt x="0" y="0"/>
                      </a:moveTo>
                      <a:cubicBezTo>
                        <a:pt x="117" y="38"/>
                        <a:pt x="235" y="76"/>
                        <a:pt x="318" y="182"/>
                      </a:cubicBezTo>
                      <a:cubicBezTo>
                        <a:pt x="401" y="288"/>
                        <a:pt x="454" y="560"/>
                        <a:pt x="499" y="63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99" name="Freeform 12"/>
                <p:cNvSpPr/>
                <p:nvPr/>
              </p:nvSpPr>
              <p:spPr>
                <a:xfrm>
                  <a:off x="1247" y="3158"/>
                  <a:ext cx="590" cy="408"/>
                </a:xfrm>
                <a:custGeom>
                  <a:avLst/>
                  <a:gdLst>
                    <a:gd name="txL" fmla="*/ 0 w 590"/>
                    <a:gd name="txT" fmla="*/ 0 h 408"/>
                    <a:gd name="txR" fmla="*/ 590 w 590"/>
                    <a:gd name="txB" fmla="*/ 408 h 408"/>
                  </a:gdLst>
                  <a:ahLst/>
                  <a:cxnLst>
                    <a:cxn ang="0">
                      <a:pos x="0" y="408"/>
                    </a:cxn>
                    <a:cxn ang="0">
                      <a:pos x="363" y="317"/>
                    </a:cxn>
                    <a:cxn ang="0">
                      <a:pos x="590" y="0"/>
                    </a:cxn>
                  </a:cxnLst>
                  <a:rect l="txL" t="txT" r="txR" b="txB"/>
                  <a:pathLst>
                    <a:path w="590" h="408">
                      <a:moveTo>
                        <a:pt x="0" y="408"/>
                      </a:moveTo>
                      <a:cubicBezTo>
                        <a:pt x="132" y="396"/>
                        <a:pt x="265" y="385"/>
                        <a:pt x="363" y="317"/>
                      </a:cubicBezTo>
                      <a:cubicBezTo>
                        <a:pt x="461" y="249"/>
                        <a:pt x="537" y="45"/>
                        <a:pt x="59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0" name="Freeform 13"/>
                <p:cNvSpPr/>
                <p:nvPr/>
              </p:nvSpPr>
              <p:spPr>
                <a:xfrm>
                  <a:off x="1655" y="3430"/>
                  <a:ext cx="499" cy="363"/>
                </a:xfrm>
                <a:custGeom>
                  <a:avLst/>
                  <a:gdLst>
                    <a:gd name="txL" fmla="*/ 0 w 499"/>
                    <a:gd name="txT" fmla="*/ 0 h 363"/>
                    <a:gd name="txR" fmla="*/ 499 w 499"/>
                    <a:gd name="txB" fmla="*/ 363 h 363"/>
                  </a:gdLst>
                  <a:ahLst/>
                  <a:cxnLst>
                    <a:cxn ang="0">
                      <a:pos x="0" y="0"/>
                    </a:cxn>
                    <a:cxn ang="0">
                      <a:pos x="499" y="363"/>
                    </a:cxn>
                  </a:cxnLst>
                  <a:rect l="txL" t="txT" r="txR" b="txB"/>
                  <a:pathLst>
                    <a:path w="499" h="363">
                      <a:moveTo>
                        <a:pt x="0" y="0"/>
                      </a:moveTo>
                      <a:cubicBezTo>
                        <a:pt x="211" y="147"/>
                        <a:pt x="423" y="295"/>
                        <a:pt x="499" y="36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1" name="Freeform 14"/>
                <p:cNvSpPr/>
                <p:nvPr/>
              </p:nvSpPr>
              <p:spPr>
                <a:xfrm>
                  <a:off x="1655" y="3612"/>
                  <a:ext cx="227" cy="362"/>
                </a:xfrm>
                <a:custGeom>
                  <a:avLst/>
                  <a:gdLst>
                    <a:gd name="txL" fmla="*/ 0 w 227"/>
                    <a:gd name="txT" fmla="*/ 0 h 362"/>
                    <a:gd name="txR" fmla="*/ 227 w 227"/>
                    <a:gd name="txB" fmla="*/ 362 h 362"/>
                  </a:gdLst>
                  <a:ahLst/>
                  <a:cxnLst>
                    <a:cxn ang="0">
                      <a:pos x="227" y="0"/>
                    </a:cxn>
                    <a:cxn ang="0">
                      <a:pos x="0" y="362"/>
                    </a:cxn>
                  </a:cxnLst>
                  <a:rect l="txL" t="txT" r="txR" b="txB"/>
                  <a:pathLst>
                    <a:path w="227" h="362">
                      <a:moveTo>
                        <a:pt x="227" y="0"/>
                      </a:moveTo>
                      <a:cubicBezTo>
                        <a:pt x="136" y="147"/>
                        <a:pt x="45" y="294"/>
                        <a:pt x="0" y="36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4587" name="Group 24"/>
            <p:cNvGrpSpPr/>
            <p:nvPr/>
          </p:nvGrpSpPr>
          <p:grpSpPr>
            <a:xfrm>
              <a:off x="431" y="3154"/>
              <a:ext cx="1708" cy="779"/>
              <a:chOff x="431" y="3154"/>
              <a:chExt cx="1708" cy="779"/>
            </a:xfrm>
          </p:grpSpPr>
          <p:grpSp>
            <p:nvGrpSpPr>
              <p:cNvPr id="24588" name="Group 23"/>
              <p:cNvGrpSpPr/>
              <p:nvPr/>
            </p:nvGrpSpPr>
            <p:grpSpPr>
              <a:xfrm>
                <a:off x="431" y="3154"/>
                <a:ext cx="362" cy="779"/>
                <a:chOff x="431" y="3154"/>
                <a:chExt cx="362" cy="779"/>
              </a:xfrm>
            </p:grpSpPr>
            <p:sp>
              <p:nvSpPr>
                <p:cNvPr id="24592" name="Text Box 16"/>
                <p:cNvSpPr txBox="1"/>
                <p:nvPr/>
              </p:nvSpPr>
              <p:spPr>
                <a:xfrm>
                  <a:off x="431" y="3154"/>
                  <a:ext cx="36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b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="1" baseline="-250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4593" name="Text Box 17"/>
                <p:cNvSpPr txBox="1"/>
                <p:nvPr/>
              </p:nvSpPr>
              <p:spPr>
                <a:xfrm>
                  <a:off x="431" y="3702"/>
                  <a:ext cx="27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b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="1" baseline="-250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4589" name="Group 22"/>
              <p:cNvGrpSpPr/>
              <p:nvPr/>
            </p:nvGrpSpPr>
            <p:grpSpPr>
              <a:xfrm>
                <a:off x="1791" y="3203"/>
                <a:ext cx="348" cy="730"/>
                <a:chOff x="1791" y="3203"/>
                <a:chExt cx="348" cy="730"/>
              </a:xfrm>
            </p:grpSpPr>
            <p:sp>
              <p:nvSpPr>
                <p:cNvPr id="24590" name="Text Box 18"/>
                <p:cNvSpPr txBox="1"/>
                <p:nvPr/>
              </p:nvSpPr>
              <p:spPr>
                <a:xfrm>
                  <a:off x="1791" y="3702"/>
                  <a:ext cx="27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b="1" dirty="0" err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="1" baseline="-25000" dirty="0" err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n</a:t>
                  </a:r>
                  <a:endParaRPr lang="en-US" altLang="zh-CN" sz="1800" b="1" baseline="-25000">
                    <a:solidFill>
                      <a:srgbClr val="FF0066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91" name="Text Box 19"/>
                <p:cNvSpPr txBox="1"/>
                <p:nvPr/>
              </p:nvSpPr>
              <p:spPr>
                <a:xfrm>
                  <a:off x="1927" y="3203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b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S</a:t>
                  </a:r>
                </a:p>
              </p:txBody>
            </p:sp>
          </p:grpSp>
        </p:grpSp>
      </p:grpSp>
      <p:sp>
        <p:nvSpPr>
          <p:cNvPr id="104475" name="Text Box 27"/>
          <p:cNvSpPr txBox="1"/>
          <p:nvPr/>
        </p:nvSpPr>
        <p:spPr>
          <a:xfrm>
            <a:off x="5355273" y="5214303"/>
            <a:ext cx="53644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fontAlgn="t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即：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36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,B</a:t>
            </a:r>
            <a:r>
              <a:rPr lang="en-US" altLang="zh-CN" sz="36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,…,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3600" baseline="-25000" dirty="0" err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至少有一发生是</a:t>
            </a:r>
          </a:p>
          <a:p>
            <a:pPr fontAlgn="t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必然的，两两同时发生又是不可能的。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88695"/>
            <a:ext cx="10330815" cy="53765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112" name="Rectangle 3"/>
          <p:cNvSpPr>
            <a:spLocks noGrp="1" noRot="1"/>
          </p:cNvSpPr>
          <p:nvPr/>
        </p:nvSpPr>
        <p:spPr>
          <a:xfrm>
            <a:off x="1631950" y="988695"/>
            <a:ext cx="8928100" cy="1568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50950" indent="-1250950" eaLnBrk="1" hangingPunct="1"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定理：设试验</a:t>
            </a:r>
            <a:r>
              <a:rPr lang="en-US" altLang="zh-CN" sz="2400"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</a:rPr>
              <a:t>的样本空间为</a:t>
            </a:r>
            <a:r>
              <a:rPr lang="en-US" altLang="zh-CN" sz="2400">
                <a:latin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</a:rPr>
              <a:t>的事件。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</a:rPr>
              <a:t>,B</a:t>
            </a:r>
            <a:r>
              <a:rPr lang="en-US" altLang="zh-CN" sz="2400" baseline="-25000">
                <a:latin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,…,</a:t>
            </a:r>
            <a:r>
              <a:rPr lang="en-US" altLang="zh-CN" sz="2400" dirty="0" err="1">
                <a:latin typeface="宋体" panose="02010600030101010101" pitchFamily="2" charset="-122"/>
              </a:rPr>
              <a:t>B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为</a:t>
            </a:r>
            <a:r>
              <a:rPr lang="en-US" altLang="zh-CN" sz="2400">
                <a:latin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的一个划分，</a:t>
            </a:r>
            <a:r>
              <a:rPr lang="en-US" altLang="zh-CN" sz="2400" dirty="0" err="1">
                <a:latin typeface="宋体" panose="02010600030101010101" pitchFamily="2" charset="-122"/>
              </a:rPr>
              <a:t>P(B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i</a:t>
            </a:r>
            <a:r>
              <a:rPr lang="en-US" altLang="zh-CN" sz="2400">
                <a:latin typeface="宋体" panose="02010600030101010101" pitchFamily="2" charset="-122"/>
              </a:rPr>
              <a:t>)&gt;0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i=1,2,…,n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marL="1250950" indent="-1250950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则称：				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3" name="Object 4"/>
          <p:cNvGraphicFramePr/>
          <p:nvPr/>
        </p:nvGraphicFramePr>
        <p:xfrm>
          <a:off x="4123373" y="1723708"/>
          <a:ext cx="31670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3" imgW="1688465" imgH="444500" progId="Equation.DSMT4">
                  <p:embed/>
                </p:oleObj>
              </mc:Choice>
              <mc:Fallback>
                <p:oleObj r:id="rId3" imgW="1688465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3373" y="1723708"/>
                        <a:ext cx="3167063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53"/>
          <p:cNvSpPr txBox="1"/>
          <p:nvPr/>
        </p:nvSpPr>
        <p:spPr>
          <a:xfrm>
            <a:off x="7351396" y="1911668"/>
            <a:ext cx="2017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为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全概率公式</a:t>
            </a:r>
          </a:p>
        </p:txBody>
      </p:sp>
      <p:sp>
        <p:nvSpPr>
          <p:cNvPr id="117" name="Rectangle 87"/>
          <p:cNvSpPr>
            <a:spLocks noRot="1"/>
          </p:cNvSpPr>
          <p:nvPr/>
        </p:nvSpPr>
        <p:spPr>
          <a:xfrm>
            <a:off x="1750695" y="2469833"/>
            <a:ext cx="8928100" cy="879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			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证明：</a:t>
            </a: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18" name="Group 86"/>
          <p:cNvGrpSpPr/>
          <p:nvPr/>
        </p:nvGrpSpPr>
        <p:grpSpPr>
          <a:xfrm>
            <a:off x="1403033" y="2570163"/>
            <a:ext cx="2592387" cy="1720850"/>
            <a:chOff x="135" y="1503"/>
            <a:chExt cx="1633" cy="1084"/>
          </a:xfrm>
        </p:grpSpPr>
        <p:grpSp>
          <p:nvGrpSpPr>
            <p:cNvPr id="119" name="Group 60"/>
            <p:cNvGrpSpPr/>
            <p:nvPr/>
          </p:nvGrpSpPr>
          <p:grpSpPr>
            <a:xfrm>
              <a:off x="135" y="1503"/>
              <a:ext cx="1633" cy="1084"/>
              <a:chOff x="135" y="1543"/>
              <a:chExt cx="1633" cy="1084"/>
            </a:xfrm>
          </p:grpSpPr>
          <p:grpSp>
            <p:nvGrpSpPr>
              <p:cNvPr id="120" name="Group 59"/>
              <p:cNvGrpSpPr/>
              <p:nvPr/>
            </p:nvGrpSpPr>
            <p:grpSpPr>
              <a:xfrm>
                <a:off x="135" y="1543"/>
                <a:ext cx="1633" cy="1084"/>
                <a:chOff x="135" y="1543"/>
                <a:chExt cx="1633" cy="1084"/>
              </a:xfrm>
            </p:grpSpPr>
            <p:sp>
              <p:nvSpPr>
                <p:cNvPr id="121" name="Rectangle 14"/>
                <p:cNvSpPr/>
                <p:nvPr/>
              </p:nvSpPr>
              <p:spPr>
                <a:xfrm>
                  <a:off x="135" y="1543"/>
                  <a:ext cx="1633" cy="10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 fontAlgn="t">
                    <a:spcBef>
                      <a:spcPct val="0"/>
                    </a:spcBef>
                    <a:buClrTx/>
                    <a:buNone/>
                  </a:pPr>
                  <a:endParaRPr lang="zh-CN" altLang="zh-CN" sz="3200" dirty="0">
                    <a:solidFill>
                      <a:srgbClr val="FF0066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2" name="Group 33"/>
                <p:cNvGrpSpPr/>
                <p:nvPr/>
              </p:nvGrpSpPr>
              <p:grpSpPr>
                <a:xfrm>
                  <a:off x="135" y="1545"/>
                  <a:ext cx="1633" cy="1082"/>
                  <a:chOff x="340" y="1711"/>
                  <a:chExt cx="1633" cy="1082"/>
                </a:xfrm>
              </p:grpSpPr>
              <p:sp>
                <p:nvSpPr>
                  <p:cNvPr id="123" name="Freeform 16"/>
                  <p:cNvSpPr/>
                  <p:nvPr/>
                </p:nvSpPr>
                <p:spPr>
                  <a:xfrm>
                    <a:off x="340" y="1711"/>
                    <a:ext cx="602" cy="541"/>
                  </a:xfrm>
                  <a:custGeom>
                    <a:avLst/>
                    <a:gdLst>
                      <a:gd name="txL" fmla="*/ 0 w 635"/>
                      <a:gd name="txT" fmla="*/ 0 h 408"/>
                      <a:gd name="txR" fmla="*/ 635 w 635"/>
                      <a:gd name="txB" fmla="*/ 408 h 408"/>
                    </a:gdLst>
                    <a:ahLst/>
                    <a:cxnLst>
                      <a:cxn ang="0">
                        <a:pos x="0" y="408"/>
                      </a:cxn>
                      <a:cxn ang="0">
                        <a:pos x="317" y="317"/>
                      </a:cxn>
                      <a:cxn ang="0">
                        <a:pos x="635" y="0"/>
                      </a:cxn>
                    </a:cxnLst>
                    <a:rect l="txL" t="txT" r="txR" b="txB"/>
                    <a:pathLst>
                      <a:path w="635" h="408">
                        <a:moveTo>
                          <a:pt x="0" y="408"/>
                        </a:moveTo>
                        <a:cubicBezTo>
                          <a:pt x="105" y="396"/>
                          <a:pt x="211" y="385"/>
                          <a:pt x="317" y="317"/>
                        </a:cubicBezTo>
                        <a:cubicBezTo>
                          <a:pt x="423" y="249"/>
                          <a:pt x="590" y="30"/>
                          <a:pt x="635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Freeform 17"/>
                  <p:cNvSpPr/>
                  <p:nvPr/>
                </p:nvSpPr>
                <p:spPr>
                  <a:xfrm>
                    <a:off x="554" y="2131"/>
                    <a:ext cx="143" cy="662"/>
                  </a:xfrm>
                  <a:custGeom>
                    <a:avLst/>
                    <a:gdLst>
                      <a:gd name="txL" fmla="*/ 0 w 151"/>
                      <a:gd name="txT" fmla="*/ 0 h 499"/>
                      <a:gd name="txR" fmla="*/ 151 w 151"/>
                      <a:gd name="txB" fmla="*/ 499 h 499"/>
                    </a:gdLst>
                    <a:ahLst/>
                    <a:cxnLst>
                      <a:cxn ang="0">
                        <a:pos x="91" y="0"/>
                      </a:cxn>
                      <a:cxn ang="0">
                        <a:pos x="136" y="227"/>
                      </a:cxn>
                      <a:cxn ang="0">
                        <a:pos x="0" y="499"/>
                      </a:cxn>
                    </a:cxnLst>
                    <a:rect l="txL" t="txT" r="txR" b="txB"/>
                    <a:pathLst>
                      <a:path w="151" h="499">
                        <a:moveTo>
                          <a:pt x="91" y="0"/>
                        </a:moveTo>
                        <a:cubicBezTo>
                          <a:pt x="121" y="72"/>
                          <a:pt x="151" y="144"/>
                          <a:pt x="136" y="227"/>
                        </a:cubicBezTo>
                        <a:cubicBezTo>
                          <a:pt x="121" y="310"/>
                          <a:pt x="30" y="454"/>
                          <a:pt x="0" y="49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Freeform 18"/>
                  <p:cNvSpPr/>
                  <p:nvPr/>
                </p:nvSpPr>
                <p:spPr>
                  <a:xfrm>
                    <a:off x="769" y="1951"/>
                    <a:ext cx="473" cy="842"/>
                  </a:xfrm>
                  <a:custGeom>
                    <a:avLst/>
                    <a:gdLst>
                      <a:gd name="txL" fmla="*/ 0 w 499"/>
                      <a:gd name="txT" fmla="*/ 0 h 635"/>
                      <a:gd name="txR" fmla="*/ 499 w 499"/>
                      <a:gd name="txB" fmla="*/ 635 h 635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318" y="182"/>
                      </a:cxn>
                      <a:cxn ang="0">
                        <a:pos x="499" y="635"/>
                      </a:cxn>
                    </a:cxnLst>
                    <a:rect l="txL" t="txT" r="txR" b="txB"/>
                    <a:pathLst>
                      <a:path w="499" h="635">
                        <a:moveTo>
                          <a:pt x="0" y="0"/>
                        </a:moveTo>
                        <a:cubicBezTo>
                          <a:pt x="117" y="38"/>
                          <a:pt x="235" y="76"/>
                          <a:pt x="318" y="182"/>
                        </a:cubicBezTo>
                        <a:cubicBezTo>
                          <a:pt x="401" y="288"/>
                          <a:pt x="454" y="560"/>
                          <a:pt x="499" y="63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Freeform 19"/>
                  <p:cNvSpPr/>
                  <p:nvPr/>
                </p:nvSpPr>
                <p:spPr>
                  <a:xfrm>
                    <a:off x="1113" y="1711"/>
                    <a:ext cx="560" cy="541"/>
                  </a:xfrm>
                  <a:custGeom>
                    <a:avLst/>
                    <a:gdLst>
                      <a:gd name="txL" fmla="*/ 0 w 590"/>
                      <a:gd name="txT" fmla="*/ 0 h 408"/>
                      <a:gd name="txR" fmla="*/ 590 w 590"/>
                      <a:gd name="txB" fmla="*/ 408 h 408"/>
                    </a:gdLst>
                    <a:ahLst/>
                    <a:cxnLst>
                      <a:cxn ang="0">
                        <a:pos x="0" y="408"/>
                      </a:cxn>
                      <a:cxn ang="0">
                        <a:pos x="363" y="317"/>
                      </a:cxn>
                      <a:cxn ang="0">
                        <a:pos x="590" y="0"/>
                      </a:cxn>
                    </a:cxnLst>
                    <a:rect l="txL" t="txT" r="txR" b="txB"/>
                    <a:pathLst>
                      <a:path w="590" h="408">
                        <a:moveTo>
                          <a:pt x="0" y="408"/>
                        </a:moveTo>
                        <a:cubicBezTo>
                          <a:pt x="132" y="396"/>
                          <a:pt x="265" y="385"/>
                          <a:pt x="363" y="317"/>
                        </a:cubicBezTo>
                        <a:cubicBezTo>
                          <a:pt x="461" y="249"/>
                          <a:pt x="537" y="45"/>
                          <a:pt x="59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Freeform 20"/>
                  <p:cNvSpPr/>
                  <p:nvPr/>
                </p:nvSpPr>
                <p:spPr>
                  <a:xfrm>
                    <a:off x="1500" y="2072"/>
                    <a:ext cx="473" cy="481"/>
                  </a:xfrm>
                  <a:custGeom>
                    <a:avLst/>
                    <a:gdLst>
                      <a:gd name="txL" fmla="*/ 0 w 499"/>
                      <a:gd name="txT" fmla="*/ 0 h 363"/>
                      <a:gd name="txR" fmla="*/ 499 w 499"/>
                      <a:gd name="txB" fmla="*/ 363 h 363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499" y="363"/>
                      </a:cxn>
                    </a:cxnLst>
                    <a:rect l="txL" t="txT" r="txR" b="txB"/>
                    <a:pathLst>
                      <a:path w="499" h="363">
                        <a:moveTo>
                          <a:pt x="0" y="0"/>
                        </a:moveTo>
                        <a:cubicBezTo>
                          <a:pt x="211" y="147"/>
                          <a:pt x="423" y="295"/>
                          <a:pt x="499" y="36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Freeform 21"/>
                  <p:cNvSpPr/>
                  <p:nvPr/>
                </p:nvSpPr>
                <p:spPr>
                  <a:xfrm>
                    <a:off x="1500" y="2313"/>
                    <a:ext cx="215" cy="480"/>
                  </a:xfrm>
                  <a:custGeom>
                    <a:avLst/>
                    <a:gdLst>
                      <a:gd name="txL" fmla="*/ 0 w 227"/>
                      <a:gd name="txT" fmla="*/ 0 h 362"/>
                      <a:gd name="txR" fmla="*/ 227 w 227"/>
                      <a:gd name="txB" fmla="*/ 362 h 362"/>
                    </a:gdLst>
                    <a:ahLst/>
                    <a:cxnLst>
                      <a:cxn ang="0">
                        <a:pos x="227" y="0"/>
                      </a:cxn>
                      <a:cxn ang="0">
                        <a:pos x="0" y="362"/>
                      </a:cxn>
                    </a:cxnLst>
                    <a:rect l="txL" t="txT" r="txR" b="txB"/>
                    <a:pathLst>
                      <a:path w="227" h="362">
                        <a:moveTo>
                          <a:pt x="227" y="0"/>
                        </a:moveTo>
                        <a:cubicBezTo>
                          <a:pt x="136" y="147"/>
                          <a:pt x="45" y="294"/>
                          <a:pt x="0" y="36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9" name="Group 58"/>
              <p:cNvGrpSpPr/>
              <p:nvPr/>
            </p:nvGrpSpPr>
            <p:grpSpPr>
              <a:xfrm>
                <a:off x="135" y="1600"/>
                <a:ext cx="1630" cy="957"/>
                <a:chOff x="135" y="1600"/>
                <a:chExt cx="1630" cy="957"/>
              </a:xfrm>
            </p:grpSpPr>
            <p:sp>
              <p:nvSpPr>
                <p:cNvPr id="130" name="Text Box 24"/>
                <p:cNvSpPr txBox="1"/>
                <p:nvPr/>
              </p:nvSpPr>
              <p:spPr>
                <a:xfrm>
                  <a:off x="135" y="1600"/>
                  <a:ext cx="34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aseline="-250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25"/>
                <p:cNvSpPr txBox="1"/>
                <p:nvPr/>
              </p:nvSpPr>
              <p:spPr>
                <a:xfrm>
                  <a:off x="135" y="2326"/>
                  <a:ext cx="265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aseline="-250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32" name="Text Box 27"/>
                <p:cNvSpPr txBox="1"/>
                <p:nvPr/>
              </p:nvSpPr>
              <p:spPr>
                <a:xfrm>
                  <a:off x="1424" y="2326"/>
                  <a:ext cx="265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 dirty="0" err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  <a:r>
                    <a:rPr lang="en-US" altLang="zh-CN" sz="1800" baseline="-25000" dirty="0" err="1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n</a:t>
                  </a:r>
                  <a:endParaRPr lang="en-US" altLang="zh-CN" sz="1800" baseline="-25000">
                    <a:solidFill>
                      <a:srgbClr val="FF0066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Text Box 28"/>
                <p:cNvSpPr txBox="1"/>
                <p:nvPr/>
              </p:nvSpPr>
              <p:spPr>
                <a:xfrm>
                  <a:off x="1553" y="1665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S</a:t>
                  </a:r>
                </a:p>
              </p:txBody>
            </p:sp>
          </p:grpSp>
        </p:grpSp>
        <p:grpSp>
          <p:nvGrpSpPr>
            <p:cNvPr id="134" name="Group 85"/>
            <p:cNvGrpSpPr/>
            <p:nvPr/>
          </p:nvGrpSpPr>
          <p:grpSpPr>
            <a:xfrm>
              <a:off x="369" y="1558"/>
              <a:ext cx="1083" cy="957"/>
              <a:chOff x="369" y="1558"/>
              <a:chExt cx="1083" cy="957"/>
            </a:xfrm>
          </p:grpSpPr>
          <p:sp>
            <p:nvSpPr>
              <p:cNvPr id="135" name="Line 67"/>
              <p:cNvSpPr/>
              <p:nvPr/>
            </p:nvSpPr>
            <p:spPr>
              <a:xfrm flipH="1">
                <a:off x="448" y="1582"/>
                <a:ext cx="359" cy="66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6" name="Line 68"/>
              <p:cNvSpPr/>
              <p:nvPr/>
            </p:nvSpPr>
            <p:spPr>
              <a:xfrm flipH="1">
                <a:off x="963" y="1816"/>
                <a:ext cx="360" cy="66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7" name="Line 69"/>
              <p:cNvSpPr/>
              <p:nvPr/>
            </p:nvSpPr>
            <p:spPr>
              <a:xfrm flipH="1">
                <a:off x="658" y="1624"/>
                <a:ext cx="435" cy="8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8" name="Oval 65"/>
              <p:cNvSpPr/>
              <p:nvPr/>
            </p:nvSpPr>
            <p:spPr>
              <a:xfrm>
                <a:off x="369" y="1558"/>
                <a:ext cx="1083" cy="95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Text Box 70"/>
              <p:cNvSpPr txBox="1"/>
              <p:nvPr/>
            </p:nvSpPr>
            <p:spPr>
              <a:xfrm>
                <a:off x="774" y="1863"/>
                <a:ext cx="2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0" name="Line 81"/>
              <p:cNvSpPr/>
              <p:nvPr/>
            </p:nvSpPr>
            <p:spPr>
              <a:xfrm flipH="1">
                <a:off x="778" y="1680"/>
                <a:ext cx="435" cy="8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1" name="Line 82"/>
              <p:cNvSpPr/>
              <p:nvPr/>
            </p:nvSpPr>
            <p:spPr>
              <a:xfrm flipH="1">
                <a:off x="522" y="1568"/>
                <a:ext cx="435" cy="8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" name="Line 83"/>
              <p:cNvSpPr/>
              <p:nvPr/>
            </p:nvSpPr>
            <p:spPr>
              <a:xfrm flipH="1">
                <a:off x="386" y="1614"/>
                <a:ext cx="269" cy="5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" name="Line 84"/>
              <p:cNvSpPr/>
              <p:nvPr/>
            </p:nvSpPr>
            <p:spPr>
              <a:xfrm flipH="1">
                <a:off x="1138" y="1918"/>
                <a:ext cx="269" cy="5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44" name="Object 7"/>
          <p:cNvGraphicFramePr/>
          <p:nvPr/>
        </p:nvGraphicFramePr>
        <p:xfrm>
          <a:off x="4438650" y="3067050"/>
          <a:ext cx="4365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5" imgW="2120900" imgH="228600" progId="Equation.DSMT4">
                  <p:embed/>
                </p:oleObj>
              </mc:Choice>
              <mc:Fallback>
                <p:oleObj r:id="rId5" imgW="2120900" imgH="2286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8650" y="3067050"/>
                        <a:ext cx="4365625" cy="469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" name="Group 76"/>
          <p:cNvGrpSpPr/>
          <p:nvPr/>
        </p:nvGrpSpPr>
        <p:grpSpPr>
          <a:xfrm>
            <a:off x="6588125" y="2182813"/>
            <a:ext cx="1855788" cy="757237"/>
            <a:chOff x="3268" y="1155"/>
            <a:chExt cx="1169" cy="477"/>
          </a:xfrm>
        </p:grpSpPr>
        <p:sp>
          <p:nvSpPr>
            <p:cNvPr id="147" name="AutoShape 39"/>
            <p:cNvSpPr/>
            <p:nvPr/>
          </p:nvSpPr>
          <p:spPr>
            <a:xfrm>
              <a:off x="3268" y="1155"/>
              <a:ext cx="1169" cy="468"/>
            </a:xfrm>
            <a:prstGeom prst="wedgeEllipseCallout">
              <a:avLst>
                <a:gd name="adj1" fmla="val -110736"/>
                <a:gd name="adj2" fmla="val 186968"/>
              </a:avLst>
            </a:prstGeom>
            <a:noFill/>
            <a:ln w="19050" cap="flat" cmpd="sng">
              <a:solidFill>
                <a:srgbClr val="8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endParaRPr lang="zh-CN" altLang="zh-CN" sz="1800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48" name="Object 50"/>
            <p:cNvGraphicFramePr/>
            <p:nvPr/>
          </p:nvGraphicFramePr>
          <p:xfrm>
            <a:off x="3532" y="1228"/>
            <a:ext cx="72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r:id="rId7" imgW="914400" imgH="508000" progId="Equation.DSMT4">
                    <p:embed/>
                  </p:oleObj>
                </mc:Choice>
                <mc:Fallback>
                  <p:oleObj r:id="rId7" imgW="914400" imgH="5080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2" y="1228"/>
                          <a:ext cx="728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" name="Object 75"/>
          <p:cNvGraphicFramePr/>
          <p:nvPr/>
        </p:nvGraphicFramePr>
        <p:xfrm>
          <a:off x="4440238" y="3589338"/>
          <a:ext cx="24907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9" imgW="1282065" imgH="444500" progId="Equation.DSMT4">
                  <p:embed/>
                </p:oleObj>
              </mc:Choice>
              <mc:Fallback>
                <p:oleObj r:id="rId9" imgW="1282065" imgH="444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0238" y="3589338"/>
                        <a:ext cx="249078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78"/>
          <p:cNvGraphicFramePr/>
          <p:nvPr/>
        </p:nvGraphicFramePr>
        <p:xfrm>
          <a:off x="6931025" y="3598863"/>
          <a:ext cx="25892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11" imgW="1332865" imgH="444500" progId="Equation.DSMT4">
                  <p:embed/>
                </p:oleObj>
              </mc:Choice>
              <mc:Fallback>
                <p:oleObj r:id="rId11" imgW="1332865" imgH="444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1025" y="3598863"/>
                        <a:ext cx="2589213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88"/>
          <p:cNvSpPr>
            <a:spLocks noRot="1"/>
          </p:cNvSpPr>
          <p:nvPr/>
        </p:nvSpPr>
        <p:spPr>
          <a:xfrm>
            <a:off x="1403350" y="4582478"/>
            <a:ext cx="8928100" cy="17827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定理：接上定理条件，</a:t>
            </a: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</a:p>
          <a:p>
            <a:pPr marL="1250950" indent="-125095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  称此式为</a:t>
            </a:r>
            <a:r>
              <a:rPr lang="en-US" altLang="zh-CN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Bayes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公式。</a:t>
            </a:r>
          </a:p>
        </p:txBody>
      </p:sp>
      <p:sp>
        <p:nvSpPr>
          <p:cNvPr id="155" name="Rectangle 80"/>
          <p:cNvSpPr/>
          <p:nvPr/>
        </p:nvSpPr>
        <p:spPr>
          <a:xfrm>
            <a:off x="4115753" y="4982210"/>
            <a:ext cx="3817937" cy="1314450"/>
          </a:xfrm>
          <a:prstGeom prst="rect">
            <a:avLst/>
          </a:prstGeom>
          <a:solidFill>
            <a:srgbClr val="FF99CC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56" name="Object 30"/>
          <p:cNvGraphicFramePr/>
          <p:nvPr/>
        </p:nvGraphicFramePr>
        <p:xfrm>
          <a:off x="4123690" y="5101273"/>
          <a:ext cx="3690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13" imgW="1853565" imgH="635000" progId="Equation.DSMT4">
                  <p:embed/>
                </p:oleObj>
              </mc:Choice>
              <mc:Fallback>
                <p:oleObj r:id="rId13" imgW="1853565" imgH="6350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3690" y="5101273"/>
                        <a:ext cx="3690938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54" grpId="0"/>
      <p:bldP spid="15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640"/>
            <a:ext cx="10330815" cy="52806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6629" name="Rectangle 3"/>
          <p:cNvSpPr>
            <a:spLocks noGrp="1" noRot="1"/>
          </p:cNvSpPr>
          <p:nvPr/>
        </p:nvSpPr>
        <p:spPr>
          <a:xfrm>
            <a:off x="2313940" y="447675"/>
            <a:ext cx="8053388" cy="5930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全概率公式可由以下框图表示：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	设 </a:t>
            </a:r>
            <a:r>
              <a:rPr lang="en-US" altLang="zh-CN" sz="2400" dirty="0" err="1">
                <a:latin typeface="宋体" panose="02010600030101010101" pitchFamily="2" charset="-122"/>
              </a:rPr>
              <a:t>P(B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</a:t>
            </a:r>
            <a:r>
              <a:rPr lang="en-US" altLang="zh-CN" sz="2400">
                <a:latin typeface="宋体" panose="02010600030101010101" pitchFamily="2" charset="-122"/>
              </a:rPr>
              <a:t>)=</a:t>
            </a:r>
            <a:r>
              <a:rPr lang="en-US" altLang="zh-CN" sz="2400" dirty="0" err="1">
                <a:latin typeface="宋体" panose="02010600030101010101" pitchFamily="2" charset="-122"/>
              </a:rPr>
              <a:t>p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</a:t>
            </a:r>
            <a:r>
              <a:rPr lang="en-US" altLang="zh-CN" sz="2400">
                <a:latin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</a:rPr>
              <a:t>P(A|B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</a:t>
            </a:r>
            <a:r>
              <a:rPr lang="en-US" altLang="zh-CN" sz="2400">
                <a:latin typeface="宋体" panose="02010600030101010101" pitchFamily="2" charset="-122"/>
              </a:rPr>
              <a:t>)=</a:t>
            </a:r>
            <a:r>
              <a:rPr lang="en-US" altLang="zh-CN" sz="2400" dirty="0" err="1"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</a:t>
            </a:r>
            <a:r>
              <a:rPr lang="en-US" altLang="zh-CN" sz="2400">
                <a:latin typeface="宋体" panose="02010600030101010101" pitchFamily="2" charset="-122"/>
              </a:rPr>
              <a:t>, j=1,2,…,n</a:t>
            </a:r>
          </a:p>
          <a:p>
            <a:pPr eaLnBrk="1" hangingPunct="1">
              <a:buNone/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易知：</a:t>
            </a:r>
          </a:p>
        </p:txBody>
      </p:sp>
      <p:graphicFrame>
        <p:nvGraphicFramePr>
          <p:cNvPr id="26626" name="Object 4"/>
          <p:cNvGraphicFramePr/>
          <p:nvPr/>
        </p:nvGraphicFramePr>
        <p:xfrm>
          <a:off x="4014470" y="2054225"/>
          <a:ext cx="1524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3" imgW="584200" imgH="444500" progId="Equation.DSMT4">
                  <p:embed/>
                </p:oleObj>
              </mc:Choice>
              <mc:Fallback>
                <p:oleObj r:id="rId3" imgW="584200" imgH="444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4470" y="2054225"/>
                        <a:ext cx="1524000" cy="1150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43"/>
          <p:cNvSpPr txBox="1"/>
          <p:nvPr/>
        </p:nvSpPr>
        <p:spPr>
          <a:xfrm>
            <a:off x="5538153" y="320516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endParaRPr lang="zh-CN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600" name="Oval 8"/>
          <p:cNvSpPr/>
          <p:nvPr/>
        </p:nvSpPr>
        <p:spPr>
          <a:xfrm>
            <a:off x="2675890" y="3932238"/>
            <a:ext cx="647700" cy="647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b="1">
                <a:solidFill>
                  <a:srgbClr val="FF0066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10601" name="Line 9"/>
          <p:cNvSpPr/>
          <p:nvPr/>
        </p:nvSpPr>
        <p:spPr>
          <a:xfrm flipV="1">
            <a:off x="3323590" y="3498850"/>
            <a:ext cx="1079500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02" name="Line 10"/>
          <p:cNvSpPr/>
          <p:nvPr/>
        </p:nvSpPr>
        <p:spPr>
          <a:xfrm rot="324500">
            <a:off x="3323590" y="4292600"/>
            <a:ext cx="10810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03" name="Line 11"/>
          <p:cNvSpPr/>
          <p:nvPr/>
        </p:nvSpPr>
        <p:spPr>
          <a:xfrm rot="481589">
            <a:off x="3179128" y="4508500"/>
            <a:ext cx="1368425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5" name="Text Box 12"/>
          <p:cNvSpPr txBox="1"/>
          <p:nvPr/>
        </p:nvSpPr>
        <p:spPr>
          <a:xfrm>
            <a:off x="4401503" y="3282950"/>
            <a:ext cx="4460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baseline="-2500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36" name="Text Box 13"/>
          <p:cNvSpPr txBox="1"/>
          <p:nvPr/>
        </p:nvSpPr>
        <p:spPr>
          <a:xfrm>
            <a:off x="4388803" y="4111625"/>
            <a:ext cx="4460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baseline="-2500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37" name="Text Box 14"/>
          <p:cNvSpPr txBox="1"/>
          <p:nvPr/>
        </p:nvSpPr>
        <p:spPr>
          <a:xfrm>
            <a:off x="4452303" y="5487988"/>
            <a:ext cx="4556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baseline="-25000" dirty="0" err="1">
                <a:solidFill>
                  <a:schemeClr val="folHlink"/>
                </a:solidFill>
                <a:latin typeface="Arial" panose="020B0604020202020204" pitchFamily="34" charset="0"/>
              </a:rPr>
              <a:t>n</a:t>
            </a:r>
            <a:endParaRPr lang="en-US" altLang="zh-CN" sz="2000" b="1" baseline="-250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Text Box 16"/>
          <p:cNvSpPr txBox="1"/>
          <p:nvPr/>
        </p:nvSpPr>
        <p:spPr>
          <a:xfrm>
            <a:off x="4434840" y="4264025"/>
            <a:ext cx="257175" cy="173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</a:rPr>
              <a:t>.</a:t>
            </a:r>
          </a:p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</a:rPr>
              <a:t>.</a:t>
            </a:r>
          </a:p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>
                <a:solidFill>
                  <a:srgbClr val="FF0066"/>
                </a:solidFill>
                <a:latin typeface="Arial" panose="020B0604020202020204" pitchFamily="34" charset="0"/>
              </a:rPr>
              <a:t>.</a:t>
            </a:r>
          </a:p>
          <a:p>
            <a:pPr algn="ctr" fontAlgn="t">
              <a:spcBef>
                <a:spcPct val="0"/>
              </a:spcBef>
              <a:buClrTx/>
              <a:buNone/>
            </a:pPr>
            <a:endParaRPr lang="en-US" altLang="zh-CN" sz="180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algn="ctr" fontAlgn="t">
              <a:spcBef>
                <a:spcPct val="0"/>
              </a:spcBef>
              <a:buClrTx/>
              <a:buNone/>
            </a:pPr>
            <a:endParaRPr lang="en-US" altLang="zh-CN" sz="180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26639" name="Text Box 26"/>
          <p:cNvSpPr txBox="1"/>
          <p:nvPr/>
        </p:nvSpPr>
        <p:spPr>
          <a:xfrm>
            <a:off x="4979353" y="4148138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>
                <a:solidFill>
                  <a:srgbClr val="003366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000" b="1" baseline="-25000">
                <a:solidFill>
                  <a:srgbClr val="003366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6640" name="Group 39"/>
          <p:cNvGrpSpPr/>
          <p:nvPr/>
        </p:nvGrpSpPr>
        <p:grpSpPr>
          <a:xfrm>
            <a:off x="4979353" y="3325813"/>
            <a:ext cx="531812" cy="2738437"/>
            <a:chOff x="2409" y="2159"/>
            <a:chExt cx="335" cy="1725"/>
          </a:xfrm>
        </p:grpSpPr>
        <p:sp>
          <p:nvSpPr>
            <p:cNvPr id="26654" name="Text Box 25"/>
            <p:cNvSpPr txBox="1"/>
            <p:nvPr/>
          </p:nvSpPr>
          <p:spPr>
            <a:xfrm>
              <a:off x="2409" y="2159"/>
              <a:ext cx="29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 sz="2000" b="1">
                  <a:solidFill>
                    <a:srgbClr val="003366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2000" b="1" baseline="-25000">
                  <a:solidFill>
                    <a:srgbClr val="003366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55" name="Text Box 27"/>
            <p:cNvSpPr txBox="1"/>
            <p:nvPr/>
          </p:nvSpPr>
          <p:spPr>
            <a:xfrm>
              <a:off x="2448" y="3474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 sz="2000" b="1" dirty="0" err="1">
                  <a:solidFill>
                    <a:srgbClr val="003366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2000" b="1" baseline="-25000" dirty="0" err="1">
                  <a:solidFill>
                    <a:srgbClr val="003366"/>
                  </a:solidFill>
                  <a:latin typeface="Arial" panose="020B0604020202020204" pitchFamily="34" charset="0"/>
                </a:rPr>
                <a:t>n</a:t>
              </a:r>
              <a:endParaRPr lang="en-US" altLang="zh-CN" sz="2000" b="1" baseline="-25000">
                <a:solidFill>
                  <a:srgbClr val="00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6" name="Text Box 33"/>
            <p:cNvSpPr txBox="1"/>
            <p:nvPr/>
          </p:nvSpPr>
          <p:spPr>
            <a:xfrm>
              <a:off x="2491" y="2790"/>
              <a:ext cx="162" cy="10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>
                  <a:solidFill>
                    <a:srgbClr val="FF0066"/>
                  </a:solidFill>
                  <a:latin typeface="Arial" panose="020B0604020202020204" pitchFamily="34" charset="0"/>
                </a:rPr>
                <a:t>.</a:t>
              </a:r>
            </a:p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>
                  <a:solidFill>
                    <a:srgbClr val="FF0066"/>
                  </a:solidFill>
                  <a:latin typeface="Arial" panose="020B0604020202020204" pitchFamily="34" charset="0"/>
                </a:rPr>
                <a:t>.</a:t>
              </a:r>
            </a:p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>
                  <a:solidFill>
                    <a:srgbClr val="FF0066"/>
                  </a:solidFill>
                  <a:latin typeface="Arial" panose="020B0604020202020204" pitchFamily="34" charset="0"/>
                </a:rPr>
                <a:t>.</a:t>
              </a:r>
            </a:p>
            <a:p>
              <a:pPr algn="ctr" fontAlgn="t">
                <a:spcBef>
                  <a:spcPct val="0"/>
                </a:spcBef>
                <a:buClrTx/>
                <a:buNone/>
              </a:pPr>
              <a:endParaRPr lang="en-US" altLang="zh-CN" sz="1800">
                <a:solidFill>
                  <a:srgbClr val="FF0066"/>
                </a:solidFill>
                <a:latin typeface="Arial" panose="020B0604020202020204" pitchFamily="34" charset="0"/>
              </a:endParaRPr>
            </a:p>
            <a:p>
              <a:pPr algn="ctr" fontAlgn="t">
                <a:spcBef>
                  <a:spcPct val="0"/>
                </a:spcBef>
                <a:buClrTx/>
                <a:buNone/>
              </a:pPr>
              <a:endParaRPr lang="en-US" altLang="zh-CN" sz="180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614" name="Line 22"/>
          <p:cNvSpPr/>
          <p:nvPr/>
        </p:nvSpPr>
        <p:spPr>
          <a:xfrm>
            <a:off x="5339715" y="3500438"/>
            <a:ext cx="2879725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5" name="Line 23"/>
          <p:cNvSpPr/>
          <p:nvPr/>
        </p:nvSpPr>
        <p:spPr>
          <a:xfrm rot="217039">
            <a:off x="5411153" y="4437063"/>
            <a:ext cx="2736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6" name="Line 24"/>
          <p:cNvSpPr/>
          <p:nvPr/>
        </p:nvSpPr>
        <p:spPr>
          <a:xfrm flipV="1">
            <a:off x="5411153" y="4581525"/>
            <a:ext cx="2808287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4" name="Text Box 29"/>
          <p:cNvSpPr txBox="1"/>
          <p:nvPr/>
        </p:nvSpPr>
        <p:spPr>
          <a:xfrm>
            <a:off x="6347778" y="4076700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>
                <a:solidFill>
                  <a:srgbClr val="003366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000" b="1" baseline="-50000">
                <a:solidFill>
                  <a:srgbClr val="00336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45" name="Text Box 31"/>
          <p:cNvSpPr txBox="1"/>
          <p:nvPr/>
        </p:nvSpPr>
        <p:spPr>
          <a:xfrm>
            <a:off x="6347778" y="3536950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>
                <a:solidFill>
                  <a:srgbClr val="003366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000" b="1" baseline="-50000">
                <a:solidFill>
                  <a:srgbClr val="00336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46" name="Text Box 32"/>
          <p:cNvSpPr txBox="1"/>
          <p:nvPr/>
        </p:nvSpPr>
        <p:spPr>
          <a:xfrm>
            <a:off x="6347778" y="5013325"/>
            <a:ext cx="441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2000" b="1" dirty="0" err="1">
                <a:solidFill>
                  <a:srgbClr val="003366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000" b="1" baseline="-50000" dirty="0" err="1">
                <a:solidFill>
                  <a:srgbClr val="003366"/>
                </a:solidFill>
                <a:latin typeface="Arial" panose="020B0604020202020204" pitchFamily="34" charset="0"/>
              </a:rPr>
              <a:t>n</a:t>
            </a:r>
            <a:endParaRPr lang="en-US" altLang="zh-CN" sz="2000" b="1" baseline="-50000">
              <a:solidFill>
                <a:srgbClr val="003366"/>
              </a:solidFill>
              <a:latin typeface="Arial" panose="020B0604020202020204" pitchFamily="34" charset="0"/>
            </a:endParaRPr>
          </a:p>
          <a:p>
            <a:pPr algn="ctr" fontAlgn="t">
              <a:spcBef>
                <a:spcPct val="0"/>
              </a:spcBef>
              <a:buClrTx/>
              <a:buNone/>
            </a:pPr>
            <a:endParaRPr lang="en-US" altLang="zh-CN" sz="1800" baseline="-5000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pSp>
        <p:nvGrpSpPr>
          <p:cNvPr id="26647" name="Group 37"/>
          <p:cNvGrpSpPr/>
          <p:nvPr/>
        </p:nvGrpSpPr>
        <p:grpSpPr>
          <a:xfrm>
            <a:off x="8363903" y="4264025"/>
            <a:ext cx="576262" cy="457200"/>
            <a:chOff x="3742" y="2795"/>
            <a:chExt cx="363" cy="288"/>
          </a:xfrm>
        </p:grpSpPr>
        <p:sp>
          <p:nvSpPr>
            <p:cNvPr id="26652" name="Oval 35"/>
            <p:cNvSpPr/>
            <p:nvPr/>
          </p:nvSpPr>
          <p:spPr>
            <a:xfrm>
              <a:off x="3742" y="2886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endParaRPr lang="zh-CN" altLang="zh-CN" sz="1800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3" name="Text Box 36"/>
            <p:cNvSpPr txBox="1"/>
            <p:nvPr/>
          </p:nvSpPr>
          <p:spPr>
            <a:xfrm>
              <a:off x="3850" y="27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r>
                <a:rPr lang="en-US" altLang="zh-CN" b="1">
                  <a:solidFill>
                    <a:srgbClr val="FF0066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6648" name="Oval 44"/>
          <p:cNvSpPr/>
          <p:nvPr/>
        </p:nvSpPr>
        <p:spPr>
          <a:xfrm>
            <a:off x="4834890" y="3427413"/>
            <a:ext cx="73025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49" name="Oval 45"/>
          <p:cNvSpPr/>
          <p:nvPr/>
        </p:nvSpPr>
        <p:spPr>
          <a:xfrm>
            <a:off x="4836478" y="4292600"/>
            <a:ext cx="73025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50" name="Oval 46"/>
          <p:cNvSpPr/>
          <p:nvPr/>
        </p:nvSpPr>
        <p:spPr>
          <a:xfrm>
            <a:off x="4907915" y="5588000"/>
            <a:ext cx="73025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0640" name="AutoShape 48"/>
          <p:cNvSpPr/>
          <p:nvPr/>
        </p:nvSpPr>
        <p:spPr>
          <a:xfrm rot="7206931">
            <a:off x="7463790" y="2498725"/>
            <a:ext cx="1727200" cy="360363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1295400" y="0"/>
              </a:cxn>
              <a:cxn ang="11796480">
                <a:pos x="0" y="180181"/>
              </a:cxn>
              <a:cxn ang="5898240">
                <a:pos x="1295400" y="360362"/>
              </a:cxn>
              <a:cxn ang="0">
                <a:pos x="1727200" y="180181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0641" name="Object 49"/>
          <p:cNvGraphicFramePr/>
          <p:nvPr/>
        </p:nvGraphicFramePr>
        <p:xfrm>
          <a:off x="6582728" y="5557838"/>
          <a:ext cx="34559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5" imgW="1713865" imgH="431800" progId="Equation.DSMT4">
                  <p:embed/>
                </p:oleObj>
              </mc:Choice>
              <mc:Fallback>
                <p:oleObj r:id="rId5" imgW="1713865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2728" y="5557838"/>
                        <a:ext cx="345598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repeatCount="200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 bldLvl="0" animBg="1"/>
      <p:bldP spid="110640" grpId="0" bldLvl="0" animBg="1"/>
      <p:bldP spid="110640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0130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113667" name="Rectangle 3"/>
          <p:cNvSpPr>
            <a:spLocks noGrp="1" noRot="1"/>
          </p:cNvSpPr>
          <p:nvPr/>
        </p:nvSpPr>
        <p:spPr>
          <a:xfrm>
            <a:off x="1544320" y="1039813"/>
            <a:ext cx="9036050" cy="2308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例：一单位有甲、乙两人，已知甲近期出差的概率为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	若甲出差，则乙出差的概率为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；若甲不出差，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	则乙出差的概率为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求近期乙出差的概率；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若已知乙近期出差在外，求甲出差的概率。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</a:p>
        </p:txBody>
      </p:sp>
      <p:graphicFrame>
        <p:nvGraphicFramePr>
          <p:cNvPr id="113668" name="Object 4"/>
          <p:cNvGraphicFramePr/>
          <p:nvPr/>
        </p:nvGraphicFramePr>
        <p:xfrm>
          <a:off x="2803208" y="3378200"/>
          <a:ext cx="6053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3251200" imgH="228600" progId="Equation.DSMT4">
                  <p:embed/>
                </p:oleObj>
              </mc:Choice>
              <mc:Fallback>
                <p:oleObj r:id="rId3" imgW="3251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3208" y="3378200"/>
                        <a:ext cx="6053137" cy="425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/>
          <p:nvPr/>
        </p:nvGraphicFramePr>
        <p:xfrm>
          <a:off x="2374583" y="4017963"/>
          <a:ext cx="27447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5" imgW="1535430" imgH="254000" progId="Equation.DSMT4">
                  <p:embed/>
                </p:oleObj>
              </mc:Choice>
              <mc:Fallback>
                <p:oleObj r:id="rId5" imgW="1535430" imgH="25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583" y="4017963"/>
                        <a:ext cx="2744787" cy="454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/>
          <p:nvPr/>
        </p:nvGraphicFramePr>
        <p:xfrm>
          <a:off x="3582670" y="4592638"/>
          <a:ext cx="35226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7" imgW="2222500" imgH="228600" progId="Equation.DSMT4">
                  <p:embed/>
                </p:oleObj>
              </mc:Choice>
              <mc:Fallback>
                <p:oleObj r:id="rId7" imgW="2222500" imgH="2286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2670" y="4592638"/>
                        <a:ext cx="3522663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/>
          <p:nvPr/>
        </p:nvGraphicFramePr>
        <p:xfrm>
          <a:off x="3677920" y="5183188"/>
          <a:ext cx="2908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9" imgW="1762125" imgH="177800" progId="Equation.DSMT4">
                  <p:embed/>
                </p:oleObj>
              </mc:Choice>
              <mc:Fallback>
                <p:oleObj r:id="rId9" imgW="1762125" imgH="177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7920" y="5183188"/>
                        <a:ext cx="290830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/>
          <p:nvPr/>
        </p:nvGraphicFramePr>
        <p:xfrm>
          <a:off x="2866708" y="5678488"/>
          <a:ext cx="5029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11" imgW="3187700" imgH="419100" progId="Equation.DSMT4">
                  <p:embed/>
                </p:oleObj>
              </mc:Choice>
              <mc:Fallback>
                <p:oleObj r:id="rId11" imgW="3187700" imgH="4191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6708" y="5678488"/>
                        <a:ext cx="502920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6638608" y="2843213"/>
            <a:ext cx="2376487" cy="576262"/>
            <a:chOff x="3127" y="1118"/>
            <a:chExt cx="1497" cy="363"/>
          </a:xfrm>
        </p:grpSpPr>
        <p:sp>
          <p:nvSpPr>
            <p:cNvPr id="27663" name="AutoShape 21"/>
            <p:cNvSpPr/>
            <p:nvPr/>
          </p:nvSpPr>
          <p:spPr>
            <a:xfrm>
              <a:off x="3127" y="1118"/>
              <a:ext cx="1497" cy="363"/>
            </a:xfrm>
            <a:prstGeom prst="cloudCallout">
              <a:avLst>
                <a:gd name="adj1" fmla="val -102574"/>
                <a:gd name="adj2" fmla="val 143389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 fontAlgn="t">
                <a:spcBef>
                  <a:spcPct val="0"/>
                </a:spcBef>
                <a:buClrTx/>
                <a:buNone/>
              </a:pPr>
              <a:endParaRPr lang="zh-CN" altLang="zh-CN" sz="1800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7656" name="Object 18"/>
            <p:cNvGraphicFramePr/>
            <p:nvPr/>
          </p:nvGraphicFramePr>
          <p:xfrm>
            <a:off x="3269" y="1160"/>
            <a:ext cx="12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7" r:id="rId13" imgW="1027430" imgH="215900" progId="Equation.DSMT4">
                    <p:embed/>
                  </p:oleObj>
                </mc:Choice>
                <mc:Fallback>
                  <p:oleObj r:id="rId13" imgW="1027430" imgH="2159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69" y="1160"/>
                          <a:ext cx="1243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0" name="AutoShape 20"/>
          <p:cNvSpPr/>
          <p:nvPr/>
        </p:nvSpPr>
        <p:spPr>
          <a:xfrm rot="-10733007">
            <a:off x="2939733" y="6442075"/>
            <a:ext cx="1597025" cy="573088"/>
          </a:xfrm>
          <a:prstGeom prst="wedgeEllipseCallout">
            <a:avLst>
              <a:gd name="adj1" fmla="val -32019"/>
              <a:gd name="adj2" fmla="val 96898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/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en-US" altLang="zh-CN" sz="1400" dirty="0" err="1">
                <a:solidFill>
                  <a:srgbClr val="FF0066"/>
                </a:solidFill>
                <a:latin typeface="Arial" panose="020B0604020202020204" pitchFamily="34" charset="0"/>
              </a:rPr>
              <a:t>Bayes</a:t>
            </a:r>
            <a:r>
              <a:rPr lang="zh-CN" altLang="en-US" sz="1400" dirty="0">
                <a:solidFill>
                  <a:srgbClr val="FF0066"/>
                </a:solidFill>
                <a:latin typeface="Arial" panose="020B0604020202020204" pitchFamily="34" charset="0"/>
              </a:rPr>
              <a:t>公式</a:t>
            </a:r>
          </a:p>
        </p:txBody>
      </p:sp>
      <p:sp>
        <p:nvSpPr>
          <p:cNvPr id="113687" name="AutoShape 23"/>
          <p:cNvSpPr/>
          <p:nvPr/>
        </p:nvSpPr>
        <p:spPr>
          <a:xfrm rot="268672">
            <a:off x="1544320" y="5030788"/>
            <a:ext cx="1487488" cy="876300"/>
          </a:xfrm>
          <a:prstGeom prst="cloudCallout">
            <a:avLst>
              <a:gd name="adj1" fmla="val 105620"/>
              <a:gd name="adj2" fmla="val -6950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全概率公式</a:t>
            </a:r>
          </a:p>
        </p:txBody>
      </p:sp>
      <p:graphicFrame>
        <p:nvGraphicFramePr>
          <p:cNvPr id="113691" name="Object 27"/>
          <p:cNvGraphicFramePr/>
          <p:nvPr/>
        </p:nvGraphicFramePr>
        <p:xfrm>
          <a:off x="5176520" y="4025900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15" imgW="1129665" imgH="228600" progId="Equation.DSMT4">
                  <p:embed/>
                </p:oleObj>
              </mc:Choice>
              <mc:Fallback>
                <p:oleObj r:id="rId15" imgW="1129665" imgH="2286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6520" y="4025900"/>
                        <a:ext cx="207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2" name="Rectangle 28"/>
          <p:cNvSpPr/>
          <p:nvPr/>
        </p:nvSpPr>
        <p:spPr>
          <a:xfrm>
            <a:off x="2269808" y="2684463"/>
            <a:ext cx="4522787" cy="420687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解：设</a:t>
            </a:r>
            <a:r>
              <a:rPr lang="en-US" altLang="zh-CN">
                <a:solidFill>
                  <a:srgbClr val="1E1169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甲出差</a:t>
            </a:r>
            <a:r>
              <a:rPr lang="en-US" altLang="zh-CN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1E1169"/>
                </a:solidFill>
                <a:latin typeface="宋体" panose="02010600030101010101" pitchFamily="2" charset="-122"/>
              </a:rPr>
              <a:t>B={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乙出差</a:t>
            </a:r>
            <a:r>
              <a:rPr lang="en-US" altLang="zh-CN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27660" grpId="0" bldLvl="0" animBg="1"/>
      <p:bldP spid="113687" grpId="0" bldLvl="0" animBg="1"/>
      <p:bldP spid="1136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689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条件概率</a:t>
            </a:r>
          </a:p>
        </p:txBody>
      </p:sp>
      <p:sp>
        <p:nvSpPr>
          <p:cNvPr id="28678" name="Rectangle 3"/>
          <p:cNvSpPr>
            <a:spLocks noGrp="1" noRot="1"/>
          </p:cNvSpPr>
          <p:nvPr/>
        </p:nvSpPr>
        <p:spPr>
          <a:xfrm>
            <a:off x="2021205" y="976630"/>
            <a:ext cx="8658225" cy="22590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Blip>
                <a:blip r:embed="rId3"/>
              </a:buBlip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例：根据以往的临床记录，某种诊断癌症的试验具有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5%</a:t>
            </a:r>
          </a:p>
          <a:p>
            <a:pPr marL="0" indent="0" eaLnBrk="1" hangingPunct="1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的假阳性及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的假阴性：若设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试验反应是阳性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C={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被诊断患有癌症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    	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则有：				已知某一群体</a:t>
            </a:r>
            <a:b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</a:b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P(C)=0.005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</a:rPr>
              <a:t>，问这种方法能否用于普查？</a:t>
            </a:r>
          </a:p>
        </p:txBody>
      </p:sp>
      <p:graphicFrame>
        <p:nvGraphicFramePr>
          <p:cNvPr id="28674" name="Object 4"/>
          <p:cNvGraphicFramePr/>
          <p:nvPr/>
        </p:nvGraphicFramePr>
        <p:xfrm>
          <a:off x="3715068" y="2252980"/>
          <a:ext cx="3797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r:id="rId4" imgW="1854200" imgH="228600" progId="Equation.DSMT4">
                  <p:embed/>
                </p:oleObj>
              </mc:Choice>
              <mc:Fallback>
                <p:oleObj r:id="rId4" imgW="1854200" imgH="2286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5068" y="2252980"/>
                        <a:ext cx="37973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/>
          <p:nvPr/>
        </p:nvGraphicFramePr>
        <p:xfrm>
          <a:off x="3199130" y="3567430"/>
          <a:ext cx="2192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r:id="rId6" imgW="1155700" imgH="419100" progId="Equation.DSMT4">
                  <p:embed/>
                </p:oleObj>
              </mc:Choice>
              <mc:Fallback>
                <p:oleObj r:id="rId6" imgW="1155700" imgH="4191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9130" y="3567430"/>
                        <a:ext cx="2192338" cy="866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/>
          <p:nvPr/>
        </p:nvGraphicFramePr>
        <p:xfrm>
          <a:off x="4221480" y="4556443"/>
          <a:ext cx="52736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r:id="rId8" imgW="2463800" imgH="419100" progId="Equation.DSMT4">
                  <p:embed/>
                </p:oleObj>
              </mc:Choice>
              <mc:Fallback>
                <p:oleObj r:id="rId8" imgW="2463800" imgH="4191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21480" y="4556443"/>
                        <a:ext cx="5273675" cy="896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1"/>
          <p:cNvSpPr txBox="1"/>
          <p:nvPr/>
        </p:nvSpPr>
        <p:spPr>
          <a:xfrm>
            <a:off x="7398068" y="3480118"/>
            <a:ext cx="3184525" cy="9255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1800">
                <a:solidFill>
                  <a:srgbClr val="FF0066"/>
                </a:solidFill>
                <a:latin typeface="Arial" panose="020B0604020202020204" pitchFamily="34" charset="0"/>
              </a:rPr>
              <a:t>P(C)</a:t>
            </a: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较大，不妨设</a:t>
            </a:r>
            <a:r>
              <a:rPr lang="en-US" altLang="zh-CN" sz="1800">
                <a:solidFill>
                  <a:srgbClr val="FF0066"/>
                </a:solidFill>
                <a:latin typeface="Arial" panose="020B0604020202020204" pitchFamily="34" charset="0"/>
              </a:rPr>
              <a:t>P(C)=0.8</a:t>
            </a:r>
          </a:p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推出</a:t>
            </a:r>
            <a:r>
              <a:rPr lang="en-US" altLang="zh-CN" sz="1800">
                <a:solidFill>
                  <a:srgbClr val="FF0066"/>
                </a:solidFill>
                <a:latin typeface="Arial" panose="020B0604020202020204" pitchFamily="34" charset="0"/>
              </a:rPr>
              <a:t>P(C|A)=0.987</a:t>
            </a:r>
          </a:p>
          <a:p>
            <a:pPr algn="ctr" fontAlgn="t">
              <a:spcBef>
                <a:spcPct val="0"/>
              </a:spcBef>
              <a:buClrTx/>
              <a:buNone/>
            </a:pPr>
            <a:r>
              <a:rPr lang="zh-CN" altLang="en-US" sz="1800" dirty="0">
                <a:solidFill>
                  <a:srgbClr val="FF0066"/>
                </a:solidFill>
                <a:latin typeface="Arial" panose="020B0604020202020204" pitchFamily="34" charset="0"/>
              </a:rPr>
              <a:t>说明这种试验方法可在医院用</a:t>
            </a:r>
          </a:p>
        </p:txBody>
      </p:sp>
      <p:sp>
        <p:nvSpPr>
          <p:cNvPr id="116762" name="Rectangle 26"/>
          <p:cNvSpPr>
            <a:spLocks noRot="1"/>
          </p:cNvSpPr>
          <p:nvPr/>
        </p:nvSpPr>
        <p:spPr>
          <a:xfrm>
            <a:off x="2173605" y="2995930"/>
            <a:ext cx="8658225" cy="5508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解：考察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P(C|A)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的值</a:t>
            </a:r>
          </a:p>
        </p:txBody>
      </p:sp>
      <p:sp>
        <p:nvSpPr>
          <p:cNvPr id="116763" name="Rectangle 27"/>
          <p:cNvSpPr>
            <a:spLocks noRot="1"/>
          </p:cNvSpPr>
          <p:nvPr/>
        </p:nvSpPr>
        <p:spPr>
          <a:xfrm>
            <a:off x="2173605" y="5626418"/>
            <a:ext cx="8658225" cy="1111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若用于普查，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个阳性病人中被诊断患有癌症的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	大约有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8.7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个，所以不宜用于普查。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7" grpId="0" bldLvl="0" animBg="1"/>
      <p:bldP spid="116762" grpId="0"/>
      <p:bldP spid="1167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875" y="1084580"/>
            <a:ext cx="10330815" cy="53016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/>
              <a:t>独立性</a:t>
            </a:r>
          </a:p>
        </p:txBody>
      </p:sp>
      <p:sp>
        <p:nvSpPr>
          <p:cNvPr id="120835" name="Rectangle 3"/>
          <p:cNvSpPr>
            <a:spLocks noGrp="1" noRot="1"/>
          </p:cNvSpPr>
          <p:nvPr/>
        </p:nvSpPr>
        <p:spPr>
          <a:xfrm>
            <a:off x="1750695" y="1136968"/>
            <a:ext cx="8570913" cy="982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0" eaLnBrk="1" hangingPunct="1">
              <a:buBlip>
                <a:blip r:embed="rId3"/>
              </a:buBlip>
              <a:tabLst>
                <a:tab pos="631825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例：有</a:t>
            </a:r>
            <a:r>
              <a:rPr lang="en-US" altLang="zh-CN" sz="2400"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</a:rPr>
              <a:t>件产品，其中</a:t>
            </a:r>
            <a:r>
              <a:rPr lang="en-US" altLang="zh-CN" sz="240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件为正品，</a:t>
            </a: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件为次品。从中取</a:t>
            </a:r>
            <a:r>
              <a:rPr lang="en-US" altLang="zh-CN" sz="2400">
                <a:latin typeface="宋体" panose="02010600030101010101" pitchFamily="2" charset="-122"/>
              </a:rPr>
              <a:t>2	 	  </a:t>
            </a:r>
            <a:r>
              <a:rPr lang="zh-CN" altLang="en-US" sz="2400" dirty="0">
                <a:latin typeface="宋体" panose="02010600030101010101" pitchFamily="2" charset="-122"/>
              </a:rPr>
              <a:t>次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每次取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件，设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en-US" altLang="zh-CN" sz="2400" baseline="-25000">
                <a:latin typeface="宋体" panose="02010600030101010101" pitchFamily="2" charset="-122"/>
              </a:rPr>
              <a:t>i</a:t>
            </a:r>
            <a:r>
              <a:rPr lang="en-US" altLang="zh-CN" sz="2400">
                <a:latin typeface="宋体" panose="02010600030101010101" pitchFamily="2" charset="-122"/>
              </a:rPr>
              <a:t>={</a:t>
            </a:r>
            <a:r>
              <a:rPr lang="zh-CN" altLang="en-US" sz="2400" dirty="0">
                <a:latin typeface="宋体" panose="02010600030101010101" pitchFamily="2" charset="-122"/>
              </a:rPr>
              <a:t>第</a:t>
            </a:r>
            <a:r>
              <a:rPr lang="en-US" altLang="zh-CN" sz="2400"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次取到正品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i=1,2</a:t>
            </a:r>
          </a:p>
        </p:txBody>
      </p:sp>
      <p:graphicFrame>
        <p:nvGraphicFramePr>
          <p:cNvPr id="120836" name="Object 4"/>
          <p:cNvGraphicFramePr/>
          <p:nvPr/>
        </p:nvGraphicFramePr>
        <p:xfrm>
          <a:off x="5363845" y="2148205"/>
          <a:ext cx="30908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4" imgW="1713865" imgH="393700" progId="Equation.DSMT4">
                  <p:embed/>
                </p:oleObj>
              </mc:Choice>
              <mc:Fallback>
                <p:oleObj r:id="rId4" imgW="1713865" imgH="3937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3845" y="2148205"/>
                        <a:ext cx="3090863" cy="709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/>
          <p:nvPr/>
        </p:nvGraphicFramePr>
        <p:xfrm>
          <a:off x="5301933" y="3029268"/>
          <a:ext cx="27082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6" imgW="1459865" imgH="393700" progId="Equation.DSMT4">
                  <p:embed/>
                </p:oleObj>
              </mc:Choice>
              <mc:Fallback>
                <p:oleObj r:id="rId6" imgW="1459865" imgH="3937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1933" y="3029268"/>
                        <a:ext cx="2708275" cy="730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/>
          <p:nvPr/>
        </p:nvGraphicFramePr>
        <p:xfrm>
          <a:off x="6130608" y="5072380"/>
          <a:ext cx="24098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8" imgW="1179830" imgH="203200" progId="Equation.DSMT4">
                  <p:embed/>
                </p:oleObj>
              </mc:Choice>
              <mc:Fallback>
                <p:oleObj r:id="rId8" imgW="1179830" imgH="203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30608" y="5072380"/>
                        <a:ext cx="240982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1" name="Litebulb"/>
          <p:cNvSpPr>
            <a:spLocks noEditPoints="1"/>
          </p:cNvSpPr>
          <p:nvPr/>
        </p:nvSpPr>
        <p:spPr>
          <a:xfrm>
            <a:off x="2049145" y="5099368"/>
            <a:ext cx="193675" cy="271462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96838" y="0"/>
              </a:cxn>
              <a:cxn ang="0">
                <a:pos x="193675" y="97802"/>
              </a:cxn>
              <a:cxn ang="0">
                <a:pos x="0" y="97802"/>
              </a:cxn>
              <a:cxn ang="0">
                <a:pos x="96838" y="271462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20842" name="Rectangle 10"/>
          <p:cNvSpPr>
            <a:spLocks noRot="1"/>
          </p:cNvSpPr>
          <p:nvPr/>
        </p:nvSpPr>
        <p:spPr>
          <a:xfrm>
            <a:off x="1903095" y="1970405"/>
            <a:ext cx="8570913" cy="43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355725" lvl="1" indent="-457200" defTabSz="0" eaLnBrk="1" hangingPunct="1">
              <a:buClr>
                <a:schemeClr val="accent2"/>
              </a:buClr>
              <a:buBlip>
                <a:blip r:embed="rId10"/>
              </a:buBlip>
              <a:tabLst>
                <a:tab pos="631825" algn="l"/>
              </a:tabLst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不放回抽样时，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0843" name="Rectangle 11"/>
          <p:cNvSpPr>
            <a:spLocks noRot="1"/>
          </p:cNvSpPr>
          <p:nvPr/>
        </p:nvSpPr>
        <p:spPr>
          <a:xfrm>
            <a:off x="1903095" y="2399030"/>
            <a:ext cx="8570913" cy="1136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>
              <a:buClr>
                <a:schemeClr val="hlink"/>
              </a:buClr>
              <a:buAutoNum type="arabicParenBoth"/>
              <a:tabLst>
                <a:tab pos="631825" algn="l"/>
              </a:tabLst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1355725" lvl="1" indent="-457200" defTabSz="0" eaLnBrk="1" hangingPunct="1">
              <a:buClr>
                <a:schemeClr val="accent2"/>
              </a:buClr>
              <a:buBlip>
                <a:blip r:embed="rId10"/>
              </a:buBlip>
              <a:tabLst>
                <a:tab pos="631825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放回抽样时，</a:t>
            </a:r>
          </a:p>
        </p:txBody>
      </p:sp>
      <p:sp>
        <p:nvSpPr>
          <p:cNvPr id="120844" name="Rectangle 12"/>
          <p:cNvSpPr>
            <a:spLocks noRot="1"/>
          </p:cNvSpPr>
          <p:nvPr/>
        </p:nvSpPr>
        <p:spPr>
          <a:xfrm>
            <a:off x="1903095" y="3683318"/>
            <a:ext cx="8570913" cy="963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>
              <a:buClr>
                <a:schemeClr val="hlink"/>
              </a:buClr>
              <a:buNone/>
              <a:tabLst>
                <a:tab pos="631825" algn="l"/>
              </a:tabLst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即放回抽样时，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的发生对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的发生概率不影响</a:t>
            </a:r>
          </a:p>
          <a:p>
            <a:pPr defTabSz="0">
              <a:buClr>
                <a:schemeClr val="hlink"/>
              </a:buClr>
              <a:buNone/>
              <a:tabLst>
                <a:tab pos="6318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		  	同样，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的发生对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的发生概率不影响</a:t>
            </a:r>
          </a:p>
        </p:txBody>
      </p:sp>
      <p:sp>
        <p:nvSpPr>
          <p:cNvPr id="120845" name="Rectangle 13"/>
          <p:cNvSpPr>
            <a:spLocks noRot="1"/>
          </p:cNvSpPr>
          <p:nvPr/>
        </p:nvSpPr>
        <p:spPr>
          <a:xfrm>
            <a:off x="1903095" y="5045393"/>
            <a:ext cx="8570913" cy="16430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tabLst>
                <a:tab pos="6318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定义：设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为两随机事件，</a:t>
            </a:r>
          </a:p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631825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		   若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P(B|A)=P(B)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 即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P(AB)=P(A)*P(B)</a:t>
            </a:r>
          </a:p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631825" algn="l"/>
              </a:tabLs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P(A|B)=P(A)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时，称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相互独立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41" grpId="0" bldLvl="0" animBg="1"/>
      <p:bldP spid="120842" grpId="0"/>
      <p:bldP spid="120843" grpId="0"/>
      <p:bldP spid="120844" grpId="0"/>
      <p:bldP spid="1208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5690"/>
            <a:ext cx="10330815" cy="52622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>
                <a:sym typeface="+mn-ea"/>
              </a:rPr>
              <a:t>独立性</a:t>
            </a:r>
          </a:p>
        </p:txBody>
      </p:sp>
      <p:graphicFrame>
        <p:nvGraphicFramePr>
          <p:cNvPr id="30722" name="Object 23"/>
          <p:cNvGraphicFramePr/>
          <p:nvPr/>
        </p:nvGraphicFramePr>
        <p:xfrm>
          <a:off x="2412365" y="1257300"/>
          <a:ext cx="665321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3" imgW="4481195" imgH="989965" progId="Equation.DSMT4">
                  <p:embed/>
                </p:oleObj>
              </mc:Choice>
              <mc:Fallback>
                <p:oleObj r:id="rId3" imgW="4481195" imgH="989965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2365" y="1257300"/>
                        <a:ext cx="6653213" cy="1470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27"/>
          <p:cNvGraphicFramePr/>
          <p:nvPr/>
        </p:nvGraphicFramePr>
        <p:xfrm>
          <a:off x="2446020" y="2698433"/>
          <a:ext cx="59055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5" imgW="3390900" imgH="914400" progId="Equation.DSMT4">
                  <p:embed/>
                </p:oleObj>
              </mc:Choice>
              <mc:Fallback>
                <p:oleObj r:id="rId5" imgW="3390900" imgH="9144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6020" y="2698433"/>
                        <a:ext cx="5905500" cy="1592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/>
          <p:cNvGraphicFramePr/>
          <p:nvPr/>
        </p:nvGraphicFramePr>
        <p:xfrm>
          <a:off x="3255645" y="4679315"/>
          <a:ext cx="334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7" imgW="1953260" imgH="215900" progId="Equation.DSMT4">
                  <p:embed/>
                </p:oleObj>
              </mc:Choice>
              <mc:Fallback>
                <p:oleObj r:id="rId7" imgW="1953260" imgH="2159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5645" y="4679315"/>
                        <a:ext cx="33432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33"/>
          <p:cNvSpPr/>
          <p:nvPr/>
        </p:nvSpPr>
        <p:spPr>
          <a:xfrm>
            <a:off x="2204720" y="1221423"/>
            <a:ext cx="6861175" cy="369570"/>
          </a:xfrm>
          <a:prstGeom prst="rect">
            <a:avLst/>
          </a:prstGeom>
          <a:noFill/>
          <a:ln w="25400" cap="flat" cmpd="sng">
            <a:solidFill>
              <a:srgbClr val="8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938" name="Litebulb"/>
          <p:cNvSpPr>
            <a:spLocks noEditPoints="1"/>
          </p:cNvSpPr>
          <p:nvPr/>
        </p:nvSpPr>
        <p:spPr>
          <a:xfrm>
            <a:off x="2171383" y="2727008"/>
            <a:ext cx="209550" cy="255587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4775" y="0"/>
              </a:cxn>
              <a:cxn ang="0">
                <a:pos x="209550" y="92082"/>
              </a:cxn>
              <a:cxn ang="0">
                <a:pos x="0" y="92082"/>
              </a:cxn>
              <a:cxn ang="0">
                <a:pos x="104775" y="255587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3939" name="Object 35"/>
          <p:cNvGraphicFramePr/>
          <p:nvPr/>
        </p:nvGraphicFramePr>
        <p:xfrm>
          <a:off x="3206750" y="5338763"/>
          <a:ext cx="62531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9" imgW="3657600" imgH="457200" progId="Equation.DSMT4">
                  <p:embed/>
                </p:oleObj>
              </mc:Choice>
              <mc:Fallback>
                <p:oleObj r:id="rId9" imgW="3657600" imgH="457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750" y="5338763"/>
                        <a:ext cx="6253163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8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301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>
                <a:sym typeface="+mn-ea"/>
              </a:rPr>
              <a:t>独立性</a:t>
            </a:r>
          </a:p>
        </p:txBody>
      </p:sp>
      <p:sp>
        <p:nvSpPr>
          <p:cNvPr id="31749" name="Rectangle 3"/>
          <p:cNvSpPr>
            <a:spLocks noGrp="1" noRot="1"/>
          </p:cNvSpPr>
          <p:nvPr/>
        </p:nvSpPr>
        <p:spPr>
          <a:xfrm>
            <a:off x="2110105" y="979488"/>
            <a:ext cx="8597900" cy="5861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0" eaLnBrk="1" hangingPunct="1">
              <a:buBlip>
                <a:blip r:embed="rId3"/>
              </a:buBlip>
              <a:tabLst>
                <a:tab pos="1250950" algn="l"/>
              </a:tabLst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例：甲、乙两人同时向一目标射击，甲击中 	率为</a:t>
            </a:r>
            <a:r>
              <a:rPr lang="en-US" altLang="zh-CN">
                <a:latin typeface="宋体" panose="02010600030101010101" pitchFamily="2" charset="-122"/>
              </a:rPr>
              <a:t>0.8</a:t>
            </a:r>
            <a:r>
              <a:rPr lang="zh-CN" altLang="en-US" dirty="0">
                <a:latin typeface="宋体" panose="02010600030101010101" pitchFamily="2" charset="-122"/>
              </a:rPr>
              <a:t>，乙击中率为</a:t>
            </a:r>
            <a:r>
              <a:rPr lang="en-US" altLang="zh-CN">
                <a:latin typeface="宋体" panose="02010600030101010101" pitchFamily="2" charset="-122"/>
              </a:rPr>
              <a:t>0.7</a:t>
            </a:r>
            <a:r>
              <a:rPr lang="zh-CN" altLang="en-US" dirty="0">
                <a:latin typeface="宋体" panose="02010600030101010101" pitchFamily="2" charset="-122"/>
              </a:rPr>
              <a:t>，求目标被	击中的概率。</a:t>
            </a:r>
          </a:p>
        </p:txBody>
      </p:sp>
      <p:graphicFrame>
        <p:nvGraphicFramePr>
          <p:cNvPr id="126980" name="Object 4"/>
          <p:cNvGraphicFramePr/>
          <p:nvPr/>
        </p:nvGraphicFramePr>
        <p:xfrm>
          <a:off x="3470593" y="3933508"/>
          <a:ext cx="6792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4" imgW="2879090" imgH="215900" progId="Equation.DSMT4">
                  <p:embed/>
                </p:oleObj>
              </mc:Choice>
              <mc:Fallback>
                <p:oleObj r:id="rId4" imgW="2879090" imgH="2159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0593" y="3933508"/>
                        <a:ext cx="6792912" cy="5064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/>
          <p:nvPr/>
        </p:nvGraphicFramePr>
        <p:xfrm>
          <a:off x="2906713" y="5853430"/>
          <a:ext cx="51863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6" imgW="2017395" imgH="203200" progId="Equation.DSMT4">
                  <p:embed/>
                </p:oleObj>
              </mc:Choice>
              <mc:Fallback>
                <p:oleObj r:id="rId6" imgW="2017395" imgH="2032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6713" y="5853430"/>
                        <a:ext cx="5186362" cy="522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10" descr="J0293844"/>
          <p:cNvPicPr>
            <a:picLocks noChangeAspect="1"/>
          </p:cNvPicPr>
          <p:nvPr/>
        </p:nvPicPr>
        <p:blipFill>
          <a:blip r:embed="rId8">
            <a:clrChange>
              <a:clrFrom>
                <a:srgbClr val="007FFF"/>
              </a:clrFrom>
              <a:clrTo>
                <a:srgbClr val="996600"/>
              </a:clrTo>
            </a:clrChange>
          </a:blip>
          <a:stretch>
            <a:fillRect/>
          </a:stretch>
        </p:blipFill>
        <p:spPr>
          <a:xfrm>
            <a:off x="2197418" y="2119313"/>
            <a:ext cx="709612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987" name="Rectangle 11"/>
          <p:cNvSpPr>
            <a:spLocks noRot="1"/>
          </p:cNvSpPr>
          <p:nvPr/>
        </p:nvSpPr>
        <p:spPr>
          <a:xfrm>
            <a:off x="2262505" y="2395220"/>
            <a:ext cx="8597900" cy="16811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250950" algn="l"/>
              </a:tabLst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解：</a:t>
            </a:r>
          </a:p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250950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	设 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甲击中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},B={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乙击中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250950" algn="l"/>
              </a:tabLst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		C={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目标被击中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126988" name="Rectangle 12"/>
          <p:cNvSpPr>
            <a:spLocks noRot="1"/>
          </p:cNvSpPr>
          <p:nvPr/>
        </p:nvSpPr>
        <p:spPr>
          <a:xfrm>
            <a:off x="2262505" y="4439920"/>
            <a:ext cx="8597900" cy="1157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250950" algn="l"/>
              </a:tabLst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	∵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甲、乙同时射击，其结果互不影响，</a:t>
            </a:r>
          </a:p>
          <a:p>
            <a:pPr defTabSz="0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250950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	∴ 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相互独立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7" grpId="0"/>
      <p:bldP spid="1269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8545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随机试验</a:t>
            </a:r>
          </a:p>
        </p:txBody>
      </p:sp>
      <p:sp>
        <p:nvSpPr>
          <p:cNvPr id="59395" name="Rectangle 2"/>
          <p:cNvSpPr>
            <a:spLocks noGrp="1" noRot="1"/>
          </p:cNvSpPr>
          <p:nvPr/>
        </p:nvSpPr>
        <p:spPr>
          <a:xfrm>
            <a:off x="1407160" y="909003"/>
            <a:ext cx="8507413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/>
            </a:r>
            <a:br>
              <a:rPr lang="en-US" altLang="zh-CN"/>
            </a:br>
            <a:r>
              <a:rPr lang="zh-CN" altLang="en-US" sz="2800" dirty="0"/>
              <a:t>概率统计中研究的对象：随机现象的数量规律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2800" b="1" dirty="0"/>
          </a:p>
        </p:txBody>
      </p:sp>
      <p:sp>
        <p:nvSpPr>
          <p:cNvPr id="14339" name="Rectangle 3"/>
          <p:cNvSpPr>
            <a:spLocks noGrp="1" noRot="1"/>
          </p:cNvSpPr>
          <p:nvPr/>
        </p:nvSpPr>
        <p:spPr>
          <a:xfrm>
            <a:off x="1772285" y="1807528"/>
            <a:ext cx="8647113" cy="22844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6530" indent="-176530" eaLnBrk="1" hangingPunct="1">
              <a:lnSpc>
                <a:spcPct val="80000"/>
              </a:lnSpc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对随机现象的观察、记录、试验统称为</a:t>
            </a:r>
            <a:r>
              <a:rPr lang="zh-CN" altLang="en-US" sz="2400" b="1" dirty="0">
                <a:solidFill>
                  <a:srgbClr val="003366"/>
                </a:solidFill>
                <a:latin typeface="宋体" panose="02010600030101010101" pitchFamily="2" charset="-122"/>
              </a:rPr>
              <a:t>随机试验。</a:t>
            </a:r>
          </a:p>
          <a:p>
            <a:pPr marL="176530" indent="-17653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它具有以下特性：</a:t>
            </a:r>
          </a:p>
          <a:p>
            <a:pPr marL="1338580" lvl="1" indent="-533400" eaLnBrk="1" hangingPunct="1">
              <a:lnSpc>
                <a:spcPct val="8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可以在相同条件下重复进行</a:t>
            </a:r>
          </a:p>
          <a:p>
            <a:pPr marL="1338580" lvl="1" indent="-533400" eaLnBrk="1" hangingPunct="1">
              <a:lnSpc>
                <a:spcPct val="8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事先知道可能出现的结果</a:t>
            </a:r>
          </a:p>
          <a:p>
            <a:pPr marL="1338580" lvl="1" indent="-533400" eaLnBrk="1" hangingPunct="1">
              <a:lnSpc>
                <a:spcPct val="80000"/>
              </a:lnSpc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进行试验前并不知道哪个试验结果会发生</a:t>
            </a:r>
          </a:p>
          <a:p>
            <a:pPr marL="176530" indent="-176530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9397" name="Litebulb"/>
          <p:cNvSpPr>
            <a:spLocks noEditPoints="1"/>
          </p:cNvSpPr>
          <p:nvPr/>
        </p:nvSpPr>
        <p:spPr>
          <a:xfrm>
            <a:off x="1937385" y="1836103"/>
            <a:ext cx="177800" cy="238125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88900" y="0"/>
              </a:cxn>
              <a:cxn ang="0">
                <a:pos x="177800" y="85791"/>
              </a:cxn>
              <a:cxn ang="0">
                <a:pos x="0" y="85791"/>
              </a:cxn>
              <a:cxn ang="0">
                <a:pos x="88900" y="238125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4342" name="Rectangle 6"/>
          <p:cNvSpPr>
            <a:spLocks noRot="1"/>
          </p:cNvSpPr>
          <p:nvPr/>
        </p:nvSpPr>
        <p:spPr>
          <a:xfrm>
            <a:off x="1891348" y="4366578"/>
            <a:ext cx="8647112" cy="2471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6530" indent="-176530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例： </a:t>
            </a:r>
          </a:p>
          <a:p>
            <a:pPr marL="1338580" lvl="1" indent="-5334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抛一枚硬币，观察试验结果；</a:t>
            </a:r>
          </a:p>
          <a:p>
            <a:pPr marL="1338580" lvl="1" indent="-5334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对某路公交车某停靠站登记下车人数；</a:t>
            </a:r>
          </a:p>
          <a:p>
            <a:pPr marL="1338580" lvl="1" indent="-5334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对某批电子产品测试其输入电压；</a:t>
            </a:r>
          </a:p>
          <a:p>
            <a:pPr marL="1338580" lvl="1" indent="-533400" eaLnBrk="1" hangingPunct="1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对听课人数进行一次登记；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4540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>
                <a:sym typeface="+mn-ea"/>
              </a:rPr>
              <a:t>独立性</a:t>
            </a:r>
          </a:p>
        </p:txBody>
      </p:sp>
      <p:sp>
        <p:nvSpPr>
          <p:cNvPr id="33802" name="Rectangle 3"/>
          <p:cNvSpPr>
            <a:spLocks noGrp="1"/>
          </p:cNvSpPr>
          <p:nvPr/>
        </p:nvSpPr>
        <p:spPr>
          <a:xfrm>
            <a:off x="2064385" y="1107758"/>
            <a:ext cx="1042988" cy="692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Blip>
                <a:blip r:embed="rId3"/>
              </a:buBlip>
            </a:pPr>
            <a:r>
              <a:rPr lang="en-US" altLang="zh-CN" sz="2000"/>
              <a:t> </a:t>
            </a:r>
          </a:p>
        </p:txBody>
      </p:sp>
      <p:graphicFrame>
        <p:nvGraphicFramePr>
          <p:cNvPr id="33794" name="Object 7"/>
          <p:cNvGraphicFramePr/>
          <p:nvPr/>
        </p:nvGraphicFramePr>
        <p:xfrm>
          <a:off x="2499360" y="1016953"/>
          <a:ext cx="76771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4" imgW="4318000" imgH="787400" progId="Equation.DSMT4">
                  <p:embed/>
                </p:oleObj>
              </mc:Choice>
              <mc:Fallback>
                <p:oleObj r:id="rId4" imgW="4318000" imgH="7874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9360" y="1016953"/>
                        <a:ext cx="7677150" cy="1400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59" name="Object 11"/>
          <p:cNvGraphicFramePr/>
          <p:nvPr/>
        </p:nvGraphicFramePr>
        <p:xfrm>
          <a:off x="2365693" y="2417445"/>
          <a:ext cx="6232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r:id="rId6" imgW="3172460" imgH="254000" progId="Equation.DSMT4">
                  <p:embed/>
                </p:oleObj>
              </mc:Choice>
              <mc:Fallback>
                <p:oleObj r:id="rId6" imgW="3172460" imgH="2540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5693" y="2417445"/>
                        <a:ext cx="62325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4" name="Object 16"/>
          <p:cNvGraphicFramePr/>
          <p:nvPr/>
        </p:nvGraphicFramePr>
        <p:xfrm>
          <a:off x="2926556" y="2806541"/>
          <a:ext cx="183959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8" imgW="989965" imgH="254000" progId="Equation.DSMT4">
                  <p:embed/>
                </p:oleObj>
              </mc:Choice>
              <mc:Fallback>
                <p:oleObj r:id="rId8" imgW="989965" imgH="2540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6556" y="2806541"/>
                        <a:ext cx="1839595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6" name="Object 18"/>
          <p:cNvGraphicFramePr/>
          <p:nvPr/>
        </p:nvGraphicFramePr>
        <p:xfrm>
          <a:off x="2366010" y="3204528"/>
          <a:ext cx="70691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10" imgW="3846195" imgH="533400" progId="Equation.DSMT4">
                  <p:embed/>
                </p:oleObj>
              </mc:Choice>
              <mc:Fallback>
                <p:oleObj r:id="rId10" imgW="3846195" imgH="5334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66010" y="3204528"/>
                        <a:ext cx="7069138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7" name="Object 19"/>
          <p:cNvGraphicFramePr/>
          <p:nvPr/>
        </p:nvGraphicFramePr>
        <p:xfrm>
          <a:off x="4159885" y="5647055"/>
          <a:ext cx="34813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12" imgW="1803400" imgH="279400" progId="Equation.DSMT4">
                  <p:embed/>
                </p:oleObj>
              </mc:Choice>
              <mc:Fallback>
                <p:oleObj r:id="rId12" imgW="1803400" imgH="2794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59885" y="5647055"/>
                        <a:ext cx="3481388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8" name="Object 20"/>
          <p:cNvGraphicFramePr/>
          <p:nvPr/>
        </p:nvGraphicFramePr>
        <p:xfrm>
          <a:off x="2366010" y="4186873"/>
          <a:ext cx="781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14" imgW="4457700" imgH="825500" progId="Equation.DSMT4">
                  <p:embed/>
                </p:oleObj>
              </mc:Choice>
              <mc:Fallback>
                <p:oleObj r:id="rId14" imgW="4457700" imgH="8255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66010" y="4186873"/>
                        <a:ext cx="78105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9" name="Object 21"/>
          <p:cNvGraphicFramePr/>
          <p:nvPr/>
        </p:nvGraphicFramePr>
        <p:xfrm>
          <a:off x="7816533" y="5207635"/>
          <a:ext cx="26400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r:id="rId16" imgW="1485265" imgH="711200" progId="Equation.DSMT4">
                  <p:embed/>
                </p:oleObj>
              </mc:Choice>
              <mc:Fallback>
                <p:oleObj r:id="rId16" imgW="1485265" imgH="711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16533" y="5207635"/>
                        <a:ext cx="2640012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7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7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70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70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87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187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7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7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87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4580"/>
            <a:ext cx="10330815" cy="54311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>
                <a:sym typeface="+mn-ea"/>
              </a:rPr>
              <a:t>独立性</a:t>
            </a:r>
          </a:p>
        </p:txBody>
      </p:sp>
      <p:sp>
        <p:nvSpPr>
          <p:cNvPr id="34820" name="Rectangle 5"/>
          <p:cNvSpPr>
            <a:spLocks noGrp="1"/>
          </p:cNvSpPr>
          <p:nvPr/>
        </p:nvSpPr>
        <p:spPr>
          <a:xfrm>
            <a:off x="1837373" y="1084580"/>
            <a:ext cx="7561262" cy="857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F3B91"/>
                </a:solidFill>
                <a:latin typeface="-윤명조240" pitchFamily="18" charset="-127"/>
                <a:ea typeface="-윤명조240" pitchFamily="18" charset="-127"/>
              </a:defRPr>
            </a:lvl9pPr>
          </a:lstStyle>
          <a:p>
            <a:pPr eaLnBrk="1" hangingPunct="1"/>
            <a:r>
              <a:rPr lang="zh-CN" altLang="en-US" dirty="0"/>
              <a:t>总结：</a:t>
            </a:r>
          </a:p>
        </p:txBody>
      </p:sp>
      <p:graphicFrame>
        <p:nvGraphicFramePr>
          <p:cNvPr id="34818" name="Object 4"/>
          <p:cNvGraphicFramePr/>
          <p:nvPr/>
        </p:nvGraphicFramePr>
        <p:xfrm>
          <a:off x="3362801" y="1084422"/>
          <a:ext cx="5465445" cy="543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4038600" imgH="4013200" progId="Equation.DSMT4">
                  <p:embed/>
                </p:oleObj>
              </mc:Choice>
              <mc:Fallback>
                <p:oleObj r:id="rId3" imgW="4038600" imgH="40132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2801" y="1084422"/>
                        <a:ext cx="5465445" cy="54311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2800"/>
              <a:t>随机试验，样本空间和随机事件的性质及概念</a:t>
            </a:r>
            <a:r>
              <a:rPr lang="en-US" altLang="zh-CN" sz="2800"/>
              <a:t>--------</a:t>
            </a:r>
            <a:r>
              <a:rPr lang="zh-CN" altLang="en-US" sz="2800"/>
              <a:t>掌握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/>
              <a:t>频率和概率</a:t>
            </a:r>
            <a:r>
              <a:rPr lang="en-US" altLang="zh-CN" sz="2800"/>
              <a:t>---------------</a:t>
            </a:r>
            <a:r>
              <a:rPr lang="zh-CN" altLang="en-US" sz="2800"/>
              <a:t>掌握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/>
              <a:t>等可能概型</a:t>
            </a:r>
            <a:r>
              <a:rPr lang="en-US" altLang="zh-CN" sz="2800"/>
              <a:t>---------------</a:t>
            </a:r>
            <a:r>
              <a:rPr lang="zh-CN" altLang="en-US" sz="2800"/>
              <a:t>熟练掌握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/>
              <a:t>条件概率（贝叶斯）</a:t>
            </a:r>
            <a:r>
              <a:rPr lang="en-US" altLang="zh-CN" sz="2800"/>
              <a:t>-------</a:t>
            </a:r>
            <a:r>
              <a:rPr lang="zh-CN" altLang="en-US" sz="2800"/>
              <a:t>熟练掌握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/>
              <a:t>独立性</a:t>
            </a:r>
            <a:r>
              <a:rPr lang="en-US" altLang="zh-CN" sz="2800"/>
              <a:t>-------------------</a:t>
            </a:r>
            <a:r>
              <a:rPr lang="zh-CN" altLang="en-US" sz="2800"/>
              <a:t>熟练掌握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/>
              <a:t>作业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总结及作业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7910"/>
            <a:ext cx="10330815" cy="52749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22765" y="401083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样本空间，随机事件</a:t>
            </a:r>
          </a:p>
        </p:txBody>
      </p:sp>
      <p:sp>
        <p:nvSpPr>
          <p:cNvPr id="2" name="Rectangle 1027"/>
          <p:cNvSpPr>
            <a:spLocks noGrp="1" noRot="1"/>
          </p:cNvSpPr>
          <p:nvPr/>
        </p:nvSpPr>
        <p:spPr>
          <a:xfrm>
            <a:off x="1536065" y="1162050"/>
            <a:ext cx="8870950" cy="2057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一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样本空间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         定义：随机试验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/>
              <a:t>的所有结果构成的集合称为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/>
              <a:t>的		 </a:t>
            </a:r>
            <a:r>
              <a:rPr lang="zh-CN" altLang="en-US" sz="2800" b="1" dirty="0">
                <a:solidFill>
                  <a:srgbClr val="000000"/>
                </a:solidFill>
              </a:rPr>
              <a:t>样本空间</a:t>
            </a:r>
            <a:r>
              <a:rPr lang="zh-CN" altLang="en-US" sz="2800" dirty="0"/>
              <a:t>，记为</a:t>
            </a:r>
            <a:r>
              <a:rPr lang="en-US" altLang="zh-CN" sz="2800">
                <a:latin typeface="宋体" panose="02010600030101010101" pitchFamily="2" charset="-122"/>
              </a:rPr>
              <a:t>S={e}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     </a:t>
            </a:r>
            <a:r>
              <a:rPr lang="zh-CN" altLang="en-US" sz="2800" dirty="0"/>
              <a:t>称</a:t>
            </a:r>
            <a:r>
              <a:rPr lang="en-US" altLang="zh-CN" sz="2800">
                <a:latin typeface="宋体" panose="02010600030101010101" pitchFamily="2" charset="-122"/>
              </a:rPr>
              <a:t>S</a:t>
            </a:r>
            <a:r>
              <a:rPr lang="zh-CN" altLang="en-US" sz="2800" dirty="0"/>
              <a:t>中的元素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000000"/>
                </a:solidFill>
              </a:rPr>
              <a:t>基本事件</a:t>
            </a:r>
            <a:r>
              <a:rPr lang="zh-CN" altLang="en-US" sz="2800" dirty="0"/>
              <a:t>或</a:t>
            </a:r>
            <a:r>
              <a:rPr lang="zh-CN" altLang="en-US" sz="2800" b="1" dirty="0">
                <a:solidFill>
                  <a:srgbClr val="000000"/>
                </a:solidFill>
              </a:rPr>
              <a:t>样本点</a:t>
            </a:r>
            <a:r>
              <a:rPr lang="zh-CN" altLang="en-US" sz="2800" b="1" dirty="0"/>
              <a:t>．</a:t>
            </a:r>
          </a:p>
        </p:txBody>
      </p:sp>
      <p:sp>
        <p:nvSpPr>
          <p:cNvPr id="3" name="Litebulb"/>
          <p:cNvSpPr>
            <a:spLocks noEditPoints="1"/>
          </p:cNvSpPr>
          <p:nvPr/>
        </p:nvSpPr>
        <p:spPr>
          <a:xfrm>
            <a:off x="2193290" y="1746250"/>
            <a:ext cx="225425" cy="28733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12712" y="0"/>
              </a:cxn>
              <a:cxn ang="0">
                <a:pos x="225425" y="103521"/>
              </a:cxn>
              <a:cxn ang="0">
                <a:pos x="0" y="103521"/>
              </a:cxn>
              <a:cxn ang="0">
                <a:pos x="112712" y="287338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1034"/>
          <p:cNvSpPr txBox="1"/>
          <p:nvPr/>
        </p:nvSpPr>
        <p:spPr>
          <a:xfrm>
            <a:off x="3536315" y="4360863"/>
            <a:ext cx="2746375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S={0,1,2,…}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endParaRPr lang="zh-CN" altLang="en-US" sz="28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35"/>
          <p:cNvSpPr txBox="1"/>
          <p:nvPr/>
        </p:nvSpPr>
        <p:spPr>
          <a:xfrm>
            <a:off x="6358890" y="3435350"/>
            <a:ext cx="302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S={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正面，反面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6" name="Text Box 1036"/>
          <p:cNvSpPr txBox="1"/>
          <p:nvPr/>
        </p:nvSpPr>
        <p:spPr>
          <a:xfrm>
            <a:off x="3537902" y="5172563"/>
            <a:ext cx="4333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S={(</a:t>
            </a:r>
            <a:r>
              <a:rPr lang="en-US" altLang="zh-CN" sz="2800" dirty="0" err="1">
                <a:solidFill>
                  <a:schemeClr val="hlink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)|T</a:t>
            </a:r>
            <a:r>
              <a:rPr lang="en-US" altLang="zh-CN" sz="2800" baseline="-15000" dirty="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≤y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≤x≤T</a:t>
            </a:r>
            <a:r>
              <a:rPr lang="en-US" altLang="zh-CN" sz="2800" baseline="-15000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7" name="Text Box 1038"/>
          <p:cNvSpPr txBox="1"/>
          <p:nvPr/>
        </p:nvSpPr>
        <p:spPr>
          <a:xfrm>
            <a:off x="6873240" y="5821363"/>
            <a:ext cx="2847975" cy="525401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S={ </a:t>
            </a:r>
            <a:r>
              <a:rPr lang="en-US" altLang="zh-CN" sz="2800" dirty="0" err="1">
                <a:solidFill>
                  <a:schemeClr val="hlink"/>
                </a:solidFill>
                <a:latin typeface="宋体" panose="02010600030101010101" pitchFamily="2" charset="-122"/>
              </a:rPr>
              <a:t>x|a≤x≤b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 }</a:t>
            </a:r>
          </a:p>
        </p:txBody>
      </p:sp>
      <p:sp>
        <p:nvSpPr>
          <p:cNvPr id="8" name="Rectangle 1040"/>
          <p:cNvSpPr>
            <a:spLocks noRot="1"/>
          </p:cNvSpPr>
          <p:nvPr/>
        </p:nvSpPr>
        <p:spPr>
          <a:xfrm>
            <a:off x="1745615" y="3514725"/>
            <a:ext cx="8870950" cy="1063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01700" lvl="1" indent="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　记录一城市一日中发生交通事故次数</a:t>
            </a:r>
          </a:p>
          <a:p>
            <a:pPr marL="901700" lvl="1" indent="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1041"/>
          <p:cNvSpPr>
            <a:spLocks noRot="1"/>
          </p:cNvSpPr>
          <p:nvPr/>
        </p:nvSpPr>
        <p:spPr>
          <a:xfrm>
            <a:off x="1745615" y="2576513"/>
            <a:ext cx="8870950" cy="1435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例：</a:t>
            </a:r>
          </a:p>
          <a:p>
            <a:pPr marL="901700" lvl="1" indent="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　一枚硬币抛一次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42"/>
          <p:cNvSpPr>
            <a:spLocks noRot="1"/>
          </p:cNvSpPr>
          <p:nvPr/>
        </p:nvSpPr>
        <p:spPr>
          <a:xfrm>
            <a:off x="1688465" y="4427538"/>
            <a:ext cx="8870950" cy="968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01700" lvl="1" indent="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　记录某地一昼夜最高温度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，最低温度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</a:p>
          <a:p>
            <a:pPr marL="901700" lvl="1" indent="0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043"/>
          <p:cNvSpPr>
            <a:spLocks noRot="1"/>
          </p:cNvSpPr>
          <p:nvPr/>
        </p:nvSpPr>
        <p:spPr>
          <a:xfrm>
            <a:off x="1688465" y="4870938"/>
            <a:ext cx="8818343" cy="161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marL="901700" lvl="1" indent="0"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　记录一批产品的寿命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397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样本空间，随机事件</a:t>
            </a:r>
          </a:p>
        </p:txBody>
      </p:sp>
      <p:sp>
        <p:nvSpPr>
          <p:cNvPr id="4100" name="Rectangle 3"/>
          <p:cNvSpPr>
            <a:spLocks noGrp="1" noRot="1"/>
          </p:cNvSpPr>
          <p:nvPr/>
        </p:nvSpPr>
        <p:spPr>
          <a:xfrm>
            <a:off x="1401445" y="1124585"/>
            <a:ext cx="9144000" cy="15509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/>
              <a:t>(</a:t>
            </a:r>
            <a:r>
              <a:rPr lang="zh-CN" altLang="en-US" sz="2400" dirty="0"/>
              <a:t>二</a:t>
            </a:r>
            <a:r>
              <a:rPr lang="en-US" altLang="zh-CN" sz="2400"/>
              <a:t>)  </a:t>
            </a:r>
            <a:r>
              <a:rPr lang="zh-CN" altLang="en-US" sz="2400" b="1" dirty="0"/>
              <a:t>随机事件</a:t>
            </a:r>
          </a:p>
          <a:p>
            <a:pPr eaLnBrk="1" hangingPunct="1">
              <a:buNone/>
            </a:pPr>
            <a:r>
              <a:rPr lang="zh-CN" altLang="en-US" sz="2800" dirty="0"/>
              <a:t>	       </a:t>
            </a:r>
            <a:r>
              <a:rPr lang="zh-CN" altLang="en-US" sz="2800" dirty="0">
                <a:latin typeface="宋体" panose="02010600030101010101" pitchFamily="2" charset="-122"/>
              </a:rPr>
              <a:t>一般我们称</a:t>
            </a:r>
            <a:r>
              <a:rPr lang="en-US" altLang="zh-CN" sz="2800"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的子集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为</a:t>
            </a:r>
            <a:r>
              <a:rPr lang="en-US" altLang="zh-CN" sz="2800">
                <a:latin typeface="宋体" panose="02010600030101010101" pitchFamily="2" charset="-122"/>
              </a:rPr>
              <a:t>E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随机事件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，当且仅当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所包含的一个样本点发生称事件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发生。</a:t>
            </a:r>
            <a:r>
              <a:rPr lang="zh-CN" altLang="en-US" sz="2400" dirty="0"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4101" name="Litebulb"/>
          <p:cNvSpPr>
            <a:spLocks noEditPoints="1"/>
          </p:cNvSpPr>
          <p:nvPr/>
        </p:nvSpPr>
        <p:spPr>
          <a:xfrm>
            <a:off x="2250758" y="1772285"/>
            <a:ext cx="225425" cy="303213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12712" y="0"/>
              </a:cxn>
              <a:cxn ang="0">
                <a:pos x="225425" y="109241"/>
              </a:cxn>
              <a:cxn ang="0">
                <a:pos x="0" y="109241"/>
              </a:cxn>
              <a:cxn ang="0">
                <a:pos x="112712" y="303213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/>
            <a:endParaRPr lang="zh-CN" altLang="zh-CN" sz="1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Text Box 11"/>
          <p:cNvSpPr txBox="1"/>
          <p:nvPr/>
        </p:nvSpPr>
        <p:spPr>
          <a:xfrm>
            <a:off x="7659370" y="2607310"/>
            <a:ext cx="2678113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228600" indent="-228600"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S={0,1,2,…}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271395" y="3339148"/>
            <a:ext cx="7648575" cy="2057400"/>
            <a:chOff x="724" y="1812"/>
            <a:chExt cx="4818" cy="1296"/>
          </a:xfrm>
        </p:grpSpPr>
        <p:graphicFrame>
          <p:nvGraphicFramePr>
            <p:cNvPr id="4098" name="Object 1024"/>
            <p:cNvGraphicFramePr/>
            <p:nvPr/>
          </p:nvGraphicFramePr>
          <p:xfrm>
            <a:off x="4852" y="1920"/>
            <a:ext cx="41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r:id="rId3" imgW="151765" imgH="127000" progId="Equation.DSMT4">
                    <p:embed/>
                  </p:oleObj>
                </mc:Choice>
                <mc:Fallback>
                  <p:oleObj r:id="rId3" imgW="151765" imgH="1270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52" y="1920"/>
                          <a:ext cx="410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12"/>
            <p:cNvSpPr txBox="1"/>
            <p:nvPr/>
          </p:nvSpPr>
          <p:spPr>
            <a:xfrm>
              <a:off x="724" y="1812"/>
              <a:ext cx="4818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记 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{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至少有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10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人候车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}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＝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{10,11,12,…}  S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</a:p>
            <a:p>
              <a:pPr marL="228600" indent="-228600"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为随机事件，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可能发生，也可能不发生。</a:t>
              </a:r>
            </a:p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		</a:t>
              </a:r>
            </a:p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6638" name="Rectangle 14"/>
          <p:cNvSpPr>
            <a:spLocks noRot="1"/>
          </p:cNvSpPr>
          <p:nvPr/>
        </p:nvSpPr>
        <p:spPr>
          <a:xfrm>
            <a:off x="1401445" y="2597785"/>
            <a:ext cx="6804025" cy="627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观察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89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路公交车浙大站候车人数，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	     		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26639" name="Rectangle 15"/>
          <p:cNvSpPr>
            <a:spLocks noRot="1"/>
          </p:cNvSpPr>
          <p:nvPr/>
        </p:nvSpPr>
        <p:spPr>
          <a:xfrm>
            <a:off x="1401445" y="4669473"/>
            <a:ext cx="9448800" cy="28114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250950" lvl="2" indent="-328295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如果将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亦视作事件，则每次试验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总是发生，</a:t>
            </a:r>
          </a:p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		  故又称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必然事件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marL="1250950" lvl="2" indent="-328295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为方便起见，记</a:t>
            </a:r>
            <a:r>
              <a:rPr lang="el-GR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Φ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不可能事件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l-GR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Φ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不包含</a:t>
            </a:r>
          </a:p>
          <a:p>
            <a:pPr marL="1250950" lvl="2" indent="-328295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	任何样本点。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8" grpId="0"/>
      <p:bldP spid="266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9020"/>
            <a:ext cx="10330815" cy="53562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样本空间，随机事件</a:t>
            </a:r>
          </a:p>
        </p:txBody>
      </p:sp>
      <p:sp>
        <p:nvSpPr>
          <p:cNvPr id="288771" name="Rectangle 1027"/>
          <p:cNvSpPr>
            <a:spLocks noGrp="1" noRot="1"/>
          </p:cNvSpPr>
          <p:nvPr/>
        </p:nvSpPr>
        <p:spPr>
          <a:xfrm>
            <a:off x="1657985" y="548958"/>
            <a:ext cx="8928100" cy="63039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endParaRPr lang="en-US" altLang="zh-CN" sz="2400"/>
          </a:p>
          <a:p>
            <a:pPr eaLnBrk="1" hangingPunct="1">
              <a:buNone/>
            </a:pPr>
            <a:r>
              <a:rPr lang="en-US" altLang="zh-CN" sz="2400"/>
              <a:t>(</a:t>
            </a:r>
            <a:r>
              <a:rPr lang="zh-CN" altLang="en-US" sz="2400" dirty="0"/>
              <a:t>三</a:t>
            </a:r>
            <a:r>
              <a:rPr lang="en-US" altLang="zh-CN" sz="2400"/>
              <a:t>)</a:t>
            </a:r>
            <a:r>
              <a:rPr lang="en-US" altLang="zh-CN" sz="2800"/>
              <a:t>  </a:t>
            </a:r>
            <a:r>
              <a:rPr lang="zh-CN" altLang="en-US" sz="2400" b="1" dirty="0"/>
              <a:t>事件的关系及运算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事件的关系（包含、相等）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>
              <a:buBlip>
                <a:blip r:embed="rId3"/>
              </a:buBlip>
            </a:pPr>
            <a:r>
              <a:rPr lang="zh-CN" altLang="en-US" sz="2400" dirty="0"/>
              <a:t>例：</a:t>
            </a:r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记</a:t>
            </a:r>
            <a:r>
              <a:rPr lang="en-US" altLang="zh-CN" sz="2400">
                <a:latin typeface="宋体" panose="02010600030101010101" pitchFamily="2" charset="-122"/>
              </a:rPr>
              <a:t>A={</a:t>
            </a:r>
            <a:r>
              <a:rPr lang="zh-CN" altLang="en-US" sz="2400" dirty="0">
                <a:latin typeface="宋体" panose="02010600030101010101" pitchFamily="2" charset="-122"/>
              </a:rPr>
              <a:t>明天天晴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B={</a:t>
            </a:r>
            <a:r>
              <a:rPr lang="zh-CN" altLang="en-US" sz="2400" dirty="0">
                <a:latin typeface="宋体" panose="02010600030101010101" pitchFamily="2" charset="-122"/>
              </a:rPr>
              <a:t>明天无雨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zh-CN" sz="240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记</a:t>
            </a:r>
            <a:r>
              <a:rPr lang="en-US" altLang="zh-CN" sz="2400">
                <a:latin typeface="宋体" panose="02010600030101010101" pitchFamily="2" charset="-122"/>
              </a:rPr>
              <a:t>A={</a:t>
            </a:r>
            <a:r>
              <a:rPr lang="zh-CN" altLang="en-US" sz="2400" dirty="0">
                <a:latin typeface="宋体" panose="02010600030101010101" pitchFamily="2" charset="-122"/>
              </a:rPr>
              <a:t>至少有</a:t>
            </a:r>
            <a:r>
              <a:rPr lang="en-US" altLang="zh-CN" sz="2400"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</a:rPr>
              <a:t>人候车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B={</a:t>
            </a:r>
            <a:r>
              <a:rPr lang="zh-CN" altLang="en-US" sz="2400" dirty="0">
                <a:latin typeface="宋体" panose="02010600030101010101" pitchFamily="2" charset="-122"/>
              </a:rPr>
              <a:t>至少有</a:t>
            </a: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人候车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zh-CN" sz="2400"/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一枚硬币抛两次，</a:t>
            </a:r>
            <a:r>
              <a:rPr lang="en-US" altLang="zh-CN" sz="2400">
                <a:latin typeface="宋体" panose="02010600030101010101" pitchFamily="2" charset="-122"/>
              </a:rPr>
              <a:t>A={</a:t>
            </a:r>
            <a:r>
              <a:rPr lang="zh-CN" altLang="en-US" sz="2400" dirty="0">
                <a:latin typeface="宋体" panose="02010600030101010101" pitchFamily="2" charset="-122"/>
              </a:rPr>
              <a:t>第一次是正面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</a:rPr>
              <a:t>B={</a:t>
            </a:r>
            <a:r>
              <a:rPr lang="zh-CN" altLang="en-US" sz="2400" dirty="0">
                <a:latin typeface="宋体" panose="02010600030101010101" pitchFamily="2" charset="-122"/>
              </a:rPr>
              <a:t>至少有一次正面</a:t>
            </a:r>
            <a:r>
              <a:rPr lang="en-US" altLang="zh-CN" sz="2400">
                <a:latin typeface="宋体" panose="02010600030101010101" pitchFamily="2" charset="-122"/>
              </a:rPr>
              <a:t>}</a:t>
            </a:r>
            <a:r>
              <a:rPr lang="en-US" altLang="zh-CN" sz="2000"/>
              <a:t> </a:t>
            </a:r>
          </a:p>
          <a:p>
            <a:pPr eaLnBrk="1" hangingPunct="1">
              <a:buNone/>
            </a:pPr>
            <a:r>
              <a:rPr lang="en-US" altLang="zh-CN" sz="2400"/>
              <a:t>		</a:t>
            </a:r>
          </a:p>
        </p:txBody>
      </p:sp>
      <p:graphicFrame>
        <p:nvGraphicFramePr>
          <p:cNvPr id="288776" name="Object 1032"/>
          <p:cNvGraphicFramePr/>
          <p:nvPr/>
        </p:nvGraphicFramePr>
        <p:xfrm>
          <a:off x="2378710" y="2409508"/>
          <a:ext cx="25161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4" imgW="1346200" imgH="457200" progId="Equation.DSMT4">
                  <p:embed/>
                </p:oleObj>
              </mc:Choice>
              <mc:Fallback>
                <p:oleObj r:id="rId4" imgW="1346200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8710" y="2409508"/>
                        <a:ext cx="2516188" cy="854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1029"/>
          <p:cNvGraphicFramePr/>
          <p:nvPr/>
        </p:nvGraphicFramePr>
        <p:xfrm>
          <a:off x="2378710" y="1887855"/>
          <a:ext cx="4670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6" imgW="2384425" imgH="215900" progId="Equation.DSMT4">
                  <p:embed/>
                </p:oleObj>
              </mc:Choice>
              <mc:Fallback>
                <p:oleObj r:id="rId6" imgW="2384425" imgH="215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8710" y="1887855"/>
                        <a:ext cx="4670425" cy="422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1" name="Object 1057"/>
          <p:cNvGraphicFramePr/>
          <p:nvPr/>
        </p:nvGraphicFramePr>
        <p:xfrm>
          <a:off x="6861810" y="3725545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8" imgW="608330" imgH="177800" progId="Equation.DSMT4">
                  <p:embed/>
                </p:oleObj>
              </mc:Choice>
              <mc:Fallback>
                <p:oleObj r:id="rId8" imgW="608330" imgH="177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1810" y="3725545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6" name="Object 1062"/>
          <p:cNvGraphicFramePr/>
          <p:nvPr/>
        </p:nvGraphicFramePr>
        <p:xfrm>
          <a:off x="8457248" y="4606608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10" imgW="608330" imgH="177800" progId="Equation.DSMT4">
                  <p:embed/>
                </p:oleObj>
              </mc:Choice>
              <mc:Fallback>
                <p:oleObj r:id="rId10" imgW="608330" imgH="177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57248" y="4606608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7" name="Object 1063"/>
          <p:cNvGraphicFramePr/>
          <p:nvPr/>
        </p:nvGraphicFramePr>
        <p:xfrm>
          <a:off x="2512060" y="5943283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12" imgW="608330" imgH="177800" progId="Equation.DSMT4">
                  <p:embed/>
                </p:oleObj>
              </mc:Choice>
              <mc:Fallback>
                <p:oleObj r:id="rId12" imgW="608330" imgH="177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2060" y="5943283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73"/>
          <p:cNvGrpSpPr/>
          <p:nvPr/>
        </p:nvGrpSpPr>
        <p:grpSpPr>
          <a:xfrm>
            <a:off x="7800023" y="1320483"/>
            <a:ext cx="2205037" cy="1089025"/>
            <a:chOff x="3779" y="925"/>
            <a:chExt cx="1389" cy="686"/>
          </a:xfrm>
        </p:grpSpPr>
        <p:grpSp>
          <p:nvGrpSpPr>
            <p:cNvPr id="5131" name="Group 1072"/>
            <p:cNvGrpSpPr/>
            <p:nvPr/>
          </p:nvGrpSpPr>
          <p:grpSpPr>
            <a:xfrm>
              <a:off x="3779" y="925"/>
              <a:ext cx="1389" cy="686"/>
              <a:chOff x="3769" y="745"/>
              <a:chExt cx="1389" cy="686"/>
            </a:xfrm>
          </p:grpSpPr>
          <p:sp>
            <p:nvSpPr>
              <p:cNvPr id="5139" name="Rectangle 1037"/>
              <p:cNvSpPr/>
              <p:nvPr/>
            </p:nvSpPr>
            <p:spPr>
              <a:xfrm>
                <a:off x="3769" y="771"/>
                <a:ext cx="1347" cy="66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rgbClr val="FFCC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40" name="Text Box 1047"/>
              <p:cNvSpPr txBox="1"/>
              <p:nvPr/>
            </p:nvSpPr>
            <p:spPr>
              <a:xfrm>
                <a:off x="4873" y="745"/>
                <a:ext cx="28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sz="200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S</a:t>
                </a:r>
              </a:p>
            </p:txBody>
          </p:sp>
        </p:grpSp>
        <p:grpSp>
          <p:nvGrpSpPr>
            <p:cNvPr id="5132" name="Group 1071"/>
            <p:cNvGrpSpPr/>
            <p:nvPr/>
          </p:nvGrpSpPr>
          <p:grpSpPr>
            <a:xfrm>
              <a:off x="4188" y="1009"/>
              <a:ext cx="576" cy="539"/>
              <a:chOff x="2997" y="1564"/>
              <a:chExt cx="576" cy="539"/>
            </a:xfrm>
          </p:grpSpPr>
          <p:grpSp>
            <p:nvGrpSpPr>
              <p:cNvPr id="5133" name="Group 1070"/>
              <p:cNvGrpSpPr/>
              <p:nvPr/>
            </p:nvGrpSpPr>
            <p:grpSpPr>
              <a:xfrm>
                <a:off x="3167" y="1697"/>
                <a:ext cx="334" cy="353"/>
                <a:chOff x="4319" y="1758"/>
                <a:chExt cx="334" cy="353"/>
              </a:xfrm>
            </p:grpSpPr>
            <p:sp>
              <p:nvSpPr>
                <p:cNvPr id="5137" name="Oval 1043"/>
                <p:cNvSpPr/>
                <p:nvPr/>
              </p:nvSpPr>
              <p:spPr>
                <a:xfrm>
                  <a:off x="4319" y="1758"/>
                  <a:ext cx="334" cy="353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8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1143000" indent="-228600" algn="ctr">
                    <a:buNone/>
                  </a:pPr>
                  <a:endParaRPr lang="zh-C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38" name="Text Box 1046"/>
                <p:cNvSpPr txBox="1"/>
                <p:nvPr/>
              </p:nvSpPr>
              <p:spPr>
                <a:xfrm>
                  <a:off x="4383" y="1812"/>
                  <a:ext cx="228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5134" name="Group 1069"/>
              <p:cNvGrpSpPr/>
              <p:nvPr/>
            </p:nvGrpSpPr>
            <p:grpSpPr>
              <a:xfrm>
                <a:off x="2997" y="1564"/>
                <a:ext cx="576" cy="539"/>
                <a:chOff x="2997" y="1564"/>
                <a:chExt cx="576" cy="539"/>
              </a:xfrm>
            </p:grpSpPr>
            <p:sp>
              <p:nvSpPr>
                <p:cNvPr id="5135" name="Oval 1041"/>
                <p:cNvSpPr/>
                <p:nvPr/>
              </p:nvSpPr>
              <p:spPr>
                <a:xfrm>
                  <a:off x="2997" y="1564"/>
                  <a:ext cx="576" cy="539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marL="228600" indent="-228600" algn="ctr">
                    <a:buNone/>
                  </a:pPr>
                  <a:endParaRPr lang="zh-CN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36" name="Text Box 1068"/>
                <p:cNvSpPr txBox="1"/>
                <p:nvPr/>
              </p:nvSpPr>
              <p:spPr>
                <a:xfrm>
                  <a:off x="3044" y="1604"/>
                  <a:ext cx="228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6635"/>
            <a:ext cx="10330815" cy="534098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样本空间，随机事件</a:t>
            </a:r>
          </a:p>
        </p:txBody>
      </p:sp>
      <p:sp>
        <p:nvSpPr>
          <p:cNvPr id="6152" name="Rectangle 1027"/>
          <p:cNvSpPr>
            <a:spLocks noGrp="1" noRot="1"/>
          </p:cNvSpPr>
          <p:nvPr/>
        </p:nvSpPr>
        <p:spPr>
          <a:xfrm>
            <a:off x="1886585" y="997585"/>
            <a:ext cx="8518525" cy="565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/>
              <a:t>  </a:t>
            </a:r>
            <a:r>
              <a:rPr lang="zh-CN" altLang="en-US" dirty="0">
                <a:solidFill>
                  <a:srgbClr val="003366"/>
                </a:solidFill>
              </a:rPr>
              <a:t>事件的运算</a:t>
            </a:r>
            <a:endParaRPr lang="zh-CN" altLang="en-US" sz="4000" dirty="0"/>
          </a:p>
        </p:txBody>
      </p:sp>
      <p:graphicFrame>
        <p:nvGraphicFramePr>
          <p:cNvPr id="6146" name="Object 2048"/>
          <p:cNvGraphicFramePr/>
          <p:nvPr/>
        </p:nvGraphicFramePr>
        <p:xfrm>
          <a:off x="2493010" y="2177098"/>
          <a:ext cx="6149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3234055" imgH="215900" progId="Equation.DSMT4">
                  <p:embed/>
                </p:oleObj>
              </mc:Choice>
              <mc:Fallback>
                <p:oleObj r:id="rId3" imgW="3234055" imgH="215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3010" y="2177098"/>
                        <a:ext cx="6149975" cy="409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/>
          <p:nvPr/>
        </p:nvGraphicFramePr>
        <p:xfrm>
          <a:off x="3421698" y="3707448"/>
          <a:ext cx="50196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5" imgW="2044700" imgH="889000" progId="Equation.DSMT4">
                  <p:embed/>
                </p:oleObj>
              </mc:Choice>
              <mc:Fallback>
                <p:oleObj r:id="rId5" imgW="2044700" imgH="889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1698" y="3707448"/>
                        <a:ext cx="5019675" cy="178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6" name="AutoShape 1042"/>
          <p:cNvSpPr/>
          <p:nvPr/>
        </p:nvSpPr>
        <p:spPr>
          <a:xfrm>
            <a:off x="2129473" y="4520248"/>
            <a:ext cx="636587" cy="393700"/>
          </a:xfrm>
          <a:prstGeom prst="notchedRightArrow">
            <a:avLst>
              <a:gd name="adj1" fmla="val 50000"/>
              <a:gd name="adj2" fmla="val 40423"/>
            </a:avLst>
          </a:prstGeom>
          <a:solidFill>
            <a:srgbClr val="FF66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044"/>
          <p:cNvGrpSpPr/>
          <p:nvPr/>
        </p:nvGrpSpPr>
        <p:grpSpPr>
          <a:xfrm>
            <a:off x="8911273" y="1673860"/>
            <a:ext cx="1320800" cy="762000"/>
            <a:chOff x="280" y="395"/>
            <a:chExt cx="832" cy="480"/>
          </a:xfrm>
        </p:grpSpPr>
        <p:grpSp>
          <p:nvGrpSpPr>
            <p:cNvPr id="6182" name="Group 1045"/>
            <p:cNvGrpSpPr/>
            <p:nvPr/>
          </p:nvGrpSpPr>
          <p:grpSpPr>
            <a:xfrm>
              <a:off x="280" y="395"/>
              <a:ext cx="832" cy="480"/>
              <a:chOff x="1977" y="3291"/>
              <a:chExt cx="832" cy="480"/>
            </a:xfrm>
          </p:grpSpPr>
          <p:grpSp>
            <p:nvGrpSpPr>
              <p:cNvPr id="6185" name="Group 1046"/>
              <p:cNvGrpSpPr/>
              <p:nvPr/>
            </p:nvGrpSpPr>
            <p:grpSpPr>
              <a:xfrm>
                <a:off x="1977" y="3291"/>
                <a:ext cx="832" cy="480"/>
                <a:chOff x="2167" y="3391"/>
                <a:chExt cx="832" cy="480"/>
              </a:xfrm>
            </p:grpSpPr>
            <p:sp>
              <p:nvSpPr>
                <p:cNvPr id="6194" name="Rectangle 1047"/>
                <p:cNvSpPr/>
                <p:nvPr/>
              </p:nvSpPr>
              <p:spPr>
                <a:xfrm>
                  <a:off x="2167" y="3423"/>
                  <a:ext cx="832" cy="44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5" name="Oval 1048"/>
                <p:cNvSpPr/>
                <p:nvPr/>
              </p:nvSpPr>
              <p:spPr>
                <a:xfrm>
                  <a:off x="2521" y="3522"/>
                  <a:ext cx="253" cy="264"/>
                </a:xfrm>
                <a:prstGeom prst="ellipse">
                  <a:avLst/>
                </a:prstGeom>
                <a:noFill/>
                <a:ln w="15875" cap="flat" cmpd="sng">
                  <a:solidFill>
                    <a:srgbClr val="99CC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6" name="Oval 1049"/>
                <p:cNvSpPr/>
                <p:nvPr/>
              </p:nvSpPr>
              <p:spPr>
                <a:xfrm>
                  <a:off x="2268" y="3502"/>
                  <a:ext cx="333" cy="33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7" name="Text Box 1050"/>
                <p:cNvSpPr txBox="1"/>
                <p:nvPr/>
              </p:nvSpPr>
              <p:spPr>
                <a:xfrm>
                  <a:off x="2753" y="3391"/>
                  <a:ext cx="199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6186" name="Group 1051"/>
              <p:cNvGrpSpPr/>
              <p:nvPr/>
            </p:nvGrpSpPr>
            <p:grpSpPr>
              <a:xfrm>
                <a:off x="2096" y="3411"/>
                <a:ext cx="478" cy="314"/>
                <a:chOff x="1010" y="2082"/>
                <a:chExt cx="478" cy="314"/>
              </a:xfrm>
            </p:grpSpPr>
            <p:sp>
              <p:nvSpPr>
                <p:cNvPr id="6187" name="Line 1052"/>
                <p:cNvSpPr/>
                <p:nvPr/>
              </p:nvSpPr>
              <p:spPr>
                <a:xfrm flipH="1">
                  <a:off x="1010" y="2082"/>
                  <a:ext cx="101" cy="24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88" name="Line 1053"/>
                <p:cNvSpPr/>
                <p:nvPr/>
              </p:nvSpPr>
              <p:spPr>
                <a:xfrm flipH="1">
                  <a:off x="1066" y="2098"/>
                  <a:ext cx="111" cy="2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89" name="Line 1054"/>
                <p:cNvSpPr/>
                <p:nvPr/>
              </p:nvSpPr>
              <p:spPr>
                <a:xfrm flipH="1">
                  <a:off x="1122" y="2104"/>
                  <a:ext cx="121" cy="2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0" name="Line 1055"/>
                <p:cNvSpPr/>
                <p:nvPr/>
              </p:nvSpPr>
              <p:spPr>
                <a:xfrm flipH="1">
                  <a:off x="1408" y="2181"/>
                  <a:ext cx="80" cy="17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1" name="Line 1056"/>
                <p:cNvSpPr/>
                <p:nvPr/>
              </p:nvSpPr>
              <p:spPr>
                <a:xfrm flipH="1">
                  <a:off x="1344" y="2116"/>
                  <a:ext cx="101" cy="24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2" name="Line 1057"/>
                <p:cNvSpPr/>
                <p:nvPr/>
              </p:nvSpPr>
              <p:spPr>
                <a:xfrm flipH="1">
                  <a:off x="1202" y="2124"/>
                  <a:ext cx="111" cy="2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3" name="Line 1058"/>
                <p:cNvSpPr/>
                <p:nvPr/>
              </p:nvSpPr>
              <p:spPr>
                <a:xfrm flipH="1">
                  <a:off x="1262" y="2104"/>
                  <a:ext cx="111" cy="2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6183" name="Text Box 1059"/>
            <p:cNvSpPr txBox="1"/>
            <p:nvPr/>
          </p:nvSpPr>
          <p:spPr>
            <a:xfrm>
              <a:off x="687" y="569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184" name="Text Box 1060"/>
            <p:cNvSpPr txBox="1"/>
            <p:nvPr/>
          </p:nvSpPr>
          <p:spPr>
            <a:xfrm>
              <a:off x="439" y="574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1062"/>
          <p:cNvGrpSpPr/>
          <p:nvPr/>
        </p:nvGrpSpPr>
        <p:grpSpPr>
          <a:xfrm>
            <a:off x="8906510" y="2858135"/>
            <a:ext cx="1320800" cy="762000"/>
            <a:chOff x="1218" y="400"/>
            <a:chExt cx="832" cy="480"/>
          </a:xfrm>
        </p:grpSpPr>
        <p:grpSp>
          <p:nvGrpSpPr>
            <p:cNvPr id="6170" name="Group 1063"/>
            <p:cNvGrpSpPr/>
            <p:nvPr/>
          </p:nvGrpSpPr>
          <p:grpSpPr>
            <a:xfrm>
              <a:off x="1218" y="400"/>
              <a:ext cx="832" cy="480"/>
              <a:chOff x="844" y="2078"/>
              <a:chExt cx="832" cy="480"/>
            </a:xfrm>
          </p:grpSpPr>
          <p:grpSp>
            <p:nvGrpSpPr>
              <p:cNvPr id="6173" name="Group 1064"/>
              <p:cNvGrpSpPr/>
              <p:nvPr/>
            </p:nvGrpSpPr>
            <p:grpSpPr>
              <a:xfrm>
                <a:off x="844" y="2078"/>
                <a:ext cx="832" cy="480"/>
                <a:chOff x="2167" y="3391"/>
                <a:chExt cx="832" cy="480"/>
              </a:xfrm>
            </p:grpSpPr>
            <p:sp>
              <p:nvSpPr>
                <p:cNvPr id="6178" name="Rectangle 1065"/>
                <p:cNvSpPr/>
                <p:nvPr/>
              </p:nvSpPr>
              <p:spPr>
                <a:xfrm>
                  <a:off x="2167" y="3423"/>
                  <a:ext cx="832" cy="44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9" name="Oval 1066"/>
                <p:cNvSpPr/>
                <p:nvPr/>
              </p:nvSpPr>
              <p:spPr>
                <a:xfrm>
                  <a:off x="2521" y="3522"/>
                  <a:ext cx="253" cy="264"/>
                </a:xfrm>
                <a:prstGeom prst="ellipse">
                  <a:avLst/>
                </a:prstGeom>
                <a:noFill/>
                <a:ln w="15875" cap="flat" cmpd="sng">
                  <a:solidFill>
                    <a:srgbClr val="99CC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0" name="Oval 1067"/>
                <p:cNvSpPr/>
                <p:nvPr/>
              </p:nvSpPr>
              <p:spPr>
                <a:xfrm>
                  <a:off x="2268" y="3502"/>
                  <a:ext cx="333" cy="33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1" name="Text Box 1068"/>
                <p:cNvSpPr txBox="1"/>
                <p:nvPr/>
              </p:nvSpPr>
              <p:spPr>
                <a:xfrm>
                  <a:off x="2753" y="3391"/>
                  <a:ext cx="199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6174" name="Group 1069"/>
              <p:cNvGrpSpPr/>
              <p:nvPr/>
            </p:nvGrpSpPr>
            <p:grpSpPr>
              <a:xfrm>
                <a:off x="1197" y="2261"/>
                <a:ext cx="76" cy="167"/>
                <a:chOff x="1243" y="2991"/>
                <a:chExt cx="76" cy="167"/>
              </a:xfrm>
            </p:grpSpPr>
            <p:sp>
              <p:nvSpPr>
                <p:cNvPr id="6175" name="Line 1070"/>
                <p:cNvSpPr/>
                <p:nvPr/>
              </p:nvSpPr>
              <p:spPr>
                <a:xfrm flipH="1">
                  <a:off x="1243" y="2991"/>
                  <a:ext cx="50" cy="7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76" name="Line 1071"/>
                <p:cNvSpPr/>
                <p:nvPr/>
              </p:nvSpPr>
              <p:spPr>
                <a:xfrm flipH="1">
                  <a:off x="1269" y="3087"/>
                  <a:ext cx="50" cy="7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77" name="Line 1072"/>
                <p:cNvSpPr/>
                <p:nvPr/>
              </p:nvSpPr>
              <p:spPr>
                <a:xfrm flipH="1">
                  <a:off x="1255" y="3043"/>
                  <a:ext cx="50" cy="7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6171" name="Text Box 1073"/>
            <p:cNvSpPr txBox="1"/>
            <p:nvPr/>
          </p:nvSpPr>
          <p:spPr>
            <a:xfrm>
              <a:off x="1379" y="564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172" name="Text Box 1074"/>
            <p:cNvSpPr txBox="1"/>
            <p:nvPr/>
          </p:nvSpPr>
          <p:spPr>
            <a:xfrm>
              <a:off x="1625" y="550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0" name="Group 1089"/>
          <p:cNvGrpSpPr/>
          <p:nvPr/>
        </p:nvGrpSpPr>
        <p:grpSpPr>
          <a:xfrm>
            <a:off x="8761095" y="5207635"/>
            <a:ext cx="1320800" cy="762000"/>
            <a:chOff x="1092" y="2416"/>
            <a:chExt cx="832" cy="480"/>
          </a:xfrm>
        </p:grpSpPr>
        <p:grpSp>
          <p:nvGrpSpPr>
            <p:cNvPr id="6162" name="Group 1090"/>
            <p:cNvGrpSpPr/>
            <p:nvPr/>
          </p:nvGrpSpPr>
          <p:grpSpPr>
            <a:xfrm>
              <a:off x="1092" y="2448"/>
              <a:ext cx="832" cy="448"/>
              <a:chOff x="1092" y="2448"/>
              <a:chExt cx="832" cy="448"/>
            </a:xfrm>
          </p:grpSpPr>
          <p:sp>
            <p:nvSpPr>
              <p:cNvPr id="6167" name="Rectangle 1091"/>
              <p:cNvSpPr/>
              <p:nvPr/>
            </p:nvSpPr>
            <p:spPr>
              <a:xfrm>
                <a:off x="1092" y="2448"/>
                <a:ext cx="832" cy="44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Oval 1092"/>
              <p:cNvSpPr/>
              <p:nvPr/>
            </p:nvSpPr>
            <p:spPr>
              <a:xfrm>
                <a:off x="1626" y="2587"/>
                <a:ext cx="253" cy="264"/>
              </a:xfrm>
              <a:prstGeom prst="ellipse">
                <a:avLst/>
              </a:prstGeom>
              <a:noFill/>
              <a:ln w="15875" cap="flat" cmpd="sng">
                <a:solidFill>
                  <a:srgbClr val="99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Oval 1093"/>
              <p:cNvSpPr/>
              <p:nvPr/>
            </p:nvSpPr>
            <p:spPr>
              <a:xfrm>
                <a:off x="1193" y="2537"/>
                <a:ext cx="333" cy="333"/>
              </a:xfrm>
              <a:prstGeom prst="ellipse">
                <a:avLst/>
              </a:prstGeom>
              <a:noFill/>
              <a:ln w="9525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3" name="Group 1094"/>
            <p:cNvGrpSpPr/>
            <p:nvPr/>
          </p:nvGrpSpPr>
          <p:grpSpPr>
            <a:xfrm>
              <a:off x="1253" y="2416"/>
              <a:ext cx="654" cy="409"/>
              <a:chOff x="1253" y="2416"/>
              <a:chExt cx="654" cy="409"/>
            </a:xfrm>
          </p:grpSpPr>
          <p:sp>
            <p:nvSpPr>
              <p:cNvPr id="6164" name="Text Box 1095"/>
              <p:cNvSpPr txBox="1"/>
              <p:nvPr/>
            </p:nvSpPr>
            <p:spPr>
              <a:xfrm>
                <a:off x="1708" y="2416"/>
                <a:ext cx="19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sz="1600" b="1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6165" name="Text Box 1096"/>
              <p:cNvSpPr txBox="1"/>
              <p:nvPr/>
            </p:nvSpPr>
            <p:spPr>
              <a:xfrm>
                <a:off x="1662" y="2613"/>
                <a:ext cx="20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sz="1600" b="1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166" name="Text Box 1097"/>
              <p:cNvSpPr txBox="1"/>
              <p:nvPr/>
            </p:nvSpPr>
            <p:spPr>
              <a:xfrm>
                <a:off x="1253" y="2597"/>
                <a:ext cx="20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228600" indent="-228600">
                  <a:buNone/>
                </a:pPr>
                <a:r>
                  <a:rPr lang="en-US" altLang="zh-CN" sz="1600" b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13" name="Group 1101"/>
          <p:cNvGrpSpPr/>
          <p:nvPr/>
        </p:nvGrpSpPr>
        <p:grpSpPr>
          <a:xfrm>
            <a:off x="1886585" y="1632585"/>
            <a:ext cx="3490913" cy="369888"/>
            <a:chOff x="210" y="400"/>
            <a:chExt cx="2199" cy="233"/>
          </a:xfrm>
        </p:grpSpPr>
        <p:graphicFrame>
          <p:nvGraphicFramePr>
            <p:cNvPr id="6150" name="Object 2052"/>
            <p:cNvGraphicFramePr/>
            <p:nvPr/>
          </p:nvGraphicFramePr>
          <p:xfrm>
            <a:off x="1901" y="400"/>
            <a:ext cx="5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7" imgW="418465" imgH="165100" progId="Equation.DSMT4">
                    <p:embed/>
                  </p:oleObj>
                </mc:Choice>
                <mc:Fallback>
                  <p:oleObj r:id="rId7" imgW="418465" imgH="1651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01" y="400"/>
                          <a:ext cx="5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099"/>
            <p:cNvSpPr txBox="1"/>
            <p:nvPr/>
          </p:nvSpPr>
          <p:spPr>
            <a:xfrm>
              <a:off x="210" y="400"/>
              <a:ext cx="164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Char char="ü"/>
              </a:pPr>
              <a:r>
                <a:rPr lang="en-US" altLang="zh-CN" b="1">
                  <a:solidFill>
                    <a:schemeClr val="tx1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与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的和事件，记为</a:t>
              </a:r>
            </a:p>
          </p:txBody>
        </p:sp>
      </p:grpSp>
      <p:grpSp>
        <p:nvGrpSpPr>
          <p:cNvPr id="14" name="Group 1103"/>
          <p:cNvGrpSpPr/>
          <p:nvPr/>
        </p:nvGrpSpPr>
        <p:grpSpPr>
          <a:xfrm>
            <a:off x="1906905" y="2614930"/>
            <a:ext cx="4762500" cy="457200"/>
            <a:chOff x="206" y="1022"/>
            <a:chExt cx="3000" cy="288"/>
          </a:xfrm>
        </p:grpSpPr>
        <p:graphicFrame>
          <p:nvGraphicFramePr>
            <p:cNvPr id="6149" name="Object 2051"/>
            <p:cNvGraphicFramePr/>
            <p:nvPr/>
          </p:nvGraphicFramePr>
          <p:xfrm>
            <a:off x="1884" y="1036"/>
            <a:ext cx="132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9" imgW="1002665" imgH="203200" progId="Equation.DSMT4">
                    <p:embed/>
                  </p:oleObj>
                </mc:Choice>
                <mc:Fallback>
                  <p:oleObj r:id="rId9" imgW="1002665" imgH="2032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4" y="1036"/>
                          <a:ext cx="1322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02"/>
            <p:cNvSpPr txBox="1"/>
            <p:nvPr/>
          </p:nvSpPr>
          <p:spPr>
            <a:xfrm>
              <a:off x="206" y="1022"/>
              <a:ext cx="2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Char char="ü"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 A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与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的积事件，记为</a:t>
              </a:r>
            </a:p>
          </p:txBody>
        </p:sp>
      </p:grpSp>
      <p:graphicFrame>
        <p:nvGraphicFramePr>
          <p:cNvPr id="6148" name="Object 2050"/>
          <p:cNvGraphicFramePr/>
          <p:nvPr/>
        </p:nvGraphicFramePr>
        <p:xfrm>
          <a:off x="2550160" y="3145473"/>
          <a:ext cx="5568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11" imgW="2917190" imgH="215900" progId="Equation.DSMT4">
                  <p:embed/>
                </p:oleObj>
              </mc:Choice>
              <mc:Fallback>
                <p:oleObj r:id="rId11" imgW="2917190" imgH="215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0160" y="3145473"/>
                        <a:ext cx="5568950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51" name="Rectangle 1107"/>
          <p:cNvSpPr>
            <a:spLocks noRot="1"/>
          </p:cNvSpPr>
          <p:nvPr/>
        </p:nvSpPr>
        <p:spPr>
          <a:xfrm>
            <a:off x="1946910" y="5852160"/>
            <a:ext cx="8518525" cy="1255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当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AB=</a:t>
            </a:r>
            <a:r>
              <a:rPr lang="el-GR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时，称事件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不相容的，或互斥的。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6" grpId="0" bldLvl="0" animBg="1"/>
      <p:bldP spid="3144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676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样本空间，随机事件</a:t>
            </a:r>
          </a:p>
        </p:txBody>
      </p:sp>
      <p:sp>
        <p:nvSpPr>
          <p:cNvPr id="52227" name="Rectangle 3"/>
          <p:cNvSpPr>
            <a:spLocks noGrp="1" noRot="1"/>
          </p:cNvSpPr>
          <p:nvPr/>
        </p:nvSpPr>
        <p:spPr>
          <a:xfrm>
            <a:off x="1835785" y="2533650"/>
            <a:ext cx="8720138" cy="9255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996600"/>
              </a:buClr>
              <a:buNone/>
            </a:pPr>
            <a:r>
              <a:rPr lang="en-US" altLang="zh-CN" sz="2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400"/>
              <a:t>“</a:t>
            </a:r>
            <a:r>
              <a:rPr lang="zh-CN" altLang="en-US" sz="2400" dirty="0"/>
              <a:t>和”、“交”关系式</a:t>
            </a:r>
          </a:p>
        </p:txBody>
      </p:sp>
      <p:graphicFrame>
        <p:nvGraphicFramePr>
          <p:cNvPr id="2174976" name="Object 2048"/>
          <p:cNvGraphicFramePr/>
          <p:nvPr/>
        </p:nvGraphicFramePr>
        <p:xfrm>
          <a:off x="6993255" y="3342323"/>
          <a:ext cx="3101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3" imgW="1587500" imgH="457200" progId="Equation.DSMT4">
                  <p:embed/>
                </p:oleObj>
              </mc:Choice>
              <mc:Fallback>
                <p:oleObj r:id="rId3" imgW="1587500" imgH="457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3255" y="3342323"/>
                        <a:ext cx="3101975" cy="809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49"/>
          <p:cNvGraphicFramePr/>
          <p:nvPr/>
        </p:nvGraphicFramePr>
        <p:xfrm>
          <a:off x="2684780" y="3342640"/>
          <a:ext cx="4089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5" imgW="2032000" imgH="457200" progId="Equation.DSMT4">
                  <p:embed/>
                </p:oleObj>
              </mc:Choice>
              <mc:Fallback>
                <p:oleObj r:id="rId5" imgW="2032000" imgH="457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4780" y="3342640"/>
                        <a:ext cx="40894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78" name="Object 2050"/>
          <p:cNvGraphicFramePr/>
          <p:nvPr/>
        </p:nvGraphicFramePr>
        <p:xfrm>
          <a:off x="2921000" y="4659948"/>
          <a:ext cx="1268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7" imgW="520700" imgH="190500" progId="Equation.DSMT4">
                  <p:embed/>
                </p:oleObj>
              </mc:Choice>
              <mc:Fallback>
                <p:oleObj r:id="rId7" imgW="520700" imgH="190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1000" y="4659948"/>
                        <a:ext cx="1268413" cy="412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79" name="Object 2051"/>
          <p:cNvGraphicFramePr/>
          <p:nvPr/>
        </p:nvGraphicFramePr>
        <p:xfrm>
          <a:off x="2943225" y="5072698"/>
          <a:ext cx="12461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9" imgW="520700" imgH="190500" progId="Equation.DSMT4">
                  <p:embed/>
                </p:oleObj>
              </mc:Choice>
              <mc:Fallback>
                <p:oleObj r:id="rId9" imgW="520700" imgH="190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3225" y="5072698"/>
                        <a:ext cx="1246188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80" name="Object 2052"/>
          <p:cNvGraphicFramePr/>
          <p:nvPr/>
        </p:nvGraphicFramePr>
        <p:xfrm>
          <a:off x="2881313" y="5485765"/>
          <a:ext cx="2097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11" imgW="876300" imgH="228600" progId="Equation.DSMT4">
                  <p:embed/>
                </p:oleObj>
              </mc:Choice>
              <mc:Fallback>
                <p:oleObj r:id="rId11" imgW="8763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1313" y="5485765"/>
                        <a:ext cx="20970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4981" name="Object 2053"/>
          <p:cNvGraphicFramePr/>
          <p:nvPr/>
        </p:nvGraphicFramePr>
        <p:xfrm>
          <a:off x="2921000" y="5878830"/>
          <a:ext cx="2076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3" imgW="889000" imgH="228600" progId="Equation.DSMT4">
                  <p:embed/>
                </p:oleObj>
              </mc:Choice>
              <mc:Fallback>
                <p:oleObj r:id="rId13" imgW="8890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1000" y="5878830"/>
                        <a:ext cx="20764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1"/>
          <p:cNvGrpSpPr/>
          <p:nvPr/>
        </p:nvGrpSpPr>
        <p:grpSpPr>
          <a:xfrm>
            <a:off x="7959725" y="1024573"/>
            <a:ext cx="1320800" cy="762000"/>
            <a:chOff x="3400" y="401"/>
            <a:chExt cx="832" cy="480"/>
          </a:xfrm>
        </p:grpSpPr>
        <p:grpSp>
          <p:nvGrpSpPr>
            <p:cNvPr id="7204" name="Group 88"/>
            <p:cNvGrpSpPr/>
            <p:nvPr/>
          </p:nvGrpSpPr>
          <p:grpSpPr>
            <a:xfrm>
              <a:off x="3400" y="401"/>
              <a:ext cx="832" cy="480"/>
              <a:chOff x="1905" y="1714"/>
              <a:chExt cx="832" cy="480"/>
            </a:xfrm>
          </p:grpSpPr>
          <p:grpSp>
            <p:nvGrpSpPr>
              <p:cNvPr id="7207" name="Group 89"/>
              <p:cNvGrpSpPr/>
              <p:nvPr/>
            </p:nvGrpSpPr>
            <p:grpSpPr>
              <a:xfrm>
                <a:off x="1905" y="1714"/>
                <a:ext cx="832" cy="480"/>
                <a:chOff x="2167" y="3391"/>
                <a:chExt cx="832" cy="480"/>
              </a:xfrm>
            </p:grpSpPr>
            <p:sp>
              <p:nvSpPr>
                <p:cNvPr id="7214" name="Rectangle 90"/>
                <p:cNvSpPr/>
                <p:nvPr/>
              </p:nvSpPr>
              <p:spPr>
                <a:xfrm>
                  <a:off x="2167" y="3423"/>
                  <a:ext cx="832" cy="44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5" name="Oval 91"/>
                <p:cNvSpPr/>
                <p:nvPr/>
              </p:nvSpPr>
              <p:spPr>
                <a:xfrm>
                  <a:off x="2521" y="3522"/>
                  <a:ext cx="253" cy="264"/>
                </a:xfrm>
                <a:prstGeom prst="ellipse">
                  <a:avLst/>
                </a:prstGeom>
                <a:noFill/>
                <a:ln w="15875" cap="flat" cmpd="sng">
                  <a:solidFill>
                    <a:srgbClr val="99CC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6" name="Oval 92"/>
                <p:cNvSpPr/>
                <p:nvPr/>
              </p:nvSpPr>
              <p:spPr>
                <a:xfrm>
                  <a:off x="2268" y="3502"/>
                  <a:ext cx="333" cy="33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7" name="Text Box 93"/>
                <p:cNvSpPr txBox="1"/>
                <p:nvPr/>
              </p:nvSpPr>
              <p:spPr>
                <a:xfrm>
                  <a:off x="2753" y="3391"/>
                  <a:ext cx="199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7208" name="Group 94"/>
              <p:cNvGrpSpPr/>
              <p:nvPr/>
            </p:nvGrpSpPr>
            <p:grpSpPr>
              <a:xfrm>
                <a:off x="2021" y="1833"/>
                <a:ext cx="272" cy="325"/>
                <a:chOff x="2021" y="1833"/>
                <a:chExt cx="272" cy="325"/>
              </a:xfrm>
            </p:grpSpPr>
            <p:sp>
              <p:nvSpPr>
                <p:cNvPr id="7209" name="Line 95"/>
                <p:cNvSpPr/>
                <p:nvPr/>
              </p:nvSpPr>
              <p:spPr>
                <a:xfrm flipH="1">
                  <a:off x="2021" y="1849"/>
                  <a:ext cx="71" cy="22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10" name="Line 96"/>
                <p:cNvSpPr/>
                <p:nvPr/>
              </p:nvSpPr>
              <p:spPr>
                <a:xfrm flipH="1">
                  <a:off x="2076" y="1833"/>
                  <a:ext cx="102" cy="29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11" name="Line 97"/>
                <p:cNvSpPr/>
                <p:nvPr/>
              </p:nvSpPr>
              <p:spPr>
                <a:xfrm flipH="1">
                  <a:off x="2142" y="1858"/>
                  <a:ext cx="111" cy="29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12" name="Line 98"/>
                <p:cNvSpPr/>
                <p:nvPr/>
              </p:nvSpPr>
              <p:spPr>
                <a:xfrm flipH="1">
                  <a:off x="2207" y="2036"/>
                  <a:ext cx="50" cy="12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13" name="Line 99"/>
                <p:cNvSpPr/>
                <p:nvPr/>
              </p:nvSpPr>
              <p:spPr>
                <a:xfrm flipH="1">
                  <a:off x="2253" y="2072"/>
                  <a:ext cx="40" cy="5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205" name="Text Box 127"/>
            <p:cNvSpPr txBox="1"/>
            <p:nvPr/>
          </p:nvSpPr>
          <p:spPr>
            <a:xfrm>
              <a:off x="3536" y="579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206" name="Text Box 128"/>
            <p:cNvSpPr txBox="1"/>
            <p:nvPr/>
          </p:nvSpPr>
          <p:spPr>
            <a:xfrm>
              <a:off x="3803" y="564"/>
              <a:ext cx="20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" name="Group 109"/>
          <p:cNvGrpSpPr/>
          <p:nvPr/>
        </p:nvGrpSpPr>
        <p:grpSpPr>
          <a:xfrm>
            <a:off x="9495155" y="2487613"/>
            <a:ext cx="1320800" cy="771525"/>
            <a:chOff x="3922" y="1614"/>
            <a:chExt cx="832" cy="486"/>
          </a:xfrm>
        </p:grpSpPr>
        <p:grpSp>
          <p:nvGrpSpPr>
            <p:cNvPr id="7193" name="Group 110"/>
            <p:cNvGrpSpPr/>
            <p:nvPr/>
          </p:nvGrpSpPr>
          <p:grpSpPr>
            <a:xfrm>
              <a:off x="3922" y="1614"/>
              <a:ext cx="832" cy="480"/>
              <a:chOff x="3922" y="2154"/>
              <a:chExt cx="832" cy="480"/>
            </a:xfrm>
          </p:grpSpPr>
          <p:sp>
            <p:nvSpPr>
              <p:cNvPr id="7200" name="Rectangle 111"/>
              <p:cNvSpPr/>
              <p:nvPr/>
            </p:nvSpPr>
            <p:spPr>
              <a:xfrm>
                <a:off x="3922" y="2186"/>
                <a:ext cx="832" cy="44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01" name="Freeform 112"/>
              <p:cNvSpPr/>
              <p:nvPr/>
            </p:nvSpPr>
            <p:spPr>
              <a:xfrm>
                <a:off x="4234" y="2183"/>
                <a:ext cx="192" cy="444"/>
              </a:xfrm>
              <a:custGeom>
                <a:avLst/>
                <a:gdLst>
                  <a:gd name="txL" fmla="*/ 0 w 192"/>
                  <a:gd name="txT" fmla="*/ 0 h 444"/>
                  <a:gd name="txR" fmla="*/ 192 w 192"/>
                  <a:gd name="txB" fmla="*/ 444 h 444"/>
                </a:gdLst>
                <a:ahLst/>
                <a:cxnLst>
                  <a:cxn ang="0">
                    <a:pos x="192" y="0"/>
                  </a:cxn>
                  <a:cxn ang="0">
                    <a:pos x="101" y="172"/>
                  </a:cxn>
                  <a:cxn ang="0">
                    <a:pos x="101" y="353"/>
                  </a:cxn>
                  <a:cxn ang="0">
                    <a:pos x="0" y="444"/>
                  </a:cxn>
                </a:cxnLst>
                <a:rect l="txL" t="txT" r="txR" b="txB"/>
                <a:pathLst>
                  <a:path w="192" h="444">
                    <a:moveTo>
                      <a:pt x="192" y="0"/>
                    </a:moveTo>
                    <a:cubicBezTo>
                      <a:pt x="154" y="56"/>
                      <a:pt x="116" y="113"/>
                      <a:pt x="101" y="172"/>
                    </a:cubicBezTo>
                    <a:cubicBezTo>
                      <a:pt x="86" y="231"/>
                      <a:pt x="118" y="308"/>
                      <a:pt x="101" y="353"/>
                    </a:cubicBezTo>
                    <a:cubicBezTo>
                      <a:pt x="84" y="398"/>
                      <a:pt x="42" y="421"/>
                      <a:pt x="0" y="444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202" name="Group 113"/>
              <p:cNvGrpSpPr/>
              <p:nvPr/>
            </p:nvGrpSpPr>
            <p:grpSpPr>
              <a:xfrm>
                <a:off x="3991" y="2154"/>
                <a:ext cx="716" cy="406"/>
                <a:chOff x="3991" y="2154"/>
                <a:chExt cx="716" cy="406"/>
              </a:xfrm>
            </p:grpSpPr>
            <p:graphicFrame>
              <p:nvGraphicFramePr>
                <p:cNvPr id="7178" name="Object 2056"/>
                <p:cNvGraphicFramePr/>
                <p:nvPr/>
              </p:nvGraphicFramePr>
              <p:xfrm>
                <a:off x="4444" y="2348"/>
                <a:ext cx="189" cy="2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5" r:id="rId15" imgW="152400" imgH="165100" progId="Equation.DSMT4">
                        <p:embed/>
                      </p:oleObj>
                    </mc:Choice>
                    <mc:Fallback>
                      <p:oleObj r:id="rId15" imgW="152400" imgH="165100" progId="Equation.DSMT4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44" y="2348"/>
                              <a:ext cx="189" cy="20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3" name="Text Box 115"/>
                <p:cNvSpPr txBox="1"/>
                <p:nvPr/>
              </p:nvSpPr>
              <p:spPr>
                <a:xfrm>
                  <a:off x="4508" y="2154"/>
                  <a:ext cx="199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marL="228600" indent="-228600">
                    <a:buNone/>
                  </a:pPr>
                  <a:r>
                    <a:rPr lang="en-US" altLang="zh-CN" sz="1600" b="1">
                      <a:latin typeface="Arial" panose="020B0604020202020204" pitchFamily="34" charset="0"/>
                    </a:rPr>
                    <a:t>S</a:t>
                  </a:r>
                </a:p>
              </p:txBody>
            </p:sp>
            <p:graphicFrame>
              <p:nvGraphicFramePr>
                <p:cNvPr id="7179" name="Object 2057"/>
                <p:cNvGraphicFramePr/>
                <p:nvPr/>
              </p:nvGraphicFramePr>
              <p:xfrm>
                <a:off x="3991" y="2339"/>
                <a:ext cx="204" cy="2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6" r:id="rId17" imgW="152400" imgH="165100" progId="Equation.DSMT4">
                        <p:embed/>
                      </p:oleObj>
                    </mc:Choice>
                    <mc:Fallback>
                      <p:oleObj r:id="rId17" imgW="152400" imgH="165100" progId="Equation.DSMT4">
                        <p:embed/>
                        <p:pic>
                          <p:nvPicPr>
                            <p:cNvPr id="0" name="图片 3109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91" y="2339"/>
                              <a:ext cx="204" cy="22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194" name="Group 117"/>
            <p:cNvGrpSpPr/>
            <p:nvPr/>
          </p:nvGrpSpPr>
          <p:grpSpPr>
            <a:xfrm>
              <a:off x="4283" y="1653"/>
              <a:ext cx="470" cy="447"/>
              <a:chOff x="4283" y="2183"/>
              <a:chExt cx="470" cy="447"/>
            </a:xfrm>
          </p:grpSpPr>
          <p:sp>
            <p:nvSpPr>
              <p:cNvPr id="7195" name="Line 118"/>
              <p:cNvSpPr/>
              <p:nvPr/>
            </p:nvSpPr>
            <p:spPr>
              <a:xfrm flipH="1">
                <a:off x="4355" y="2183"/>
                <a:ext cx="192" cy="1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6" name="Line 119"/>
              <p:cNvSpPr/>
              <p:nvPr/>
            </p:nvSpPr>
            <p:spPr>
              <a:xfrm flipH="1">
                <a:off x="4341" y="2188"/>
                <a:ext cx="384" cy="2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7" name="Line 120"/>
              <p:cNvSpPr/>
              <p:nvPr/>
            </p:nvSpPr>
            <p:spPr>
              <a:xfrm flipH="1">
                <a:off x="4283" y="2304"/>
                <a:ext cx="465" cy="28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8" name="Line 121"/>
              <p:cNvSpPr/>
              <p:nvPr/>
            </p:nvSpPr>
            <p:spPr>
              <a:xfrm flipH="1">
                <a:off x="4399" y="2419"/>
                <a:ext cx="323" cy="20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9" name="Line 122"/>
              <p:cNvSpPr/>
              <p:nvPr/>
            </p:nvSpPr>
            <p:spPr>
              <a:xfrm flipH="1">
                <a:off x="4561" y="2499"/>
                <a:ext cx="192" cy="1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149"/>
          <p:cNvGrpSpPr/>
          <p:nvPr/>
        </p:nvGrpSpPr>
        <p:grpSpPr>
          <a:xfrm>
            <a:off x="1862455" y="1228725"/>
            <a:ext cx="4579938" cy="461963"/>
            <a:chOff x="326" y="268"/>
            <a:chExt cx="2885" cy="291"/>
          </a:xfrm>
        </p:grpSpPr>
        <p:graphicFrame>
          <p:nvGraphicFramePr>
            <p:cNvPr id="7177" name="Object 2055"/>
            <p:cNvGraphicFramePr/>
            <p:nvPr/>
          </p:nvGraphicFramePr>
          <p:xfrm>
            <a:off x="598" y="268"/>
            <a:ext cx="261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19" imgW="2171700" imgH="228600" progId="Equation.DSMT4">
                    <p:embed/>
                  </p:oleObj>
                </mc:Choice>
                <mc:Fallback>
                  <p:oleObj r:id="rId19" imgW="2171700" imgH="2286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8" y="268"/>
                          <a:ext cx="2613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Text Box 147"/>
            <p:cNvSpPr txBox="1"/>
            <p:nvPr/>
          </p:nvSpPr>
          <p:spPr>
            <a:xfrm>
              <a:off x="326" y="271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Char char="ü"/>
              </a:pPr>
              <a:r>
                <a:rPr lang="en-US" altLang="zh-CN">
                  <a:latin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1" name="Group 150"/>
          <p:cNvGrpSpPr/>
          <p:nvPr/>
        </p:nvGrpSpPr>
        <p:grpSpPr>
          <a:xfrm>
            <a:off x="1835785" y="1786890"/>
            <a:ext cx="8572500" cy="971550"/>
            <a:chOff x="290" y="926"/>
            <a:chExt cx="5400" cy="612"/>
          </a:xfrm>
        </p:grpSpPr>
        <p:graphicFrame>
          <p:nvGraphicFramePr>
            <p:cNvPr id="7176" name="Object 2054"/>
            <p:cNvGraphicFramePr/>
            <p:nvPr/>
          </p:nvGraphicFramePr>
          <p:xfrm>
            <a:off x="350" y="926"/>
            <a:ext cx="5340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r:id="rId21" imgW="4432300" imgH="508000" progId="Equation.DSMT4">
                    <p:embed/>
                  </p:oleObj>
                </mc:Choice>
                <mc:Fallback>
                  <p:oleObj r:id="rId21" imgW="4432300" imgH="5080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0" y="926"/>
                          <a:ext cx="5340" cy="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148"/>
            <p:cNvSpPr txBox="1"/>
            <p:nvPr/>
          </p:nvSpPr>
          <p:spPr>
            <a:xfrm>
              <a:off x="290" y="1064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marL="228600" indent="-228600">
                <a:buClr>
                  <a:schemeClr val="hlink"/>
                </a:buClr>
                <a:buFont typeface="Wingdings" panose="05000000000000000000" pitchFamily="2" charset="2"/>
                <a:buChar char="ü"/>
              </a:pPr>
              <a:r>
                <a:rPr lang="en-US" altLang="zh-CN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2375" name="Rectangle 151"/>
          <p:cNvSpPr>
            <a:spLocks noRot="1"/>
          </p:cNvSpPr>
          <p:nvPr/>
        </p:nvSpPr>
        <p:spPr>
          <a:xfrm>
            <a:off x="1931035" y="4176078"/>
            <a:ext cx="8720138" cy="498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9966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例：设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={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甲来听课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={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乙来听课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，则：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2376" name="Rectangle 152"/>
          <p:cNvSpPr/>
          <p:nvPr/>
        </p:nvSpPr>
        <p:spPr>
          <a:xfrm>
            <a:off x="4317683" y="4659948"/>
            <a:ext cx="4572000" cy="47625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甲、乙至少有一人来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2377" name="Rectangle 153"/>
          <p:cNvSpPr/>
          <p:nvPr/>
        </p:nvSpPr>
        <p:spPr>
          <a:xfrm>
            <a:off x="4318000" y="5073015"/>
            <a:ext cx="4572000" cy="47625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甲、乙都来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2378" name="Rectangle 154"/>
          <p:cNvSpPr/>
          <p:nvPr/>
        </p:nvSpPr>
        <p:spPr>
          <a:xfrm>
            <a:off x="5032693" y="5485448"/>
            <a:ext cx="4572000" cy="47625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甲、乙都不来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2379" name="Rectangle 155"/>
          <p:cNvSpPr/>
          <p:nvPr/>
        </p:nvSpPr>
        <p:spPr>
          <a:xfrm>
            <a:off x="4923155" y="5905500"/>
            <a:ext cx="4572000" cy="47625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甲、乙至少有一人不来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7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375" grpId="0"/>
      <p:bldP spid="52376" grpId="0"/>
      <p:bldP spid="52377" grpId="0"/>
      <p:bldP spid="52378" grpId="0"/>
      <p:bldP spid="5237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1897</Words>
  <Application>Microsoft Office PowerPoint</Application>
  <PresentationFormat>宽屏</PresentationFormat>
  <Paragraphs>542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DengXian</vt:lpstr>
      <vt:lpstr>DengXian Light</vt:lpstr>
      <vt:lpstr>黑体</vt:lpstr>
      <vt:lpstr>华文琥珀</vt:lpstr>
      <vt:lpstr>宋体</vt:lpstr>
      <vt:lpstr>-윤명조240</vt:lpstr>
      <vt:lpstr>Arial</vt:lpstr>
      <vt:lpstr>Monotype Corsiva</vt:lpstr>
      <vt:lpstr>Times New Roman</vt:lpstr>
      <vt:lpstr>Wingdings</vt:lpstr>
      <vt:lpstr>自定义设计方案</vt:lpstr>
      <vt:lpstr>Equation.DSMT4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98</cp:revision>
  <dcterms:created xsi:type="dcterms:W3CDTF">2017-09-02T13:34:00Z</dcterms:created>
  <dcterms:modified xsi:type="dcterms:W3CDTF">2018-05-31T11:14:38Z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