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1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7" r:id="rId46"/>
    <p:sldId id="308" r:id="rId47"/>
    <p:sldId id="309" r:id="rId48"/>
    <p:sldId id="313" r:id="rId49"/>
    <p:sldId id="258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E"/>
    <a:srgbClr val="FFFC00"/>
    <a:srgbClr val="F5F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46"/>
  </p:normalViewPr>
  <p:slideViewPr>
    <p:cSldViewPr snapToGrid="0" snapToObjects="1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png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7.png"/><Relationship Id="rId2" Type="http://schemas.openxmlformats.org/officeDocument/2006/relationships/image" Target="../media/image62.wmf"/><Relationship Id="rId1" Type="http://schemas.openxmlformats.org/officeDocument/2006/relationships/image" Target="../media/image37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37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image" Target="../media/image107.wmf"/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12" Type="http://schemas.openxmlformats.org/officeDocument/2006/relationships/image" Target="../media/image106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11" Type="http://schemas.openxmlformats.org/officeDocument/2006/relationships/image" Target="../media/image105.wmf"/><Relationship Id="rId5" Type="http://schemas.openxmlformats.org/officeDocument/2006/relationships/image" Target="../media/image99.wmf"/><Relationship Id="rId10" Type="http://schemas.openxmlformats.org/officeDocument/2006/relationships/image" Target="../media/image104.wmf"/><Relationship Id="rId4" Type="http://schemas.openxmlformats.org/officeDocument/2006/relationships/image" Target="../media/image98.wmf"/><Relationship Id="rId9" Type="http://schemas.openxmlformats.org/officeDocument/2006/relationships/image" Target="../media/image103.wmf"/><Relationship Id="rId14" Type="http://schemas.openxmlformats.org/officeDocument/2006/relationships/image" Target="../media/image10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image" Target="../media/image118.wmf"/><Relationship Id="rId7" Type="http://schemas.openxmlformats.org/officeDocument/2006/relationships/image" Target="../media/image122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11" Type="http://schemas.openxmlformats.org/officeDocument/2006/relationships/image" Target="../media/image126.wmf"/><Relationship Id="rId5" Type="http://schemas.openxmlformats.org/officeDocument/2006/relationships/image" Target="../media/image120.wmf"/><Relationship Id="rId10" Type="http://schemas.openxmlformats.org/officeDocument/2006/relationships/image" Target="../media/image125.wmf"/><Relationship Id="rId4" Type="http://schemas.openxmlformats.org/officeDocument/2006/relationships/image" Target="../media/image119.wmf"/><Relationship Id="rId9" Type="http://schemas.openxmlformats.org/officeDocument/2006/relationships/image" Target="../media/image12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7" Type="http://schemas.openxmlformats.org/officeDocument/2006/relationships/image" Target="../media/image142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image" Target="../media/image155.wmf"/><Relationship Id="rId3" Type="http://schemas.openxmlformats.org/officeDocument/2006/relationships/image" Target="../media/image145.wmf"/><Relationship Id="rId7" Type="http://schemas.openxmlformats.org/officeDocument/2006/relationships/image" Target="../media/image149.wmf"/><Relationship Id="rId12" Type="http://schemas.openxmlformats.org/officeDocument/2006/relationships/image" Target="../media/image154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11" Type="http://schemas.openxmlformats.org/officeDocument/2006/relationships/image" Target="../media/image153.wmf"/><Relationship Id="rId5" Type="http://schemas.openxmlformats.org/officeDocument/2006/relationships/image" Target="../media/image147.wmf"/><Relationship Id="rId10" Type="http://schemas.openxmlformats.org/officeDocument/2006/relationships/image" Target="../media/image152.wmf"/><Relationship Id="rId4" Type="http://schemas.openxmlformats.org/officeDocument/2006/relationships/image" Target="../media/image146.wmf"/><Relationship Id="rId9" Type="http://schemas.openxmlformats.org/officeDocument/2006/relationships/image" Target="../media/image151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image" Target="../media/image168.wmf"/><Relationship Id="rId3" Type="http://schemas.openxmlformats.org/officeDocument/2006/relationships/image" Target="../media/image158.wmf"/><Relationship Id="rId7" Type="http://schemas.openxmlformats.org/officeDocument/2006/relationships/image" Target="../media/image162.wmf"/><Relationship Id="rId12" Type="http://schemas.openxmlformats.org/officeDocument/2006/relationships/image" Target="../media/image167.wmf"/><Relationship Id="rId17" Type="http://schemas.openxmlformats.org/officeDocument/2006/relationships/image" Target="../media/image172.wmf"/><Relationship Id="rId2" Type="http://schemas.openxmlformats.org/officeDocument/2006/relationships/image" Target="../media/image157.wmf"/><Relationship Id="rId16" Type="http://schemas.openxmlformats.org/officeDocument/2006/relationships/image" Target="../media/image171.wmf"/><Relationship Id="rId1" Type="http://schemas.openxmlformats.org/officeDocument/2006/relationships/image" Target="../media/image156.wmf"/><Relationship Id="rId6" Type="http://schemas.openxmlformats.org/officeDocument/2006/relationships/image" Target="../media/image161.wmf"/><Relationship Id="rId11" Type="http://schemas.openxmlformats.org/officeDocument/2006/relationships/image" Target="../media/image166.wmf"/><Relationship Id="rId5" Type="http://schemas.openxmlformats.org/officeDocument/2006/relationships/image" Target="../media/image160.wmf"/><Relationship Id="rId15" Type="http://schemas.openxmlformats.org/officeDocument/2006/relationships/image" Target="../media/image170.wmf"/><Relationship Id="rId10" Type="http://schemas.openxmlformats.org/officeDocument/2006/relationships/image" Target="../media/image165.wmf"/><Relationship Id="rId4" Type="http://schemas.openxmlformats.org/officeDocument/2006/relationships/image" Target="../media/image159.wmf"/><Relationship Id="rId9" Type="http://schemas.openxmlformats.org/officeDocument/2006/relationships/image" Target="../media/image164.wmf"/><Relationship Id="rId14" Type="http://schemas.openxmlformats.org/officeDocument/2006/relationships/image" Target="../media/image16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image" Target="../media/image175.wmf"/><Relationship Id="rId7" Type="http://schemas.openxmlformats.org/officeDocument/2006/relationships/image" Target="../media/image179.wmf"/><Relationship Id="rId12" Type="http://schemas.openxmlformats.org/officeDocument/2006/relationships/image" Target="../media/image184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6" Type="http://schemas.openxmlformats.org/officeDocument/2006/relationships/image" Target="../media/image178.wmf"/><Relationship Id="rId11" Type="http://schemas.openxmlformats.org/officeDocument/2006/relationships/image" Target="../media/image183.wmf"/><Relationship Id="rId5" Type="http://schemas.openxmlformats.org/officeDocument/2006/relationships/image" Target="../media/image177.wmf"/><Relationship Id="rId10" Type="http://schemas.openxmlformats.org/officeDocument/2006/relationships/image" Target="../media/image182.wmf"/><Relationship Id="rId4" Type="http://schemas.openxmlformats.org/officeDocument/2006/relationships/image" Target="../media/image176.wmf"/><Relationship Id="rId9" Type="http://schemas.openxmlformats.org/officeDocument/2006/relationships/image" Target="../media/image181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6" Type="http://schemas.openxmlformats.org/officeDocument/2006/relationships/image" Target="../media/image190.wmf"/><Relationship Id="rId5" Type="http://schemas.openxmlformats.org/officeDocument/2006/relationships/image" Target="../media/image189.wmf"/><Relationship Id="rId4" Type="http://schemas.openxmlformats.org/officeDocument/2006/relationships/image" Target="../media/image18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Relationship Id="rId5" Type="http://schemas.openxmlformats.org/officeDocument/2006/relationships/image" Target="../media/image194.wmf"/><Relationship Id="rId4" Type="http://schemas.openxmlformats.org/officeDocument/2006/relationships/image" Target="../media/image190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3" Type="http://schemas.openxmlformats.org/officeDocument/2006/relationships/image" Target="../media/image196.wmf"/><Relationship Id="rId7" Type="http://schemas.openxmlformats.org/officeDocument/2006/relationships/image" Target="../media/image200.wmf"/><Relationship Id="rId2" Type="http://schemas.openxmlformats.org/officeDocument/2006/relationships/image" Target="../media/image195.wmf"/><Relationship Id="rId1" Type="http://schemas.openxmlformats.org/officeDocument/2006/relationships/image" Target="../media/image190.wmf"/><Relationship Id="rId6" Type="http://schemas.openxmlformats.org/officeDocument/2006/relationships/image" Target="../media/image199.wmf"/><Relationship Id="rId5" Type="http://schemas.openxmlformats.org/officeDocument/2006/relationships/image" Target="../media/image198.wmf"/><Relationship Id="rId4" Type="http://schemas.openxmlformats.org/officeDocument/2006/relationships/image" Target="../media/image197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3" Type="http://schemas.openxmlformats.org/officeDocument/2006/relationships/image" Target="../media/image204.wmf"/><Relationship Id="rId7" Type="http://schemas.openxmlformats.org/officeDocument/2006/relationships/image" Target="../media/image208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Relationship Id="rId6" Type="http://schemas.openxmlformats.org/officeDocument/2006/relationships/image" Target="../media/image207.wmf"/><Relationship Id="rId5" Type="http://schemas.openxmlformats.org/officeDocument/2006/relationships/image" Target="../media/image206.wmf"/><Relationship Id="rId4" Type="http://schemas.openxmlformats.org/officeDocument/2006/relationships/image" Target="../media/image205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wmf"/><Relationship Id="rId2" Type="http://schemas.openxmlformats.org/officeDocument/2006/relationships/image" Target="../media/image211.wmf"/><Relationship Id="rId1" Type="http://schemas.openxmlformats.org/officeDocument/2006/relationships/image" Target="../media/image210.wmf"/><Relationship Id="rId6" Type="http://schemas.openxmlformats.org/officeDocument/2006/relationships/image" Target="../media/image215.wmf"/><Relationship Id="rId5" Type="http://schemas.openxmlformats.org/officeDocument/2006/relationships/image" Target="../media/image214.wmf"/><Relationship Id="rId4" Type="http://schemas.openxmlformats.org/officeDocument/2006/relationships/image" Target="../media/image213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wmf"/><Relationship Id="rId2" Type="http://schemas.openxmlformats.org/officeDocument/2006/relationships/image" Target="../media/image217.wmf"/><Relationship Id="rId1" Type="http://schemas.openxmlformats.org/officeDocument/2006/relationships/image" Target="../media/image216.wmf"/><Relationship Id="rId4" Type="http://schemas.openxmlformats.org/officeDocument/2006/relationships/image" Target="../media/image219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wmf"/><Relationship Id="rId1" Type="http://schemas.openxmlformats.org/officeDocument/2006/relationships/image" Target="../media/image22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FA71E-5748-E34C-8AB4-B7A054ADA63A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F773C-2958-7540-8A49-3424013067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78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1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11" Type="http://schemas.openxmlformats.org/officeDocument/2006/relationships/image" Target="../media/image40.png"/><Relationship Id="rId5" Type="http://schemas.openxmlformats.org/officeDocument/2006/relationships/oleObject" Target="../embeddings/oleObject35.bin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38.bin"/><Relationship Id="rId4" Type="http://schemas.openxmlformats.org/officeDocument/2006/relationships/image" Target="../media/image37.wmf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4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4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image" Target="../media/image61.png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68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.png"/><Relationship Id="rId20" Type="http://schemas.openxmlformats.org/officeDocument/2006/relationships/image" Target="../media/image69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64.w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7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81.bin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2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79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88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9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8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102.wmf"/><Relationship Id="rId26" Type="http://schemas.openxmlformats.org/officeDocument/2006/relationships/image" Target="../media/image106.wmf"/><Relationship Id="rId3" Type="http://schemas.openxmlformats.org/officeDocument/2006/relationships/oleObject" Target="../embeddings/oleObject95.bin"/><Relationship Id="rId21" Type="http://schemas.openxmlformats.org/officeDocument/2006/relationships/oleObject" Target="../embeddings/oleObject104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99.wmf"/><Relationship Id="rId17" Type="http://schemas.openxmlformats.org/officeDocument/2006/relationships/oleObject" Target="../embeddings/oleObject102.bin"/><Relationship Id="rId25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1.wmf"/><Relationship Id="rId20" Type="http://schemas.openxmlformats.org/officeDocument/2006/relationships/image" Target="../media/image103.wmf"/><Relationship Id="rId29" Type="http://schemas.openxmlformats.org/officeDocument/2006/relationships/oleObject" Target="../embeddings/oleObject108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99.bin"/><Relationship Id="rId24" Type="http://schemas.openxmlformats.org/officeDocument/2006/relationships/image" Target="../media/image105.wmf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23" Type="http://schemas.openxmlformats.org/officeDocument/2006/relationships/oleObject" Target="../embeddings/oleObject105.bin"/><Relationship Id="rId28" Type="http://schemas.openxmlformats.org/officeDocument/2006/relationships/image" Target="../media/image107.wmf"/><Relationship Id="rId10" Type="http://schemas.openxmlformats.org/officeDocument/2006/relationships/image" Target="../media/image98.wmf"/><Relationship Id="rId19" Type="http://schemas.openxmlformats.org/officeDocument/2006/relationships/oleObject" Target="../embeddings/oleObject103.bin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00.wmf"/><Relationship Id="rId22" Type="http://schemas.openxmlformats.org/officeDocument/2006/relationships/image" Target="../media/image104.wmf"/><Relationship Id="rId27" Type="http://schemas.openxmlformats.org/officeDocument/2006/relationships/oleObject" Target="../embeddings/oleObject107.bin"/><Relationship Id="rId30" Type="http://schemas.openxmlformats.org/officeDocument/2006/relationships/image" Target="../media/image10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0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14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23.wmf"/><Relationship Id="rId26" Type="http://schemas.openxmlformats.org/officeDocument/2006/relationships/oleObject" Target="../embeddings/oleObject129.bin"/><Relationship Id="rId3" Type="http://schemas.openxmlformats.org/officeDocument/2006/relationships/oleObject" Target="../embeddings/oleObject116.bin"/><Relationship Id="rId21" Type="http://schemas.openxmlformats.org/officeDocument/2006/relationships/oleObject" Target="../embeddings/oleObject125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123.bin"/><Relationship Id="rId25" Type="http://schemas.openxmlformats.org/officeDocument/2006/relationships/oleObject" Target="../embeddings/oleObject1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2.wmf"/><Relationship Id="rId20" Type="http://schemas.openxmlformats.org/officeDocument/2006/relationships/image" Target="../media/image124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20.bin"/><Relationship Id="rId24" Type="http://schemas.openxmlformats.org/officeDocument/2006/relationships/oleObject" Target="../embeddings/oleObject127.bin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23" Type="http://schemas.openxmlformats.org/officeDocument/2006/relationships/oleObject" Target="../embeddings/oleObject126.bin"/><Relationship Id="rId28" Type="http://schemas.openxmlformats.org/officeDocument/2006/relationships/image" Target="../media/image126.wmf"/><Relationship Id="rId10" Type="http://schemas.openxmlformats.org/officeDocument/2006/relationships/image" Target="../media/image119.wmf"/><Relationship Id="rId19" Type="http://schemas.openxmlformats.org/officeDocument/2006/relationships/oleObject" Target="../embeddings/oleObject124.bin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21.wmf"/><Relationship Id="rId22" Type="http://schemas.openxmlformats.org/officeDocument/2006/relationships/image" Target="../media/image125.wmf"/><Relationship Id="rId27" Type="http://schemas.openxmlformats.org/officeDocument/2006/relationships/oleObject" Target="../embeddings/oleObject130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2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13" Type="http://schemas.openxmlformats.org/officeDocument/2006/relationships/image" Target="../media/image134.wmf"/><Relationship Id="rId3" Type="http://schemas.openxmlformats.org/officeDocument/2006/relationships/image" Target="../media/image135.png"/><Relationship Id="rId7" Type="http://schemas.openxmlformats.org/officeDocument/2006/relationships/image" Target="../media/image131.wmf"/><Relationship Id="rId12" Type="http://schemas.openxmlformats.org/officeDocument/2006/relationships/oleObject" Target="../embeddings/oleObject1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133.wmf"/><Relationship Id="rId5" Type="http://schemas.openxmlformats.org/officeDocument/2006/relationships/image" Target="../media/image130.wmf"/><Relationship Id="rId10" Type="http://schemas.openxmlformats.org/officeDocument/2006/relationships/oleObject" Target="../embeddings/oleObject137.bin"/><Relationship Id="rId4" Type="http://schemas.openxmlformats.org/officeDocument/2006/relationships/oleObject" Target="../embeddings/oleObject134.bin"/><Relationship Id="rId9" Type="http://schemas.openxmlformats.org/officeDocument/2006/relationships/image" Target="../media/image13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oleObject" Target="../embeddings/oleObject144.bin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4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2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10" Type="http://schemas.openxmlformats.org/officeDocument/2006/relationships/image" Target="../media/image139.w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41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150.wmf"/><Relationship Id="rId26" Type="http://schemas.openxmlformats.org/officeDocument/2006/relationships/image" Target="../media/image154.wmf"/><Relationship Id="rId3" Type="http://schemas.openxmlformats.org/officeDocument/2006/relationships/oleObject" Target="../embeddings/oleObject146.bin"/><Relationship Id="rId21" Type="http://schemas.openxmlformats.org/officeDocument/2006/relationships/oleObject" Target="../embeddings/oleObject155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47.wmf"/><Relationship Id="rId17" Type="http://schemas.openxmlformats.org/officeDocument/2006/relationships/oleObject" Target="../embeddings/oleObject153.bin"/><Relationship Id="rId25" Type="http://schemas.openxmlformats.org/officeDocument/2006/relationships/oleObject" Target="../embeddings/oleObject15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9.wmf"/><Relationship Id="rId20" Type="http://schemas.openxmlformats.org/officeDocument/2006/relationships/image" Target="../media/image151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50.bin"/><Relationship Id="rId24" Type="http://schemas.openxmlformats.org/officeDocument/2006/relationships/image" Target="../media/image153.wmf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2.bin"/><Relationship Id="rId23" Type="http://schemas.openxmlformats.org/officeDocument/2006/relationships/oleObject" Target="../embeddings/oleObject156.bin"/><Relationship Id="rId28" Type="http://schemas.openxmlformats.org/officeDocument/2006/relationships/image" Target="../media/image155.wmf"/><Relationship Id="rId10" Type="http://schemas.openxmlformats.org/officeDocument/2006/relationships/image" Target="../media/image146.wmf"/><Relationship Id="rId19" Type="http://schemas.openxmlformats.org/officeDocument/2006/relationships/oleObject" Target="../embeddings/oleObject154.bin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48.wmf"/><Relationship Id="rId22" Type="http://schemas.openxmlformats.org/officeDocument/2006/relationships/image" Target="../media/image152.wmf"/><Relationship Id="rId27" Type="http://schemas.openxmlformats.org/officeDocument/2006/relationships/oleObject" Target="../embeddings/oleObject158.bin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4.bin"/><Relationship Id="rId18" Type="http://schemas.openxmlformats.org/officeDocument/2006/relationships/image" Target="../media/image163.wmf"/><Relationship Id="rId26" Type="http://schemas.openxmlformats.org/officeDocument/2006/relationships/image" Target="../media/image167.wmf"/><Relationship Id="rId21" Type="http://schemas.openxmlformats.org/officeDocument/2006/relationships/oleObject" Target="../embeddings/oleObject168.bin"/><Relationship Id="rId34" Type="http://schemas.openxmlformats.org/officeDocument/2006/relationships/oleObject" Target="../embeddings/oleObject175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60.wmf"/><Relationship Id="rId17" Type="http://schemas.openxmlformats.org/officeDocument/2006/relationships/oleObject" Target="../embeddings/oleObject166.bin"/><Relationship Id="rId25" Type="http://schemas.openxmlformats.org/officeDocument/2006/relationships/oleObject" Target="../embeddings/oleObject170.bin"/><Relationship Id="rId33" Type="http://schemas.openxmlformats.org/officeDocument/2006/relationships/image" Target="../media/image17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2.wmf"/><Relationship Id="rId20" Type="http://schemas.openxmlformats.org/officeDocument/2006/relationships/image" Target="../media/image164.wmf"/><Relationship Id="rId29" Type="http://schemas.openxmlformats.org/officeDocument/2006/relationships/image" Target="../media/image168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63.bin"/><Relationship Id="rId24" Type="http://schemas.openxmlformats.org/officeDocument/2006/relationships/image" Target="../media/image166.wmf"/><Relationship Id="rId32" Type="http://schemas.openxmlformats.org/officeDocument/2006/relationships/oleObject" Target="../embeddings/oleObject174.bin"/><Relationship Id="rId37" Type="http://schemas.openxmlformats.org/officeDocument/2006/relationships/image" Target="../media/image172.wmf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5.bin"/><Relationship Id="rId23" Type="http://schemas.openxmlformats.org/officeDocument/2006/relationships/oleObject" Target="../embeddings/oleObject169.bin"/><Relationship Id="rId28" Type="http://schemas.openxmlformats.org/officeDocument/2006/relationships/oleObject" Target="../embeddings/oleObject172.bin"/><Relationship Id="rId36" Type="http://schemas.openxmlformats.org/officeDocument/2006/relationships/oleObject" Target="../embeddings/oleObject176.bin"/><Relationship Id="rId10" Type="http://schemas.openxmlformats.org/officeDocument/2006/relationships/image" Target="../media/image159.wmf"/><Relationship Id="rId19" Type="http://schemas.openxmlformats.org/officeDocument/2006/relationships/oleObject" Target="../embeddings/oleObject167.bin"/><Relationship Id="rId31" Type="http://schemas.openxmlformats.org/officeDocument/2006/relationships/image" Target="../media/image169.wmf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61.wmf"/><Relationship Id="rId22" Type="http://schemas.openxmlformats.org/officeDocument/2006/relationships/image" Target="../media/image165.wmf"/><Relationship Id="rId27" Type="http://schemas.openxmlformats.org/officeDocument/2006/relationships/oleObject" Target="../embeddings/oleObject171.bin"/><Relationship Id="rId30" Type="http://schemas.openxmlformats.org/officeDocument/2006/relationships/oleObject" Target="../embeddings/oleObject173.bin"/><Relationship Id="rId35" Type="http://schemas.openxmlformats.org/officeDocument/2006/relationships/image" Target="../media/image171.wmf"/><Relationship Id="rId8" Type="http://schemas.openxmlformats.org/officeDocument/2006/relationships/image" Target="../media/image158.wmf"/><Relationship Id="rId3" Type="http://schemas.openxmlformats.org/officeDocument/2006/relationships/oleObject" Target="../embeddings/oleObject159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oleObject" Target="../embeddings/oleObject182.bin"/><Relationship Id="rId18" Type="http://schemas.openxmlformats.org/officeDocument/2006/relationships/image" Target="../media/image180.wmf"/><Relationship Id="rId26" Type="http://schemas.openxmlformats.org/officeDocument/2006/relationships/image" Target="../media/image184.wmf"/><Relationship Id="rId3" Type="http://schemas.openxmlformats.org/officeDocument/2006/relationships/oleObject" Target="../embeddings/oleObject177.bin"/><Relationship Id="rId21" Type="http://schemas.openxmlformats.org/officeDocument/2006/relationships/oleObject" Target="../embeddings/oleObject186.bin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177.wmf"/><Relationship Id="rId17" Type="http://schemas.openxmlformats.org/officeDocument/2006/relationships/oleObject" Target="../embeddings/oleObject184.bin"/><Relationship Id="rId25" Type="http://schemas.openxmlformats.org/officeDocument/2006/relationships/oleObject" Target="../embeddings/oleObject18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9.wmf"/><Relationship Id="rId20" Type="http://schemas.openxmlformats.org/officeDocument/2006/relationships/image" Target="../media/image181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74.wmf"/><Relationship Id="rId11" Type="http://schemas.openxmlformats.org/officeDocument/2006/relationships/oleObject" Target="../embeddings/oleObject181.bin"/><Relationship Id="rId24" Type="http://schemas.openxmlformats.org/officeDocument/2006/relationships/image" Target="../media/image183.wmf"/><Relationship Id="rId5" Type="http://schemas.openxmlformats.org/officeDocument/2006/relationships/oleObject" Target="../embeddings/oleObject178.bin"/><Relationship Id="rId15" Type="http://schemas.openxmlformats.org/officeDocument/2006/relationships/oleObject" Target="../embeddings/oleObject183.bin"/><Relationship Id="rId23" Type="http://schemas.openxmlformats.org/officeDocument/2006/relationships/oleObject" Target="../embeddings/oleObject187.bin"/><Relationship Id="rId10" Type="http://schemas.openxmlformats.org/officeDocument/2006/relationships/image" Target="../media/image176.wmf"/><Relationship Id="rId19" Type="http://schemas.openxmlformats.org/officeDocument/2006/relationships/oleObject" Target="../embeddings/oleObject185.bin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80.bin"/><Relationship Id="rId14" Type="http://schemas.openxmlformats.org/officeDocument/2006/relationships/image" Target="../media/image178.wmf"/><Relationship Id="rId22" Type="http://schemas.openxmlformats.org/officeDocument/2006/relationships/image" Target="../media/image182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13" Type="http://schemas.openxmlformats.org/officeDocument/2006/relationships/oleObject" Target="../embeddings/oleObject194.bin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18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86.wmf"/><Relationship Id="rId11" Type="http://schemas.openxmlformats.org/officeDocument/2006/relationships/oleObject" Target="../embeddings/oleObject193.bin"/><Relationship Id="rId5" Type="http://schemas.openxmlformats.org/officeDocument/2006/relationships/oleObject" Target="../embeddings/oleObject190.bin"/><Relationship Id="rId10" Type="http://schemas.openxmlformats.org/officeDocument/2006/relationships/image" Target="../media/image188.wmf"/><Relationship Id="rId4" Type="http://schemas.openxmlformats.org/officeDocument/2006/relationships/image" Target="../media/image185.w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190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19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92.wmf"/><Relationship Id="rId11" Type="http://schemas.openxmlformats.org/officeDocument/2006/relationships/oleObject" Target="../embeddings/oleObject199.bin"/><Relationship Id="rId5" Type="http://schemas.openxmlformats.org/officeDocument/2006/relationships/oleObject" Target="../embeddings/oleObject196.bin"/><Relationship Id="rId10" Type="http://schemas.openxmlformats.org/officeDocument/2006/relationships/image" Target="../media/image190.wmf"/><Relationship Id="rId4" Type="http://schemas.openxmlformats.org/officeDocument/2006/relationships/image" Target="../media/image191.wmf"/><Relationship Id="rId9" Type="http://schemas.openxmlformats.org/officeDocument/2006/relationships/oleObject" Target="../embeddings/oleObject198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13" Type="http://schemas.openxmlformats.org/officeDocument/2006/relationships/oleObject" Target="../embeddings/oleObject205.bin"/><Relationship Id="rId18" Type="http://schemas.openxmlformats.org/officeDocument/2006/relationships/image" Target="../media/image201.wmf"/><Relationship Id="rId3" Type="http://schemas.openxmlformats.org/officeDocument/2006/relationships/oleObject" Target="../embeddings/oleObject200.bin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198.wmf"/><Relationship Id="rId17" Type="http://schemas.openxmlformats.org/officeDocument/2006/relationships/oleObject" Target="../embeddings/oleObject20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0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95.wmf"/><Relationship Id="rId11" Type="http://schemas.openxmlformats.org/officeDocument/2006/relationships/oleObject" Target="../embeddings/oleObject204.bin"/><Relationship Id="rId5" Type="http://schemas.openxmlformats.org/officeDocument/2006/relationships/oleObject" Target="../embeddings/oleObject201.bin"/><Relationship Id="rId15" Type="http://schemas.openxmlformats.org/officeDocument/2006/relationships/oleObject" Target="../embeddings/oleObject206.bin"/><Relationship Id="rId10" Type="http://schemas.openxmlformats.org/officeDocument/2006/relationships/image" Target="../media/image197.wmf"/><Relationship Id="rId4" Type="http://schemas.openxmlformats.org/officeDocument/2006/relationships/image" Target="../media/image190.wmf"/><Relationship Id="rId9" Type="http://schemas.openxmlformats.org/officeDocument/2006/relationships/oleObject" Target="../embeddings/oleObject203.bin"/><Relationship Id="rId14" Type="http://schemas.openxmlformats.org/officeDocument/2006/relationships/image" Target="../media/image199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0.bin"/><Relationship Id="rId13" Type="http://schemas.openxmlformats.org/officeDocument/2006/relationships/image" Target="../media/image206.wmf"/><Relationship Id="rId18" Type="http://schemas.openxmlformats.org/officeDocument/2006/relationships/oleObject" Target="../embeddings/oleObject215.bin"/><Relationship Id="rId3" Type="http://schemas.openxmlformats.org/officeDocument/2006/relationships/image" Target="../media/image135.png"/><Relationship Id="rId7" Type="http://schemas.openxmlformats.org/officeDocument/2006/relationships/image" Target="../media/image203.wmf"/><Relationship Id="rId12" Type="http://schemas.openxmlformats.org/officeDocument/2006/relationships/oleObject" Target="../embeddings/oleObject212.bin"/><Relationship Id="rId17" Type="http://schemas.openxmlformats.org/officeDocument/2006/relationships/image" Target="../media/image20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4.bin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09.bin"/><Relationship Id="rId11" Type="http://schemas.openxmlformats.org/officeDocument/2006/relationships/image" Target="../media/image205.wmf"/><Relationship Id="rId5" Type="http://schemas.openxmlformats.org/officeDocument/2006/relationships/image" Target="../media/image202.wmf"/><Relationship Id="rId15" Type="http://schemas.openxmlformats.org/officeDocument/2006/relationships/image" Target="../media/image207.wmf"/><Relationship Id="rId10" Type="http://schemas.openxmlformats.org/officeDocument/2006/relationships/oleObject" Target="../embeddings/oleObject211.bin"/><Relationship Id="rId19" Type="http://schemas.openxmlformats.org/officeDocument/2006/relationships/image" Target="../media/image209.wmf"/><Relationship Id="rId4" Type="http://schemas.openxmlformats.org/officeDocument/2006/relationships/oleObject" Target="../embeddings/oleObject208.bin"/><Relationship Id="rId9" Type="http://schemas.openxmlformats.org/officeDocument/2006/relationships/image" Target="../media/image204.wmf"/><Relationship Id="rId14" Type="http://schemas.openxmlformats.org/officeDocument/2006/relationships/oleObject" Target="../embeddings/oleObject213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13" Type="http://schemas.openxmlformats.org/officeDocument/2006/relationships/oleObject" Target="../embeddings/oleObject221.bin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2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11.wmf"/><Relationship Id="rId11" Type="http://schemas.openxmlformats.org/officeDocument/2006/relationships/oleObject" Target="../embeddings/oleObject220.bin"/><Relationship Id="rId5" Type="http://schemas.openxmlformats.org/officeDocument/2006/relationships/oleObject" Target="../embeddings/oleObject217.bin"/><Relationship Id="rId10" Type="http://schemas.openxmlformats.org/officeDocument/2006/relationships/image" Target="../media/image213.wmf"/><Relationship Id="rId4" Type="http://schemas.openxmlformats.org/officeDocument/2006/relationships/image" Target="../media/image210.wmf"/><Relationship Id="rId9" Type="http://schemas.openxmlformats.org/officeDocument/2006/relationships/oleObject" Target="../embeddings/oleObject219.bin"/><Relationship Id="rId14" Type="http://schemas.openxmlformats.org/officeDocument/2006/relationships/image" Target="../media/image215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3" Type="http://schemas.openxmlformats.org/officeDocument/2006/relationships/oleObject" Target="../embeddings/oleObject222.bin"/><Relationship Id="rId7" Type="http://schemas.openxmlformats.org/officeDocument/2006/relationships/oleObject" Target="../embeddings/oleObject2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17.wmf"/><Relationship Id="rId5" Type="http://schemas.openxmlformats.org/officeDocument/2006/relationships/oleObject" Target="../embeddings/oleObject223.bin"/><Relationship Id="rId10" Type="http://schemas.openxmlformats.org/officeDocument/2006/relationships/image" Target="../media/image219.wmf"/><Relationship Id="rId4" Type="http://schemas.openxmlformats.org/officeDocument/2006/relationships/image" Target="../media/image216.wmf"/><Relationship Id="rId9" Type="http://schemas.openxmlformats.org/officeDocument/2006/relationships/oleObject" Target="../embeddings/oleObject225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9.bin"/><Relationship Id="rId13" Type="http://schemas.openxmlformats.org/officeDocument/2006/relationships/oleObject" Target="../embeddings/oleObject233.bin"/><Relationship Id="rId3" Type="http://schemas.openxmlformats.org/officeDocument/2006/relationships/image" Target="../media/image135.png"/><Relationship Id="rId7" Type="http://schemas.openxmlformats.org/officeDocument/2006/relationships/oleObject" Target="../embeddings/oleObject228.bin"/><Relationship Id="rId12" Type="http://schemas.openxmlformats.org/officeDocument/2006/relationships/oleObject" Target="../embeddings/oleObject2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27.bin"/><Relationship Id="rId11" Type="http://schemas.openxmlformats.org/officeDocument/2006/relationships/oleObject" Target="../embeddings/oleObject231.bin"/><Relationship Id="rId5" Type="http://schemas.openxmlformats.org/officeDocument/2006/relationships/image" Target="../media/image220.wmf"/><Relationship Id="rId10" Type="http://schemas.openxmlformats.org/officeDocument/2006/relationships/oleObject" Target="../embeddings/oleObject230.bin"/><Relationship Id="rId4" Type="http://schemas.openxmlformats.org/officeDocument/2006/relationships/oleObject" Target="../embeddings/oleObject226.bin"/><Relationship Id="rId9" Type="http://schemas.openxmlformats.org/officeDocument/2006/relationships/image" Target="../media/image221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6916" y="1374009"/>
            <a:ext cx="66116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bg1"/>
                </a:solidFill>
                <a:latin typeface="+mj-lt"/>
                <a:ea typeface="黑体" panose="02010609060101010101" charset="-122"/>
                <a:cs typeface="黑体" panose="02010609060101010101" charset="-122"/>
              </a:rPr>
              <a:t>课题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</a:t>
            </a:r>
            <a:r>
              <a:rPr kumimoji="1" lang="zh-CN" sz="48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随机变量及其分布</a:t>
            </a:r>
          </a:p>
        </p:txBody>
      </p:sp>
      <p:sp>
        <p:nvSpPr>
          <p:cNvPr id="5" name="文本框 4"/>
          <p:cNvSpPr txBox="1"/>
          <p:nvPr/>
        </p:nvSpPr>
        <p:spPr>
          <a:xfrm flipH="1">
            <a:off x="6814820" y="2461895"/>
            <a:ext cx="3801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+mj-lt"/>
                <a:ea typeface="黑体" panose="02010609060101010101" charset="-122"/>
                <a:cs typeface="黑体" panose="02010609060101010101" charset="-122"/>
              </a:rPr>
              <a:t>讲师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+mj-lt"/>
                <a:ea typeface="华文琥珀" panose="02010800040101010101" charset="-122"/>
                <a:cs typeface="华文琥珀" panose="02010800040101010101" charset="-122"/>
              </a:rPr>
              <a:t>:</a:t>
            </a:r>
            <a:r>
              <a:rPr kumimoji="1" lang="en-US" altLang="zh-CN" sz="36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华文琥珀" panose="02010800040101010101" charset="-122"/>
              </a:rPr>
              <a:t>Seven</a:t>
            </a: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华文琥珀" panose="02010800040101010101" charset="-122"/>
              </a:rPr>
              <a:t>老师</a:t>
            </a:r>
            <a:endParaRPr kumimoji="1" lang="zh-CN" altLang="en-US" sz="36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华文琥珀" panose="020108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4115" y="4293329"/>
            <a:ext cx="5828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2018-03-26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（周一）</a:t>
            </a:r>
            <a:r>
              <a:rPr lang="zh-CN" altLang="en-US" sz="2400" b="1" dirty="0">
                <a:solidFill>
                  <a:schemeClr val="bg1"/>
                </a:solidFill>
              </a:rPr>
              <a:t>上课时间</a:t>
            </a:r>
            <a:r>
              <a:rPr lang="en-US" altLang="zh-CN" sz="2400" b="1" dirty="0">
                <a:solidFill>
                  <a:schemeClr val="bg1"/>
                </a:solidFill>
              </a:rPr>
              <a:t>8:30-10:00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94105"/>
            <a:ext cx="10330815" cy="522351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随机变量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17445" y="2195830"/>
            <a:ext cx="6629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endParaRPr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45995" y="4300855"/>
            <a:ext cx="6696075" cy="13747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）随机变量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可能取哪些值？</a:t>
            </a:r>
            <a:b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）随机变量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取某个值的概率是多大？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42758" y="1348105"/>
            <a:ext cx="4824412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 dirty="0">
                <a:solidFill>
                  <a:srgbClr val="4E3CFA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4E3CFA"/>
                </a:solidFill>
                <a:latin typeface="Times New Roman" panose="02020603050405020304" pitchFamily="18" charset="0"/>
              </a:rPr>
              <a:t>、随机变量的概率分布</a:t>
            </a:r>
            <a:endParaRPr lang="zh-CN" altLang="en-US" sz="2800" dirty="0">
              <a:solidFill>
                <a:srgbClr val="4E3CFA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58658" y="3796030"/>
            <a:ext cx="8208962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引入随机变量后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上述说法相应变为下列表述方式：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17433" y="1908493"/>
            <a:ext cx="7416800" cy="18875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对于一个随机试验，我们关心下列两件事情：</a:t>
            </a:r>
            <a:r>
              <a:rPr lang="zh-CN" altLang="en-US" sz="2800" b="1" dirty="0">
                <a:solidFill>
                  <a:srgbClr val="831907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）试验会发生一些什么事件？</a:t>
            </a:r>
          </a:p>
          <a:p>
            <a:pPr>
              <a:lnSpc>
                <a:spcPct val="140000"/>
              </a:lnSpc>
              <a:spcBef>
                <a:spcPct val="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）每个事件发生的概率是多大？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27430"/>
            <a:ext cx="10330815" cy="532003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9349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/>
              <a:t>离散型随机变量</a:t>
            </a:r>
          </a:p>
        </p:txBody>
      </p:sp>
      <p:sp>
        <p:nvSpPr>
          <p:cNvPr id="2370562" name="文本框 2370561"/>
          <p:cNvSpPr txBox="1"/>
          <p:nvPr/>
        </p:nvSpPr>
        <p:spPr>
          <a:xfrm>
            <a:off x="2280603" y="1912938"/>
            <a:ext cx="7696200" cy="1189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altLang="zh-CN" sz="3200" b="1" dirty="0">
                <a:solidFill>
                  <a:srgbClr val="233B0D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dirty="0">
                <a:solidFill>
                  <a:schemeClr val="tx1"/>
                </a:solidFill>
                <a:latin typeface="Tahoma" panose="020B0604030504040204" pitchFamily="34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如果随机变量</a:t>
            </a:r>
            <a:r>
              <a:rPr lang="en-US" altLang="zh-CN" sz="28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所有可能的取值是有限个或无穷可列个，则</a:t>
            </a:r>
            <a:r>
              <a:rPr lang="zh-CN" altLang="en-US" sz="2800" b="1" dirty="0">
                <a:solidFill>
                  <a:srgbClr val="1B1009"/>
                </a:solidFill>
                <a:latin typeface="仿宋_GB2312" pitchFamily="49" charset="-122"/>
                <a:ea typeface="仿宋_GB2312" pitchFamily="49" charset="-122"/>
              </a:rPr>
              <a:t>称</a:t>
            </a:r>
            <a:r>
              <a:rPr lang="en-US" altLang="zh-CN" sz="2800" b="1" dirty="0">
                <a:solidFill>
                  <a:srgbClr val="1B1009"/>
                </a:solidFill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zh-CN" altLang="en-US" sz="2800" b="1" dirty="0">
                <a:solidFill>
                  <a:srgbClr val="1B1009"/>
                </a:solidFill>
                <a:latin typeface="仿宋_GB2312" pitchFamily="49" charset="-122"/>
                <a:ea typeface="仿宋_GB2312" pitchFamily="49" charset="-122"/>
              </a:rPr>
              <a:t>为离散型随机变量。</a:t>
            </a:r>
            <a:endParaRPr lang="zh-CN" altLang="en-US" sz="2800" b="1">
              <a:solidFill>
                <a:srgbClr val="1B1009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370563" name="标题 2370562"/>
          <p:cNvSpPr>
            <a:spLocks noGrp="1"/>
          </p:cNvSpPr>
          <p:nvPr/>
        </p:nvSpPr>
        <p:spPr>
          <a:xfrm>
            <a:off x="1993265" y="643255"/>
            <a:ext cx="7775575" cy="838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FF0000"/>
                </a:solidFill>
              </a:rPr>
              <a:t>一、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离散型随机变量的定义及其分布律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70564" name="矩形 2370563"/>
          <p:cNvSpPr/>
          <p:nvPr/>
        </p:nvSpPr>
        <p:spPr>
          <a:xfrm>
            <a:off x="2496503" y="1481138"/>
            <a:ext cx="4465637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>
                <a:schemeClr val="bg1"/>
              </a:buClr>
            </a:pPr>
            <a:r>
              <a:rPr lang="en-US" altLang="zh-CN" sz="2800" b="1">
                <a:solidFill>
                  <a:srgbClr val="F94A3D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1.</a:t>
            </a:r>
            <a:r>
              <a:rPr lang="zh-CN" altLang="en-US" sz="2800" b="1" dirty="0">
                <a:solidFill>
                  <a:srgbClr val="F94A3D"/>
                </a:solidFill>
                <a:latin typeface="Times New Roman" panose="02020603050405020304" pitchFamily="18" charset="0"/>
              </a:rPr>
              <a:t>离散型随机变量的</a:t>
            </a:r>
            <a:r>
              <a:rPr lang="zh-CN" altLang="en-US" sz="2800" b="1" dirty="0">
                <a:solidFill>
                  <a:srgbClr val="F94A3D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定义</a:t>
            </a:r>
          </a:p>
        </p:txBody>
      </p:sp>
      <p:sp>
        <p:nvSpPr>
          <p:cNvPr id="2370565" name="矩形 2370564"/>
          <p:cNvSpPr/>
          <p:nvPr/>
        </p:nvSpPr>
        <p:spPr>
          <a:xfrm>
            <a:off x="2496503" y="3281363"/>
            <a:ext cx="4362450" cy="51911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>
                <a:solidFill>
                  <a:srgbClr val="F94A3D"/>
                </a:solidFill>
                <a:latin typeface="Times New Roman" panose="02020603050405020304" pitchFamily="18" charset="0"/>
              </a:rPr>
              <a:t>2.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离散型随机变量</a:t>
            </a:r>
            <a:r>
              <a:rPr lang="zh-CN" altLang="en-US" sz="2800" b="1" dirty="0">
                <a:solidFill>
                  <a:srgbClr val="F94A3D"/>
                </a:solidFill>
                <a:latin typeface="Times New Roman" panose="02020603050405020304" pitchFamily="18" charset="0"/>
              </a:rPr>
              <a:t>的分布律</a:t>
            </a:r>
          </a:p>
        </p:txBody>
      </p:sp>
      <p:sp>
        <p:nvSpPr>
          <p:cNvPr id="2370566" name="矩形 2370565"/>
          <p:cNvSpPr/>
          <p:nvPr/>
        </p:nvSpPr>
        <p:spPr>
          <a:xfrm>
            <a:off x="2640965" y="4002088"/>
            <a:ext cx="7385050" cy="116046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 dirty="0">
                <a:solidFill>
                  <a:srgbClr val="1B1009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800" b="1" dirty="0">
                <a:solidFill>
                  <a:srgbClr val="1B1009"/>
                </a:solidFill>
                <a:latin typeface="Times New Roman" panose="02020603050405020304" pitchFamily="18" charset="0"/>
              </a:rPr>
              <a:t>要掌握一个离散型随机变量的分布律，必须</a:t>
            </a:r>
          </a:p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rgbClr val="1B1009"/>
                </a:solidFill>
                <a:latin typeface="Times New Roman" panose="02020603050405020304" pitchFamily="18" charset="0"/>
              </a:rPr>
              <a:t>且只需知道以下两点：</a:t>
            </a:r>
          </a:p>
        </p:txBody>
      </p:sp>
      <p:grpSp>
        <p:nvGrpSpPr>
          <p:cNvPr id="2370567" name="组合 2370566"/>
          <p:cNvGrpSpPr/>
          <p:nvPr/>
        </p:nvGrpSpPr>
        <p:grpSpPr>
          <a:xfrm>
            <a:off x="2353628" y="5154613"/>
            <a:ext cx="8224837" cy="1227137"/>
            <a:chOff x="431" y="3113"/>
            <a:chExt cx="5181" cy="773"/>
          </a:xfrm>
        </p:grpSpPr>
        <p:sp>
          <p:nvSpPr>
            <p:cNvPr id="2370568" name="矩形 2370567"/>
            <p:cNvSpPr/>
            <p:nvPr/>
          </p:nvSpPr>
          <p:spPr>
            <a:xfrm>
              <a:off x="431" y="3158"/>
              <a:ext cx="2721" cy="67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2800" b="1">
                  <a:solidFill>
                    <a:srgbClr val="1B1009"/>
                  </a:solidFill>
                  <a:latin typeface="Times New Roman" panose="02020603050405020304" pitchFamily="18" charset="0"/>
                </a:rPr>
                <a:t> (1) X</a:t>
              </a:r>
              <a:r>
                <a:rPr lang="zh-CN" altLang="en-US" sz="2800" b="1" dirty="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rPr>
                <a:t>所有可能的取值</a:t>
              </a:r>
              <a:r>
                <a:rPr lang="en-US" altLang="zh-CN" sz="28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rPr>
                <a:t>: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28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rPr>
                <a:t>(2)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取每个值时的概率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:</a:t>
              </a:r>
            </a:p>
          </p:txBody>
        </p:sp>
        <p:graphicFrame>
          <p:nvGraphicFramePr>
            <p:cNvPr id="2370569" name="对象 2370568"/>
            <p:cNvGraphicFramePr/>
            <p:nvPr/>
          </p:nvGraphicFramePr>
          <p:xfrm>
            <a:off x="2880" y="3113"/>
            <a:ext cx="2732" cy="7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" r:id="rId3" imgW="1828800" imgH="457200" progId="Equation.3">
                    <p:embed/>
                  </p:oleObj>
                </mc:Choice>
                <mc:Fallback>
                  <p:oleObj r:id="rId3" imgW="1828800" imgH="457200" progId="Equation.3">
                    <p:embed/>
                    <p:pic>
                      <p:nvPicPr>
                        <p:cNvPr id="0" name="图片 324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80" y="3113"/>
                          <a:ext cx="2732" cy="7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70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70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370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70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70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70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370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370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370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370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0562" grpId="0"/>
      <p:bldP spid="2370564" grpId="0"/>
      <p:bldP spid="2370565" grpId="0"/>
      <p:bldP spid="23705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27430"/>
            <a:ext cx="10330815" cy="532892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9349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离散型随机变量</a:t>
            </a:r>
          </a:p>
        </p:txBody>
      </p:sp>
      <p:sp>
        <p:nvSpPr>
          <p:cNvPr id="2372610" name="矩形 2372609"/>
          <p:cNvSpPr/>
          <p:nvPr/>
        </p:nvSpPr>
        <p:spPr>
          <a:xfrm>
            <a:off x="2442528" y="1785303"/>
            <a:ext cx="6211887" cy="51911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rgbClr val="1B1009"/>
                </a:solidFill>
                <a:latin typeface="Tahoma" panose="020B0604030504040204" pitchFamily="34" charset="0"/>
              </a:rPr>
              <a:t>称 </a:t>
            </a:r>
            <a:r>
              <a:rPr lang="en-US" altLang="zh-CN" sz="2800" b="1" dirty="0">
                <a:solidFill>
                  <a:srgbClr val="1B1009"/>
                </a:solidFill>
                <a:latin typeface="Tahoma" panose="020B0604030504040204" pitchFamily="34" charset="0"/>
              </a:rPr>
              <a:t>(1) </a:t>
            </a:r>
            <a:r>
              <a:rPr lang="zh-CN" altLang="en-US" sz="2800" b="1" dirty="0">
                <a:solidFill>
                  <a:srgbClr val="1B1009"/>
                </a:solidFill>
                <a:latin typeface="Tahoma" panose="020B0604030504040204" pitchFamily="34" charset="0"/>
              </a:rPr>
              <a:t>式为</a:t>
            </a:r>
            <a:r>
              <a:rPr lang="zh-CN" altLang="en-US" sz="2800" b="1" dirty="0">
                <a:solidFill>
                  <a:srgbClr val="1B1009"/>
                </a:solidFill>
                <a:latin typeface="Times New Roman" panose="02020603050405020304" pitchFamily="18" charset="0"/>
              </a:rPr>
              <a:t>离散型随机变量</a:t>
            </a:r>
            <a:r>
              <a:rPr lang="en-US" altLang="zh-CN" sz="2800" b="1">
                <a:solidFill>
                  <a:srgbClr val="1B1009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rgbClr val="1B1009"/>
                </a:solidFill>
                <a:latin typeface="Tahoma" panose="020B0604030504040204" pitchFamily="34" charset="0"/>
              </a:rPr>
              <a:t>的分布律</a:t>
            </a:r>
            <a:r>
              <a:rPr lang="en-US" altLang="zh-CN" sz="2800" b="1">
                <a:solidFill>
                  <a:srgbClr val="1B1009"/>
                </a:solidFill>
                <a:latin typeface="Tahoma" panose="020B0604030504040204" pitchFamily="34" charset="0"/>
              </a:rPr>
              <a:t>.</a:t>
            </a:r>
          </a:p>
        </p:txBody>
      </p:sp>
      <p:sp>
        <p:nvSpPr>
          <p:cNvPr id="2372612" name="文本框 2372611"/>
          <p:cNvSpPr txBox="1"/>
          <p:nvPr/>
        </p:nvSpPr>
        <p:spPr>
          <a:xfrm>
            <a:off x="2442528" y="2359978"/>
            <a:ext cx="7921625" cy="12033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bg2"/>
              </a:buClr>
              <a:buFont typeface="Monotype Sort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注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:</a:t>
            </a:r>
            <a:r>
              <a:rPr lang="zh-CN" altLang="en-US" sz="2800" b="1" dirty="0">
                <a:solidFill>
                  <a:srgbClr val="1B1009"/>
                </a:solidFill>
                <a:latin typeface="Times New Roman" panose="02020603050405020304" pitchFamily="18" charset="0"/>
              </a:rPr>
              <a:t>离散型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随机变量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的分布律可用公式法和表格法描述。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2613" name="矩形 2372612"/>
          <p:cNvSpPr/>
          <p:nvPr/>
        </p:nvSpPr>
        <p:spPr>
          <a:xfrm>
            <a:off x="2371090" y="3656965"/>
            <a:ext cx="1725613" cy="519113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>
                <a:solidFill>
                  <a:srgbClr val="1B1009"/>
                </a:solidFill>
                <a:latin typeface="仿宋_GB2312" pitchFamily="49" charset="-122"/>
                <a:ea typeface="仿宋_GB2312" pitchFamily="49" charset="-122"/>
              </a:rPr>
              <a:t>1)</a:t>
            </a:r>
            <a:r>
              <a:rPr lang="zh-CN" altLang="en-US" sz="2800" b="1" dirty="0">
                <a:solidFill>
                  <a:srgbClr val="1B1009"/>
                </a:solidFill>
                <a:latin typeface="Times New Roman" panose="02020603050405020304" pitchFamily="18" charset="0"/>
              </a:rPr>
              <a:t>公式法</a:t>
            </a:r>
            <a:r>
              <a:rPr lang="en-US" altLang="zh-CN" sz="2800" b="1">
                <a:solidFill>
                  <a:srgbClr val="1B1009"/>
                </a:solidFill>
                <a:latin typeface="Times New Roman" panose="02020603050405020304" pitchFamily="18" charset="0"/>
              </a:rPr>
              <a:t>:</a:t>
            </a:r>
            <a:endParaRPr lang="en-US" altLang="zh-CN" sz="2800" b="1">
              <a:solidFill>
                <a:srgbClr val="1B1009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372614" name="矩形 2372613"/>
          <p:cNvSpPr/>
          <p:nvPr/>
        </p:nvSpPr>
        <p:spPr>
          <a:xfrm>
            <a:off x="2442528" y="4449128"/>
            <a:ext cx="1814512" cy="519112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>
                <a:solidFill>
                  <a:srgbClr val="1B1009"/>
                </a:solidFill>
                <a:latin typeface="仿宋_GB2312" pitchFamily="49" charset="-122"/>
                <a:ea typeface="仿宋_GB2312" pitchFamily="49" charset="-122"/>
              </a:rPr>
              <a:t>2)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表格法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372616" name="矩形 2372615"/>
          <p:cNvSpPr/>
          <p:nvPr/>
        </p:nvSpPr>
        <p:spPr>
          <a:xfrm>
            <a:off x="4617403" y="3355340"/>
            <a:ext cx="690562" cy="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72617" name="矩形 2372616"/>
          <p:cNvSpPr/>
          <p:nvPr/>
        </p:nvSpPr>
        <p:spPr>
          <a:xfrm>
            <a:off x="4744403" y="3482340"/>
            <a:ext cx="690562" cy="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72618" name="矩形 2372617"/>
          <p:cNvSpPr/>
          <p:nvPr/>
        </p:nvSpPr>
        <p:spPr>
          <a:xfrm>
            <a:off x="4871403" y="3609340"/>
            <a:ext cx="690562" cy="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72619" name="矩形 2372618"/>
          <p:cNvSpPr/>
          <p:nvPr/>
        </p:nvSpPr>
        <p:spPr>
          <a:xfrm>
            <a:off x="4998403" y="3736340"/>
            <a:ext cx="690562" cy="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72620" name="矩形 2372619"/>
          <p:cNvSpPr/>
          <p:nvPr/>
        </p:nvSpPr>
        <p:spPr>
          <a:xfrm>
            <a:off x="5125403" y="3863340"/>
            <a:ext cx="690562" cy="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72621" name="矩形 2372620"/>
          <p:cNvSpPr/>
          <p:nvPr/>
        </p:nvSpPr>
        <p:spPr>
          <a:xfrm>
            <a:off x="5252403" y="3990340"/>
            <a:ext cx="690562" cy="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372622" name="表格 2372621"/>
          <p:cNvGraphicFramePr/>
          <p:nvPr/>
        </p:nvGraphicFramePr>
        <p:xfrm>
          <a:off x="4311968" y="4639310"/>
          <a:ext cx="4032250" cy="1508125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36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Monotype Sorts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buChar char="l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aseline="-250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Monotype Sorts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buChar char="l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aseline="-250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Monotype Sorts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buChar char="l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aseline="-250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Monotype Sorts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buChar char="l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Monotype Sorts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buChar char="l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aseline="-250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Monotype Sorts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buChar char="l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aseline="-250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Monotype Sorts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buChar char="l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aseline="-250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Monotype Sorts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buChar char="l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72639" name="组合 2372638"/>
          <p:cNvGrpSpPr>
            <a:grpSpLocks noChangeAspect="1"/>
          </p:cNvGrpSpPr>
          <p:nvPr/>
        </p:nvGrpSpPr>
        <p:grpSpPr>
          <a:xfrm>
            <a:off x="4527868" y="4639310"/>
            <a:ext cx="3384550" cy="1485900"/>
            <a:chOff x="1837" y="2886"/>
            <a:chExt cx="2132" cy="936"/>
          </a:xfrm>
        </p:grpSpPr>
        <p:sp>
          <p:nvSpPr>
            <p:cNvPr id="2372640" name="矩形 2372639"/>
            <p:cNvSpPr>
              <a:spLocks noChangeAspect="1" noTextEdit="1"/>
            </p:cNvSpPr>
            <p:nvPr/>
          </p:nvSpPr>
          <p:spPr>
            <a:xfrm>
              <a:off x="1837" y="2886"/>
              <a:ext cx="2132" cy="93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2641" name="矩形 2372640"/>
            <p:cNvSpPr/>
            <p:nvPr/>
          </p:nvSpPr>
          <p:spPr>
            <a:xfrm>
              <a:off x="3590" y="3421"/>
              <a:ext cx="312" cy="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>
                  <a:schemeClr val="bg1"/>
                </a:buClr>
              </a:pPr>
              <a:r>
                <a:rPr lang="en-US" altLang="zh-CN" sz="3900">
                  <a:solidFill>
                    <a:srgbClr val="000000"/>
                  </a:solidFill>
                  <a:latin typeface="MT Extra" panose="05050102010205020202" pitchFamily="18" charset="2"/>
                </a:rPr>
                <a:t>L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72642" name="矩形 2372641"/>
            <p:cNvSpPr/>
            <p:nvPr/>
          </p:nvSpPr>
          <p:spPr>
            <a:xfrm>
              <a:off x="3627" y="2943"/>
              <a:ext cx="312" cy="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>
                  <a:schemeClr val="bg1"/>
                </a:buClr>
              </a:pPr>
              <a:r>
                <a:rPr lang="en-US" altLang="zh-CN" sz="3900">
                  <a:solidFill>
                    <a:srgbClr val="000000"/>
                  </a:solidFill>
                  <a:latin typeface="MT Extra" panose="05050102010205020202" pitchFamily="18" charset="2"/>
                </a:rPr>
                <a:t>L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72643" name="矩形 2372642"/>
            <p:cNvSpPr/>
            <p:nvPr/>
          </p:nvSpPr>
          <p:spPr>
            <a:xfrm>
              <a:off x="3352" y="3585"/>
              <a:ext cx="92" cy="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>
                  <a:schemeClr val="bg1"/>
                </a:buClr>
              </a:pPr>
              <a:r>
                <a:rPr lang="en-US" altLang="zh-CN" sz="23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72644" name="矩形 2372643"/>
            <p:cNvSpPr/>
            <p:nvPr/>
          </p:nvSpPr>
          <p:spPr>
            <a:xfrm>
              <a:off x="2719" y="3585"/>
              <a:ext cx="92" cy="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>
                  <a:schemeClr val="bg1"/>
                </a:buClr>
              </a:pPr>
              <a:r>
                <a:rPr lang="en-US" altLang="zh-CN" sz="23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72645" name="矩形 2372644"/>
            <p:cNvSpPr/>
            <p:nvPr/>
          </p:nvSpPr>
          <p:spPr>
            <a:xfrm>
              <a:off x="2085" y="3585"/>
              <a:ext cx="92" cy="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>
                  <a:schemeClr val="bg1"/>
                </a:buClr>
              </a:pPr>
              <a:r>
                <a:rPr lang="en-US" altLang="zh-CN" sz="23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72646" name="矩形 2372645"/>
            <p:cNvSpPr/>
            <p:nvPr/>
          </p:nvSpPr>
          <p:spPr>
            <a:xfrm>
              <a:off x="3196" y="3392"/>
              <a:ext cx="156" cy="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>
                  <a:schemeClr val="bg1"/>
                </a:buClr>
              </a:pPr>
              <a:r>
                <a:rPr lang="en-US" altLang="zh-CN" sz="39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72647" name="矩形 2372646"/>
            <p:cNvSpPr/>
            <p:nvPr/>
          </p:nvSpPr>
          <p:spPr>
            <a:xfrm>
              <a:off x="2562" y="3392"/>
              <a:ext cx="156" cy="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>
                  <a:schemeClr val="bg1"/>
                </a:buClr>
              </a:pPr>
              <a:r>
                <a:rPr lang="en-US" altLang="zh-CN" sz="39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72648" name="矩形 2372647"/>
            <p:cNvSpPr/>
            <p:nvPr/>
          </p:nvSpPr>
          <p:spPr>
            <a:xfrm>
              <a:off x="1928" y="3392"/>
              <a:ext cx="156" cy="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>
                  <a:schemeClr val="bg1"/>
                </a:buClr>
              </a:pPr>
              <a:r>
                <a:rPr lang="en-US" altLang="zh-CN" sz="39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72649" name="矩形 2372648"/>
            <p:cNvSpPr/>
            <p:nvPr/>
          </p:nvSpPr>
          <p:spPr>
            <a:xfrm>
              <a:off x="3071" y="2914"/>
              <a:ext cx="156" cy="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>
                  <a:schemeClr val="bg1"/>
                </a:buClr>
              </a:pPr>
              <a:r>
                <a:rPr lang="en-US" altLang="zh-CN" sz="39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72650" name="矩形 2372649"/>
            <p:cNvSpPr/>
            <p:nvPr/>
          </p:nvSpPr>
          <p:spPr>
            <a:xfrm>
              <a:off x="2479" y="2914"/>
              <a:ext cx="156" cy="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>
                  <a:schemeClr val="bg1"/>
                </a:buClr>
              </a:pPr>
              <a:r>
                <a:rPr lang="en-US" altLang="zh-CN" sz="39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72651" name="矩形 2372650"/>
            <p:cNvSpPr/>
            <p:nvPr/>
          </p:nvSpPr>
          <p:spPr>
            <a:xfrm>
              <a:off x="1909" y="2914"/>
              <a:ext cx="208" cy="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>
                  <a:schemeClr val="bg1"/>
                </a:buClr>
              </a:pPr>
              <a:r>
                <a:rPr lang="en-US" altLang="zh-CN" sz="39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72652" name="矩形 2372651"/>
            <p:cNvSpPr/>
            <p:nvPr/>
          </p:nvSpPr>
          <p:spPr>
            <a:xfrm>
              <a:off x="3238" y="3104"/>
              <a:ext cx="92" cy="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>
                  <a:schemeClr val="bg1"/>
                </a:buClr>
              </a:pPr>
              <a:r>
                <a:rPr lang="en-US" altLang="zh-CN" sz="23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72653" name="矩形 2372652"/>
            <p:cNvSpPr/>
            <p:nvPr/>
          </p:nvSpPr>
          <p:spPr>
            <a:xfrm>
              <a:off x="2634" y="3104"/>
              <a:ext cx="92" cy="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>
                  <a:schemeClr val="bg1"/>
                </a:buClr>
              </a:pPr>
              <a:r>
                <a:rPr lang="en-US" altLang="zh-CN" sz="23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" name="对象 1"/>
          <p:cNvGraphicFramePr/>
          <p:nvPr/>
        </p:nvGraphicFramePr>
        <p:xfrm>
          <a:off x="2662555" y="1027430"/>
          <a:ext cx="7169150" cy="949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r:id="rId3" imgW="5087620" imgH="669925" progId="Equation.KSEE3">
                  <p:embed/>
                </p:oleObj>
              </mc:Choice>
              <mc:Fallback>
                <p:oleObj r:id="rId3" imgW="5087620" imgH="669925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2555" y="1027430"/>
                        <a:ext cx="7169150" cy="949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4312285" y="3618230"/>
          <a:ext cx="6249670" cy="831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r:id="rId5" imgW="5069840" imgH="464185" progId="Equation.KSEE3">
                  <p:embed/>
                </p:oleObj>
              </mc:Choice>
              <mc:Fallback>
                <p:oleObj r:id="rId5" imgW="5069840" imgH="464185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12285" y="3618230"/>
                        <a:ext cx="6249670" cy="831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07745"/>
            <a:ext cx="10330815" cy="54254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9349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离散型随机变量</a:t>
            </a:r>
          </a:p>
        </p:txBody>
      </p:sp>
      <p:graphicFrame>
        <p:nvGraphicFramePr>
          <p:cNvPr id="2374658" name="表格 2374657"/>
          <p:cNvGraphicFramePr/>
          <p:nvPr/>
        </p:nvGraphicFramePr>
        <p:xfrm>
          <a:off x="3636010" y="4706620"/>
          <a:ext cx="3635375" cy="1582738"/>
        </p:xfrm>
        <a:graphic>
          <a:graphicData uri="http://schemas.openxmlformats.org/drawingml/2006/table">
            <a:tbl>
              <a:tblPr/>
              <a:tblGrid>
                <a:gridCol w="91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74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Monotype Sorts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buChar char="l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/>
                        <a:t>X</a:t>
                      </a:r>
                      <a:endParaRPr lang="zh-CN" altLang="en-US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Monotype Sorts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buChar char="l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/>
                        <a:t>0</a:t>
                      </a:r>
                      <a:endParaRPr lang="zh-CN" altLang="en-US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Monotype Sorts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buChar char="l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Monotype Sorts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buChar char="l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/>
                        <a:t>2</a:t>
                      </a:r>
                      <a:endParaRPr lang="zh-CN" altLang="en-US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3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Monotype Sorts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buChar char="l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 err="1"/>
                        <a:t>p</a:t>
                      </a:r>
                      <a:r>
                        <a:rPr lang="en-US" altLang="zh-CN" b="1" baseline="-25000" err="1"/>
                        <a:t>k</a:t>
                      </a:r>
                      <a:endParaRPr lang="zh-CN" altLang="en-US" b="1" baseline="-250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Monotype Sorts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buChar char="l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/>
                        <a:t>1/4</a:t>
                      </a:r>
                      <a:endParaRPr lang="zh-CN" altLang="en-US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Monotype Sorts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buChar char="l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/>
                        <a:t>2/4</a:t>
                      </a:r>
                      <a:endParaRPr lang="zh-CN" altLang="en-US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Monotype Sorts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buChar char="l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/>
                        <a:t>1/4</a:t>
                      </a:r>
                      <a:endParaRPr lang="zh-CN" altLang="en-US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74675" name="文本框 2374674"/>
          <p:cNvSpPr txBox="1"/>
          <p:nvPr/>
        </p:nvSpPr>
        <p:spPr>
          <a:xfrm>
            <a:off x="2228850" y="947420"/>
            <a:ext cx="8137525" cy="12033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将一枚硬币连掷两次，求“正面出现的次数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X ”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的分布律。</a:t>
            </a:r>
          </a:p>
        </p:txBody>
      </p:sp>
      <p:sp>
        <p:nvSpPr>
          <p:cNvPr id="2374676" name="文本框 2374675"/>
          <p:cNvSpPr txBox="1"/>
          <p:nvPr/>
        </p:nvSpPr>
        <p:spPr>
          <a:xfrm>
            <a:off x="2732088" y="2383473"/>
            <a:ext cx="1008062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2374677" name="文本框 2374676"/>
          <p:cNvSpPr txBox="1"/>
          <p:nvPr/>
        </p:nvSpPr>
        <p:spPr>
          <a:xfrm>
            <a:off x="3381375" y="2315845"/>
            <a:ext cx="6302375" cy="18018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在此试验中，所有可能的结果有：</a:t>
            </a:r>
          </a:p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（正，正）；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（正，反）；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（反，正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 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（反，反）。</a:t>
            </a:r>
          </a:p>
        </p:txBody>
      </p:sp>
      <p:sp>
        <p:nvSpPr>
          <p:cNvPr id="2374678" name="文本框 2374677"/>
          <p:cNvSpPr txBox="1"/>
          <p:nvPr/>
        </p:nvSpPr>
        <p:spPr>
          <a:xfrm>
            <a:off x="3021013" y="4187508"/>
            <a:ext cx="6408737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于是，正面出现的次数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X ”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的分布律：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74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74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374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74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74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74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4676" grpId="0"/>
      <p:bldP spid="2374677" grpId="0"/>
      <p:bldP spid="237467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29335"/>
            <a:ext cx="10330815" cy="533844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9349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离散型随机变量</a:t>
            </a:r>
          </a:p>
        </p:txBody>
      </p:sp>
      <p:sp>
        <p:nvSpPr>
          <p:cNvPr id="2375682" name="标题 2375681"/>
          <p:cNvSpPr>
            <a:spLocks noGrp="1"/>
          </p:cNvSpPr>
          <p:nvPr/>
        </p:nvSpPr>
        <p:spPr>
          <a:xfrm>
            <a:off x="2783205" y="1029018"/>
            <a:ext cx="6624638" cy="70961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rgbClr val="F94A3D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rgbClr val="F94A3D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rgbClr val="F94A3D"/>
                </a:solidFill>
              </a:rPr>
              <a:t>离散型随机变量分布律的性质</a:t>
            </a:r>
            <a:endParaRPr lang="zh-CN" altLang="en-US" sz="2800" b="1" dirty="0">
              <a:solidFill>
                <a:srgbClr val="F94A3D"/>
              </a:solidFill>
              <a:effectLst>
                <a:outerShdw blurRad="38100" dist="38100" dir="2700000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75683" name="文本占位符 2375682"/>
          <p:cNvSpPr>
            <a:spLocks noGrp="1"/>
          </p:cNvSpPr>
          <p:nvPr/>
        </p:nvSpPr>
        <p:spPr>
          <a:xfrm>
            <a:off x="2351405" y="3332480"/>
            <a:ext cx="7200900" cy="647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800"/>
              <a:t>      </a:t>
            </a:r>
            <a:r>
              <a:rPr lang="zh-CN" altLang="en-US" sz="2800" b="1" dirty="0">
                <a:solidFill>
                  <a:srgbClr val="FF0000"/>
                </a:solidFill>
              </a:rPr>
              <a:t>例２</a:t>
            </a:r>
            <a:r>
              <a:rPr lang="en-US" altLang="zh-CN" sz="2800" b="1">
                <a:solidFill>
                  <a:srgbClr val="FF0000"/>
                </a:solidFill>
              </a:rPr>
              <a:t>: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设随机变量</a:t>
            </a:r>
            <a:r>
              <a:rPr lang="en-US" altLang="zh-CN" sz="2800" b="1" dirty="0"/>
              <a:t>X</a:t>
            </a:r>
            <a:r>
              <a:rPr lang="zh-CN" altLang="en-US" sz="2800" b="1" dirty="0"/>
              <a:t>的分布律为：</a:t>
            </a:r>
          </a:p>
        </p:txBody>
      </p:sp>
      <p:graphicFrame>
        <p:nvGraphicFramePr>
          <p:cNvPr id="2375685" name="对象 2375684"/>
          <p:cNvGraphicFramePr/>
          <p:nvPr/>
        </p:nvGraphicFramePr>
        <p:xfrm>
          <a:off x="3826193" y="3823018"/>
          <a:ext cx="471805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r:id="rId3" imgW="1903095" imgH="405765" progId="Equation.3">
                  <p:embed/>
                </p:oleObj>
              </mc:Choice>
              <mc:Fallback>
                <p:oleObj r:id="rId3" imgW="1903095" imgH="405765" progId="Equation.3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6193" y="3823018"/>
                        <a:ext cx="4718050" cy="1008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686" name="文本框 2375685"/>
          <p:cNvSpPr txBox="1"/>
          <p:nvPr/>
        </p:nvSpPr>
        <p:spPr>
          <a:xfrm>
            <a:off x="3359468" y="4772343"/>
            <a:ext cx="4249737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buClr>
                <a:schemeClr val="bg2"/>
              </a:buClr>
              <a:buFont typeface="Monotype Sorts" pitchFamily="2" charset="2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试求常数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a.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375687" name="对象 2375686"/>
          <p:cNvGraphicFramePr/>
          <p:nvPr/>
        </p:nvGraphicFramePr>
        <p:xfrm>
          <a:off x="3359468" y="5348605"/>
          <a:ext cx="31686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r:id="rId5" imgW="1574165" imgH="431800" progId="Equation.3">
                  <p:embed/>
                </p:oleObj>
              </mc:Choice>
              <mc:Fallback>
                <p:oleObj r:id="rId5" imgW="1574165" imgH="431800" progId="Equation.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9468" y="5348605"/>
                        <a:ext cx="3168650" cy="8667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4709160" y="1898650"/>
          <a:ext cx="3835400" cy="1433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r:id="rId7" imgW="3835400" imgH="1433830" progId="Equation.KSEE3">
                  <p:embed/>
                </p:oleObj>
              </mc:Choice>
              <mc:Fallback>
                <p:oleObj r:id="rId7" imgW="3835400" imgH="143383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09160" y="1898650"/>
                        <a:ext cx="3835400" cy="1433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237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37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237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75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75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682" grpId="0"/>
      <p:bldP spid="2375683" grpId="0" build="p"/>
      <p:bldP spid="237568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81405"/>
            <a:ext cx="10330815" cy="504063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9349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离散型随机变量</a:t>
            </a:r>
          </a:p>
        </p:txBody>
      </p:sp>
      <p:graphicFrame>
        <p:nvGraphicFramePr>
          <p:cNvPr id="2376706" name="对象 2376705"/>
          <p:cNvGraphicFramePr/>
          <p:nvPr/>
        </p:nvGraphicFramePr>
        <p:xfrm>
          <a:off x="2948623" y="1646873"/>
          <a:ext cx="6769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r:id="rId3" imgW="2794000" imgH="419100" progId="Equation.3">
                  <p:embed/>
                </p:oleObj>
              </mc:Choice>
              <mc:Fallback>
                <p:oleObj r:id="rId3" imgW="2794000" imgH="419100" progId="Equation.3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8623" y="1646873"/>
                        <a:ext cx="6769100" cy="1016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6707" name="矩形 2376706"/>
          <p:cNvSpPr/>
          <p:nvPr/>
        </p:nvSpPr>
        <p:spPr>
          <a:xfrm>
            <a:off x="2948623" y="1081723"/>
            <a:ext cx="7272337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>
                <a:schemeClr val="bg1"/>
              </a:buClr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3: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设随机变量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的分布律为：</a:t>
            </a:r>
            <a:endParaRPr lang="zh-CN" altLang="en-US" sz="2800" b="1" dirty="0">
              <a:solidFill>
                <a:srgbClr val="3228B4"/>
              </a:solidFill>
              <a:effectLst>
                <a:outerShdw blurRad="38100" dist="38100" dir="2700000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2376708" name="对象 2376707"/>
          <p:cNvGraphicFramePr/>
          <p:nvPr/>
        </p:nvGraphicFramePr>
        <p:xfrm>
          <a:off x="2661285" y="3301048"/>
          <a:ext cx="266382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r:id="rId5" imgW="1078865" imgH="444500" progId="Equation.3">
                  <p:embed/>
                </p:oleObj>
              </mc:Choice>
              <mc:Fallback>
                <p:oleObj r:id="rId5" imgW="1078865" imgH="444500" progId="Equation.3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1285" y="3301048"/>
                        <a:ext cx="2663825" cy="10953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6709" name="文本框 2376708"/>
          <p:cNvSpPr txBox="1"/>
          <p:nvPr/>
        </p:nvSpPr>
        <p:spPr>
          <a:xfrm>
            <a:off x="2805748" y="2666048"/>
            <a:ext cx="4392612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试求常数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a.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376710" name="对象 2376709"/>
          <p:cNvGraphicFramePr/>
          <p:nvPr/>
        </p:nvGraphicFramePr>
        <p:xfrm>
          <a:off x="2537460" y="4275773"/>
          <a:ext cx="7210425" cy="184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r:id="rId7" imgW="2679700" imgH="685800" progId="Equation.DSMT4">
                  <p:embed/>
                </p:oleObj>
              </mc:Choice>
              <mc:Fallback>
                <p:oleObj r:id="rId7" imgW="2679700" imgH="685800" progId="Equation.DSMT4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37460" y="4275773"/>
                        <a:ext cx="7210425" cy="184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76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76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376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76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76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76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76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76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376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376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6707" grpId="0"/>
      <p:bldP spid="237670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48385"/>
            <a:ext cx="10330815" cy="528193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9349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离散型随机变量</a:t>
            </a:r>
          </a:p>
        </p:txBody>
      </p:sp>
      <p:sp>
        <p:nvSpPr>
          <p:cNvPr id="2377730" name="文本框 2377729"/>
          <p:cNvSpPr txBox="1"/>
          <p:nvPr/>
        </p:nvSpPr>
        <p:spPr>
          <a:xfrm>
            <a:off x="2010410" y="1022350"/>
            <a:ext cx="5400675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rgbClr val="F94A3D"/>
                </a:solidFill>
                <a:latin typeface="Times New Roman" panose="02020603050405020304" pitchFamily="18" charset="0"/>
              </a:rPr>
              <a:t>练习</a:t>
            </a:r>
            <a:r>
              <a:rPr lang="en-US" altLang="zh-CN" sz="2800" b="1">
                <a:solidFill>
                  <a:srgbClr val="F94A3D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设随机变量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的分布律为：</a:t>
            </a:r>
          </a:p>
        </p:txBody>
      </p:sp>
      <p:graphicFrame>
        <p:nvGraphicFramePr>
          <p:cNvPr id="2377731" name="对象 2377730"/>
          <p:cNvGraphicFramePr/>
          <p:nvPr/>
        </p:nvGraphicFramePr>
        <p:xfrm>
          <a:off x="2442210" y="1509713"/>
          <a:ext cx="5546725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r:id="rId3" imgW="1941195" imgH="405765" progId="Equation.3">
                  <p:embed/>
                </p:oleObj>
              </mc:Choice>
              <mc:Fallback>
                <p:oleObj r:id="rId3" imgW="1941195" imgH="405765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2210" y="1509713"/>
                        <a:ext cx="5546725" cy="1017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7732" name="文本框 2377731"/>
          <p:cNvSpPr txBox="1"/>
          <p:nvPr/>
        </p:nvSpPr>
        <p:spPr>
          <a:xfrm>
            <a:off x="2612073" y="2390140"/>
            <a:ext cx="2249487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试确定常数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b.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7733" name="文本框 2377732"/>
          <p:cNvSpPr txBox="1"/>
          <p:nvPr/>
        </p:nvSpPr>
        <p:spPr>
          <a:xfrm>
            <a:off x="2010410" y="3017520"/>
            <a:ext cx="4113213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解：由分布律的性质，有</a:t>
            </a:r>
          </a:p>
        </p:txBody>
      </p:sp>
      <p:graphicFrame>
        <p:nvGraphicFramePr>
          <p:cNvPr id="2377734" name="对象 2377733"/>
          <p:cNvGraphicFramePr/>
          <p:nvPr/>
        </p:nvGraphicFramePr>
        <p:xfrm>
          <a:off x="2559050" y="3547745"/>
          <a:ext cx="3286760" cy="785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r:id="rId5" imgW="1497965" imgH="431800" progId="Equation.3">
                  <p:embed/>
                </p:oleObj>
              </mc:Choice>
              <mc:Fallback>
                <p:oleObj r:id="rId5" imgW="1497965" imgH="4318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9050" y="3547745"/>
                        <a:ext cx="3286760" cy="7854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7735" name="对象 2377734"/>
          <p:cNvGraphicFramePr/>
          <p:nvPr/>
        </p:nvGraphicFramePr>
        <p:xfrm>
          <a:off x="2680335" y="4333240"/>
          <a:ext cx="298005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r:id="rId7" imgW="1155065" imgH="444500" progId="Equation.3">
                  <p:embed/>
                </p:oleObj>
              </mc:Choice>
              <mc:Fallback>
                <p:oleObj r:id="rId7" imgW="1155065" imgH="444500" progId="Equation.3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80335" y="4333240"/>
                        <a:ext cx="2980055" cy="1152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7736" name="对象 2377735"/>
          <p:cNvGraphicFramePr/>
          <p:nvPr/>
        </p:nvGraphicFramePr>
        <p:xfrm>
          <a:off x="2612390" y="5355590"/>
          <a:ext cx="2132965" cy="859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r:id="rId9" imgW="570865" imgH="405765" progId="Equation.3">
                  <p:embed/>
                </p:oleObj>
              </mc:Choice>
              <mc:Fallback>
                <p:oleObj r:id="rId9" imgW="570865" imgH="405765" progId="Equation.3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12390" y="5355590"/>
                        <a:ext cx="2132965" cy="859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7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7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77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77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77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77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77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77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45845"/>
            <a:ext cx="10330815" cy="532955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9349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离散型随机变量</a:t>
            </a:r>
          </a:p>
        </p:txBody>
      </p:sp>
      <p:sp>
        <p:nvSpPr>
          <p:cNvPr id="2378754" name="文本占位符 2378753"/>
          <p:cNvSpPr>
            <a:spLocks noGrp="1"/>
          </p:cNvSpPr>
          <p:nvPr/>
        </p:nvSpPr>
        <p:spPr>
          <a:xfrm>
            <a:off x="1974215" y="803910"/>
            <a:ext cx="8064500" cy="1873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altLang="zh-CN" sz="1200" b="1" dirty="0">
                <a:solidFill>
                  <a:srgbClr val="F94A3D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文鼎CS行楷" pitchFamily="49" charset="-122"/>
              </a:rPr>
              <a:t>     </a:t>
            </a:r>
            <a:endParaRPr lang="en-US" altLang="zh-CN" sz="2800" b="1" dirty="0">
              <a:solidFill>
                <a:srgbClr val="1B1009"/>
              </a:solidFill>
              <a:latin typeface="黑体" panose="02010609060101010101" charset="-122"/>
            </a:endParaRPr>
          </a:p>
        </p:txBody>
      </p:sp>
      <p:graphicFrame>
        <p:nvGraphicFramePr>
          <p:cNvPr id="2378755" name="对象 2378754"/>
          <p:cNvGraphicFramePr/>
          <p:nvPr/>
        </p:nvGraphicFramePr>
        <p:xfrm>
          <a:off x="4061778" y="5923598"/>
          <a:ext cx="259238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r:id="rId3" imgW="1078865" imgH="203200" progId="Equation.3">
                  <p:embed/>
                </p:oleObj>
              </mc:Choice>
              <mc:Fallback>
                <p:oleObj r:id="rId3" imgW="1078865" imgH="203200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1778" y="5923598"/>
                        <a:ext cx="2592387" cy="4873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8756" name="文本框 2378755"/>
          <p:cNvSpPr txBox="1"/>
          <p:nvPr/>
        </p:nvSpPr>
        <p:spPr>
          <a:xfrm>
            <a:off x="2406015" y="2100898"/>
            <a:ext cx="74168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解：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所有可能的取值为：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378757" name="对象 2378756"/>
          <p:cNvGraphicFramePr/>
          <p:nvPr/>
        </p:nvGraphicFramePr>
        <p:xfrm>
          <a:off x="2482215" y="2820035"/>
          <a:ext cx="661511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r:id="rId5" imgW="2400300" imgH="228600" progId="Equation.3">
                  <p:embed/>
                </p:oleObj>
              </mc:Choice>
              <mc:Fallback>
                <p:oleObj r:id="rId5" imgW="2400300" imgH="228600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2215" y="2820035"/>
                        <a:ext cx="6615113" cy="630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8758" name="对象 2378757"/>
          <p:cNvGraphicFramePr/>
          <p:nvPr/>
        </p:nvGraphicFramePr>
        <p:xfrm>
          <a:off x="3198178" y="3699510"/>
          <a:ext cx="561657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r:id="rId7" imgW="2044700" imgH="228600" progId="Equation.3">
                  <p:embed/>
                </p:oleObj>
              </mc:Choice>
              <mc:Fallback>
                <p:oleObj r:id="rId7" imgW="2044700" imgH="228600" progId="Equation.3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98178" y="3699510"/>
                        <a:ext cx="5616575" cy="627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8759" name="对象 2378758"/>
          <p:cNvGraphicFramePr/>
          <p:nvPr/>
        </p:nvGraphicFramePr>
        <p:xfrm>
          <a:off x="2477453" y="4477385"/>
          <a:ext cx="38163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r:id="rId9" imgW="1358900" imgH="228600" progId="Equation.3">
                  <p:embed/>
                </p:oleObj>
              </mc:Choice>
              <mc:Fallback>
                <p:oleObj r:id="rId9" imgW="1358900" imgH="228600" progId="Equation.3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77453" y="4477385"/>
                        <a:ext cx="3816350" cy="642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8760" name="对象 2378759"/>
          <p:cNvGraphicFramePr/>
          <p:nvPr/>
        </p:nvGraphicFramePr>
        <p:xfrm>
          <a:off x="2210753" y="5196523"/>
          <a:ext cx="64531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r:id="rId11" imgW="2298700" imgH="228600" progId="Equation.3">
                  <p:embed/>
                </p:oleObj>
              </mc:Choice>
              <mc:Fallback>
                <p:oleObj r:id="rId11" imgW="2298700" imgH="228600" progId="Equation.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10753" y="5196523"/>
                        <a:ext cx="6453187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8761" name="矩形 2378760"/>
          <p:cNvSpPr/>
          <p:nvPr/>
        </p:nvSpPr>
        <p:spPr>
          <a:xfrm>
            <a:off x="2173288" y="983298"/>
            <a:ext cx="8156575" cy="11176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4:</a:t>
            </a: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1B1009"/>
                </a:solidFill>
                <a:latin typeface="Times New Roman" panose="02020603050405020304" pitchFamily="18" charset="0"/>
              </a:rPr>
              <a:t>设有产品</a:t>
            </a:r>
            <a:r>
              <a:rPr lang="en-US" altLang="zh-CN" sz="2800" b="1" dirty="0">
                <a:solidFill>
                  <a:srgbClr val="1B1009"/>
                </a:solidFill>
                <a:latin typeface="Times New Roman" panose="02020603050405020304" pitchFamily="18" charset="0"/>
              </a:rPr>
              <a:t>100</a:t>
            </a:r>
            <a:r>
              <a:rPr lang="zh-CN" altLang="en-US" sz="2800" b="1" dirty="0">
                <a:solidFill>
                  <a:srgbClr val="1B1009"/>
                </a:solidFill>
                <a:latin typeface="Times New Roman" panose="02020603050405020304" pitchFamily="18" charset="0"/>
              </a:rPr>
              <a:t>件，其中</a:t>
            </a:r>
            <a:r>
              <a:rPr lang="en-US" altLang="zh-CN" sz="2800" b="1" dirty="0">
                <a:solidFill>
                  <a:srgbClr val="1B1009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1B1009"/>
                </a:solidFill>
                <a:latin typeface="Times New Roman" panose="02020603050405020304" pitchFamily="18" charset="0"/>
              </a:rPr>
              <a:t>件是次品。从中有放回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rgbClr val="1B1009"/>
                </a:solidFill>
                <a:latin typeface="Times New Roman" panose="02020603050405020304" pitchFamily="18" charset="0"/>
              </a:rPr>
              <a:t>地任取</a:t>
            </a:r>
            <a:r>
              <a:rPr lang="en-US" altLang="zh-CN" sz="2800" b="1" dirty="0">
                <a:solidFill>
                  <a:srgbClr val="1B1009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1B1009"/>
                </a:solidFill>
                <a:latin typeface="Times New Roman" panose="02020603050405020304" pitchFamily="18" charset="0"/>
              </a:rPr>
              <a:t>件，求“取得次品件数</a:t>
            </a:r>
            <a:r>
              <a:rPr lang="en-US" altLang="zh-CN" sz="2800" b="1" dirty="0">
                <a:solidFill>
                  <a:srgbClr val="1B1009"/>
                </a:solidFill>
                <a:latin typeface="Times New Roman" panose="02020603050405020304" pitchFamily="18" charset="0"/>
              </a:rPr>
              <a:t>X ”</a:t>
            </a:r>
            <a:r>
              <a:rPr lang="zh-CN" altLang="en-US" sz="2800" b="1" dirty="0">
                <a:solidFill>
                  <a:srgbClr val="1B1009"/>
                </a:solidFill>
                <a:latin typeface="Times New Roman" panose="02020603050405020304" pitchFamily="18" charset="0"/>
              </a:rPr>
              <a:t>的分布律。</a:t>
            </a:r>
          </a:p>
        </p:txBody>
      </p:sp>
      <p:graphicFrame>
        <p:nvGraphicFramePr>
          <p:cNvPr id="2378762" name="对象 2378761"/>
          <p:cNvGraphicFramePr/>
          <p:nvPr/>
        </p:nvGraphicFramePr>
        <p:xfrm>
          <a:off x="6582728" y="5937885"/>
          <a:ext cx="251936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r:id="rId13" imgW="1104265" imgH="241300" progId="Equation.3">
                  <p:embed/>
                </p:oleObj>
              </mc:Choice>
              <mc:Fallback>
                <p:oleObj r:id="rId13" imgW="1104265" imgH="24130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82728" y="5937885"/>
                        <a:ext cx="2519362" cy="5508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8763" name="对象 2378762"/>
          <p:cNvGraphicFramePr/>
          <p:nvPr/>
        </p:nvGraphicFramePr>
        <p:xfrm>
          <a:off x="6150928" y="4477385"/>
          <a:ext cx="13890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r:id="rId15" imgW="494665" imgH="203200" progId="Equation.3">
                  <p:embed/>
                </p:oleObj>
              </mc:Choice>
              <mc:Fallback>
                <p:oleObj r:id="rId15" imgW="494665" imgH="203200" progId="Equation.3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50928" y="4477385"/>
                        <a:ext cx="1389062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8764" name="对象 2378763"/>
          <p:cNvGraphicFramePr/>
          <p:nvPr/>
        </p:nvGraphicFramePr>
        <p:xfrm>
          <a:off x="7428865" y="4477385"/>
          <a:ext cx="1890713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r:id="rId17" imgW="673100" imgH="241300" progId="Equation.3">
                  <p:embed/>
                </p:oleObj>
              </mc:Choice>
              <mc:Fallback>
                <p:oleObj r:id="rId17" imgW="673100" imgH="241300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428865" y="4477385"/>
                        <a:ext cx="1890713" cy="677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78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78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378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78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78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78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378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378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378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378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378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378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378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378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378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378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87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2184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9349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离散型随机变量</a:t>
            </a:r>
          </a:p>
        </p:txBody>
      </p:sp>
      <p:graphicFrame>
        <p:nvGraphicFramePr>
          <p:cNvPr id="2379779" name="对象 2379778"/>
          <p:cNvGraphicFramePr/>
          <p:nvPr/>
        </p:nvGraphicFramePr>
        <p:xfrm>
          <a:off x="2673668" y="2007553"/>
          <a:ext cx="280828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r:id="rId3" imgW="1066165" imgH="203200" progId="Equation.3">
                  <p:embed/>
                </p:oleObj>
              </mc:Choice>
              <mc:Fallback>
                <p:oleObj r:id="rId3" imgW="1066165" imgH="203200" progId="Equation.3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3668" y="2007553"/>
                        <a:ext cx="2808287" cy="5349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9780" name="对象 2379779"/>
          <p:cNvGraphicFramePr/>
          <p:nvPr/>
        </p:nvGraphicFramePr>
        <p:xfrm>
          <a:off x="5408930" y="1934528"/>
          <a:ext cx="3097213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r:id="rId5" imgW="1053465" imgH="241300" progId="Equation.3">
                  <p:embed/>
                </p:oleObj>
              </mc:Choice>
              <mc:Fallback>
                <p:oleObj r:id="rId5" imgW="1053465" imgH="241300" progId="Equation.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08930" y="1934528"/>
                        <a:ext cx="3097213" cy="7096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9781" name="对象 2379780"/>
          <p:cNvGraphicFramePr/>
          <p:nvPr/>
        </p:nvGraphicFramePr>
        <p:xfrm>
          <a:off x="6850380" y="2655253"/>
          <a:ext cx="1817688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r:id="rId7" imgW="647700" imgH="241300" progId="Equation.3">
                  <p:embed/>
                </p:oleObj>
              </mc:Choice>
              <mc:Fallback>
                <p:oleObj r:id="rId7" imgW="647700" imgH="241300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0380" y="2655253"/>
                        <a:ext cx="1817688" cy="677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9782" name="对象 2379781"/>
          <p:cNvGraphicFramePr/>
          <p:nvPr/>
        </p:nvGraphicFramePr>
        <p:xfrm>
          <a:off x="2097405" y="1358265"/>
          <a:ext cx="606107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r:id="rId9" imgW="2159000" imgH="228600" progId="Equation.3">
                  <p:embed/>
                </p:oleObj>
              </mc:Choice>
              <mc:Fallback>
                <p:oleObj r:id="rId9" imgW="2159000" imgH="228600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97405" y="1358265"/>
                        <a:ext cx="6061075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9784" name="对象 2379783"/>
          <p:cNvGraphicFramePr/>
          <p:nvPr/>
        </p:nvGraphicFramePr>
        <p:xfrm>
          <a:off x="2025968" y="2655253"/>
          <a:ext cx="489743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r:id="rId11" imgW="1714500" imgH="228600" progId="Equation.3">
                  <p:embed/>
                </p:oleObj>
              </mc:Choice>
              <mc:Fallback>
                <p:oleObj r:id="rId11" imgW="1714500" imgH="228600" progId="Equation.3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25968" y="2655253"/>
                        <a:ext cx="4897437" cy="6540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2097405" y="3308350"/>
          <a:ext cx="7228840" cy="753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r:id="rId13" imgW="8819515" imgH="994410" progId="Equation.KSEE3">
                  <p:embed/>
                </p:oleObj>
              </mc:Choice>
              <mc:Fallback>
                <p:oleObj r:id="rId13" imgW="8819515" imgH="99441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97405" y="3308350"/>
                        <a:ext cx="7228840" cy="753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79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79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379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79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79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79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379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379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3747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/>
              <a:t>随机变量的分布函数</a:t>
            </a:r>
          </a:p>
        </p:txBody>
      </p:sp>
      <p:sp>
        <p:nvSpPr>
          <p:cNvPr id="2365443" name="文本框 2365442"/>
          <p:cNvSpPr txBox="1"/>
          <p:nvPr/>
        </p:nvSpPr>
        <p:spPr>
          <a:xfrm>
            <a:off x="2183448" y="1428750"/>
            <a:ext cx="76327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引例：设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X=“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掷一颗骰子时掷出的点数”，记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5444" name="文本框 2365443"/>
          <p:cNvSpPr txBox="1"/>
          <p:nvPr/>
        </p:nvSpPr>
        <p:spPr>
          <a:xfrm>
            <a:off x="3262948" y="2220913"/>
            <a:ext cx="48260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｛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X≤1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｝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 F(1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5445" name="文本框 2365444"/>
          <p:cNvSpPr txBox="1"/>
          <p:nvPr/>
        </p:nvSpPr>
        <p:spPr>
          <a:xfrm>
            <a:off x="3262948" y="2868613"/>
            <a:ext cx="4392612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｛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X≤2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｝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 F(2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5446" name="文本框 2365445"/>
          <p:cNvSpPr txBox="1"/>
          <p:nvPr/>
        </p:nvSpPr>
        <p:spPr>
          <a:xfrm>
            <a:off x="3262948" y="3516313"/>
            <a:ext cx="4392612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｛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X≤3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｝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 F(3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5447" name="文本框 2365446"/>
          <p:cNvSpPr txBox="1"/>
          <p:nvPr/>
        </p:nvSpPr>
        <p:spPr>
          <a:xfrm>
            <a:off x="4631373" y="3949700"/>
            <a:ext cx="12954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……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365448" name="组合 2365447"/>
          <p:cNvGrpSpPr/>
          <p:nvPr/>
        </p:nvGrpSpPr>
        <p:grpSpPr>
          <a:xfrm>
            <a:off x="2975610" y="4438650"/>
            <a:ext cx="4392613" cy="519113"/>
            <a:chOff x="1066" y="2840"/>
            <a:chExt cx="2767" cy="327"/>
          </a:xfrm>
        </p:grpSpPr>
        <p:sp>
          <p:nvSpPr>
            <p:cNvPr id="2365449" name="文本框 2365448"/>
            <p:cNvSpPr txBox="1"/>
            <p:nvPr/>
          </p:nvSpPr>
          <p:spPr>
            <a:xfrm>
              <a:off x="1066" y="2840"/>
              <a:ext cx="2450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一般地：对任意的实数</a:t>
              </a:r>
            </a:p>
          </p:txBody>
        </p:sp>
        <p:graphicFrame>
          <p:nvGraphicFramePr>
            <p:cNvPr id="2365450" name="对象 2365449"/>
            <p:cNvGraphicFramePr/>
            <p:nvPr/>
          </p:nvGraphicFramePr>
          <p:xfrm>
            <a:off x="3379" y="2886"/>
            <a:ext cx="45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0" r:id="rId3" imgW="735965" imgH="381000" progId="Equation.3">
                    <p:embed/>
                  </p:oleObj>
                </mc:Choice>
                <mc:Fallback>
                  <p:oleObj r:id="rId3" imgW="735965" imgH="3810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379" y="2886"/>
                          <a:ext cx="454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65451" name="对象 2365450"/>
          <p:cNvGraphicFramePr/>
          <p:nvPr/>
        </p:nvGraphicFramePr>
        <p:xfrm>
          <a:off x="3407410" y="4957763"/>
          <a:ext cx="31146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r:id="rId5" imgW="1129030" imgH="203200" progId="Equation.3">
                  <p:embed/>
                </p:oleObj>
              </mc:Choice>
              <mc:Fallback>
                <p:oleObj r:id="rId5" imgW="1129030" imgH="203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07410" y="4957763"/>
                        <a:ext cx="3114675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65452" name="组合 2365451"/>
          <p:cNvGrpSpPr/>
          <p:nvPr/>
        </p:nvGrpSpPr>
        <p:grpSpPr>
          <a:xfrm>
            <a:off x="2326323" y="5532438"/>
            <a:ext cx="7056437" cy="519112"/>
            <a:chOff x="657" y="3657"/>
            <a:chExt cx="4445" cy="327"/>
          </a:xfrm>
        </p:grpSpPr>
        <p:sp>
          <p:nvSpPr>
            <p:cNvPr id="2365453" name="文本框 2365452"/>
            <p:cNvSpPr txBox="1"/>
            <p:nvPr/>
          </p:nvSpPr>
          <p:spPr>
            <a:xfrm>
              <a:off x="657" y="3657"/>
              <a:ext cx="4445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我们把         称为</a:t>
              </a:r>
              <a:r>
                <a:rPr lang="zh-CN" altLang="en-US" sz="2800" b="1" dirty="0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随机变量</a:t>
              </a:r>
              <a:r>
                <a:rPr lang="en-US" altLang="zh-CN" sz="2800" b="1" dirty="0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X</a:t>
              </a:r>
              <a:r>
                <a:rPr lang="zh-CN" altLang="en-US" sz="2800" b="1" dirty="0">
                  <a:solidFill>
                    <a:schemeClr val="tx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的分布函数。</a:t>
              </a:r>
              <a:endParaRPr lang="zh-CN" altLang="en-US" sz="2800" b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365454" name="对象 2365453"/>
            <p:cNvGraphicFramePr/>
            <p:nvPr/>
          </p:nvGraphicFramePr>
          <p:xfrm>
            <a:off x="1429" y="3715"/>
            <a:ext cx="453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2" r:id="rId7" imgW="799465" imgH="393700" progId="Equation.3">
                    <p:embed/>
                  </p:oleObj>
                </mc:Choice>
                <mc:Fallback>
                  <p:oleObj r:id="rId7" imgW="799465" imgH="3937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29" y="3715"/>
                          <a:ext cx="453" cy="2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65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65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365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65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65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65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365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365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365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365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365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365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365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365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365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365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43" grpId="0"/>
      <p:bldP spid="2365444" grpId="0"/>
      <p:bldP spid="2365445" grpId="0"/>
      <p:bldP spid="2365446" grpId="0"/>
      <p:bldP spid="23654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sz="3600"/>
              <a:t>随机变量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sz="3600"/>
              <a:t>离散型随机变量及其分布律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sz="3600"/>
              <a:t>随机变量的分布函数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sz="3600"/>
              <a:t>连续型随机变量及其概率密度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sz="3600"/>
              <a:t>随机变量的函数分布</a:t>
            </a:r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36955"/>
            <a:ext cx="10330815" cy="533844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3747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随机变量的分布函数</a:t>
            </a:r>
          </a:p>
        </p:txBody>
      </p:sp>
      <p:sp>
        <p:nvSpPr>
          <p:cNvPr id="2" name="文本占位符 2366465"/>
          <p:cNvSpPr>
            <a:spLocks noGrp="1"/>
          </p:cNvSpPr>
          <p:nvPr/>
        </p:nvSpPr>
        <p:spPr>
          <a:xfrm>
            <a:off x="2396173" y="1473200"/>
            <a:ext cx="6408737" cy="647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设</a:t>
            </a:r>
            <a:r>
              <a:rPr lang="en-US" altLang="zh-CN" sz="2800" b="1" dirty="0">
                <a:latin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宋体" panose="02010600030101010101" pitchFamily="2" charset="-122"/>
              </a:rPr>
              <a:t>为一随机变量</a:t>
            </a:r>
            <a:r>
              <a:rPr lang="en-US" altLang="zh-CN" sz="2800" b="1" dirty="0">
                <a:latin typeface="宋体" panose="02010600030101010101" pitchFamily="2" charset="-122"/>
              </a:rPr>
              <a:t>,   </a:t>
            </a:r>
            <a:r>
              <a:rPr lang="zh-CN" altLang="en-US" sz="2800" b="1" dirty="0">
                <a:latin typeface="宋体" panose="02010600030101010101" pitchFamily="2" charset="-122"/>
              </a:rPr>
              <a:t>为任意实数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称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7992110" y="335597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r:id="rId3" imgW="914400" imgH="215900" progId="Equation.3">
                  <p:embed/>
                </p:oleObj>
              </mc:Choice>
              <mc:Fallback>
                <p:oleObj r:id="rId3" imgW="914400" imgH="2159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92110" y="3355975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612073" y="2552700"/>
            <a:ext cx="4535487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为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随机变量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X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的分布函数。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64373" y="5937250"/>
            <a:ext cx="5256212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）分布函数的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定义域为：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939723" y="5961063"/>
            <a:ext cx="2376487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值域为：</a:t>
            </a:r>
          </a:p>
        </p:txBody>
      </p:sp>
      <p:sp>
        <p:nvSpPr>
          <p:cNvPr id="8" name="矩形 7"/>
          <p:cNvSpPr/>
          <p:nvPr/>
        </p:nvSpPr>
        <p:spPr>
          <a:xfrm>
            <a:off x="2180273" y="2984500"/>
            <a:ext cx="4895850" cy="720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sz="32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12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注：</a:t>
            </a:r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）分布函数的含义：</a:t>
            </a:r>
          </a:p>
        </p:txBody>
      </p:sp>
      <p:graphicFrame>
        <p:nvGraphicFramePr>
          <p:cNvPr id="9" name="对象 8"/>
          <p:cNvGraphicFramePr/>
          <p:nvPr/>
        </p:nvGraphicFramePr>
        <p:xfrm>
          <a:off x="5491798" y="1473200"/>
          <a:ext cx="5207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r:id="rId5" imgW="127000" imgH="139700" progId="Equation.3">
                  <p:embed/>
                </p:oleObj>
              </mc:Choice>
              <mc:Fallback>
                <p:oleObj r:id="rId5" imgW="127000" imgH="1397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91798" y="1473200"/>
                        <a:ext cx="520700" cy="5730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107248" y="968375"/>
            <a:ext cx="3673475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buClr>
                <a:schemeClr val="bg2"/>
              </a:buClr>
              <a:buFont typeface="Monotype Sort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、分布函数的定义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: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/>
          <p:nvPr/>
        </p:nvGraphicFramePr>
        <p:xfrm>
          <a:off x="6010910" y="381317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r:id="rId7" imgW="914400" imgH="215900" progId="Equation.3">
                  <p:embed/>
                </p:oleObj>
              </mc:Choice>
              <mc:Fallback>
                <p:oleObj r:id="rId7" imgW="914400" imgH="2159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0910" y="3813175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3604260" y="2049463"/>
          <a:ext cx="31289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r:id="rId8" imgW="1129030" imgH="203200" progId="Equation.3">
                  <p:embed/>
                </p:oleObj>
              </mc:Choice>
              <mc:Fallback>
                <p:oleObj r:id="rId8" imgW="1129030" imgH="203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04260" y="2049463"/>
                        <a:ext cx="3128963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2322842" y="3454400"/>
            <a:ext cx="7923518" cy="2403668"/>
            <a:chOff x="611" y="2575"/>
            <a:chExt cx="4991" cy="1514"/>
          </a:xfrm>
        </p:grpSpPr>
        <p:grpSp>
          <p:nvGrpSpPr>
            <p:cNvPr id="17" name="组合 16"/>
            <p:cNvGrpSpPr/>
            <p:nvPr/>
          </p:nvGrpSpPr>
          <p:grpSpPr>
            <a:xfrm>
              <a:off x="611" y="3244"/>
              <a:ext cx="4316" cy="846"/>
              <a:chOff x="331" y="1066"/>
              <a:chExt cx="4952" cy="1441"/>
            </a:xfrm>
          </p:grpSpPr>
          <p:graphicFrame>
            <p:nvGraphicFramePr>
              <p:cNvPr id="18" name="对象 17"/>
              <p:cNvGraphicFramePr/>
              <p:nvPr/>
            </p:nvGraphicFramePr>
            <p:xfrm>
              <a:off x="331" y="1066"/>
              <a:ext cx="4944" cy="14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66" r:id="rId10" imgW="3476625" imgH="561975" progId="Paint.Picture">
                      <p:embed/>
                    </p:oleObj>
                  </mc:Choice>
                  <mc:Fallback>
                    <p:oleObj r:id="rId10" imgW="3476625" imgH="561975" progId="Paint.Picture">
                      <p:embed/>
                      <p:pic>
                        <p:nvPicPr>
                          <p:cNvPr id="0" name="图片 3085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331" y="1066"/>
                            <a:ext cx="4944" cy="1440"/>
                          </a:xfrm>
                          <a:prstGeom prst="rect">
                            <a:avLst/>
                          </a:prstGeom>
                          <a:solidFill>
                            <a:srgbClr val="FFFF99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文本框 19"/>
              <p:cNvSpPr txBox="1"/>
              <p:nvPr/>
            </p:nvSpPr>
            <p:spPr>
              <a:xfrm>
                <a:off x="5040" y="2016"/>
                <a:ext cx="243" cy="491"/>
              </a:xfrm>
              <a:prstGeom prst="rect">
                <a:avLst/>
              </a:prstGeom>
              <a:solidFill>
                <a:srgbClr val="FFFF99"/>
              </a:solidFill>
              <a:ln w="12700">
                <a:noFill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696" y="1921"/>
                <a:ext cx="244" cy="490"/>
              </a:xfrm>
              <a:prstGeom prst="rect">
                <a:avLst/>
              </a:prstGeom>
              <a:solidFill>
                <a:srgbClr val="FFFF99"/>
              </a:solidFill>
              <a:ln w="12700">
                <a:noFill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793" y="2575"/>
              <a:ext cx="4809" cy="70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buClr>
                  <a:schemeClr val="bg2"/>
                </a:buClr>
                <a:buFont typeface="Monotype Sorts" pitchFamily="2" charset="2"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分布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函数</a:t>
              </a:r>
              <a:r>
                <a:rPr lang="en-US" altLang="en-US" sz="2800" b="1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F(</a:t>
              </a:r>
              <a:r>
                <a:rPr lang="en-US" altLang="zh-CN" sz="2800" b="1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en-US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)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的值等于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的取值落入区间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(-∞,a]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内的概率值。如何求？</a:t>
              </a:r>
              <a:endPara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3" name="对象 22"/>
          <p:cNvGraphicFramePr/>
          <p:nvPr/>
        </p:nvGraphicFramePr>
        <p:xfrm>
          <a:off x="5996623" y="6008688"/>
          <a:ext cx="19431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r:id="rId12" imgW="837565" imgH="203200" progId="Equation.3">
                  <p:embed/>
                </p:oleObj>
              </mc:Choice>
              <mc:Fallback>
                <p:oleObj r:id="rId12" imgW="837565" imgH="2032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996623" y="6008688"/>
                        <a:ext cx="1943100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/>
          <p:nvPr/>
        </p:nvGraphicFramePr>
        <p:xfrm>
          <a:off x="9357043" y="5970270"/>
          <a:ext cx="17621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r:id="rId14" imgW="786765" imgH="203200" progId="Equation.3">
                  <p:embed/>
                </p:oleObj>
              </mc:Choice>
              <mc:Fallback>
                <p:oleObj r:id="rId14" imgW="786765" imgH="2032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357043" y="5970270"/>
                        <a:ext cx="1762125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98220"/>
            <a:ext cx="10330815" cy="532003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3747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随机变量的分布函数</a:t>
            </a:r>
          </a:p>
        </p:txBody>
      </p:sp>
      <p:sp>
        <p:nvSpPr>
          <p:cNvPr id="2424834" name="标题 2424833"/>
          <p:cNvSpPr>
            <a:spLocks noGrp="1"/>
          </p:cNvSpPr>
          <p:nvPr/>
        </p:nvSpPr>
        <p:spPr>
          <a:xfrm>
            <a:off x="2056765" y="958850"/>
            <a:ext cx="7772400" cy="145891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b="1">
                <a:solidFill>
                  <a:schemeClr val="tx1"/>
                </a:solidFill>
              </a:rPr>
              <a:t>      </a:t>
            </a:r>
            <a:r>
              <a:rPr lang="en-US" altLang="zh-CN" sz="3600" b="1" dirty="0">
                <a:solidFill>
                  <a:schemeClr val="tx1"/>
                </a:solidFill>
              </a:rPr>
              <a:t>3</a:t>
            </a:r>
            <a:r>
              <a:rPr lang="zh-CN" altLang="en-US" sz="3600" b="1" dirty="0">
                <a:solidFill>
                  <a:schemeClr val="tx1"/>
                </a:solidFill>
              </a:rPr>
              <a:t>）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引进分布函数    后，事件的概率可以用    的函数值来表示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424835" name="对象 2424834"/>
          <p:cNvGraphicFramePr/>
          <p:nvPr/>
        </p:nvGraphicFramePr>
        <p:xfrm>
          <a:off x="2629853" y="3354388"/>
          <a:ext cx="6626225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r:id="rId3" imgW="2526030" imgH="431800" progId="Equation.3">
                  <p:embed/>
                </p:oleObj>
              </mc:Choice>
              <mc:Fallback>
                <p:oleObj r:id="rId3" imgW="2526030" imgH="4318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9853" y="3354388"/>
                        <a:ext cx="6626225" cy="11318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4836" name="对象 2424835"/>
          <p:cNvGraphicFramePr/>
          <p:nvPr/>
        </p:nvGraphicFramePr>
        <p:xfrm>
          <a:off x="2629853" y="2635250"/>
          <a:ext cx="374491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r:id="rId5" imgW="1268730" imgH="203200" progId="Equation.3">
                  <p:embed/>
                </p:oleObj>
              </mc:Choice>
              <mc:Fallback>
                <p:oleObj r:id="rId5" imgW="1268730" imgH="2032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9853" y="2635250"/>
                        <a:ext cx="3744912" cy="6000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24837" name="组合 2424836"/>
          <p:cNvGrpSpPr/>
          <p:nvPr/>
        </p:nvGrpSpPr>
        <p:grpSpPr>
          <a:xfrm>
            <a:off x="2271078" y="5443538"/>
            <a:ext cx="6400800" cy="838200"/>
            <a:chOff x="1056" y="3456"/>
            <a:chExt cx="4032" cy="528"/>
          </a:xfrm>
        </p:grpSpPr>
        <p:sp>
          <p:nvSpPr>
            <p:cNvPr id="2424838" name="直接连接符 2424837"/>
            <p:cNvSpPr/>
            <p:nvPr/>
          </p:nvSpPr>
          <p:spPr>
            <a:xfrm>
              <a:off x="1056" y="3600"/>
              <a:ext cx="4032" cy="0"/>
            </a:xfrm>
            <a:prstGeom prst="line">
              <a:avLst/>
            </a:prstGeom>
            <a:ln w="5715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2424839" name="直接连接符 2424838"/>
            <p:cNvSpPr/>
            <p:nvPr/>
          </p:nvSpPr>
          <p:spPr>
            <a:xfrm>
              <a:off x="2832" y="3504"/>
              <a:ext cx="0" cy="96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424840" name="文本框 2424839"/>
            <p:cNvSpPr txBox="1"/>
            <p:nvPr/>
          </p:nvSpPr>
          <p:spPr>
            <a:xfrm>
              <a:off x="2688" y="3648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424841" name="直接连接符 2424840"/>
            <p:cNvSpPr/>
            <p:nvPr/>
          </p:nvSpPr>
          <p:spPr>
            <a:xfrm>
              <a:off x="3264" y="3600"/>
              <a:ext cx="1008" cy="0"/>
            </a:xfrm>
            <a:prstGeom prst="line">
              <a:avLst/>
            </a:prstGeom>
            <a:ln w="76200" cap="sq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424842" name="文本框 2424841"/>
            <p:cNvSpPr txBox="1"/>
            <p:nvPr/>
          </p:nvSpPr>
          <p:spPr>
            <a:xfrm>
              <a:off x="3072" y="3456"/>
              <a:ext cx="30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（</a:t>
              </a:r>
            </a:p>
          </p:txBody>
        </p:sp>
        <p:sp>
          <p:nvSpPr>
            <p:cNvPr id="2424843" name="文本框 2424842"/>
            <p:cNvSpPr txBox="1"/>
            <p:nvPr/>
          </p:nvSpPr>
          <p:spPr>
            <a:xfrm>
              <a:off x="4224" y="3456"/>
              <a:ext cx="180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]</a:t>
              </a:r>
            </a:p>
          </p:txBody>
        </p:sp>
        <p:sp>
          <p:nvSpPr>
            <p:cNvPr id="2424844" name="文本框 2424843"/>
            <p:cNvSpPr txBox="1"/>
            <p:nvPr/>
          </p:nvSpPr>
          <p:spPr>
            <a:xfrm>
              <a:off x="3168" y="369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en-US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24845" name="文本框 2424844"/>
            <p:cNvSpPr txBox="1"/>
            <p:nvPr/>
          </p:nvSpPr>
          <p:spPr>
            <a:xfrm>
              <a:off x="4224" y="3696"/>
              <a:ext cx="223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graphicFrame>
        <p:nvGraphicFramePr>
          <p:cNvPr id="2424846" name="对象 2424845"/>
          <p:cNvGraphicFramePr/>
          <p:nvPr/>
        </p:nvGraphicFramePr>
        <p:xfrm>
          <a:off x="2547303" y="4578350"/>
          <a:ext cx="63484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r:id="rId7" imgW="2423795" imgH="203200" progId="Equation.3">
                  <p:embed/>
                </p:oleObj>
              </mc:Choice>
              <mc:Fallback>
                <p:oleObj r:id="rId7" imgW="2423795" imgH="2032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47303" y="4578350"/>
                        <a:ext cx="6348412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4847" name="对象 2424846"/>
          <p:cNvGraphicFramePr/>
          <p:nvPr/>
        </p:nvGraphicFramePr>
        <p:xfrm>
          <a:off x="6408103" y="1033463"/>
          <a:ext cx="7921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r:id="rId9" imgW="367665" imgH="203200" progId="Equation.3">
                  <p:embed/>
                </p:oleObj>
              </mc:Choice>
              <mc:Fallback>
                <p:oleObj r:id="rId9" imgW="367665" imgH="2032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08103" y="1033463"/>
                        <a:ext cx="792162" cy="5111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4848" name="对象 2424847"/>
          <p:cNvGraphicFramePr/>
          <p:nvPr/>
        </p:nvGraphicFramePr>
        <p:xfrm>
          <a:off x="4417378" y="1838325"/>
          <a:ext cx="7921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r:id="rId11" imgW="367665" imgH="203200" progId="Equation.3">
                  <p:embed/>
                </p:oleObj>
              </mc:Choice>
              <mc:Fallback>
                <p:oleObj r:id="rId11" imgW="367665" imgH="203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17378" y="1838325"/>
                        <a:ext cx="792162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24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24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424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424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24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424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424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424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57275"/>
            <a:ext cx="10330815" cy="533146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3747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随机变量的分布函数</a:t>
            </a:r>
          </a:p>
        </p:txBody>
      </p:sp>
      <p:graphicFrame>
        <p:nvGraphicFramePr>
          <p:cNvPr id="2437124" name="对象 2437123"/>
          <p:cNvGraphicFramePr/>
          <p:nvPr/>
        </p:nvGraphicFramePr>
        <p:xfrm>
          <a:off x="2492058" y="1435418"/>
          <a:ext cx="454818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7" r:id="rId3" imgW="1725930" imgH="203200" progId="Equation.DSMT4">
                  <p:embed/>
                </p:oleObj>
              </mc:Choice>
              <mc:Fallback>
                <p:oleObj r:id="rId3" imgW="1725930" imgH="2032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2058" y="1435418"/>
                        <a:ext cx="4548187" cy="5349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25" name="对象 2437124"/>
          <p:cNvGraphicFramePr/>
          <p:nvPr/>
        </p:nvGraphicFramePr>
        <p:xfrm>
          <a:off x="2355533" y="2278698"/>
          <a:ext cx="254158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r:id="rId5" imgW="964565" imgH="203200" progId="Equation.DSMT4">
                  <p:embed/>
                </p:oleObj>
              </mc:Choice>
              <mc:Fallback>
                <p:oleObj r:id="rId5" imgW="964565" imgH="2032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55533" y="2278698"/>
                        <a:ext cx="2541587" cy="534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26" name="对象 2437125"/>
          <p:cNvGraphicFramePr/>
          <p:nvPr/>
        </p:nvGraphicFramePr>
        <p:xfrm>
          <a:off x="5033328" y="2278698"/>
          <a:ext cx="391318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r:id="rId7" imgW="1484630" imgH="203200" progId="Equation.DSMT4">
                  <p:embed/>
                </p:oleObj>
              </mc:Choice>
              <mc:Fallback>
                <p:oleObj r:id="rId7" imgW="1484630" imgH="2032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33328" y="2278698"/>
                        <a:ext cx="3913187" cy="534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27" name="对象 2437126"/>
          <p:cNvGraphicFramePr/>
          <p:nvPr/>
        </p:nvGraphicFramePr>
        <p:xfrm>
          <a:off x="2043748" y="2945448"/>
          <a:ext cx="254158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" r:id="rId9" imgW="964565" imgH="203200" progId="Equation.DSMT4">
                  <p:embed/>
                </p:oleObj>
              </mc:Choice>
              <mc:Fallback>
                <p:oleObj r:id="rId9" imgW="964565" imgH="2032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43748" y="2945448"/>
                        <a:ext cx="2541587" cy="534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28" name="对象 2437127"/>
          <p:cNvGraphicFramePr/>
          <p:nvPr/>
        </p:nvGraphicFramePr>
        <p:xfrm>
          <a:off x="4553585" y="2983548"/>
          <a:ext cx="57531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1" r:id="rId11" imgW="2182495" imgH="203200" progId="Equation.DSMT4">
                  <p:embed/>
                </p:oleObj>
              </mc:Choice>
              <mc:Fallback>
                <p:oleObj r:id="rId11" imgW="2182495" imgH="2032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53585" y="2983548"/>
                        <a:ext cx="5753100" cy="534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29" name="对象 2437128"/>
          <p:cNvGraphicFramePr/>
          <p:nvPr/>
        </p:nvGraphicFramePr>
        <p:xfrm>
          <a:off x="2145348" y="4075748"/>
          <a:ext cx="254158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r:id="rId13" imgW="964565" imgH="203200" progId="Equation.DSMT4">
                  <p:embed/>
                </p:oleObj>
              </mc:Choice>
              <mc:Fallback>
                <p:oleObj r:id="rId13" imgW="964565" imgH="2032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45348" y="4075748"/>
                        <a:ext cx="2541587" cy="534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30" name="对象 2437129"/>
          <p:cNvGraphicFramePr/>
          <p:nvPr/>
        </p:nvGraphicFramePr>
        <p:xfrm>
          <a:off x="4798060" y="4037648"/>
          <a:ext cx="387985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r:id="rId15" imgW="1471930" imgH="203200" progId="Equation.DSMT4">
                  <p:embed/>
                </p:oleObj>
              </mc:Choice>
              <mc:Fallback>
                <p:oleObj r:id="rId15" imgW="1471930" imgH="2032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98060" y="4037648"/>
                        <a:ext cx="3879850" cy="534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7132" name="矩形 2437131"/>
          <p:cNvSpPr/>
          <p:nvPr/>
        </p:nvSpPr>
        <p:spPr>
          <a:xfrm>
            <a:off x="1359535" y="3216910"/>
            <a:ext cx="9144000" cy="0"/>
          </a:xfrm>
          <a:prstGeom prst="rect">
            <a:avLst/>
          </a:prstGeom>
          <a:noFill/>
          <a:ln w="19050">
            <a:noFill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37131" name="对象 2437130"/>
          <p:cNvGraphicFramePr/>
          <p:nvPr/>
        </p:nvGraphicFramePr>
        <p:xfrm>
          <a:off x="1778635" y="4931410"/>
          <a:ext cx="8623300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r:id="rId17" imgW="4673600" imgH="762000" progId="Equation.DSMT4">
                  <p:embed/>
                </p:oleObj>
              </mc:Choice>
              <mc:Fallback>
                <p:oleObj r:id="rId17" imgW="4673600" imgH="7620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78635" y="4931410"/>
                        <a:ext cx="8623300" cy="1404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37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37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437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437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37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437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437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437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37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37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437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437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437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437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3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41400"/>
            <a:ext cx="10330815" cy="533908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3747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随机变量的分布函数</a:t>
            </a:r>
          </a:p>
        </p:txBody>
      </p:sp>
      <p:sp>
        <p:nvSpPr>
          <p:cNvPr id="2362370" name="文本框 2362369"/>
          <p:cNvSpPr txBox="1"/>
          <p:nvPr/>
        </p:nvSpPr>
        <p:spPr>
          <a:xfrm>
            <a:off x="2375535" y="1113473"/>
            <a:ext cx="80645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已知随机变量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的分布律为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2362371" name="表格 2362370"/>
          <p:cNvGraphicFramePr/>
          <p:nvPr/>
        </p:nvGraphicFramePr>
        <p:xfrm>
          <a:off x="3416300" y="1777683"/>
          <a:ext cx="3768725" cy="1036320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Monotype Sorts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buChar char="l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  X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Monotype Sorts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buChar char="l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   0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Monotype Sorts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buChar char="l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   1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Monotype Sorts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buChar char="l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  2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Monotype Sorts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buChar char="l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err="1"/>
                        <a:t>   p</a:t>
                      </a:r>
                      <a:r>
                        <a:rPr lang="en-US" altLang="zh-CN" baseline="-25000" err="1"/>
                        <a:t>k</a:t>
                      </a:r>
                      <a:endParaRPr lang="zh-CN" altLang="en-US" baseline="-250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Monotype Sorts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buChar char="l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  1/4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Monotype Sorts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buChar char="l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 2/4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Monotype Sorts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buChar char="l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 1/4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62388" name="文本框 2362387"/>
          <p:cNvSpPr txBox="1"/>
          <p:nvPr/>
        </p:nvSpPr>
        <p:spPr>
          <a:xfrm>
            <a:off x="2303463" y="4687570"/>
            <a:ext cx="8207375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endParaRPr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362389" name="对象 2362388"/>
          <p:cNvGraphicFramePr/>
          <p:nvPr/>
        </p:nvGraphicFramePr>
        <p:xfrm>
          <a:off x="2368550" y="4095433"/>
          <a:ext cx="382746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r:id="rId3" imgW="1560830" imgH="405765" progId="Equation.3">
                  <p:embed/>
                </p:oleObj>
              </mc:Choice>
              <mc:Fallback>
                <p:oleObj r:id="rId3" imgW="1560830" imgH="405765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8550" y="4095433"/>
                        <a:ext cx="3827463" cy="996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2390" name="对象 2362389"/>
          <p:cNvGraphicFramePr/>
          <p:nvPr/>
        </p:nvGraphicFramePr>
        <p:xfrm>
          <a:off x="2944813" y="5119370"/>
          <a:ext cx="38179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r:id="rId5" imgW="1547495" imgH="215900" progId="Equation.3">
                  <p:embed/>
                </p:oleObj>
              </mc:Choice>
              <mc:Fallback>
                <p:oleObj r:id="rId5" imgW="1547495" imgH="2159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44813" y="5119370"/>
                        <a:ext cx="3817937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2391" name="对象 2362390"/>
          <p:cNvGraphicFramePr/>
          <p:nvPr/>
        </p:nvGraphicFramePr>
        <p:xfrm>
          <a:off x="5470525" y="2576195"/>
          <a:ext cx="345757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9" r:id="rId7" imgW="1383030" imgH="405765" progId="Equation.3">
                  <p:embed/>
                </p:oleObj>
              </mc:Choice>
              <mc:Fallback>
                <p:oleObj r:id="rId7" imgW="1383030" imgH="405765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70525" y="2576195"/>
                        <a:ext cx="3457575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2392" name="对象 2362391"/>
          <p:cNvGraphicFramePr/>
          <p:nvPr/>
        </p:nvGraphicFramePr>
        <p:xfrm>
          <a:off x="5470525" y="3535045"/>
          <a:ext cx="23018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r:id="rId9" imgW="913130" imgH="215900" progId="Equation.3">
                  <p:embed/>
                </p:oleObj>
              </mc:Choice>
              <mc:Fallback>
                <p:oleObj r:id="rId9" imgW="913130" imgH="2159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70525" y="3535045"/>
                        <a:ext cx="2301875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2393" name="文本框 2362392"/>
          <p:cNvSpPr txBox="1"/>
          <p:nvPr/>
        </p:nvSpPr>
        <p:spPr>
          <a:xfrm>
            <a:off x="2590800" y="2814320"/>
            <a:ext cx="3167063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的分布函数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2394" name="文本框 2362393"/>
          <p:cNvSpPr txBox="1"/>
          <p:nvPr/>
        </p:nvSpPr>
        <p:spPr>
          <a:xfrm>
            <a:off x="2590800" y="3535045"/>
            <a:ext cx="3167063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的分布函数</a:t>
            </a:r>
          </a:p>
        </p:txBody>
      </p:sp>
      <p:graphicFrame>
        <p:nvGraphicFramePr>
          <p:cNvPr id="2362395" name="对象 2362394"/>
          <p:cNvGraphicFramePr/>
          <p:nvPr/>
        </p:nvGraphicFramePr>
        <p:xfrm>
          <a:off x="6191250" y="4111308"/>
          <a:ext cx="423227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r:id="rId11" imgW="1725930" imgH="405765" progId="Equation.3">
                  <p:embed/>
                </p:oleObj>
              </mc:Choice>
              <mc:Fallback>
                <p:oleObj r:id="rId11" imgW="1725930" imgH="405765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91250" y="4111308"/>
                        <a:ext cx="4232275" cy="996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2396" name="对象 2362395"/>
          <p:cNvGraphicFramePr/>
          <p:nvPr/>
        </p:nvGraphicFramePr>
        <p:xfrm>
          <a:off x="2703513" y="5838508"/>
          <a:ext cx="51943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r:id="rId13" imgW="2105660" imgH="215900" progId="Equation.3">
                  <p:embed/>
                </p:oleObj>
              </mc:Choice>
              <mc:Fallback>
                <p:oleObj r:id="rId13" imgW="2105660" imgH="2159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03513" y="5838508"/>
                        <a:ext cx="5194300" cy="53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62397" name="图片 236239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38950" y="5190808"/>
            <a:ext cx="3486150" cy="619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62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62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362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62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62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62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362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362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362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362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42670"/>
            <a:ext cx="10330815" cy="533844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3747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随机变量的分布函数</a:t>
            </a:r>
          </a:p>
        </p:txBody>
      </p:sp>
      <p:graphicFrame>
        <p:nvGraphicFramePr>
          <p:cNvPr id="2363394" name="对象 2363393"/>
          <p:cNvGraphicFramePr/>
          <p:nvPr/>
        </p:nvGraphicFramePr>
        <p:xfrm>
          <a:off x="6663690" y="3817620"/>
          <a:ext cx="105410" cy="188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r:id="rId3" imgW="914400" imgH="215900" progId="Equation.3">
                  <p:embed/>
                </p:oleObj>
              </mc:Choice>
              <mc:Fallback>
                <p:oleObj r:id="rId3" imgW="914400" imgH="2159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63690" y="3817620"/>
                        <a:ext cx="105410" cy="1885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3395" name="对象 2363394"/>
          <p:cNvGraphicFramePr/>
          <p:nvPr/>
        </p:nvGraphicFramePr>
        <p:xfrm>
          <a:off x="2569845" y="1045845"/>
          <a:ext cx="4338955" cy="45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3" r:id="rId5" imgW="2244725" imgH="215900" progId="Equation.3">
                  <p:embed/>
                </p:oleObj>
              </mc:Choice>
              <mc:Fallback>
                <p:oleObj r:id="rId5" imgW="2244725" imgH="2159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69845" y="1045845"/>
                        <a:ext cx="4338955" cy="4514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63396" name="直接箭头连接符 2363395"/>
          <p:cNvCxnSpPr/>
          <p:nvPr/>
        </p:nvCxnSpPr>
        <p:spPr>
          <a:xfrm>
            <a:off x="8089265" y="7354570"/>
            <a:ext cx="75565" cy="75565"/>
          </a:xfrm>
          <a:prstGeom prst="straightConnector1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cxnSp>
      <p:graphicFrame>
        <p:nvGraphicFramePr>
          <p:cNvPr id="2363397" name="对象 2363396"/>
          <p:cNvGraphicFramePr/>
          <p:nvPr/>
        </p:nvGraphicFramePr>
        <p:xfrm>
          <a:off x="2569845" y="1693545"/>
          <a:ext cx="4338955" cy="45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4" r:id="rId7" imgW="2244725" imgH="215900" progId="Equation.3">
                  <p:embed/>
                </p:oleObj>
              </mc:Choice>
              <mc:Fallback>
                <p:oleObj r:id="rId7" imgW="2244725" imgH="2159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69845" y="1693545"/>
                        <a:ext cx="4338955" cy="4514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3398" name="对象 2363397"/>
          <p:cNvGraphicFramePr/>
          <p:nvPr/>
        </p:nvGraphicFramePr>
        <p:xfrm>
          <a:off x="2596515" y="2270125"/>
          <a:ext cx="37020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5" r:id="rId9" imgW="1915160" imgH="215900" progId="Equation.3">
                  <p:embed/>
                </p:oleObj>
              </mc:Choice>
              <mc:Fallback>
                <p:oleObj r:id="rId9" imgW="1915160" imgH="2159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96515" y="2270125"/>
                        <a:ext cx="370205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3399" name="对象 2363398"/>
          <p:cNvGraphicFramePr/>
          <p:nvPr/>
        </p:nvGraphicFramePr>
        <p:xfrm>
          <a:off x="2871470" y="3549650"/>
          <a:ext cx="3546475" cy="2342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6" r:id="rId11" imgW="1574800" imgH="927100" progId="Equation.3">
                  <p:embed/>
                </p:oleObj>
              </mc:Choice>
              <mc:Fallback>
                <p:oleObj r:id="rId11" imgW="1574800" imgH="9271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71470" y="3549650"/>
                        <a:ext cx="3546475" cy="23425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3400" name="对象 2363399"/>
          <p:cNvGraphicFramePr/>
          <p:nvPr/>
        </p:nvGraphicFramePr>
        <p:xfrm>
          <a:off x="7330440" y="815975"/>
          <a:ext cx="1960245" cy="847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7" r:id="rId13" imgW="1015365" imgH="405765" progId="Equation.3">
                  <p:embed/>
                </p:oleObj>
              </mc:Choice>
              <mc:Fallback>
                <p:oleObj r:id="rId13" imgW="1015365" imgH="405765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330440" y="815975"/>
                        <a:ext cx="1960245" cy="8470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3401" name="对象 2363400"/>
          <p:cNvGraphicFramePr/>
          <p:nvPr/>
        </p:nvGraphicFramePr>
        <p:xfrm>
          <a:off x="6865620" y="3709670"/>
          <a:ext cx="3764915" cy="2671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8" r:id="rId15" imgW="4086225" imgH="3057525" progId="Paint.Picture">
                  <p:embed/>
                </p:oleObj>
              </mc:Choice>
              <mc:Fallback>
                <p:oleObj r:id="rId15" imgW="4086225" imgH="3057525" progId="Paint.Picture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65620" y="3709670"/>
                        <a:ext cx="3764915" cy="2671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3402" name="对象 2363401"/>
          <p:cNvGraphicFramePr/>
          <p:nvPr/>
        </p:nvGraphicFramePr>
        <p:xfrm>
          <a:off x="7351395" y="1463675"/>
          <a:ext cx="3333115" cy="848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9" r:id="rId17" imgW="1725930" imgH="405765" progId="Equation.3">
                  <p:embed/>
                </p:oleObj>
              </mc:Choice>
              <mc:Fallback>
                <p:oleObj r:id="rId17" imgW="1725930" imgH="405765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351395" y="1463675"/>
                        <a:ext cx="3333115" cy="8489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3403" name="对象 2363402"/>
          <p:cNvGraphicFramePr/>
          <p:nvPr/>
        </p:nvGraphicFramePr>
        <p:xfrm>
          <a:off x="4814570" y="2773045"/>
          <a:ext cx="4657725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r:id="rId19" imgW="2411095" imgH="203200" progId="Equation.3">
                  <p:embed/>
                </p:oleObj>
              </mc:Choice>
              <mc:Fallback>
                <p:oleObj r:id="rId19" imgW="2411095" imgH="2032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814570" y="2773045"/>
                        <a:ext cx="4657725" cy="4248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63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63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363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63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63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63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363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363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363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363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363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363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363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363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363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363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12825"/>
            <a:ext cx="10330815" cy="543623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3747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随机变量的分布函数</a:t>
            </a:r>
          </a:p>
        </p:txBody>
      </p:sp>
      <p:sp>
        <p:nvSpPr>
          <p:cNvPr id="2359298" name="标题 2359297"/>
          <p:cNvSpPr>
            <a:spLocks noGrp="1"/>
          </p:cNvSpPr>
          <p:nvPr/>
        </p:nvSpPr>
        <p:spPr>
          <a:xfrm>
            <a:off x="2303145" y="755015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、分布函数的性质</a:t>
            </a:r>
          </a:p>
        </p:txBody>
      </p:sp>
      <p:sp>
        <p:nvSpPr>
          <p:cNvPr id="2359299" name="文本占位符 2359298"/>
          <p:cNvSpPr>
            <a:spLocks noGrp="1"/>
          </p:cNvSpPr>
          <p:nvPr/>
        </p:nvSpPr>
        <p:spPr>
          <a:xfrm>
            <a:off x="2303145" y="2279015"/>
            <a:ext cx="38100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400" b="1" dirty="0"/>
              <a:t>    </a:t>
            </a:r>
            <a:endParaRPr lang="en-US" altLang="zh-CN" sz="2800" b="1" dirty="0"/>
          </a:p>
        </p:txBody>
      </p:sp>
      <p:sp>
        <p:nvSpPr>
          <p:cNvPr id="2359300" name="文本框 2359299"/>
          <p:cNvSpPr txBox="1"/>
          <p:nvPr/>
        </p:nvSpPr>
        <p:spPr>
          <a:xfrm>
            <a:off x="4173220" y="5022215"/>
            <a:ext cx="3041650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是右连续函数，即</a:t>
            </a:r>
          </a:p>
        </p:txBody>
      </p:sp>
      <p:graphicFrame>
        <p:nvGraphicFramePr>
          <p:cNvPr id="2359301" name="对象 2359300"/>
          <p:cNvGraphicFramePr/>
          <p:nvPr/>
        </p:nvGraphicFramePr>
        <p:xfrm>
          <a:off x="3239770" y="3439478"/>
          <a:ext cx="3506788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r:id="rId3" imgW="1574165" imgH="292100" progId="Equation.3">
                  <p:embed/>
                </p:oleObj>
              </mc:Choice>
              <mc:Fallback>
                <p:oleObj r:id="rId3" imgW="1574165" imgH="2921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9770" y="3439478"/>
                        <a:ext cx="3506788" cy="754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302" name="文本框 2359301"/>
          <p:cNvSpPr txBox="1"/>
          <p:nvPr/>
        </p:nvSpPr>
        <p:spPr>
          <a:xfrm>
            <a:off x="3957320" y="1998028"/>
            <a:ext cx="3673475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buClr>
                <a:schemeClr val="bg2"/>
              </a:buClr>
              <a:buFont typeface="Monotype Sorts" pitchFamily="2" charset="2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是一个单调不减函数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359303" name="对象 2359302"/>
          <p:cNvGraphicFramePr/>
          <p:nvPr/>
        </p:nvGraphicFramePr>
        <p:xfrm>
          <a:off x="2804795" y="2731453"/>
          <a:ext cx="3240088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r:id="rId5" imgW="1205230" imgH="215900" progId="Equation.3">
                  <p:embed/>
                </p:oleObj>
              </mc:Choice>
              <mc:Fallback>
                <p:oleObj r:id="rId5" imgW="1205230" imgH="2159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04795" y="2731453"/>
                        <a:ext cx="3240088" cy="5794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304" name="对象 2359303"/>
          <p:cNvGraphicFramePr/>
          <p:nvPr/>
        </p:nvGraphicFramePr>
        <p:xfrm>
          <a:off x="2804795" y="1998028"/>
          <a:ext cx="129698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r:id="rId7" imgW="507365" imgH="203200" progId="Equation.3">
                  <p:embed/>
                </p:oleObj>
              </mc:Choice>
              <mc:Fallback>
                <p:oleObj r:id="rId7" imgW="507365" imgH="2032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04795" y="1998028"/>
                        <a:ext cx="1296988" cy="519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305" name="对象 2359304"/>
          <p:cNvGraphicFramePr/>
          <p:nvPr/>
        </p:nvGraphicFramePr>
        <p:xfrm>
          <a:off x="2804795" y="5022215"/>
          <a:ext cx="151606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r:id="rId9" imgW="520065" imgH="203200" progId="Equation.3">
                  <p:embed/>
                </p:oleObj>
              </mc:Choice>
              <mc:Fallback>
                <p:oleObj r:id="rId9" imgW="520065" imgH="2032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04795" y="5022215"/>
                        <a:ext cx="1516063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306" name="对象 2359305"/>
          <p:cNvGraphicFramePr/>
          <p:nvPr/>
        </p:nvGraphicFramePr>
        <p:xfrm>
          <a:off x="3211195" y="4158615"/>
          <a:ext cx="353536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r:id="rId11" imgW="1586865" imgH="292100" progId="Equation.3">
                  <p:embed/>
                </p:oleObj>
              </mc:Choice>
              <mc:Fallback>
                <p:oleObj r:id="rId11" imgW="1586865" imgH="2921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11195" y="4158615"/>
                        <a:ext cx="3535363" cy="754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307" name="对象 2359306"/>
          <p:cNvGraphicFramePr/>
          <p:nvPr/>
        </p:nvGraphicFramePr>
        <p:xfrm>
          <a:off x="4362133" y="5598478"/>
          <a:ext cx="26574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r:id="rId13" imgW="1193800" imgH="279400" progId="Equation.3">
                  <p:embed/>
                </p:oleObj>
              </mc:Choice>
              <mc:Fallback>
                <p:oleObj r:id="rId13" imgW="1193800" imgH="2794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62133" y="5598478"/>
                        <a:ext cx="2657475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59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59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359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59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59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59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359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359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359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359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359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359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359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359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359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359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9300" grpId="0"/>
      <p:bldP spid="235930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2184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3747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随机变量的分布函数</a:t>
            </a:r>
          </a:p>
        </p:txBody>
      </p:sp>
      <p:sp>
        <p:nvSpPr>
          <p:cNvPr id="2367490" name="文本框 2367489"/>
          <p:cNvSpPr txBox="1"/>
          <p:nvPr/>
        </p:nvSpPr>
        <p:spPr>
          <a:xfrm>
            <a:off x="2009775" y="3368040"/>
            <a:ext cx="6769100" cy="11176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试说明</a:t>
            </a:r>
            <a:r>
              <a:rPr lang="en-US" altLang="zh-CN" sz="2800" b="1" err="1">
                <a:solidFill>
                  <a:schemeClr val="tx1"/>
                </a:solidFill>
                <a:latin typeface="Times New Roman" panose="02020603050405020304" pitchFamily="18" charset="0"/>
              </a:rPr>
              <a:t>F(x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能否作为某个随机变量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的分布函数．</a:t>
            </a:r>
          </a:p>
        </p:txBody>
      </p:sp>
      <p:graphicFrame>
        <p:nvGraphicFramePr>
          <p:cNvPr id="2367491" name="对象 2367490"/>
          <p:cNvGraphicFramePr/>
          <p:nvPr/>
        </p:nvGraphicFramePr>
        <p:xfrm>
          <a:off x="2620963" y="2072640"/>
          <a:ext cx="4106862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r:id="rId3" imgW="1587500" imgH="457200" progId="Equation.3">
                  <p:embed/>
                </p:oleObj>
              </mc:Choice>
              <mc:Fallback>
                <p:oleObj r:id="rId3" imgW="1587500" imgH="4572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0963" y="2072640"/>
                        <a:ext cx="4106862" cy="1182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7492" name="文本框 2367491"/>
          <p:cNvSpPr txBox="1"/>
          <p:nvPr/>
        </p:nvSpPr>
        <p:spPr>
          <a:xfrm>
            <a:off x="1793875" y="1351915"/>
            <a:ext cx="3095625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设有函数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76655" y="1057275"/>
            <a:ext cx="10330815" cy="53873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3747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随机变量的分布函数</a:t>
            </a:r>
          </a:p>
        </p:txBody>
      </p:sp>
      <p:sp>
        <p:nvSpPr>
          <p:cNvPr id="2368514" name="文本框 2368513"/>
          <p:cNvSpPr txBox="1"/>
          <p:nvPr/>
        </p:nvSpPr>
        <p:spPr>
          <a:xfrm>
            <a:off x="2798445" y="2488248"/>
            <a:ext cx="7561263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: 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常数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的值；   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(2) P(0&lt;X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≤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1)</a:t>
            </a:r>
          </a:p>
        </p:txBody>
      </p:sp>
      <p:sp>
        <p:nvSpPr>
          <p:cNvPr id="2368515" name="文本框 2368514"/>
          <p:cNvSpPr txBox="1"/>
          <p:nvPr/>
        </p:nvSpPr>
        <p:spPr>
          <a:xfrm>
            <a:off x="2727008" y="1048385"/>
            <a:ext cx="5597525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设随机变量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的分布函数为：</a:t>
            </a:r>
          </a:p>
        </p:txBody>
      </p:sp>
      <p:sp>
        <p:nvSpPr>
          <p:cNvPr id="2368516" name="文本框 2368515"/>
          <p:cNvSpPr txBox="1"/>
          <p:nvPr/>
        </p:nvSpPr>
        <p:spPr>
          <a:xfrm>
            <a:off x="4382770" y="4648835"/>
            <a:ext cx="576263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endParaRPr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368517" name="对象 2368516"/>
          <p:cNvGraphicFramePr/>
          <p:nvPr/>
        </p:nvGraphicFramePr>
        <p:xfrm>
          <a:off x="6341745" y="382016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0" r:id="rId3" imgW="914400" imgH="215900" progId="Equation.3">
                  <p:embed/>
                </p:oleObj>
              </mc:Choice>
              <mc:Fallback>
                <p:oleObj r:id="rId3" imgW="914400" imgH="2159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41745" y="382016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8518" name="对象 2368517"/>
          <p:cNvGraphicFramePr/>
          <p:nvPr/>
        </p:nvGraphicFramePr>
        <p:xfrm>
          <a:off x="3374708" y="1696085"/>
          <a:ext cx="59769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" r:id="rId5" imgW="2144395" imgH="203200" progId="Equation.3">
                  <p:embed/>
                </p:oleObj>
              </mc:Choice>
              <mc:Fallback>
                <p:oleObj r:id="rId5" imgW="2144395" imgH="2032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74708" y="1696085"/>
                        <a:ext cx="5976937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8519" name="对象 2368518"/>
          <p:cNvGraphicFramePr/>
          <p:nvPr/>
        </p:nvGraphicFramePr>
        <p:xfrm>
          <a:off x="2071370" y="3567748"/>
          <a:ext cx="4048125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r:id="rId7" imgW="1612900" imgH="469900" progId="Equation.3">
                  <p:embed/>
                </p:oleObj>
              </mc:Choice>
              <mc:Fallback>
                <p:oleObj r:id="rId7" imgW="1612900" imgH="4699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71370" y="3567748"/>
                        <a:ext cx="4048125" cy="1179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8520" name="对象 2368519"/>
          <p:cNvGraphicFramePr/>
          <p:nvPr/>
        </p:nvGraphicFramePr>
        <p:xfrm>
          <a:off x="5908358" y="3280410"/>
          <a:ext cx="2925762" cy="18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r:id="rId9" imgW="1257300" imgH="787400" progId="Equation.3">
                  <p:embed/>
                </p:oleObj>
              </mc:Choice>
              <mc:Fallback>
                <p:oleObj r:id="rId9" imgW="1257300" imgH="7874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08358" y="3280410"/>
                        <a:ext cx="2925762" cy="1833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8521" name="对象 2368520"/>
          <p:cNvGraphicFramePr/>
          <p:nvPr/>
        </p:nvGraphicFramePr>
        <p:xfrm>
          <a:off x="8816658" y="3207385"/>
          <a:ext cx="1692275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r:id="rId11" imgW="711200" imgH="786765" progId="Equation.3">
                  <p:embed/>
                </p:oleObj>
              </mc:Choice>
              <mc:Fallback>
                <p:oleObj r:id="rId11" imgW="711200" imgH="786765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816658" y="3207385"/>
                        <a:ext cx="1692275" cy="187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8522" name="对象 2368521"/>
          <p:cNvGraphicFramePr/>
          <p:nvPr/>
        </p:nvGraphicFramePr>
        <p:xfrm>
          <a:off x="2347595" y="5728335"/>
          <a:ext cx="46116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r:id="rId13" imgW="1915795" imgH="203200" progId="Equation.3">
                  <p:embed/>
                </p:oleObj>
              </mc:Choice>
              <mc:Fallback>
                <p:oleObj r:id="rId13" imgW="1915795" imgH="2032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47595" y="5728335"/>
                        <a:ext cx="4611688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8523" name="对象 2368522"/>
          <p:cNvGraphicFramePr/>
          <p:nvPr/>
        </p:nvGraphicFramePr>
        <p:xfrm>
          <a:off x="7052945" y="5440998"/>
          <a:ext cx="6413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r:id="rId15" imgW="266065" imgH="405765" progId="Equation.3">
                  <p:embed/>
                </p:oleObj>
              </mc:Choice>
              <mc:Fallback>
                <p:oleObj r:id="rId15" imgW="266065" imgH="405765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052945" y="5440998"/>
                        <a:ext cx="64135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68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68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368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68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68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68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368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368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368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368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33145"/>
            <a:ext cx="10330815" cy="537273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3747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随机变量的分布函数</a:t>
            </a:r>
          </a:p>
        </p:txBody>
      </p:sp>
      <p:graphicFrame>
        <p:nvGraphicFramePr>
          <p:cNvPr id="2369538" name="对象 2369537"/>
          <p:cNvGraphicFramePr/>
          <p:nvPr/>
        </p:nvGraphicFramePr>
        <p:xfrm>
          <a:off x="2375853" y="3727768"/>
          <a:ext cx="3376612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r:id="rId3" imgW="1498600" imgH="609600" progId="Equation.3">
                  <p:embed/>
                </p:oleObj>
              </mc:Choice>
              <mc:Fallback>
                <p:oleObj r:id="rId3" imgW="1498600" imgH="6096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5853" y="3727768"/>
                        <a:ext cx="3376612" cy="1373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9539" name="文本框 2369538"/>
          <p:cNvSpPr txBox="1"/>
          <p:nvPr/>
        </p:nvSpPr>
        <p:spPr>
          <a:xfrm>
            <a:off x="2158365" y="1062355"/>
            <a:ext cx="8569325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3: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下列函数中可作为随机变量分布函数的是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     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．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369540" name="对象 2369539"/>
          <p:cNvGraphicFramePr/>
          <p:nvPr/>
        </p:nvGraphicFramePr>
        <p:xfrm>
          <a:off x="2375853" y="1711643"/>
          <a:ext cx="3744912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r:id="rId5" imgW="1586865" imgH="812165" progId="Equation.3">
                  <p:embed/>
                </p:oleObj>
              </mc:Choice>
              <mc:Fallback>
                <p:oleObj r:id="rId5" imgW="1586865" imgH="812165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75853" y="1711643"/>
                        <a:ext cx="3744912" cy="191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9541" name="对象 2369540"/>
          <p:cNvGraphicFramePr/>
          <p:nvPr/>
        </p:nvGraphicFramePr>
        <p:xfrm>
          <a:off x="2302828" y="5167630"/>
          <a:ext cx="338455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r:id="rId7" imgW="1472565" imgH="393700" progId="Equation.3">
                  <p:embed/>
                </p:oleObj>
              </mc:Choice>
              <mc:Fallback>
                <p:oleObj r:id="rId7" imgW="1472565" imgH="3937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02828" y="5167630"/>
                        <a:ext cx="3384550" cy="903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9542" name="对象 2369541"/>
          <p:cNvGraphicFramePr/>
          <p:nvPr/>
        </p:nvGraphicFramePr>
        <p:xfrm>
          <a:off x="5974715" y="1783080"/>
          <a:ext cx="3962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r:id="rId9" imgW="1636395" imgH="215900" progId="Equation.3">
                  <p:embed/>
                </p:oleObj>
              </mc:Choice>
              <mc:Fallback>
                <p:oleObj r:id="rId9" imgW="1636395" imgH="2159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74715" y="1783080"/>
                        <a:ext cx="39624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9543" name="对象 2369542"/>
          <p:cNvGraphicFramePr/>
          <p:nvPr/>
        </p:nvGraphicFramePr>
        <p:xfrm>
          <a:off x="6766878" y="2359343"/>
          <a:ext cx="2811462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r:id="rId11" imgW="1307465" imgH="393700" progId="Equation.3">
                  <p:embed/>
                </p:oleObj>
              </mc:Choice>
              <mc:Fallback>
                <p:oleObj r:id="rId11" imgW="1307465" imgH="3937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66878" y="2359343"/>
                        <a:ext cx="2811462" cy="925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9544" name="对象 2369543"/>
          <p:cNvGraphicFramePr/>
          <p:nvPr/>
        </p:nvGraphicFramePr>
        <p:xfrm>
          <a:off x="6697028" y="3381693"/>
          <a:ext cx="2728912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r:id="rId13" imgW="1268730" imgH="203200" progId="Equation.3">
                  <p:embed/>
                </p:oleObj>
              </mc:Choice>
              <mc:Fallback>
                <p:oleObj r:id="rId13" imgW="1268730" imgH="2032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97028" y="3381693"/>
                        <a:ext cx="2728912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9545" name="对象 2369544"/>
          <p:cNvGraphicFramePr/>
          <p:nvPr/>
        </p:nvGraphicFramePr>
        <p:xfrm>
          <a:off x="6433185" y="3954463"/>
          <a:ext cx="3656013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r:id="rId15" imgW="1701165" imgH="1040765" progId="Equation.3">
                  <p:embed/>
                </p:oleObj>
              </mc:Choice>
              <mc:Fallback>
                <p:oleObj r:id="rId15" imgW="1701165" imgH="1040765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33185" y="3954463"/>
                        <a:ext cx="3656013" cy="2451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9546" name="矩形 2369545"/>
          <p:cNvSpPr/>
          <p:nvPr/>
        </p:nvSpPr>
        <p:spPr>
          <a:xfrm>
            <a:off x="9648190" y="1135380"/>
            <a:ext cx="441325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0"/>
              </a:spcBef>
              <a:buClr>
                <a:schemeClr val="bg1"/>
              </a:buClr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69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69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369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69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69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69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369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369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369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369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954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216660" y="1036320"/>
            <a:ext cx="10330815" cy="536384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9349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/>
              <a:t>连续型随机变量</a:t>
            </a:r>
          </a:p>
        </p:txBody>
      </p:sp>
      <p:sp>
        <p:nvSpPr>
          <p:cNvPr id="391192" name="矩形 391191"/>
          <p:cNvSpPr/>
          <p:nvPr/>
        </p:nvSpPr>
        <p:spPr>
          <a:xfrm>
            <a:off x="3982720" y="2823845"/>
            <a:ext cx="4973638" cy="914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1170" name="标题 391169"/>
          <p:cNvSpPr>
            <a:spLocks noGrp="1"/>
          </p:cNvSpPr>
          <p:nvPr/>
        </p:nvSpPr>
        <p:spPr>
          <a:xfrm>
            <a:off x="2315845" y="911860"/>
            <a:ext cx="7620000" cy="990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rgbClr val="2E5C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连续型随机变量及其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概率密度</a:t>
            </a:r>
          </a:p>
        </p:txBody>
      </p:sp>
      <p:sp>
        <p:nvSpPr>
          <p:cNvPr id="391171" name="文本占位符 391170"/>
          <p:cNvSpPr>
            <a:spLocks noGrp="1"/>
          </p:cNvSpPr>
          <p:nvPr/>
        </p:nvSpPr>
        <p:spPr>
          <a:xfrm>
            <a:off x="2201545" y="1726883"/>
            <a:ext cx="7848600" cy="17145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0">
              <a:buNone/>
              <a:tabLst>
                <a:tab pos="898525" algn="l"/>
              </a:tabLst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定义： 对于随机变量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的分布函数      若存在	  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非负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的函数     使对于任意实数</a:t>
            </a:r>
          </a:p>
          <a:p>
            <a:pPr marL="0" indent="0" defTabSz="0">
              <a:buNone/>
              <a:tabLst>
                <a:tab pos="898525" algn="l"/>
              </a:tabLst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    有：                </a:t>
            </a:r>
          </a:p>
        </p:txBody>
      </p:sp>
      <p:graphicFrame>
        <p:nvGraphicFramePr>
          <p:cNvPr id="391174" name="对象 391173"/>
          <p:cNvGraphicFramePr/>
          <p:nvPr/>
        </p:nvGraphicFramePr>
        <p:xfrm>
          <a:off x="4162108" y="2192655"/>
          <a:ext cx="7334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r:id="rId3" imgW="380365" imgH="203200" progId="Equation.DSMT4">
                  <p:embed/>
                </p:oleObj>
              </mc:Choice>
              <mc:Fallback>
                <p:oleObj r:id="rId3" imgW="380365" imgH="2032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62108" y="2192655"/>
                        <a:ext cx="733425" cy="3905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6" name="对象 391175"/>
          <p:cNvGraphicFramePr/>
          <p:nvPr/>
        </p:nvGraphicFramePr>
        <p:xfrm>
          <a:off x="4090670" y="2873058"/>
          <a:ext cx="44862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r:id="rId5" imgW="1802765" imgH="330200" progId="Equation.DSMT4">
                  <p:embed/>
                </p:oleObj>
              </mc:Choice>
              <mc:Fallback>
                <p:oleObj r:id="rId5" imgW="1802765" imgH="3302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90670" y="2873058"/>
                        <a:ext cx="4486275" cy="8223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84" name="对象 391183"/>
          <p:cNvGraphicFramePr/>
          <p:nvPr/>
        </p:nvGraphicFramePr>
        <p:xfrm>
          <a:off x="7659370" y="1814195"/>
          <a:ext cx="8715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r:id="rId7" imgW="380365" imgH="203200" progId="Equation.DSMT4">
                  <p:embed/>
                </p:oleObj>
              </mc:Choice>
              <mc:Fallback>
                <p:oleObj r:id="rId7" imgW="380365" imgH="2032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59370" y="1814195"/>
                        <a:ext cx="8715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1190" name="Litebulb"/>
          <p:cNvSpPr>
            <a:spLocks noEditPoints="1"/>
          </p:cNvSpPr>
          <p:nvPr/>
        </p:nvSpPr>
        <p:spPr>
          <a:xfrm>
            <a:off x="2106295" y="1842770"/>
            <a:ext cx="184150" cy="260350"/>
          </a:xfrm>
          <a:custGeom>
            <a:avLst/>
            <a:gdLst>
              <a:gd name="txL" fmla="*/ 3556 w 21600"/>
              <a:gd name="txT" fmla="*/ 2188 h 21600"/>
              <a:gd name="txR" fmla="*/ 18277 w 21600"/>
              <a:gd name="txB" fmla="*/ 9282 h 21600"/>
            </a:gdLst>
            <a:ahLst/>
            <a:cxnLst>
              <a:cxn ang="0">
                <a:pos x="10800" y="0"/>
              </a:cxn>
              <a:cxn ang="0">
                <a:pos x="21600" y="7782"/>
              </a:cxn>
              <a:cxn ang="0">
                <a:pos x="0" y="7782"/>
              </a:cxn>
              <a:cxn ang="0">
                <a:pos x="10800" y="21600"/>
              </a:cxn>
            </a:cxnLst>
            <a:rect l="txL" t="txT" r="txR" b="txB"/>
            <a:pathLst>
              <a:path w="21600" h="2160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228600" indent="-228600">
              <a:buClr>
                <a:schemeClr val="tx1"/>
              </a:buClr>
              <a:buSzPct val="80000"/>
              <a:buChar char="•"/>
            </a:pPr>
            <a:endParaRPr dirty="0">
              <a:latin typeface="Arial" panose="020B0604020202020204" pitchFamily="34" charset="0"/>
            </a:endParaRPr>
          </a:p>
        </p:txBody>
      </p:sp>
      <p:graphicFrame>
        <p:nvGraphicFramePr>
          <p:cNvPr id="391191" name="对象 391190"/>
          <p:cNvGraphicFramePr/>
          <p:nvPr/>
        </p:nvGraphicFramePr>
        <p:xfrm>
          <a:off x="7487285" y="2277745"/>
          <a:ext cx="37782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r:id="rId9" imgW="165100" imgH="165100" progId="Equation.DSMT4">
                  <p:embed/>
                </p:oleObj>
              </mc:Choice>
              <mc:Fallback>
                <p:oleObj r:id="rId9" imgW="165100" imgH="165100" progId="Equation.DSMT4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87285" y="2277745"/>
                        <a:ext cx="377825" cy="376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1194" name="组合 391193"/>
          <p:cNvGrpSpPr/>
          <p:nvPr/>
        </p:nvGrpSpPr>
        <p:grpSpPr>
          <a:xfrm>
            <a:off x="3090545" y="4255770"/>
            <a:ext cx="7832725" cy="519113"/>
            <a:chOff x="974" y="2620"/>
            <a:chExt cx="4934" cy="327"/>
          </a:xfrm>
        </p:grpSpPr>
        <p:graphicFrame>
          <p:nvGraphicFramePr>
            <p:cNvPr id="391189" name="对象 391188"/>
            <p:cNvGraphicFramePr/>
            <p:nvPr/>
          </p:nvGraphicFramePr>
          <p:xfrm>
            <a:off x="1471" y="2670"/>
            <a:ext cx="462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4" r:id="rId11" imgW="342900" imgH="203200" progId="Equation.DSMT4">
                    <p:embed/>
                  </p:oleObj>
                </mc:Choice>
                <mc:Fallback>
                  <p:oleObj r:id="rId11" imgW="342900" imgH="203200" progId="Equation.DSMT4">
                    <p:embed/>
                    <p:pic>
                      <p:nvPicPr>
                        <p:cNvPr id="0" name="图片 322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471" y="2670"/>
                          <a:ext cx="462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1193" name="文本框 391192"/>
            <p:cNvSpPr txBox="1"/>
            <p:nvPr/>
          </p:nvSpPr>
          <p:spPr>
            <a:xfrm>
              <a:off x="974" y="2620"/>
              <a:ext cx="493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lstStyle/>
            <a:p>
              <a:pPr marL="228600" indent="-228600">
                <a:buClr>
                  <a:schemeClr val="tx1"/>
                </a:buClr>
                <a:buSzPct val="80000"/>
              </a:pPr>
              <a:r>
                <a:rPr lang="zh-CN" altLang="en-US" sz="2800" dirty="0">
                  <a:solidFill>
                    <a:srgbClr val="5E5D2F"/>
                  </a:solidFill>
                  <a:latin typeface="宋体" panose="02010600030101010101" pitchFamily="2" charset="-122"/>
                </a:rPr>
                <a:t>其中    称为</a:t>
              </a:r>
              <a:r>
                <a:rPr lang="en-US" altLang="zh-CN" sz="2800" dirty="0">
                  <a:solidFill>
                    <a:srgbClr val="5E5D2F"/>
                  </a:solidFill>
                  <a:latin typeface="宋体" panose="02010600030101010101" pitchFamily="2" charset="-122"/>
                </a:rPr>
                <a:t>X</a:t>
              </a:r>
              <a:r>
                <a:rPr lang="zh-CN" altLang="en-US" sz="2800" dirty="0">
                  <a:solidFill>
                    <a:srgbClr val="5E5D2F"/>
                  </a:solidFill>
                  <a:latin typeface="宋体" panose="02010600030101010101" pitchFamily="2" charset="-122"/>
                </a:rPr>
                <a:t>的概率密度函数，简称</a:t>
              </a:r>
              <a:r>
                <a:rPr lang="zh-CN" altLang="en-US" sz="2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概率密度</a:t>
              </a:r>
              <a:r>
                <a:rPr lang="zh-CN" altLang="en-US" sz="2800" dirty="0">
                  <a:solidFill>
                    <a:srgbClr val="5E5D2F"/>
                  </a:solidFill>
                  <a:latin typeface="宋体" panose="02010600030101010101" pitchFamily="2" charset="-122"/>
                </a:rPr>
                <a:t>。</a:t>
              </a:r>
            </a:p>
          </p:txBody>
        </p:sp>
      </p:grpSp>
      <p:sp>
        <p:nvSpPr>
          <p:cNvPr id="391195" name="矩形 391194"/>
          <p:cNvSpPr/>
          <p:nvPr/>
        </p:nvSpPr>
        <p:spPr>
          <a:xfrm>
            <a:off x="2353945" y="3746183"/>
            <a:ext cx="7848600" cy="939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defTabSz="0" latinLnBrk="1">
              <a:buClr>
                <a:schemeClr val="bg1"/>
              </a:buClr>
              <a:tabLst>
                <a:tab pos="898525" algn="l"/>
              </a:tabLst>
            </a:pPr>
            <a:r>
              <a:rPr lang="en-US" altLang="zh-CN" sz="2800" dirty="0">
                <a:solidFill>
                  <a:srgbClr val="5E5D2F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rgbClr val="5E5D2F"/>
                </a:solidFill>
                <a:latin typeface="宋体" panose="02010600030101010101" pitchFamily="2" charset="-122"/>
              </a:rPr>
              <a:t>则称</a:t>
            </a:r>
            <a:r>
              <a:rPr lang="en-US" altLang="zh-CN" sz="2800" dirty="0">
                <a:solidFill>
                  <a:srgbClr val="5E5D2F"/>
                </a:solidFill>
                <a:latin typeface="宋体" panose="02010600030101010101" pitchFamily="2" charset="-122"/>
              </a:rPr>
              <a:t>X</a:t>
            </a:r>
            <a:r>
              <a:rPr lang="zh-CN" altLang="en-US" sz="2800" dirty="0">
                <a:solidFill>
                  <a:srgbClr val="5E5D2F"/>
                </a:solidFill>
                <a:latin typeface="宋体" panose="02010600030101010101" pitchFamily="2" charset="-122"/>
              </a:rPr>
              <a:t>为连续型随机变量，</a:t>
            </a:r>
          </a:p>
          <a:p>
            <a:pPr defTabSz="0" latinLnBrk="1">
              <a:buClr>
                <a:schemeClr val="bg1"/>
              </a:buClr>
              <a:tabLst>
                <a:tab pos="898525" algn="l"/>
              </a:tabLst>
            </a:pPr>
            <a:r>
              <a:rPr lang="zh-CN" altLang="en-US" sz="2800" dirty="0">
                <a:solidFill>
                  <a:srgbClr val="5E5D2F"/>
                </a:solidFill>
                <a:latin typeface="宋体" panose="02010600030101010101" pitchFamily="2" charset="-122"/>
              </a:rPr>
              <a:t>     </a:t>
            </a:r>
          </a:p>
        </p:txBody>
      </p:sp>
      <p:sp>
        <p:nvSpPr>
          <p:cNvPr id="2227202" name="矩形 2227201"/>
          <p:cNvSpPr/>
          <p:nvPr/>
        </p:nvSpPr>
        <p:spPr>
          <a:xfrm>
            <a:off x="2531745" y="5074920"/>
            <a:ext cx="7267575" cy="1373188"/>
          </a:xfrm>
          <a:prstGeom prst="rect">
            <a:avLst/>
          </a:prstGeom>
          <a:noFill/>
          <a:ln w="19050">
            <a:noFill/>
          </a:ln>
        </p:spPr>
        <p:txBody>
          <a:bodyPr lIns="90000" tIns="46800" rIns="90000" bIns="46800">
            <a:spAutoFit/>
          </a:bodyPr>
          <a:lstStyle/>
          <a:p>
            <a:pPr marL="88900">
              <a:buClr>
                <a:schemeClr val="tx1"/>
              </a:buClr>
              <a:buSzPct val="80000"/>
            </a:pP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连续型随机变量的取值充满一个区间，对这种类型的随机变量不能象离散型的那样用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分布律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描述，而是用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概率密度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描述。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95" grpId="0"/>
      <p:bldP spid="222720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56005"/>
            <a:ext cx="10330815" cy="532955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/>
              <a:t>随机变量</a:t>
            </a:r>
          </a:p>
        </p:txBody>
      </p:sp>
      <p:sp>
        <p:nvSpPr>
          <p:cNvPr id="3" name="标题 2330625"/>
          <p:cNvSpPr>
            <a:spLocks noGrp="1"/>
          </p:cNvSpPr>
          <p:nvPr/>
        </p:nvSpPr>
        <p:spPr>
          <a:xfrm>
            <a:off x="2960688" y="1156970"/>
            <a:ext cx="5665787" cy="7048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buSzPct val="100000"/>
            </a:pPr>
            <a:r>
              <a:rPr lang="zh-CN" altLang="en-US" sz="4000" b="1" kern="1200" baseline="0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第一节  随 机 变 量</a:t>
            </a:r>
          </a:p>
        </p:txBody>
      </p:sp>
      <p:sp>
        <p:nvSpPr>
          <p:cNvPr id="4" name="副标题 2330626"/>
          <p:cNvSpPr>
            <a:spLocks noGrp="1"/>
          </p:cNvSpPr>
          <p:nvPr/>
        </p:nvSpPr>
        <p:spPr>
          <a:xfrm>
            <a:off x="1952625" y="1804670"/>
            <a:ext cx="7704138" cy="18716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None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ctr">
              <a:buSzPct val="50000"/>
              <a:buNone/>
              <a:defRPr sz="2800" kern="1200"/>
            </a:lvl2pPr>
            <a:lvl3pPr marL="914400" lvl="2" indent="0" algn="ctr">
              <a:buNone/>
              <a:defRPr sz="2400" kern="1200"/>
            </a:lvl3pPr>
            <a:lvl4pPr marL="1371600" lvl="3" indent="0" algn="ctr">
              <a:buNone/>
              <a:defRPr sz="2000" kern="1200"/>
            </a:lvl4pPr>
            <a:lvl5pPr marL="1828800" lvl="4" indent="0" algn="ctr">
              <a:buNone/>
              <a:defRPr kern="1200"/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lnSpc>
                <a:spcPct val="130000"/>
              </a:lnSpc>
              <a:spcBef>
                <a:spcPct val="50000"/>
              </a:spcBef>
              <a:buClr>
                <a:schemeClr val="bg1"/>
              </a:buClr>
              <a:buSzPct val="100000"/>
            </a:pPr>
            <a:r>
              <a:rPr lang="zh-CN" altLang="en-US" sz="2800" b="1" kern="1200" baseline="0" dirty="0">
                <a:solidFill>
                  <a:srgbClr val="0E0B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  在上一章中，我们把随机事件看作样本空间的子集；这一章里我们将引入随机变量的概念，</a:t>
            </a:r>
            <a:r>
              <a:rPr lang="zh-CN" altLang="en-US" sz="2800" b="1" kern="1200" baseline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用随机变量的取值来描述随机事件。</a:t>
            </a:r>
            <a:endParaRPr lang="zh-CN" altLang="en-US" sz="2800" b="1" kern="1200" baseline="0" dirty="0">
              <a:solidFill>
                <a:srgbClr val="0E0B0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81188" y="3662045"/>
            <a:ext cx="3240087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一、随机变量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08163" y="4073208"/>
            <a:ext cx="8353425" cy="13319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引例：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: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将一枚硬币连掷两次，观察正反面出现的情况。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17600" y="1048385"/>
            <a:ext cx="10330815" cy="534733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9349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连续型随机变量</a:t>
            </a:r>
          </a:p>
        </p:txBody>
      </p:sp>
      <p:sp>
        <p:nvSpPr>
          <p:cNvPr id="394243" name="文本占位符 394242"/>
          <p:cNvSpPr>
            <a:spLocks noGrp="1"/>
          </p:cNvSpPr>
          <p:nvPr/>
        </p:nvSpPr>
        <p:spPr>
          <a:xfrm>
            <a:off x="2295525" y="5391785"/>
            <a:ext cx="8307388" cy="4984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与物理学中的质量线密度的定义相类似</a:t>
            </a:r>
          </a:p>
        </p:txBody>
      </p:sp>
      <p:graphicFrame>
        <p:nvGraphicFramePr>
          <p:cNvPr id="394362" name="对象 394361"/>
          <p:cNvGraphicFramePr/>
          <p:nvPr/>
        </p:nvGraphicFramePr>
        <p:xfrm>
          <a:off x="1669098" y="5792470"/>
          <a:ext cx="43148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7" r:id="rId3" imgW="1776730" imgH="203200" progId="Equation.DSMT4">
                  <p:embed/>
                </p:oleObj>
              </mc:Choice>
              <mc:Fallback>
                <p:oleObj r:id="rId3" imgW="1776730" imgH="203200" progId="Equation.DSMT4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9098" y="5792470"/>
                        <a:ext cx="4314825" cy="4381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348" name="对象 394347"/>
          <p:cNvGraphicFramePr/>
          <p:nvPr/>
        </p:nvGraphicFramePr>
        <p:xfrm>
          <a:off x="1851660" y="4575493"/>
          <a:ext cx="781526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8" r:id="rId5" imgW="3769995" imgH="393700" progId="Equation.DSMT4">
                  <p:embed/>
                </p:oleObj>
              </mc:Choice>
              <mc:Fallback>
                <p:oleObj r:id="rId5" imgW="3769995" imgH="393700" progId="Equation.DSMT4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1660" y="4575493"/>
                        <a:ext cx="7815263" cy="81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438" name="对象 394437"/>
          <p:cNvGraphicFramePr/>
          <p:nvPr/>
        </p:nvGraphicFramePr>
        <p:xfrm>
          <a:off x="2580640" y="1044575"/>
          <a:ext cx="18256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9" r:id="rId7" imgW="824230" imgH="215900" progId="Equation.DSMT4">
                  <p:embed/>
                </p:oleObj>
              </mc:Choice>
              <mc:Fallback>
                <p:oleObj r:id="rId7" imgW="824230" imgH="215900" progId="Equation.DSMT4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80640" y="1044575"/>
                        <a:ext cx="1825625" cy="4794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441" name="对象 394440"/>
          <p:cNvGraphicFramePr/>
          <p:nvPr/>
        </p:nvGraphicFramePr>
        <p:xfrm>
          <a:off x="2822893" y="1465263"/>
          <a:ext cx="15144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0" r:id="rId9" imgW="710565" imgH="203200" progId="Equation.DSMT4">
                  <p:embed/>
                </p:oleObj>
              </mc:Choice>
              <mc:Fallback>
                <p:oleObj r:id="rId9" imgW="710565" imgH="203200" progId="Equation.DSMT4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22893" y="1465263"/>
                        <a:ext cx="151447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442" name="对象 394441"/>
          <p:cNvGraphicFramePr/>
          <p:nvPr/>
        </p:nvGraphicFramePr>
        <p:xfrm>
          <a:off x="2661285" y="1841818"/>
          <a:ext cx="2243138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" r:id="rId11" imgW="1116965" imgH="330200" progId="Equation.DSMT4">
                  <p:embed/>
                </p:oleObj>
              </mc:Choice>
              <mc:Fallback>
                <p:oleObj r:id="rId11" imgW="1116965" imgH="330200" progId="Equation.DSMT4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61285" y="1841818"/>
                        <a:ext cx="2243138" cy="661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443" name="对象 394442"/>
          <p:cNvGraphicFramePr/>
          <p:nvPr/>
        </p:nvGraphicFramePr>
        <p:xfrm>
          <a:off x="2613660" y="2554288"/>
          <a:ext cx="582930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" r:id="rId13" imgW="3008630" imgH="584200" progId="Equation.DSMT4">
                  <p:embed/>
                </p:oleObj>
              </mc:Choice>
              <mc:Fallback>
                <p:oleObj r:id="rId13" imgW="3008630" imgH="584200" progId="Equation.DSMT4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13660" y="2554288"/>
                        <a:ext cx="5829300" cy="1241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445" name="对象 394444"/>
          <p:cNvGraphicFramePr/>
          <p:nvPr/>
        </p:nvGraphicFramePr>
        <p:xfrm>
          <a:off x="2526348" y="3795713"/>
          <a:ext cx="45386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3" r:id="rId15" imgW="2080260" imgH="215900" progId="Equation.DSMT4">
                  <p:embed/>
                </p:oleObj>
              </mc:Choice>
              <mc:Fallback>
                <p:oleObj r:id="rId15" imgW="2080260" imgH="215900" progId="Equation.DSMT4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26348" y="3795713"/>
                        <a:ext cx="4538662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446" name="对象 394445"/>
          <p:cNvGraphicFramePr/>
          <p:nvPr/>
        </p:nvGraphicFramePr>
        <p:xfrm>
          <a:off x="3117533" y="4224973"/>
          <a:ext cx="26193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4" r:id="rId17" imgW="1192530" imgH="215900" progId="Equation.DSMT4">
                  <p:embed/>
                </p:oleObj>
              </mc:Choice>
              <mc:Fallback>
                <p:oleObj r:id="rId17" imgW="1192530" imgH="215900" progId="Equation.DSMT4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17533" y="4224973"/>
                        <a:ext cx="2619375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448" name="对象 394447"/>
          <p:cNvGraphicFramePr/>
          <p:nvPr/>
        </p:nvGraphicFramePr>
        <p:xfrm>
          <a:off x="6025515" y="5792153"/>
          <a:ext cx="528637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" r:id="rId19" imgW="2486025" imgH="215900" progId="Equation.DSMT4">
                  <p:embed/>
                </p:oleObj>
              </mc:Choice>
              <mc:Fallback>
                <p:oleObj r:id="rId19" imgW="2486025" imgH="215900" progId="Equation.DSMT4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025515" y="5792153"/>
                        <a:ext cx="5286375" cy="458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26179" name="组合 2226178"/>
          <p:cNvGrpSpPr/>
          <p:nvPr/>
        </p:nvGrpSpPr>
        <p:grpSpPr>
          <a:xfrm>
            <a:off x="5647373" y="894080"/>
            <a:ext cx="3854450" cy="1884363"/>
            <a:chOff x="2351" y="188"/>
            <a:chExt cx="2428" cy="1187"/>
          </a:xfrm>
        </p:grpSpPr>
        <p:graphicFrame>
          <p:nvGraphicFramePr>
            <p:cNvPr id="394572" name="对象 394571"/>
            <p:cNvGraphicFramePr/>
            <p:nvPr/>
          </p:nvGraphicFramePr>
          <p:xfrm>
            <a:off x="3836" y="285"/>
            <a:ext cx="943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6" r:id="rId21" imgW="583565" imgH="203200" progId="Equation.DSMT4">
                    <p:embed/>
                  </p:oleObj>
                </mc:Choice>
                <mc:Fallback>
                  <p:oleObj r:id="rId21" imgW="583565" imgH="203200" progId="Equation.DSMT4">
                    <p:embed/>
                    <p:pic>
                      <p:nvPicPr>
                        <p:cNvPr id="0" name="图片 3234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836" y="285"/>
                          <a:ext cx="943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26178" name="组合 2226177"/>
            <p:cNvGrpSpPr/>
            <p:nvPr/>
          </p:nvGrpSpPr>
          <p:grpSpPr>
            <a:xfrm>
              <a:off x="2351" y="188"/>
              <a:ext cx="2210" cy="1187"/>
              <a:chOff x="2351" y="188"/>
              <a:chExt cx="2210" cy="1187"/>
            </a:xfrm>
          </p:grpSpPr>
          <p:sp>
            <p:nvSpPr>
              <p:cNvPr id="394566" name="直接连接符 394565"/>
              <p:cNvSpPr/>
              <p:nvPr/>
            </p:nvSpPr>
            <p:spPr>
              <a:xfrm>
                <a:off x="2563" y="1081"/>
                <a:ext cx="199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sp>
            <p:nvSpPr>
              <p:cNvPr id="394567" name="直接连接符 394566"/>
              <p:cNvSpPr/>
              <p:nvPr/>
            </p:nvSpPr>
            <p:spPr>
              <a:xfrm flipV="1">
                <a:off x="3432" y="188"/>
                <a:ext cx="0" cy="118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sp>
            <p:nvSpPr>
              <p:cNvPr id="394568" name="任意多边形 394567"/>
              <p:cNvSpPr/>
              <p:nvPr/>
            </p:nvSpPr>
            <p:spPr>
              <a:xfrm>
                <a:off x="2633" y="468"/>
                <a:ext cx="1763" cy="432"/>
              </a:xfrm>
              <a:custGeom>
                <a:avLst/>
                <a:gdLst/>
                <a:ahLst/>
                <a:cxnLst/>
                <a:rect l="0" t="0" r="0" b="0"/>
                <a:pathLst>
                  <a:path w="1763" h="432">
                    <a:moveTo>
                      <a:pt x="0" y="425"/>
                    </a:moveTo>
                    <a:cubicBezTo>
                      <a:pt x="195" y="428"/>
                      <a:pt x="390" y="432"/>
                      <a:pt x="541" y="367"/>
                    </a:cubicBezTo>
                    <a:cubicBezTo>
                      <a:pt x="692" y="302"/>
                      <a:pt x="803" y="74"/>
                      <a:pt x="905" y="37"/>
                    </a:cubicBezTo>
                    <a:cubicBezTo>
                      <a:pt x="1007" y="0"/>
                      <a:pt x="1054" y="131"/>
                      <a:pt x="1152" y="143"/>
                    </a:cubicBezTo>
                    <a:cubicBezTo>
                      <a:pt x="1250" y="155"/>
                      <a:pt x="1401" y="77"/>
                      <a:pt x="1493" y="108"/>
                    </a:cubicBezTo>
                    <a:cubicBezTo>
                      <a:pt x="1585" y="139"/>
                      <a:pt x="1660" y="284"/>
                      <a:pt x="1705" y="331"/>
                    </a:cubicBezTo>
                    <a:lnTo>
                      <a:pt x="1763" y="390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4573" name="直接连接符 394572"/>
              <p:cNvSpPr/>
              <p:nvPr/>
            </p:nvSpPr>
            <p:spPr>
              <a:xfrm flipH="1">
                <a:off x="2657" y="929"/>
                <a:ext cx="188" cy="12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lg"/>
              </a:ln>
            </p:spPr>
          </p:sp>
          <p:sp>
            <p:nvSpPr>
              <p:cNvPr id="394574" name="直接连接符 394573"/>
              <p:cNvSpPr/>
              <p:nvPr/>
            </p:nvSpPr>
            <p:spPr>
              <a:xfrm flipH="1">
                <a:off x="2868" y="882"/>
                <a:ext cx="306" cy="18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lg"/>
              </a:ln>
            </p:spPr>
          </p:sp>
          <p:sp>
            <p:nvSpPr>
              <p:cNvPr id="394575" name="直接连接符 394574"/>
              <p:cNvSpPr/>
              <p:nvPr/>
            </p:nvSpPr>
            <p:spPr>
              <a:xfrm flipH="1">
                <a:off x="3244" y="694"/>
                <a:ext cx="259" cy="32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lg"/>
              </a:ln>
            </p:spPr>
          </p:sp>
          <p:sp>
            <p:nvSpPr>
              <p:cNvPr id="394576" name="直接连接符 394575"/>
              <p:cNvSpPr/>
              <p:nvPr/>
            </p:nvSpPr>
            <p:spPr>
              <a:xfrm flipH="1">
                <a:off x="3503" y="658"/>
                <a:ext cx="364" cy="37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lg"/>
              </a:ln>
            </p:spPr>
          </p:sp>
          <p:sp>
            <p:nvSpPr>
              <p:cNvPr id="394577" name="直接连接符 394576"/>
              <p:cNvSpPr/>
              <p:nvPr/>
            </p:nvSpPr>
            <p:spPr>
              <a:xfrm flipH="1">
                <a:off x="3773" y="682"/>
                <a:ext cx="377" cy="36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lg"/>
              </a:ln>
            </p:spPr>
          </p:sp>
          <p:sp>
            <p:nvSpPr>
              <p:cNvPr id="394578" name="直接连接符 394577"/>
              <p:cNvSpPr/>
              <p:nvPr/>
            </p:nvSpPr>
            <p:spPr>
              <a:xfrm flipH="1">
                <a:off x="4079" y="835"/>
                <a:ext cx="212" cy="18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lg"/>
              </a:ln>
            </p:spPr>
          </p:sp>
          <p:sp>
            <p:nvSpPr>
              <p:cNvPr id="394586" name="椭圆形标注 394585"/>
              <p:cNvSpPr/>
              <p:nvPr/>
            </p:nvSpPr>
            <p:spPr>
              <a:xfrm>
                <a:off x="2351" y="329"/>
                <a:ext cx="800" cy="318"/>
              </a:xfrm>
              <a:prstGeom prst="wedgeEllipseCallout">
                <a:avLst>
                  <a:gd name="adj1" fmla="val 56125"/>
                  <a:gd name="adj2" fmla="val 140250"/>
                </a:avLst>
              </a:prstGeom>
              <a:solidFill>
                <a:srgbClr val="FFCC99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lg"/>
              </a:ln>
            </p:spPr>
            <p:txBody>
              <a:bodyPr lIns="90000" tIns="46800" rIns="90000" bIns="46800"/>
              <a:lstStyle/>
              <a:p>
                <a:pPr algn="ctr">
                  <a:buClr>
                    <a:schemeClr val="tx1"/>
                  </a:buClr>
                  <a:buSzPct val="80000"/>
                  <a:buChar char="•"/>
                </a:pPr>
                <a:endParaRPr dirty="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394587" name="对象 394586"/>
              <p:cNvGraphicFramePr/>
              <p:nvPr/>
            </p:nvGraphicFramePr>
            <p:xfrm>
              <a:off x="2367" y="344"/>
              <a:ext cx="755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37" r:id="rId23" imgW="545465" imgH="203200" progId="Equation.DSMT4">
                      <p:embed/>
                    </p:oleObj>
                  </mc:Choice>
                  <mc:Fallback>
                    <p:oleObj r:id="rId23" imgW="545465" imgH="203200" progId="Equation.DSMT4">
                      <p:embed/>
                      <p:pic>
                        <p:nvPicPr>
                          <p:cNvPr id="0" name="图片 3222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2367" y="344"/>
                            <a:ext cx="755" cy="28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226180" name="组合 2226179"/>
          <p:cNvGrpSpPr/>
          <p:nvPr/>
        </p:nvGrpSpPr>
        <p:grpSpPr>
          <a:xfrm>
            <a:off x="8140065" y="2385060"/>
            <a:ext cx="3225800" cy="2530475"/>
            <a:chOff x="3728" y="1188"/>
            <a:chExt cx="2032" cy="1594"/>
          </a:xfrm>
        </p:grpSpPr>
        <p:sp>
          <p:nvSpPr>
            <p:cNvPr id="394569" name="直接连接符 394568"/>
            <p:cNvSpPr/>
            <p:nvPr/>
          </p:nvSpPr>
          <p:spPr>
            <a:xfrm>
              <a:off x="3728" y="2435"/>
              <a:ext cx="199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394570" name="直接连接符 394569"/>
            <p:cNvSpPr/>
            <p:nvPr/>
          </p:nvSpPr>
          <p:spPr>
            <a:xfrm flipV="1">
              <a:off x="4562" y="1318"/>
              <a:ext cx="0" cy="118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394571" name="任意多边形 394570"/>
            <p:cNvSpPr/>
            <p:nvPr/>
          </p:nvSpPr>
          <p:spPr>
            <a:xfrm>
              <a:off x="3763" y="1798"/>
              <a:ext cx="1763" cy="432"/>
            </a:xfrm>
            <a:custGeom>
              <a:avLst/>
              <a:gdLst/>
              <a:ahLst/>
              <a:cxnLst/>
              <a:rect l="0" t="0" r="0" b="0"/>
              <a:pathLst>
                <a:path w="1763" h="432">
                  <a:moveTo>
                    <a:pt x="0" y="425"/>
                  </a:moveTo>
                  <a:cubicBezTo>
                    <a:pt x="195" y="428"/>
                    <a:pt x="390" y="432"/>
                    <a:pt x="541" y="367"/>
                  </a:cubicBezTo>
                  <a:cubicBezTo>
                    <a:pt x="692" y="302"/>
                    <a:pt x="803" y="74"/>
                    <a:pt x="905" y="37"/>
                  </a:cubicBezTo>
                  <a:cubicBezTo>
                    <a:pt x="1007" y="0"/>
                    <a:pt x="1054" y="131"/>
                    <a:pt x="1152" y="143"/>
                  </a:cubicBezTo>
                  <a:cubicBezTo>
                    <a:pt x="1250" y="155"/>
                    <a:pt x="1401" y="77"/>
                    <a:pt x="1493" y="108"/>
                  </a:cubicBezTo>
                  <a:cubicBezTo>
                    <a:pt x="1585" y="139"/>
                    <a:pt x="1660" y="284"/>
                    <a:pt x="1705" y="331"/>
                  </a:cubicBezTo>
                  <a:lnTo>
                    <a:pt x="1763" y="39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4579" name="直接连接符 394578"/>
            <p:cNvSpPr/>
            <p:nvPr/>
          </p:nvSpPr>
          <p:spPr>
            <a:xfrm>
              <a:off x="4867" y="1916"/>
              <a:ext cx="0" cy="50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lg"/>
            </a:ln>
          </p:spPr>
        </p:sp>
        <p:sp>
          <p:nvSpPr>
            <p:cNvPr id="394580" name="直接连接符 394579"/>
            <p:cNvSpPr/>
            <p:nvPr/>
          </p:nvSpPr>
          <p:spPr>
            <a:xfrm>
              <a:off x="5208" y="1904"/>
              <a:ext cx="0" cy="52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lg"/>
            </a:ln>
          </p:spPr>
        </p:sp>
        <p:sp>
          <p:nvSpPr>
            <p:cNvPr id="394581" name="直接连接符 394580"/>
            <p:cNvSpPr/>
            <p:nvPr/>
          </p:nvSpPr>
          <p:spPr>
            <a:xfrm flipH="1">
              <a:off x="4902" y="1975"/>
              <a:ext cx="200" cy="1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lg"/>
            </a:ln>
          </p:spPr>
        </p:sp>
        <p:sp>
          <p:nvSpPr>
            <p:cNvPr id="394582" name="直接连接符 394581"/>
            <p:cNvSpPr/>
            <p:nvPr/>
          </p:nvSpPr>
          <p:spPr>
            <a:xfrm flipH="1">
              <a:off x="4914" y="2092"/>
              <a:ext cx="235" cy="22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lg"/>
            </a:ln>
          </p:spPr>
        </p:sp>
        <p:sp>
          <p:nvSpPr>
            <p:cNvPr id="394583" name="直接连接符 394582"/>
            <p:cNvSpPr/>
            <p:nvPr/>
          </p:nvSpPr>
          <p:spPr>
            <a:xfrm flipH="1">
              <a:off x="4984" y="2245"/>
              <a:ext cx="176" cy="1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lg"/>
            </a:ln>
          </p:spPr>
        </p:sp>
        <p:graphicFrame>
          <p:nvGraphicFramePr>
            <p:cNvPr id="394584" name="对象 394583"/>
            <p:cNvGraphicFramePr/>
            <p:nvPr/>
          </p:nvGraphicFramePr>
          <p:xfrm>
            <a:off x="4772" y="2369"/>
            <a:ext cx="273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8" r:id="rId25" imgW="152400" imgH="228600" progId="Equation.DSMT4">
                    <p:embed/>
                  </p:oleObj>
                </mc:Choice>
                <mc:Fallback>
                  <p:oleObj r:id="rId25" imgW="152400" imgH="228600" progId="Equation.DSMT4">
                    <p:embed/>
                    <p:pic>
                      <p:nvPicPr>
                        <p:cNvPr id="0" name="图片 3239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772" y="2369"/>
                          <a:ext cx="273" cy="4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4585" name="对象 394584"/>
            <p:cNvGraphicFramePr/>
            <p:nvPr/>
          </p:nvGraphicFramePr>
          <p:xfrm>
            <a:off x="5115" y="2372"/>
            <a:ext cx="296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9" r:id="rId27" imgW="165100" imgH="228600" progId="Equation.DSMT4">
                    <p:embed/>
                  </p:oleObj>
                </mc:Choice>
                <mc:Fallback>
                  <p:oleObj r:id="rId27" imgW="165100" imgH="228600" progId="Equation.DSMT4">
                    <p:embed/>
                    <p:pic>
                      <p:nvPicPr>
                        <p:cNvPr id="0" name="图片 3237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5115" y="2372"/>
                          <a:ext cx="296" cy="4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4588" name="椭圆形标注 394587"/>
            <p:cNvSpPr/>
            <p:nvPr/>
          </p:nvSpPr>
          <p:spPr>
            <a:xfrm>
              <a:off x="4690" y="1188"/>
              <a:ext cx="1070" cy="377"/>
            </a:xfrm>
            <a:prstGeom prst="wedgeEllipseCallout">
              <a:avLst>
                <a:gd name="adj1" fmla="val -19815"/>
                <a:gd name="adj2" fmla="val 201194"/>
              </a:avLst>
            </a:prstGeom>
            <a:solidFill>
              <a:srgbClr val="FFCC99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lg"/>
            </a:ln>
          </p:spPr>
          <p:txBody>
            <a:bodyPr lIns="90000" tIns="46800" rIns="90000" bIns="46800"/>
            <a:lstStyle/>
            <a:p>
              <a:pPr algn="ctr">
                <a:buClr>
                  <a:schemeClr val="tx1"/>
                </a:buClr>
                <a:buSzPct val="80000"/>
                <a:buChar char="•"/>
              </a:pPr>
              <a:endParaRPr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394589" name="对象 394588"/>
            <p:cNvGraphicFramePr/>
            <p:nvPr/>
          </p:nvGraphicFramePr>
          <p:xfrm>
            <a:off x="4662" y="1234"/>
            <a:ext cx="109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0" r:id="rId29" imgW="1015365" imgH="254000" progId="Equation.DSMT4">
                    <p:embed/>
                  </p:oleObj>
                </mc:Choice>
                <mc:Fallback>
                  <p:oleObj r:id="rId29" imgW="1015365" imgH="254000" progId="Equation.DSMT4">
                    <p:embed/>
                    <p:pic>
                      <p:nvPicPr>
                        <p:cNvPr id="0" name="图片 3240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4662" y="1234"/>
                          <a:ext cx="1098" cy="2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4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4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4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4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4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4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build="p" advAuto="100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17905"/>
            <a:ext cx="10330815" cy="53873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9349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连续型随机变量</a:t>
            </a:r>
          </a:p>
        </p:txBody>
      </p:sp>
      <p:sp>
        <p:nvSpPr>
          <p:cNvPr id="2408450" name="文本框 2408449"/>
          <p:cNvSpPr txBox="1"/>
          <p:nvPr/>
        </p:nvSpPr>
        <p:spPr>
          <a:xfrm>
            <a:off x="2100263" y="1303655"/>
            <a:ext cx="76327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连续型随机变量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取任一实数的概率值为零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408452" name="文本框 2408451"/>
          <p:cNvSpPr txBox="1"/>
          <p:nvPr/>
        </p:nvSpPr>
        <p:spPr>
          <a:xfrm>
            <a:off x="2173288" y="3319780"/>
            <a:ext cx="7561262" cy="1844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注意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: 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5)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表明求</a:t>
            </a:r>
            <a:r>
              <a:rPr lang="zh-CN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连续型随机变量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落在一个区间上的概率值时，不必考虑区间端点的情况。即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2650490" y="2527300"/>
          <a:ext cx="667575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r:id="rId3" imgW="7452995" imgH="688975" progId="Equation.KSEE3">
                  <p:embed/>
                </p:oleObj>
              </mc:Choice>
              <mc:Fallback>
                <p:oleObj r:id="rId3" imgW="7452995" imgH="688975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50490" y="2527300"/>
                        <a:ext cx="6675755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1511935" y="5243830"/>
          <a:ext cx="9643745" cy="687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r:id="rId5" imgW="7202170" imgH="541020" progId="Equation.KSEE3">
                  <p:embed/>
                </p:oleObj>
              </mc:Choice>
              <mc:Fallback>
                <p:oleObj r:id="rId5" imgW="7202170" imgH="54102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11935" y="5243830"/>
                        <a:ext cx="9643745" cy="687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0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0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40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0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8450" grpId="0"/>
      <p:bldP spid="240845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81100" y="1027430"/>
            <a:ext cx="10330815" cy="537845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9349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连续型随机变量</a:t>
            </a:r>
          </a:p>
        </p:txBody>
      </p:sp>
      <p:sp>
        <p:nvSpPr>
          <p:cNvPr id="2438146" name="矩形 2438145"/>
          <p:cNvSpPr/>
          <p:nvPr/>
        </p:nvSpPr>
        <p:spPr>
          <a:xfrm>
            <a:off x="2232660" y="1136333"/>
            <a:ext cx="70199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已知连续型随机变量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的分布函数为：</a:t>
            </a:r>
          </a:p>
        </p:txBody>
      </p:sp>
      <p:graphicFrame>
        <p:nvGraphicFramePr>
          <p:cNvPr id="2438147" name="对象 2438146"/>
          <p:cNvGraphicFramePr/>
          <p:nvPr/>
        </p:nvGraphicFramePr>
        <p:xfrm>
          <a:off x="4177348" y="1712595"/>
          <a:ext cx="3722687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r:id="rId3" imgW="1409065" imgH="711200" progId="Equation.3">
                  <p:embed/>
                </p:oleObj>
              </mc:Choice>
              <mc:Fallback>
                <p:oleObj r:id="rId3" imgW="1409065" imgH="711200" progId="Equation.3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77348" y="1712595"/>
                        <a:ext cx="3722687" cy="1878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8148" name="文本框 2438147"/>
          <p:cNvSpPr txBox="1"/>
          <p:nvPr/>
        </p:nvSpPr>
        <p:spPr>
          <a:xfrm>
            <a:off x="2304098" y="3728720"/>
            <a:ext cx="77771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(1) P(0. 3 &lt; X &lt; 0.7) ;     (2)X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的概率密度</a:t>
            </a:r>
            <a:r>
              <a:rPr lang="en-US" altLang="zh-CN" sz="2800" b="1" err="1">
                <a:solidFill>
                  <a:schemeClr val="tx1"/>
                </a:solidFill>
                <a:latin typeface="Times New Roman" panose="02020603050405020304" pitchFamily="18" charset="0"/>
              </a:rPr>
              <a:t>f(x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).</a:t>
            </a:r>
          </a:p>
        </p:txBody>
      </p:sp>
      <p:graphicFrame>
        <p:nvGraphicFramePr>
          <p:cNvPr id="2438149" name="对象 2438148"/>
          <p:cNvGraphicFramePr/>
          <p:nvPr/>
        </p:nvGraphicFramePr>
        <p:xfrm>
          <a:off x="2032635" y="4431983"/>
          <a:ext cx="402113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r:id="rId5" imgW="1407795" imgH="215900" progId="Equation.3">
                  <p:embed/>
                </p:oleObj>
              </mc:Choice>
              <mc:Fallback>
                <p:oleObj r:id="rId5" imgW="1407795" imgH="215900" progId="Equation.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32635" y="4431983"/>
                        <a:ext cx="4021138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8150" name="对象 2438149"/>
          <p:cNvGraphicFramePr/>
          <p:nvPr/>
        </p:nvGraphicFramePr>
        <p:xfrm>
          <a:off x="6049010" y="4449445"/>
          <a:ext cx="416401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r:id="rId7" imgW="1459230" imgH="203200" progId="Equation.3">
                  <p:embed/>
                </p:oleObj>
              </mc:Choice>
              <mc:Fallback>
                <p:oleObj r:id="rId7" imgW="1459230" imgH="20320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49010" y="4449445"/>
                        <a:ext cx="4164013" cy="579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8151" name="对象 2438150"/>
          <p:cNvGraphicFramePr/>
          <p:nvPr/>
        </p:nvGraphicFramePr>
        <p:xfrm>
          <a:off x="2304098" y="5600383"/>
          <a:ext cx="272097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r:id="rId9" imgW="1002665" imgH="203200" progId="Equation.3">
                  <p:embed/>
                </p:oleObj>
              </mc:Choice>
              <mc:Fallback>
                <p:oleObj r:id="rId9" imgW="1002665" imgH="203200" progId="Equation.3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04098" y="5600383"/>
                        <a:ext cx="2720975" cy="550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8152" name="对象 2438151"/>
          <p:cNvGraphicFramePr/>
          <p:nvPr/>
        </p:nvGraphicFramePr>
        <p:xfrm>
          <a:off x="4969510" y="5241608"/>
          <a:ext cx="2754313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r:id="rId11" imgW="1016000" imgH="457200" progId="Equation.3">
                  <p:embed/>
                </p:oleObj>
              </mc:Choice>
              <mc:Fallback>
                <p:oleObj r:id="rId11" imgW="1016000" imgH="457200" progId="Equation.3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69510" y="5241608"/>
                        <a:ext cx="2754313" cy="1239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38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38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438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438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38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438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438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438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38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38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438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438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438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438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8146" grpId="0"/>
      <p:bldP spid="243814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85850"/>
            <a:ext cx="10330815" cy="537845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9349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连续型随机变量</a:t>
            </a:r>
          </a:p>
        </p:txBody>
      </p:sp>
      <p:sp>
        <p:nvSpPr>
          <p:cNvPr id="412675" name="文本占位符 412674"/>
          <p:cNvSpPr>
            <a:spLocks noGrp="1"/>
          </p:cNvSpPr>
          <p:nvPr/>
        </p:nvSpPr>
        <p:spPr>
          <a:xfrm>
            <a:off x="2026603" y="1085850"/>
            <a:ext cx="7961312" cy="63230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几个重要的连续量</a:t>
            </a:r>
          </a:p>
          <a:p>
            <a:pPr marL="0" indent="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均匀分布</a:t>
            </a:r>
          </a:p>
          <a:p>
            <a:pPr marL="0" indent="0"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 定义：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X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具有概率密度</a:t>
            </a:r>
          </a:p>
          <a:p>
            <a:pPr marL="0" indent="0"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 称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X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在区间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>
                <a:latin typeface="Monotype Corsiva" panose="03010101010201010101" pitchFamily="66" charset="0"/>
                <a:ea typeface="宋体" panose="02010600030101010101" pitchFamily="2" charset="-122"/>
                <a:sym typeface="Wingdings" panose="05000000000000000000" pitchFamily="2" charset="2"/>
              </a:rPr>
              <a:t>a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,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b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上服从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均匀分布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，</a:t>
            </a:r>
          </a:p>
          <a:p>
            <a:pPr marL="0" indent="0"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 记为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X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～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U(</a:t>
            </a:r>
            <a:r>
              <a:rPr lang="en-US" altLang="zh-CN" sz="2800">
                <a:latin typeface="Monotype Corsiva" panose="03010101010201010101" pitchFamily="66" charset="0"/>
                <a:ea typeface="宋体" panose="02010600030101010101" pitchFamily="2" charset="-122"/>
                <a:sym typeface="Wingdings" panose="05000000000000000000" pitchFamily="2" charset="2"/>
              </a:rPr>
              <a:t>a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,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b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indent="0">
              <a:buClr>
                <a:srgbClr val="5E5D2F"/>
              </a:buClr>
              <a:buNone/>
            </a:pP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graphicFrame>
        <p:nvGraphicFramePr>
          <p:cNvPr id="412676" name="对象 412675"/>
          <p:cNvGraphicFramePr/>
          <p:nvPr/>
        </p:nvGraphicFramePr>
        <p:xfrm>
          <a:off x="1844993" y="3784600"/>
          <a:ext cx="551656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6" r:id="rId3" imgW="3415030" imgH="635000" progId="Equation.DSMT4">
                  <p:embed/>
                </p:oleObj>
              </mc:Choice>
              <mc:Fallback>
                <p:oleObj r:id="rId3" imgW="3415030" imgH="635000" progId="Equation.DSMT4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4993" y="3784600"/>
                        <a:ext cx="5516562" cy="10255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79" name="对象 412678"/>
          <p:cNvGraphicFramePr/>
          <p:nvPr/>
        </p:nvGraphicFramePr>
        <p:xfrm>
          <a:off x="7681595" y="3396933"/>
          <a:ext cx="2482850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7" r:id="rId5" imgW="1562100" imgH="889000" progId="Equation.DSMT4">
                  <p:embed/>
                </p:oleObj>
              </mc:Choice>
              <mc:Fallback>
                <p:oleObj r:id="rId5" imgW="1562100" imgH="889000" progId="Equation.DSMT4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81595" y="3396933"/>
                        <a:ext cx="2482850" cy="14128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2" name="对象 412681"/>
          <p:cNvGraphicFramePr/>
          <p:nvPr/>
        </p:nvGraphicFramePr>
        <p:xfrm>
          <a:off x="6122670" y="1689735"/>
          <a:ext cx="255111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8" r:id="rId7" imgW="1548765" imgH="660400" progId="Equation.DSMT4">
                  <p:embed/>
                </p:oleObj>
              </mc:Choice>
              <mc:Fallback>
                <p:oleObj r:id="rId7" imgW="1548765" imgH="660400" progId="Equation.DSMT4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22670" y="1689735"/>
                        <a:ext cx="2551113" cy="1085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89" name="Litebulb"/>
          <p:cNvSpPr>
            <a:spLocks noEditPoints="1"/>
          </p:cNvSpPr>
          <p:nvPr/>
        </p:nvSpPr>
        <p:spPr>
          <a:xfrm>
            <a:off x="2383790" y="2247900"/>
            <a:ext cx="188913" cy="261938"/>
          </a:xfrm>
          <a:custGeom>
            <a:avLst/>
            <a:gdLst>
              <a:gd name="txL" fmla="*/ 3556 w 21600"/>
              <a:gd name="txT" fmla="*/ 2188 h 21600"/>
              <a:gd name="txR" fmla="*/ 18277 w 21600"/>
              <a:gd name="txB" fmla="*/ 9282 h 21600"/>
            </a:gdLst>
            <a:ahLst/>
            <a:cxnLst>
              <a:cxn ang="0">
                <a:pos x="10800" y="0"/>
              </a:cxn>
              <a:cxn ang="0">
                <a:pos x="21600" y="7782"/>
              </a:cxn>
              <a:cxn ang="0">
                <a:pos x="0" y="7782"/>
              </a:cxn>
              <a:cxn ang="0">
                <a:pos x="10800" y="21600"/>
              </a:cxn>
            </a:cxnLst>
            <a:rect l="txL" t="txT" r="txR" b="txB"/>
            <a:pathLst>
              <a:path w="21600" h="2160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12712" name="组合 412711"/>
          <p:cNvGrpSpPr/>
          <p:nvPr/>
        </p:nvGrpSpPr>
        <p:grpSpPr>
          <a:xfrm>
            <a:off x="2767648" y="4613275"/>
            <a:ext cx="2627312" cy="1698625"/>
            <a:chOff x="821" y="2942"/>
            <a:chExt cx="1655" cy="1070"/>
          </a:xfrm>
        </p:grpSpPr>
        <p:grpSp>
          <p:nvGrpSpPr>
            <p:cNvPr id="412702" name="组合 412701"/>
            <p:cNvGrpSpPr/>
            <p:nvPr/>
          </p:nvGrpSpPr>
          <p:grpSpPr>
            <a:xfrm>
              <a:off x="821" y="2942"/>
              <a:ext cx="1655" cy="1070"/>
              <a:chOff x="821" y="2942"/>
              <a:chExt cx="1655" cy="1070"/>
            </a:xfrm>
          </p:grpSpPr>
          <p:sp>
            <p:nvSpPr>
              <p:cNvPr id="412691" name="直接连接符 412690"/>
              <p:cNvSpPr/>
              <p:nvPr/>
            </p:nvSpPr>
            <p:spPr>
              <a:xfrm>
                <a:off x="839" y="3810"/>
                <a:ext cx="1637" cy="0"/>
              </a:xfrm>
              <a:prstGeom prst="line">
                <a:avLst/>
              </a:prstGeom>
              <a:ln w="12700" cap="flat" cmpd="sng">
                <a:solidFill>
                  <a:srgbClr val="FF9900"/>
                </a:solidFill>
                <a:prstDash val="solid"/>
                <a:headEnd type="none" w="med" len="med"/>
                <a:tailEnd type="stealth" w="med" len="lg"/>
              </a:ln>
            </p:spPr>
          </p:sp>
          <p:sp>
            <p:nvSpPr>
              <p:cNvPr id="412692" name="直接连接符 412691"/>
              <p:cNvSpPr/>
              <p:nvPr/>
            </p:nvSpPr>
            <p:spPr>
              <a:xfrm flipV="1">
                <a:off x="1031" y="2951"/>
                <a:ext cx="0" cy="1061"/>
              </a:xfrm>
              <a:prstGeom prst="line">
                <a:avLst/>
              </a:prstGeom>
              <a:ln w="12700" cap="flat" cmpd="sng">
                <a:solidFill>
                  <a:srgbClr val="FF9900"/>
                </a:solidFill>
                <a:prstDash val="solid"/>
                <a:headEnd type="none" w="med" len="med"/>
                <a:tailEnd type="stealth" w="med" len="lg"/>
              </a:ln>
            </p:spPr>
          </p:sp>
          <p:graphicFrame>
            <p:nvGraphicFramePr>
              <p:cNvPr id="412693" name="对象 412692"/>
              <p:cNvGraphicFramePr/>
              <p:nvPr/>
            </p:nvGraphicFramePr>
            <p:xfrm>
              <a:off x="1080" y="2942"/>
              <a:ext cx="232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09" r:id="rId9" imgW="367665" imgH="254000" progId="Equation.DSMT4">
                      <p:embed/>
                    </p:oleObj>
                  </mc:Choice>
                  <mc:Fallback>
                    <p:oleObj r:id="rId9" imgW="367665" imgH="254000" progId="Equation.DSMT4">
                      <p:embed/>
                      <p:pic>
                        <p:nvPicPr>
                          <p:cNvPr id="0" name="图片 3258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080" y="2942"/>
                            <a:ext cx="232" cy="16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2694" name="对象 412693"/>
              <p:cNvGraphicFramePr/>
              <p:nvPr/>
            </p:nvGraphicFramePr>
            <p:xfrm>
              <a:off x="946" y="3815"/>
              <a:ext cx="80" cy="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10" r:id="rId11" imgW="127000" imgH="177165" progId="Equation.DSMT4">
                      <p:embed/>
                    </p:oleObj>
                  </mc:Choice>
                  <mc:Fallback>
                    <p:oleObj r:id="rId11" imgW="127000" imgH="177165" progId="Equation.DSMT4">
                      <p:embed/>
                      <p:pic>
                        <p:nvPicPr>
                          <p:cNvPr id="0" name="图片 3268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946" y="3815"/>
                            <a:ext cx="80" cy="11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2695" name="对象 412694"/>
              <p:cNvGraphicFramePr/>
              <p:nvPr/>
            </p:nvGraphicFramePr>
            <p:xfrm>
              <a:off x="1878" y="3840"/>
              <a:ext cx="80" cy="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11" r:id="rId13" imgW="127000" imgH="177165" progId="Equation.DSMT4">
                      <p:embed/>
                    </p:oleObj>
                  </mc:Choice>
                  <mc:Fallback>
                    <p:oleObj r:id="rId13" imgW="127000" imgH="177165" progId="Equation.DSMT4">
                      <p:embed/>
                      <p:pic>
                        <p:nvPicPr>
                          <p:cNvPr id="0" name="图片 3269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878" y="3840"/>
                            <a:ext cx="80" cy="11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2696" name="对象 412695"/>
              <p:cNvGraphicFramePr/>
              <p:nvPr/>
            </p:nvGraphicFramePr>
            <p:xfrm>
              <a:off x="2396" y="3842"/>
              <a:ext cx="80" cy="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12" r:id="rId15" imgW="127000" imgH="139700" progId="Equation.DSMT4">
                      <p:embed/>
                    </p:oleObj>
                  </mc:Choice>
                  <mc:Fallback>
                    <p:oleObj r:id="rId15" imgW="127000" imgH="139700" progId="Equation.DSMT4">
                      <p:embed/>
                      <p:pic>
                        <p:nvPicPr>
                          <p:cNvPr id="0" name="图片 3270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2396" y="3842"/>
                            <a:ext cx="80" cy="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2697" name="对象 412696"/>
              <p:cNvGraphicFramePr/>
              <p:nvPr/>
            </p:nvGraphicFramePr>
            <p:xfrm>
              <a:off x="1326" y="3837"/>
              <a:ext cx="80" cy="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13" r:id="rId17" imgW="127000" imgH="139700" progId="Equation.DSMT4">
                      <p:embed/>
                    </p:oleObj>
                  </mc:Choice>
                  <mc:Fallback>
                    <p:oleObj r:id="rId17" imgW="127000" imgH="139700" progId="Equation.DSMT4">
                      <p:embed/>
                      <p:pic>
                        <p:nvPicPr>
                          <p:cNvPr id="0" name="图片 3265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326" y="3837"/>
                            <a:ext cx="80" cy="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2698" name="对象 412697"/>
              <p:cNvGraphicFramePr/>
              <p:nvPr/>
            </p:nvGraphicFramePr>
            <p:xfrm>
              <a:off x="821" y="3455"/>
              <a:ext cx="214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14" r:id="rId19" imgW="228600" imgH="228600" progId="Equation.DSMT4">
                      <p:embed/>
                    </p:oleObj>
                  </mc:Choice>
                  <mc:Fallback>
                    <p:oleObj r:id="rId19" imgW="228600" imgH="228600" progId="Equation.DSMT4">
                      <p:embed/>
                      <p:pic>
                        <p:nvPicPr>
                          <p:cNvPr id="0" name="图片 3262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821" y="3455"/>
                            <a:ext cx="214" cy="21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12699" name="直接连接符 412698"/>
            <p:cNvSpPr/>
            <p:nvPr/>
          </p:nvSpPr>
          <p:spPr>
            <a:xfrm>
              <a:off x="1374" y="3567"/>
              <a:ext cx="0" cy="243"/>
            </a:xfrm>
            <a:prstGeom prst="line">
              <a:avLst/>
            </a:prstGeom>
            <a:ln w="12700" cap="flat" cmpd="sng">
              <a:solidFill>
                <a:srgbClr val="FF9900"/>
              </a:solidFill>
              <a:prstDash val="dash"/>
              <a:headEnd type="none" w="med" len="med"/>
              <a:tailEnd type="none" w="med" len="lg"/>
            </a:ln>
          </p:spPr>
        </p:sp>
        <p:sp>
          <p:nvSpPr>
            <p:cNvPr id="412700" name="直接连接符 412699"/>
            <p:cNvSpPr/>
            <p:nvPr/>
          </p:nvSpPr>
          <p:spPr>
            <a:xfrm>
              <a:off x="1900" y="3563"/>
              <a:ext cx="0" cy="243"/>
            </a:xfrm>
            <a:prstGeom prst="line">
              <a:avLst/>
            </a:prstGeom>
            <a:ln w="12700" cap="flat" cmpd="sng">
              <a:solidFill>
                <a:srgbClr val="FF9900"/>
              </a:solidFill>
              <a:prstDash val="dash"/>
              <a:headEnd type="none" w="med" len="med"/>
              <a:tailEnd type="none" w="med" len="lg"/>
            </a:ln>
          </p:spPr>
        </p:sp>
        <p:sp>
          <p:nvSpPr>
            <p:cNvPr id="412701" name="直接连接符 412700"/>
            <p:cNvSpPr/>
            <p:nvPr/>
          </p:nvSpPr>
          <p:spPr>
            <a:xfrm>
              <a:off x="1374" y="3567"/>
              <a:ext cx="526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lg"/>
            </a:ln>
          </p:spPr>
        </p:sp>
      </p:grpSp>
      <p:grpSp>
        <p:nvGrpSpPr>
          <p:cNvPr id="412717" name="组合 412716"/>
          <p:cNvGrpSpPr/>
          <p:nvPr/>
        </p:nvGrpSpPr>
        <p:grpSpPr>
          <a:xfrm>
            <a:off x="6628765" y="4620578"/>
            <a:ext cx="2598738" cy="1698625"/>
            <a:chOff x="3360" y="2947"/>
            <a:chExt cx="1637" cy="1070"/>
          </a:xfrm>
        </p:grpSpPr>
        <p:sp>
          <p:nvSpPr>
            <p:cNvPr id="412704" name="直接连接符 412703"/>
            <p:cNvSpPr/>
            <p:nvPr/>
          </p:nvSpPr>
          <p:spPr>
            <a:xfrm>
              <a:off x="3360" y="3815"/>
              <a:ext cx="1637" cy="0"/>
            </a:xfrm>
            <a:prstGeom prst="line">
              <a:avLst/>
            </a:prstGeom>
            <a:ln w="12700" cap="flat" cmpd="sng">
              <a:solidFill>
                <a:srgbClr val="FF9900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412705" name="直接连接符 412704"/>
            <p:cNvSpPr/>
            <p:nvPr/>
          </p:nvSpPr>
          <p:spPr>
            <a:xfrm flipV="1">
              <a:off x="3552" y="2956"/>
              <a:ext cx="0" cy="1061"/>
            </a:xfrm>
            <a:prstGeom prst="line">
              <a:avLst/>
            </a:prstGeom>
            <a:ln w="12700" cap="flat" cmpd="sng">
              <a:solidFill>
                <a:srgbClr val="FF9900"/>
              </a:solidFill>
              <a:prstDash val="solid"/>
              <a:headEnd type="none" w="med" len="med"/>
              <a:tailEnd type="stealth" w="med" len="lg"/>
            </a:ln>
          </p:spPr>
        </p:sp>
        <p:graphicFrame>
          <p:nvGraphicFramePr>
            <p:cNvPr id="412706" name="对象 412705"/>
            <p:cNvGraphicFramePr/>
            <p:nvPr/>
          </p:nvGraphicFramePr>
          <p:xfrm>
            <a:off x="3597" y="2947"/>
            <a:ext cx="24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15" r:id="rId21" imgW="380365" imgH="254000" progId="Equation.DSMT4">
                    <p:embed/>
                  </p:oleObj>
                </mc:Choice>
                <mc:Fallback>
                  <p:oleObj r:id="rId21" imgW="380365" imgH="254000" progId="Equation.DSMT4">
                    <p:embed/>
                    <p:pic>
                      <p:nvPicPr>
                        <p:cNvPr id="0" name="图片 3271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597" y="2947"/>
                          <a:ext cx="240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707" name="对象 412706"/>
            <p:cNvGraphicFramePr/>
            <p:nvPr/>
          </p:nvGraphicFramePr>
          <p:xfrm>
            <a:off x="3467" y="3820"/>
            <a:ext cx="80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16" r:id="rId23" imgW="127000" imgH="177165" progId="Equation.DSMT4">
                    <p:embed/>
                  </p:oleObj>
                </mc:Choice>
                <mc:Fallback>
                  <p:oleObj r:id="rId23" imgW="127000" imgH="177165" progId="Equation.DSMT4">
                    <p:embed/>
                    <p:pic>
                      <p:nvPicPr>
                        <p:cNvPr id="0" name="图片 325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467" y="3820"/>
                          <a:ext cx="80" cy="1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708" name="对象 412707"/>
            <p:cNvGraphicFramePr/>
            <p:nvPr/>
          </p:nvGraphicFramePr>
          <p:xfrm>
            <a:off x="4289" y="3845"/>
            <a:ext cx="80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17" r:id="rId24" imgW="127000" imgH="177165" progId="Equation.DSMT4">
                    <p:embed/>
                  </p:oleObj>
                </mc:Choice>
                <mc:Fallback>
                  <p:oleObj r:id="rId24" imgW="127000" imgH="177165" progId="Equation.DSMT4">
                    <p:embed/>
                    <p:pic>
                      <p:nvPicPr>
                        <p:cNvPr id="0" name="图片 327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289" y="3845"/>
                          <a:ext cx="80" cy="1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709" name="对象 412708"/>
            <p:cNvGraphicFramePr/>
            <p:nvPr/>
          </p:nvGraphicFramePr>
          <p:xfrm>
            <a:off x="4917" y="3847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18" r:id="rId25" imgW="127000" imgH="139700" progId="Equation.DSMT4">
                    <p:embed/>
                  </p:oleObj>
                </mc:Choice>
                <mc:Fallback>
                  <p:oleObj r:id="rId25" imgW="127000" imgH="139700" progId="Equation.DSMT4">
                    <p:embed/>
                    <p:pic>
                      <p:nvPicPr>
                        <p:cNvPr id="0" name="图片 326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917" y="3847"/>
                          <a:ext cx="80" cy="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710" name="对象 412709"/>
            <p:cNvGraphicFramePr/>
            <p:nvPr/>
          </p:nvGraphicFramePr>
          <p:xfrm>
            <a:off x="3707" y="3842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19" r:id="rId26" imgW="127000" imgH="139700" progId="Equation.DSMT4">
                    <p:embed/>
                  </p:oleObj>
                </mc:Choice>
                <mc:Fallback>
                  <p:oleObj r:id="rId26" imgW="127000" imgH="139700" progId="Equation.DSMT4">
                    <p:embed/>
                    <p:pic>
                      <p:nvPicPr>
                        <p:cNvPr id="0" name="图片 326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707" y="3842"/>
                          <a:ext cx="80" cy="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711" name="对象 412710"/>
            <p:cNvGraphicFramePr/>
            <p:nvPr/>
          </p:nvGraphicFramePr>
          <p:xfrm>
            <a:off x="3417" y="3116"/>
            <a:ext cx="83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0" r:id="rId27" imgW="88265" imgH="164465" progId="Equation.DSMT4">
                    <p:embed/>
                  </p:oleObj>
                </mc:Choice>
                <mc:Fallback>
                  <p:oleObj r:id="rId27" imgW="88265" imgH="164465" progId="Equation.DSMT4">
                    <p:embed/>
                    <p:pic>
                      <p:nvPicPr>
                        <p:cNvPr id="0" name="图片 3263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3417" y="3116"/>
                          <a:ext cx="83" cy="1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2716" name="组合 412715"/>
            <p:cNvGrpSpPr/>
            <p:nvPr/>
          </p:nvGrpSpPr>
          <p:grpSpPr>
            <a:xfrm>
              <a:off x="3547" y="3183"/>
              <a:ext cx="1101" cy="627"/>
              <a:chOff x="3547" y="3183"/>
              <a:chExt cx="1101" cy="627"/>
            </a:xfrm>
          </p:grpSpPr>
          <p:sp>
            <p:nvSpPr>
              <p:cNvPr id="412713" name="直接连接符 412712"/>
              <p:cNvSpPr/>
              <p:nvPr/>
            </p:nvSpPr>
            <p:spPr>
              <a:xfrm flipV="1">
                <a:off x="3760" y="3183"/>
                <a:ext cx="556" cy="627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lg"/>
              </a:ln>
            </p:spPr>
          </p:sp>
          <p:sp>
            <p:nvSpPr>
              <p:cNvPr id="412714" name="直接连接符 412713"/>
              <p:cNvSpPr/>
              <p:nvPr/>
            </p:nvSpPr>
            <p:spPr>
              <a:xfrm>
                <a:off x="4315" y="3183"/>
                <a:ext cx="333" cy="0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lg"/>
              </a:ln>
            </p:spPr>
          </p:sp>
          <p:sp>
            <p:nvSpPr>
              <p:cNvPr id="412715" name="直接连接符 412714"/>
              <p:cNvSpPr/>
              <p:nvPr/>
            </p:nvSpPr>
            <p:spPr>
              <a:xfrm>
                <a:off x="3547" y="3810"/>
                <a:ext cx="212" cy="0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lg"/>
              </a:ln>
            </p:spPr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41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41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36955"/>
            <a:ext cx="10330815" cy="537718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9349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连续型随机变量</a:t>
            </a:r>
          </a:p>
        </p:txBody>
      </p:sp>
      <p:sp>
        <p:nvSpPr>
          <p:cNvPr id="2" name="矩形 1"/>
          <p:cNvSpPr/>
          <p:nvPr/>
        </p:nvSpPr>
        <p:spPr>
          <a:xfrm>
            <a:off x="2123123" y="1037590"/>
            <a:ext cx="8458200" cy="120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1">
              <a:lnSpc>
                <a:spcPct val="130000"/>
              </a:lnSpc>
              <a:spcBef>
                <a:spcPct val="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>
                <a:solidFill>
                  <a:srgbClr val="CC00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某站点从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点到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10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点有一班车随机到达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一乘客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9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点到达车站。问他能坐上该班车的概率。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562985" y="3703003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0"/>
              </a:spcBef>
              <a:buClr>
                <a:schemeClr val="bg1"/>
              </a:buClr>
            </a:pPr>
            <a:endParaRPr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75648" y="3774440"/>
            <a:ext cx="64087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乘客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9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点到达能坐上班车的概率为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554923" y="2479040"/>
            <a:ext cx="5905500" cy="604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解：设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班车到达车站的时刻，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36010" y="3126740"/>
            <a:ext cx="3960813" cy="604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故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" name="对象 12"/>
          <p:cNvGraphicFramePr/>
          <p:nvPr/>
        </p:nvGraphicFramePr>
        <p:xfrm>
          <a:off x="3653314" y="4468337"/>
          <a:ext cx="1755775" cy="550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r:id="rId3" imgW="609600" imgH="203200" progId="Equation.3">
                  <p:embed/>
                </p:oleObj>
              </mc:Choice>
              <mc:Fallback>
                <p:oleObj r:id="rId3" imgW="609600" imgH="203200" progId="Equation.3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3314" y="4468337"/>
                        <a:ext cx="1755775" cy="550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/>
          <p:nvPr/>
        </p:nvGraphicFramePr>
        <p:xfrm>
          <a:off x="5362893" y="4293553"/>
          <a:ext cx="223393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r:id="rId5" imgW="812800" imgH="330200" progId="Equation.3">
                  <p:embed/>
                </p:oleObj>
              </mc:Choice>
              <mc:Fallback>
                <p:oleObj r:id="rId5" imgW="812800" imgH="330200" progId="Equation.3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62893" y="4293553"/>
                        <a:ext cx="2233930" cy="854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/>
          <p:nvPr/>
        </p:nvGraphicFramePr>
        <p:xfrm>
          <a:off x="5344478" y="5115878"/>
          <a:ext cx="241363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r:id="rId7" imgW="838200" imgH="393700" progId="Equation.3">
                  <p:embed/>
                </p:oleObj>
              </mc:Choice>
              <mc:Fallback>
                <p:oleObj r:id="rId7" imgW="838200" imgH="393700" progId="Equation.3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44478" y="5115878"/>
                        <a:ext cx="2413635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1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58875" y="1038860"/>
            <a:ext cx="10330815" cy="529145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9349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连续型随机变量</a:t>
            </a:r>
          </a:p>
        </p:txBody>
      </p:sp>
      <p:sp>
        <p:nvSpPr>
          <p:cNvPr id="1884162" name="文本占位符 1884161"/>
          <p:cNvSpPr>
            <a:spLocks noGrp="1"/>
          </p:cNvSpPr>
          <p:nvPr/>
        </p:nvSpPr>
        <p:spPr>
          <a:xfrm>
            <a:off x="2154555" y="1106488"/>
            <a:ext cx="7877175" cy="18145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E5D2F"/>
              </a:buClr>
              <a:buBlip>
                <a:blip r:embed="rId3"/>
              </a:buBlip>
            </a:pP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例：在区间</a:t>
            </a:r>
            <a:r>
              <a:rPr lang="en-US" altLang="zh-CN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(-1,2)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上随机取一数</a:t>
            </a:r>
            <a:r>
              <a:rPr lang="en-US" altLang="zh-CN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，试写出</a:t>
            </a:r>
            <a:r>
              <a:rPr lang="en-US" altLang="zh-CN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的概率</a:t>
            </a:r>
          </a:p>
          <a:p>
            <a:pPr>
              <a:buClr>
                <a:srgbClr val="5E5D2F"/>
              </a:buClr>
              <a:buNone/>
            </a:pP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		密度。并求	     的值；</a:t>
            </a:r>
          </a:p>
          <a:p>
            <a:pPr>
              <a:buClr>
                <a:srgbClr val="5E5D2F"/>
              </a:buClr>
              <a:buNone/>
            </a:pP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		若在该区间上随机取</a:t>
            </a:r>
            <a:r>
              <a:rPr lang="en-US" altLang="zh-CN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10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个数，求</a:t>
            </a:r>
            <a:r>
              <a:rPr lang="en-US" altLang="zh-CN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10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个数中恰有</a:t>
            </a:r>
          </a:p>
          <a:p>
            <a:pPr>
              <a:buClr>
                <a:srgbClr val="5E5D2F"/>
              </a:buClr>
              <a:buNone/>
            </a:pP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		两个数大于</a:t>
            </a:r>
            <a:r>
              <a:rPr lang="en-US" altLang="zh-CN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0</a:t>
            </a:r>
            <a:r>
              <a:rPr lang="zh-CN" altLang="en-US" sz="24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的概率。</a:t>
            </a:r>
            <a:endParaRPr lang="zh-CN" altLang="en-US" sz="2400" dirty="0">
              <a:solidFill>
                <a:srgbClr val="1E116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884163" name="对象 1884162"/>
          <p:cNvGraphicFramePr/>
          <p:nvPr/>
        </p:nvGraphicFramePr>
        <p:xfrm>
          <a:off x="6915468" y="3098800"/>
          <a:ext cx="232727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r:id="rId4" imgW="1612265" imgH="660400" progId="Equation.DSMT4">
                  <p:embed/>
                </p:oleObj>
              </mc:Choice>
              <mc:Fallback>
                <p:oleObj r:id="rId4" imgW="1612265" imgH="660400" progId="Equation.DSMT4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15468" y="3098800"/>
                        <a:ext cx="2327275" cy="954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164" name="对象 1884163"/>
          <p:cNvGraphicFramePr/>
          <p:nvPr/>
        </p:nvGraphicFramePr>
        <p:xfrm>
          <a:off x="3156268" y="4095750"/>
          <a:ext cx="1509712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r:id="rId6" imgW="913765" imgH="393700" progId="Equation.DSMT4">
                  <p:embed/>
                </p:oleObj>
              </mc:Choice>
              <mc:Fallback>
                <p:oleObj r:id="rId6" imgW="913765" imgH="393700" progId="Equation.DSMT4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56268" y="4095750"/>
                        <a:ext cx="1509712" cy="649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165" name="对象 1884164"/>
          <p:cNvGraphicFramePr/>
          <p:nvPr/>
        </p:nvGraphicFramePr>
        <p:xfrm>
          <a:off x="3210243" y="5445125"/>
          <a:ext cx="169703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6" r:id="rId8" imgW="774065" imgH="393700" progId="Equation.DSMT4">
                  <p:embed/>
                </p:oleObj>
              </mc:Choice>
              <mc:Fallback>
                <p:oleObj r:id="rId8" imgW="774065" imgH="393700" progId="Equation.DSMT4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10243" y="5445125"/>
                        <a:ext cx="1697037" cy="862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166" name="对象 1884165"/>
          <p:cNvGraphicFramePr/>
          <p:nvPr/>
        </p:nvGraphicFramePr>
        <p:xfrm>
          <a:off x="4999355" y="5400675"/>
          <a:ext cx="3316288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r:id="rId10" imgW="1739900" imgH="469900" progId="Equation.DSMT4">
                  <p:embed/>
                </p:oleObj>
              </mc:Choice>
              <mc:Fallback>
                <p:oleObj r:id="rId10" imgW="1739900" imgH="469900" progId="Equation.DSMT4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99355" y="5400675"/>
                        <a:ext cx="3316288" cy="893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167" name="对象 1884166"/>
          <p:cNvGraphicFramePr/>
          <p:nvPr/>
        </p:nvGraphicFramePr>
        <p:xfrm>
          <a:off x="4723130" y="1663700"/>
          <a:ext cx="9239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8" r:id="rId12" imgW="608965" imgH="203200" progId="Equation.DSMT4">
                  <p:embed/>
                </p:oleObj>
              </mc:Choice>
              <mc:Fallback>
                <p:oleObj r:id="rId12" imgW="608965" imgH="203200" progId="Equation.DSMT4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723130" y="1663700"/>
                        <a:ext cx="923925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168" name="矩形 1884167"/>
          <p:cNvSpPr/>
          <p:nvPr/>
        </p:nvSpPr>
        <p:spPr>
          <a:xfrm>
            <a:off x="2306955" y="3292475"/>
            <a:ext cx="7877175" cy="584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latinLnBrk="1">
              <a:buClr>
                <a:schemeClr val="bg1"/>
              </a:buClr>
            </a:pPr>
            <a:r>
              <a:rPr lang="en-US" altLang="zh-CN" dirty="0">
                <a:solidFill>
                  <a:srgbClr val="5E5D2F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	</a:t>
            </a:r>
            <a:r>
              <a:rPr lang="zh-CN" altLang="en-US" dirty="0">
                <a:solidFill>
                  <a:srgbClr val="5E5D2F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解：</a:t>
            </a:r>
            <a:r>
              <a:rPr lang="en-US" altLang="zh-CN" dirty="0">
                <a:solidFill>
                  <a:srgbClr val="5E5D2F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X</a:t>
            </a:r>
            <a:r>
              <a:rPr lang="zh-CN" altLang="en-US" dirty="0">
                <a:solidFill>
                  <a:srgbClr val="5E5D2F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在区间</a:t>
            </a:r>
            <a:r>
              <a:rPr lang="en-US" altLang="zh-CN" dirty="0">
                <a:solidFill>
                  <a:srgbClr val="5E5D2F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(-1,2)</a:t>
            </a:r>
            <a:r>
              <a:rPr lang="zh-CN" altLang="en-US" dirty="0">
                <a:solidFill>
                  <a:srgbClr val="5E5D2F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上均匀分布		</a:t>
            </a:r>
            <a:endParaRPr lang="zh-CN" altLang="en-US" dirty="0">
              <a:solidFill>
                <a:srgbClr val="5E5D2F"/>
              </a:solidFill>
              <a:latin typeface="-쉬리M" pitchFamily="18" charset="-127"/>
              <a:ea typeface="-쉬리M" pitchFamily="18" charset="-127"/>
            </a:endParaRPr>
          </a:p>
        </p:txBody>
      </p:sp>
      <p:sp>
        <p:nvSpPr>
          <p:cNvPr id="1884169" name="矩形 1884168"/>
          <p:cNvSpPr/>
          <p:nvPr/>
        </p:nvSpPr>
        <p:spPr>
          <a:xfrm>
            <a:off x="2306955" y="4151313"/>
            <a:ext cx="7877175" cy="5095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latinLnBrk="1">
              <a:buClr>
                <a:schemeClr val="bg1"/>
              </a:buClr>
            </a:pPr>
            <a:r>
              <a:rPr lang="en-US" altLang="zh-CN" dirty="0">
                <a:solidFill>
                  <a:srgbClr val="5E5D2F"/>
                </a:solidFill>
                <a:latin typeface="宋体" panose="02010600030101010101" pitchFamily="2" charset="-122"/>
              </a:rPr>
              <a:t>	                   </a:t>
            </a:r>
            <a:r>
              <a:rPr lang="zh-CN" altLang="en-US" dirty="0">
                <a:solidFill>
                  <a:srgbClr val="5E5D2F"/>
                </a:solidFill>
                <a:latin typeface="宋体" panose="02010600030101010101" pitchFamily="2" charset="-122"/>
              </a:rPr>
              <a:t>设</a:t>
            </a:r>
            <a:r>
              <a:rPr lang="en-US" altLang="zh-CN" dirty="0">
                <a:solidFill>
                  <a:srgbClr val="5E5D2F"/>
                </a:solidFill>
                <a:latin typeface="宋体" panose="02010600030101010101" pitchFamily="2" charset="-122"/>
              </a:rPr>
              <a:t>10</a:t>
            </a:r>
            <a:r>
              <a:rPr lang="zh-CN" altLang="en-US" dirty="0">
                <a:solidFill>
                  <a:srgbClr val="5E5D2F"/>
                </a:solidFill>
                <a:latin typeface="宋体" panose="02010600030101010101" pitchFamily="2" charset="-122"/>
              </a:rPr>
              <a:t>个数中有</a:t>
            </a:r>
            <a:r>
              <a:rPr lang="en-US" altLang="zh-CN" dirty="0">
                <a:solidFill>
                  <a:srgbClr val="5E5D2F"/>
                </a:solidFill>
                <a:latin typeface="宋体" panose="02010600030101010101" pitchFamily="2" charset="-122"/>
              </a:rPr>
              <a:t>Y</a:t>
            </a:r>
            <a:r>
              <a:rPr lang="zh-CN" altLang="en-US" dirty="0">
                <a:solidFill>
                  <a:srgbClr val="5E5D2F"/>
                </a:solidFill>
                <a:latin typeface="宋体" panose="02010600030101010101" pitchFamily="2" charset="-122"/>
              </a:rPr>
              <a:t>个数大于</a:t>
            </a:r>
            <a:r>
              <a:rPr lang="en-US" altLang="zh-CN">
                <a:solidFill>
                  <a:srgbClr val="5E5D2F"/>
                </a:solidFill>
                <a:latin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rgbClr val="5E5D2F"/>
                </a:solidFill>
                <a:latin typeface="宋体" panose="02010600030101010101" pitchFamily="2" charset="-122"/>
                <a:ea typeface="-쉬리M" pitchFamily="18" charset="-127"/>
              </a:rPr>
              <a:t>，</a:t>
            </a:r>
            <a:endParaRPr lang="zh-CN" altLang="en-US" dirty="0">
              <a:solidFill>
                <a:srgbClr val="5E5D2F"/>
              </a:solidFill>
              <a:latin typeface="-쉬리M" pitchFamily="18" charset="-127"/>
              <a:ea typeface="-쉬리M" pitchFamily="18" charset="-127"/>
            </a:endParaRPr>
          </a:p>
        </p:txBody>
      </p:sp>
      <p:sp>
        <p:nvSpPr>
          <p:cNvPr id="1884170" name="矩形 1884169"/>
          <p:cNvSpPr/>
          <p:nvPr/>
        </p:nvSpPr>
        <p:spPr>
          <a:xfrm>
            <a:off x="2306955" y="4991100"/>
            <a:ext cx="7877175" cy="5461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latinLnBrk="1">
              <a:buClr>
                <a:schemeClr val="bg1"/>
              </a:buClr>
            </a:pPr>
            <a:r>
              <a:rPr lang="en-US" altLang="zh-CN" dirty="0">
                <a:solidFill>
                  <a:srgbClr val="5E5D2F"/>
                </a:solidFill>
                <a:latin typeface="宋体" panose="02010600030101010101" pitchFamily="2" charset="-122"/>
                <a:ea typeface="-쉬리M" pitchFamily="18" charset="-127"/>
              </a:rPr>
              <a:t>		</a:t>
            </a:r>
            <a:r>
              <a:rPr lang="zh-CN" altLang="en-US" dirty="0">
                <a:solidFill>
                  <a:srgbClr val="5E5D2F"/>
                </a:solidFill>
                <a:latin typeface="宋体" panose="02010600030101010101" pitchFamily="2" charset="-122"/>
                <a:ea typeface="-쉬리M" pitchFamily="18" charset="-127"/>
              </a:rPr>
              <a:t>则：</a:t>
            </a:r>
            <a:endParaRPr lang="zh-CN" altLang="en-US" dirty="0">
              <a:solidFill>
                <a:srgbClr val="5E5D2F"/>
              </a:solidFill>
              <a:latin typeface="-쉬리M" pitchFamily="18" charset="-127"/>
              <a:ea typeface="-쉬리M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8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88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84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84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84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84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8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8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68" grpId="0"/>
      <p:bldP spid="1884169" grpId="0"/>
      <p:bldP spid="188417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87450" y="1023620"/>
            <a:ext cx="10330815" cy="540702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9349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连续型随机变量</a:t>
            </a:r>
          </a:p>
        </p:txBody>
      </p:sp>
      <p:sp>
        <p:nvSpPr>
          <p:cNvPr id="415747" name="文本占位符 415746"/>
          <p:cNvSpPr>
            <a:spLocks noGrp="1"/>
          </p:cNvSpPr>
          <p:nvPr/>
        </p:nvSpPr>
        <p:spPr>
          <a:xfrm>
            <a:off x="2485708" y="1085215"/>
            <a:ext cx="7599362" cy="26146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5305" indent="-535305" defTabSz="0">
              <a:buClr>
                <a:schemeClr val="accent2"/>
              </a:buClr>
              <a:buFont typeface="Wingdings" panose="05000000000000000000" pitchFamily="2" charset="2"/>
              <a:buChar char="ü"/>
              <a:tabLst>
                <a:tab pos="535305" algn="l"/>
              </a:tabLst>
            </a:pPr>
            <a:r>
              <a:rPr lang="zh-CN" altLang="en-US" sz="2800" dirty="0">
                <a:ea typeface="宋体" panose="02010600030101010101" pitchFamily="2" charset="-122"/>
              </a:rPr>
              <a:t>指数分布</a:t>
            </a:r>
          </a:p>
          <a:p>
            <a:pPr marL="535305" indent="-535305" defTabSz="0">
              <a:buClr>
                <a:srgbClr val="FF9900"/>
              </a:buClr>
              <a:buFont typeface="Wingdings" panose="05000000000000000000" pitchFamily="2" charset="2"/>
              <a:buNone/>
              <a:tabLst>
                <a:tab pos="535305" algn="l"/>
              </a:tabLst>
            </a:pPr>
            <a:r>
              <a:rPr lang="zh-CN" altLang="en-US" sz="2800" dirty="0">
                <a:ea typeface="宋体" panose="02010600030101010101" pitchFamily="2" charset="-122"/>
              </a:rPr>
              <a:t>定义：设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ea typeface="宋体" panose="02010600030101010101" pitchFamily="2" charset="-122"/>
              </a:rPr>
              <a:t>的概率密度为</a:t>
            </a:r>
          </a:p>
          <a:p>
            <a:pPr marL="535305" indent="-535305" defTabSz="0">
              <a:buClr>
                <a:srgbClr val="FF9900"/>
              </a:buClr>
              <a:buFont typeface="Wingdings" panose="05000000000000000000" pitchFamily="2" charset="2"/>
              <a:buNone/>
              <a:tabLst>
                <a:tab pos="535305" algn="l"/>
              </a:tabLst>
            </a:pPr>
            <a:r>
              <a:rPr lang="zh-CN" altLang="en-US" sz="2800" dirty="0">
                <a:ea typeface="宋体" panose="02010600030101010101" pitchFamily="2" charset="-122"/>
              </a:rPr>
              <a:t>	其中</a:t>
            </a:r>
            <a:r>
              <a:rPr lang="el-GR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λ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&gt;0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为常数，则称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服从参数为</a:t>
            </a:r>
            <a:r>
              <a:rPr lang="el-GR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λ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指数分布</a:t>
            </a:r>
            <a:r>
              <a:rPr lang="zh-CN" altLang="en-US" sz="2800" dirty="0">
                <a:solidFill>
                  <a:srgbClr val="33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记为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5748" name="对象 415747"/>
          <p:cNvGraphicFramePr/>
          <p:nvPr/>
        </p:nvGraphicFramePr>
        <p:xfrm>
          <a:off x="6355398" y="1221740"/>
          <a:ext cx="28194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2" r:id="rId3" imgW="1282065" imgH="482600" progId="Equation.DSMT4">
                  <p:embed/>
                </p:oleObj>
              </mc:Choice>
              <mc:Fallback>
                <p:oleObj r:id="rId3" imgW="1282065" imgH="482600" progId="Equation.DSMT4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55398" y="1221740"/>
                        <a:ext cx="2819400" cy="10604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1" name="对象 415750"/>
          <p:cNvGraphicFramePr/>
          <p:nvPr/>
        </p:nvGraphicFramePr>
        <p:xfrm>
          <a:off x="4998085" y="2517458"/>
          <a:ext cx="18859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3" r:id="rId5" imgW="634365" imgH="203200" progId="Equation.DSMT4">
                  <p:embed/>
                </p:oleObj>
              </mc:Choice>
              <mc:Fallback>
                <p:oleObj r:id="rId5" imgW="634365" imgH="203200" progId="Equation.DSMT4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98085" y="2517458"/>
                        <a:ext cx="1885950" cy="6032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4" name="对象 415753"/>
          <p:cNvGraphicFramePr/>
          <p:nvPr/>
        </p:nvGraphicFramePr>
        <p:xfrm>
          <a:off x="4358958" y="3077528"/>
          <a:ext cx="3163887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4" r:id="rId7" imgW="1409065" imgH="482600" progId="Equation.DSMT4">
                  <p:embed/>
                </p:oleObj>
              </mc:Choice>
              <mc:Fallback>
                <p:oleObj r:id="rId7" imgW="1409065" imgH="482600" progId="Equation.DSMT4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58958" y="3077528"/>
                        <a:ext cx="3163887" cy="108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55" name="燕尾形箭头 415754"/>
          <p:cNvSpPr/>
          <p:nvPr/>
        </p:nvSpPr>
        <p:spPr>
          <a:xfrm>
            <a:off x="3582035" y="4320540"/>
            <a:ext cx="496888" cy="247650"/>
          </a:xfrm>
          <a:prstGeom prst="notchedRightArrow">
            <a:avLst>
              <a:gd name="adj1" fmla="val 50000"/>
              <a:gd name="adj2" fmla="val 50160"/>
            </a:avLst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15756" name="对象 415755"/>
          <p:cNvGraphicFramePr/>
          <p:nvPr/>
        </p:nvGraphicFramePr>
        <p:xfrm>
          <a:off x="3233420" y="4883150"/>
          <a:ext cx="28987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5" r:id="rId9" imgW="1295400" imgH="228600" progId="Equation.DSMT4">
                  <p:embed/>
                </p:oleObj>
              </mc:Choice>
              <mc:Fallback>
                <p:oleObj r:id="rId9" imgW="1295400" imgH="228600" progId="Equation.DSMT4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33420" y="4883150"/>
                        <a:ext cx="2898775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57" name="Litebulb"/>
          <p:cNvSpPr>
            <a:spLocks noEditPoints="1"/>
          </p:cNvSpPr>
          <p:nvPr/>
        </p:nvSpPr>
        <p:spPr>
          <a:xfrm>
            <a:off x="2350770" y="1704340"/>
            <a:ext cx="188913" cy="261938"/>
          </a:xfrm>
          <a:custGeom>
            <a:avLst/>
            <a:gdLst>
              <a:gd name="txL" fmla="*/ 3556 w 21600"/>
              <a:gd name="txT" fmla="*/ 2188 h 21600"/>
              <a:gd name="txR" fmla="*/ 18277 w 21600"/>
              <a:gd name="txB" fmla="*/ 9282 h 21600"/>
            </a:gdLst>
            <a:ahLst/>
            <a:cxnLst>
              <a:cxn ang="0">
                <a:pos x="10800" y="0"/>
              </a:cxn>
              <a:cxn ang="0">
                <a:pos x="21600" y="7782"/>
              </a:cxn>
              <a:cxn ang="0">
                <a:pos x="0" y="7782"/>
              </a:cxn>
              <a:cxn ang="0">
                <a:pos x="10800" y="21600"/>
              </a:cxn>
            </a:cxnLst>
            <a:rect l="txL" t="txT" r="txR" b="txB"/>
            <a:pathLst>
              <a:path w="21600" h="2160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5758" name="燕尾形箭头 415757"/>
          <p:cNvSpPr/>
          <p:nvPr/>
        </p:nvSpPr>
        <p:spPr>
          <a:xfrm>
            <a:off x="3654743" y="3495358"/>
            <a:ext cx="496887" cy="247650"/>
          </a:xfrm>
          <a:prstGeom prst="notchedRightArrow">
            <a:avLst>
              <a:gd name="adj1" fmla="val 50000"/>
              <a:gd name="adj2" fmla="val 50160"/>
            </a:avLst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15761" name="对象 415760"/>
          <p:cNvGraphicFramePr/>
          <p:nvPr/>
        </p:nvGraphicFramePr>
        <p:xfrm>
          <a:off x="6131878" y="4678363"/>
          <a:ext cx="21590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6" r:id="rId11" imgW="964565" imgH="431800" progId="Equation.DSMT4">
                  <p:embed/>
                </p:oleObj>
              </mc:Choice>
              <mc:Fallback>
                <p:oleObj r:id="rId11" imgW="964565" imgH="431800" progId="Equation.DSMT4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31878" y="4678363"/>
                        <a:ext cx="2159000" cy="869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62" name="对象 415761"/>
          <p:cNvGraphicFramePr/>
          <p:nvPr/>
        </p:nvGraphicFramePr>
        <p:xfrm>
          <a:off x="3654743" y="5487035"/>
          <a:ext cx="27273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7" r:id="rId13" imgW="1218565" imgH="431800" progId="Equation.DSMT4">
                  <p:embed/>
                </p:oleObj>
              </mc:Choice>
              <mc:Fallback>
                <p:oleObj r:id="rId13" imgW="1218565" imgH="431800" progId="Equation.DSMT4">
                  <p:embed/>
                  <p:pic>
                    <p:nvPicPr>
                      <p:cNvPr id="0" name="图片 328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54743" y="5487035"/>
                        <a:ext cx="2727325" cy="869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64" name="对象 415763"/>
          <p:cNvGraphicFramePr/>
          <p:nvPr/>
        </p:nvGraphicFramePr>
        <p:xfrm>
          <a:off x="6499543" y="5716905"/>
          <a:ext cx="15906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8" r:id="rId15" imgW="710565" imgH="203200" progId="Equation.DSMT4">
                  <p:embed/>
                </p:oleObj>
              </mc:Choice>
              <mc:Fallback>
                <p:oleObj r:id="rId15" imgW="710565" imgH="203200" progId="Equation.DSMT4">
                  <p:embed/>
                  <p:pic>
                    <p:nvPicPr>
                      <p:cNvPr id="0" name="图片 330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99543" y="5716905"/>
                        <a:ext cx="1590675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65" name="矩形 415764"/>
          <p:cNvSpPr/>
          <p:nvPr/>
        </p:nvSpPr>
        <p:spPr>
          <a:xfrm>
            <a:off x="2619058" y="4160203"/>
            <a:ext cx="7599362" cy="8429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535305" indent="-535305" defTabSz="0" latinLnBrk="1">
              <a:buClr>
                <a:srgbClr val="FF9900"/>
              </a:buClr>
              <a:buFont typeface="Wingdings" panose="05000000000000000000" pitchFamily="2" charset="2"/>
              <a:buNone/>
              <a:tabLst>
                <a:tab pos="535305" algn="l"/>
              </a:tabLst>
            </a:pPr>
            <a:r>
              <a:rPr lang="en-US" altLang="zh-CN" sz="2800" dirty="0">
                <a:solidFill>
                  <a:srgbClr val="5E5D2F"/>
                </a:solidFill>
                <a:latin typeface="宋体" panose="02010600030101010101" pitchFamily="2" charset="-122"/>
              </a:rPr>
              <a:t>		     X</a:t>
            </a:r>
            <a:r>
              <a:rPr lang="zh-CN" altLang="en-US" sz="2800" dirty="0">
                <a:solidFill>
                  <a:srgbClr val="5E5D2F"/>
                </a:solidFill>
                <a:latin typeface="宋体" panose="02010600030101010101" pitchFamily="2" charset="-122"/>
              </a:rPr>
              <a:t>具有如下的无记忆性：</a:t>
            </a:r>
            <a:endParaRPr lang="zh-CN" altLang="el-GR" sz="2800">
              <a:solidFill>
                <a:srgbClr val="5E5D2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5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6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76655" y="879475"/>
            <a:ext cx="10330815" cy="552513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9349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连续型随机变量</a:t>
            </a:r>
          </a:p>
        </p:txBody>
      </p:sp>
      <p:sp>
        <p:nvSpPr>
          <p:cNvPr id="418818" name="标题 418817"/>
          <p:cNvSpPr>
            <a:spLocks noGrp="1"/>
          </p:cNvSpPr>
          <p:nvPr/>
        </p:nvSpPr>
        <p:spPr>
          <a:xfrm>
            <a:off x="2637790" y="880110"/>
            <a:ext cx="7620000" cy="34480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rgbClr val="2E5C0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800" dirty="0">
                <a:ea typeface="宋体" panose="02010600030101010101" pitchFamily="2" charset="-122"/>
              </a:rPr>
              <a:t>   </a:t>
            </a:r>
            <a:r>
              <a:rPr lang="zh-CN" altLang="en-US" sz="2800" dirty="0">
                <a:ea typeface="宋体" panose="02010600030101010101" pitchFamily="2" charset="-122"/>
              </a:rPr>
              <a:t>正态分布</a:t>
            </a:r>
          </a:p>
        </p:txBody>
      </p:sp>
      <p:sp>
        <p:nvSpPr>
          <p:cNvPr id="418819" name="文本占位符 418818"/>
          <p:cNvSpPr>
            <a:spLocks noGrp="1"/>
          </p:cNvSpPr>
          <p:nvPr/>
        </p:nvSpPr>
        <p:spPr>
          <a:xfrm>
            <a:off x="2725420" y="1224280"/>
            <a:ext cx="7794625" cy="5283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1880" indent="-1071880">
              <a:buNone/>
            </a:pPr>
            <a:r>
              <a:rPr lang="zh-CN" altLang="en-US" sz="2800" dirty="0">
                <a:solidFill>
                  <a:srgbClr val="FB23F6"/>
                </a:solidFill>
                <a:ea typeface="宋体" panose="02010600030101010101" pitchFamily="2" charset="-122"/>
              </a:rPr>
              <a:t>定义：</a:t>
            </a:r>
            <a:r>
              <a:rPr lang="zh-CN" altLang="en-US" sz="2800" dirty="0">
                <a:ea typeface="宋体" panose="02010600030101010101" pitchFamily="2" charset="-122"/>
              </a:rPr>
              <a:t>设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ea typeface="宋体" panose="02010600030101010101" pitchFamily="2" charset="-122"/>
              </a:rPr>
              <a:t>的概率密度为</a:t>
            </a:r>
          </a:p>
          <a:p>
            <a:pPr marL="1071880" indent="-1071880">
              <a:buNone/>
            </a:pPr>
            <a:r>
              <a:rPr lang="zh-CN" altLang="en-US" sz="2800" dirty="0">
                <a:ea typeface="宋体" panose="02010600030101010101" pitchFamily="2" charset="-122"/>
              </a:rPr>
              <a:t>	其中</a:t>
            </a:r>
            <a:r>
              <a:rPr lang="zh-CN" altLang="en-US" sz="2800" dirty="0"/>
              <a:t>     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800" dirty="0">
                <a:ea typeface="宋体" panose="02010600030101010101" pitchFamily="2" charset="-122"/>
              </a:rPr>
              <a:t>为常数，称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ea typeface="宋体" panose="02010600030101010101" pitchFamily="2" charset="-122"/>
              </a:rPr>
              <a:t>服从参数为</a:t>
            </a:r>
          </a:p>
          <a:p>
            <a:pPr marL="1071880" indent="-1071880">
              <a:buNone/>
            </a:pPr>
            <a:r>
              <a:rPr lang="zh-CN" altLang="en-US" sz="2800">
                <a:ea typeface="宋体" panose="02010600030101010101" pitchFamily="2" charset="-122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</a:rPr>
              <a:t>           </a:t>
            </a:r>
            <a:r>
              <a:rPr lang="zh-CN" altLang="en-US" sz="2800" dirty="0">
                <a:ea typeface="宋体" panose="02010600030101010101" pitchFamily="2" charset="-122"/>
              </a:rPr>
              <a:t>的正态分布</a:t>
            </a:r>
            <a:r>
              <a:rPr lang="en-US" altLang="zh-CN" sz="2800">
                <a:ea typeface="宋体" panose="02010600030101010101" pitchFamily="2" charset="-122"/>
              </a:rPr>
              <a:t>(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Gauss</a:t>
            </a:r>
            <a:r>
              <a:rPr lang="zh-CN" altLang="en-US" sz="2800" dirty="0">
                <a:ea typeface="宋体" panose="02010600030101010101" pitchFamily="2" charset="-122"/>
              </a:rPr>
              <a:t>分布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ea typeface="宋体" panose="02010600030101010101" pitchFamily="2" charset="-122"/>
              </a:rPr>
              <a:t>，</a:t>
            </a:r>
          </a:p>
          <a:p>
            <a:pPr marL="1071880" indent="-1071880">
              <a:buNone/>
            </a:pPr>
            <a:r>
              <a:rPr lang="zh-CN" altLang="en-US" sz="2800" dirty="0">
                <a:ea typeface="宋体" panose="02010600030101010101" pitchFamily="2" charset="-122"/>
              </a:rPr>
              <a:t>	记为</a:t>
            </a:r>
          </a:p>
          <a:p>
            <a:pPr marL="1071880" indent="-1071880">
              <a:buNone/>
            </a:pPr>
            <a:r>
              <a:rPr lang="zh-CN" altLang="en-US" sz="2800" dirty="0">
                <a:ea typeface="宋体" panose="02010600030101010101" pitchFamily="2" charset="-122"/>
              </a:rPr>
              <a:t>可以验算：</a:t>
            </a:r>
            <a:endParaRPr lang="zh-CN" altLang="el-GR" sz="2800">
              <a:ea typeface="宋体" panose="02010600030101010101" pitchFamily="2" charset="-122"/>
            </a:endParaRPr>
          </a:p>
        </p:txBody>
      </p:sp>
      <p:graphicFrame>
        <p:nvGraphicFramePr>
          <p:cNvPr id="418822" name="对象 418821"/>
          <p:cNvGraphicFramePr/>
          <p:nvPr/>
        </p:nvGraphicFramePr>
        <p:xfrm>
          <a:off x="6450648" y="879475"/>
          <a:ext cx="4275137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8" r:id="rId3" imgW="2284730" imgH="482600" progId="Equation.DSMT4">
                  <p:embed/>
                </p:oleObj>
              </mc:Choice>
              <mc:Fallback>
                <p:oleObj r:id="rId3" imgW="2284730" imgH="482600" progId="Equation.DSMT4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50648" y="879475"/>
                        <a:ext cx="4275137" cy="10080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4" name="对象 418823"/>
          <p:cNvGraphicFramePr/>
          <p:nvPr/>
        </p:nvGraphicFramePr>
        <p:xfrm>
          <a:off x="4615498" y="2741613"/>
          <a:ext cx="20923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9" r:id="rId5" imgW="901065" imgH="228600" progId="Equation.DSMT4">
                  <p:embed/>
                </p:oleObj>
              </mc:Choice>
              <mc:Fallback>
                <p:oleObj r:id="rId5" imgW="901065" imgH="228600" progId="Equation.DSMT4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15498" y="2741613"/>
                        <a:ext cx="2092325" cy="5302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6" name="对象 418825"/>
          <p:cNvGraphicFramePr/>
          <p:nvPr/>
        </p:nvGraphicFramePr>
        <p:xfrm>
          <a:off x="4434682" y="3213735"/>
          <a:ext cx="186182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0" r:id="rId7" imgW="901065" imgH="330200" progId="Equation.DSMT4">
                  <p:embed/>
                </p:oleObj>
              </mc:Choice>
              <mc:Fallback>
                <p:oleObj r:id="rId7" imgW="901065" imgH="330200" progId="Equation.DSMT4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34682" y="3213735"/>
                        <a:ext cx="1861820" cy="68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7" name="对象 418826"/>
          <p:cNvGraphicFramePr/>
          <p:nvPr/>
        </p:nvGraphicFramePr>
        <p:xfrm>
          <a:off x="2839403" y="4197350"/>
          <a:ext cx="177641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1" r:id="rId9" imgW="926465" imgH="330200" progId="Equation.DSMT4">
                  <p:embed/>
                </p:oleObj>
              </mc:Choice>
              <mc:Fallback>
                <p:oleObj r:id="rId9" imgW="926465" imgH="330200" progId="Equation.DSMT4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39403" y="4197350"/>
                        <a:ext cx="1776412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8" name="对象 418827"/>
          <p:cNvGraphicFramePr/>
          <p:nvPr/>
        </p:nvGraphicFramePr>
        <p:xfrm>
          <a:off x="2787015" y="4805363"/>
          <a:ext cx="17510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2" r:id="rId11" imgW="1053465" imgH="405765" progId="Equation.DSMT4">
                  <p:embed/>
                </p:oleObj>
              </mc:Choice>
              <mc:Fallback>
                <p:oleObj r:id="rId11" imgW="1053465" imgH="405765" progId="Equation.DSMT4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87015" y="4805363"/>
                        <a:ext cx="1751013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30" name="Litebulb"/>
          <p:cNvSpPr>
            <a:spLocks noEditPoints="1"/>
          </p:cNvSpPr>
          <p:nvPr/>
        </p:nvSpPr>
        <p:spPr>
          <a:xfrm>
            <a:off x="2567940" y="1108075"/>
            <a:ext cx="188913" cy="246063"/>
          </a:xfrm>
          <a:custGeom>
            <a:avLst/>
            <a:gdLst>
              <a:gd name="txL" fmla="*/ 3556 w 21600"/>
              <a:gd name="txT" fmla="*/ 2188 h 21600"/>
              <a:gd name="txR" fmla="*/ 18277 w 21600"/>
              <a:gd name="txB" fmla="*/ 9282 h 21600"/>
            </a:gdLst>
            <a:ahLst/>
            <a:cxnLst>
              <a:cxn ang="0">
                <a:pos x="10800" y="0"/>
              </a:cxn>
              <a:cxn ang="0">
                <a:pos x="21600" y="7782"/>
              </a:cxn>
              <a:cxn ang="0">
                <a:pos x="0" y="7782"/>
              </a:cxn>
              <a:cxn ang="0">
                <a:pos x="10800" y="21600"/>
              </a:cxn>
            </a:cxnLst>
            <a:rect l="txL" t="txT" r="txR" b="txB"/>
            <a:pathLst>
              <a:path w="21600" h="2160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18832" name="对象 418831"/>
          <p:cNvGraphicFramePr/>
          <p:nvPr/>
        </p:nvGraphicFramePr>
        <p:xfrm>
          <a:off x="4531678" y="3978275"/>
          <a:ext cx="2894012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3" r:id="rId13" imgW="1510665" imgH="520700" progId="Equation.DSMT4">
                  <p:embed/>
                </p:oleObj>
              </mc:Choice>
              <mc:Fallback>
                <p:oleObj r:id="rId13" imgW="1510665" imgH="520700" progId="Equation.DSMT4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31678" y="3978275"/>
                        <a:ext cx="2894012" cy="996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33" name="对象 418832"/>
          <p:cNvGraphicFramePr/>
          <p:nvPr/>
        </p:nvGraphicFramePr>
        <p:xfrm>
          <a:off x="7519353" y="4075113"/>
          <a:ext cx="2043112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4" r:id="rId15" imgW="1066800" imgH="469900" progId="Equation.DSMT4">
                  <p:embed/>
                </p:oleObj>
              </mc:Choice>
              <mc:Fallback>
                <p:oleObj r:id="rId15" imgW="1066800" imgH="469900" progId="Equation.DSMT4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519353" y="4075113"/>
                        <a:ext cx="2043112" cy="900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35" name="对象 418834"/>
          <p:cNvGraphicFramePr/>
          <p:nvPr/>
        </p:nvGraphicFramePr>
        <p:xfrm>
          <a:off x="2890203" y="5580063"/>
          <a:ext cx="2384425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5" r:id="rId17" imgW="1434465" imgH="482600" progId="Equation.DSMT4">
                  <p:embed/>
                </p:oleObj>
              </mc:Choice>
              <mc:Fallback>
                <p:oleObj r:id="rId17" imgW="1434465" imgH="482600" progId="Equation.DSMT4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90203" y="5580063"/>
                        <a:ext cx="2384425" cy="855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36" name="对象 418835"/>
          <p:cNvGraphicFramePr/>
          <p:nvPr/>
        </p:nvGraphicFramePr>
        <p:xfrm>
          <a:off x="5339715" y="5573713"/>
          <a:ext cx="20050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6" r:id="rId19" imgW="1205230" imgH="405765" progId="Equation.DSMT4">
                  <p:embed/>
                </p:oleObj>
              </mc:Choice>
              <mc:Fallback>
                <p:oleObj r:id="rId19" imgW="1205230" imgH="405765" progId="Equation.DSMT4">
                  <p:embed/>
                  <p:pic>
                    <p:nvPicPr>
                      <p:cNvPr id="0" name="图片 331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339715" y="5573713"/>
                        <a:ext cx="2005013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37" name="对象 418836"/>
          <p:cNvGraphicFramePr/>
          <p:nvPr/>
        </p:nvGraphicFramePr>
        <p:xfrm>
          <a:off x="7508240" y="5773738"/>
          <a:ext cx="12446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7" r:id="rId21" imgW="749300" imgH="228600" progId="Equation.DSMT4">
                  <p:embed/>
                </p:oleObj>
              </mc:Choice>
              <mc:Fallback>
                <p:oleObj r:id="rId21" imgW="749300" imgH="228600" progId="Equation.DSMT4">
                  <p:embed/>
                  <p:pic>
                    <p:nvPicPr>
                      <p:cNvPr id="0" name="图片 330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508240" y="5773738"/>
                        <a:ext cx="12446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38" name="对象 418837"/>
          <p:cNvGraphicFramePr/>
          <p:nvPr/>
        </p:nvGraphicFramePr>
        <p:xfrm>
          <a:off x="8792528" y="5692775"/>
          <a:ext cx="18145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8" r:id="rId23" imgW="1091565" imgH="330200" progId="Equation.DSMT4">
                  <p:embed/>
                </p:oleObj>
              </mc:Choice>
              <mc:Fallback>
                <p:oleObj r:id="rId23" imgW="1091565" imgH="330200" progId="Equation.DSMT4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792528" y="5692775"/>
                        <a:ext cx="1814512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40" name="对象 418839"/>
          <p:cNvGraphicFramePr/>
          <p:nvPr/>
        </p:nvGraphicFramePr>
        <p:xfrm>
          <a:off x="4674235" y="1745615"/>
          <a:ext cx="724535" cy="47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" r:id="rId25" imgW="368300" imgH="228600" progId="Equation.DSMT4">
                  <p:embed/>
                </p:oleObj>
              </mc:Choice>
              <mc:Fallback>
                <p:oleObj r:id="rId25" imgW="368300" imgH="228600" progId="Equation.DSMT4">
                  <p:embed/>
                  <p:pic>
                    <p:nvPicPr>
                      <p:cNvPr id="0" name="图片 331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674235" y="1745615"/>
                        <a:ext cx="724535" cy="4749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41" name="对象 418840"/>
          <p:cNvGraphicFramePr/>
          <p:nvPr/>
        </p:nvGraphicFramePr>
        <p:xfrm>
          <a:off x="3980815" y="2248535"/>
          <a:ext cx="940435" cy="49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0" r:id="rId27" imgW="368300" imgH="228600" progId="Equation.DSMT4">
                  <p:embed/>
                </p:oleObj>
              </mc:Choice>
              <mc:Fallback>
                <p:oleObj r:id="rId27" imgW="368300" imgH="228600" progId="Equation.DSMT4">
                  <p:embed/>
                  <p:pic>
                    <p:nvPicPr>
                      <p:cNvPr id="0" name="图片 331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980815" y="2248535"/>
                        <a:ext cx="940435" cy="4933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8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8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2685" y="1030605"/>
            <a:ext cx="10330815" cy="537845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9349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连续型随机变量</a:t>
            </a:r>
          </a:p>
        </p:txBody>
      </p:sp>
      <p:sp>
        <p:nvSpPr>
          <p:cNvPr id="421891" name="文本占位符 421890"/>
          <p:cNvSpPr>
            <a:spLocks noGrp="1"/>
          </p:cNvSpPr>
          <p:nvPr/>
        </p:nvSpPr>
        <p:spPr>
          <a:xfrm>
            <a:off x="2780348" y="3306128"/>
            <a:ext cx="5514975" cy="14589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称μ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为位置参数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决定对称轴位置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l-GR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σ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为尺度参数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决定曲线分散性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  <p:graphicFrame>
        <p:nvGraphicFramePr>
          <p:cNvPr id="421894" name="对象 421893"/>
          <p:cNvGraphicFramePr/>
          <p:nvPr/>
        </p:nvGraphicFramePr>
        <p:xfrm>
          <a:off x="2871470" y="953770"/>
          <a:ext cx="2800350" cy="254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7" r:id="rId3" imgW="1511300" imgH="1371600" progId="Equation.DSMT4">
                  <p:embed/>
                </p:oleObj>
              </mc:Choice>
              <mc:Fallback>
                <p:oleObj r:id="rId3" imgW="1511300" imgH="1371600" progId="Equation.DSMT4">
                  <p:embed/>
                  <p:pic>
                    <p:nvPicPr>
                      <p:cNvPr id="0" name="图片 33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1470" y="953770"/>
                        <a:ext cx="2800350" cy="25415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1951" name="组合 421950"/>
          <p:cNvGrpSpPr/>
          <p:nvPr/>
        </p:nvGrpSpPr>
        <p:grpSpPr>
          <a:xfrm>
            <a:off x="2800985" y="4287838"/>
            <a:ext cx="3011488" cy="2151062"/>
            <a:chOff x="1474" y="1810"/>
            <a:chExt cx="2883" cy="1579"/>
          </a:xfrm>
        </p:grpSpPr>
        <p:sp>
          <p:nvSpPr>
            <p:cNvPr id="421952" name="直接连接符 421951"/>
            <p:cNvSpPr/>
            <p:nvPr/>
          </p:nvSpPr>
          <p:spPr>
            <a:xfrm flipV="1">
              <a:off x="1474" y="3158"/>
              <a:ext cx="2816" cy="0"/>
            </a:xfrm>
            <a:prstGeom prst="line">
              <a:avLst/>
            </a:prstGeom>
            <a:ln w="25400" cap="flat" cmpd="sng">
              <a:solidFill>
                <a:srgbClr val="333300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421953" name="直接连接符 421952"/>
            <p:cNvSpPr/>
            <p:nvPr/>
          </p:nvSpPr>
          <p:spPr>
            <a:xfrm flipV="1">
              <a:off x="1701" y="1888"/>
              <a:ext cx="0" cy="1452"/>
            </a:xfrm>
            <a:prstGeom prst="line">
              <a:avLst/>
            </a:prstGeom>
            <a:ln w="25400" cap="flat" cmpd="sng">
              <a:solidFill>
                <a:srgbClr val="333300"/>
              </a:solidFill>
              <a:prstDash val="solid"/>
              <a:headEnd type="none" w="med" len="med"/>
              <a:tailEnd type="stealth" w="lg" len="med"/>
            </a:ln>
          </p:spPr>
        </p:sp>
        <p:graphicFrame>
          <p:nvGraphicFramePr>
            <p:cNvPr id="421954" name="对象 421953"/>
            <p:cNvGraphicFramePr/>
            <p:nvPr/>
          </p:nvGraphicFramePr>
          <p:xfrm>
            <a:off x="1561" y="3139"/>
            <a:ext cx="130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8" r:id="rId5" imgW="127000" imgH="177165" progId="Equation.DSMT4">
                    <p:embed/>
                  </p:oleObj>
                </mc:Choice>
                <mc:Fallback>
                  <p:oleObj r:id="rId5" imgW="127000" imgH="177165" progId="Equation.DSMT4">
                    <p:embed/>
                    <p:pic>
                      <p:nvPicPr>
                        <p:cNvPr id="0" name="图片 330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61" y="3139"/>
                          <a:ext cx="130" cy="1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1955" name="对象 421954"/>
            <p:cNvGraphicFramePr/>
            <p:nvPr/>
          </p:nvGraphicFramePr>
          <p:xfrm>
            <a:off x="1705" y="1810"/>
            <a:ext cx="377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9" r:id="rId7" imgW="367665" imgH="254000" progId="Equation.DSMT4">
                    <p:embed/>
                  </p:oleObj>
                </mc:Choice>
                <mc:Fallback>
                  <p:oleObj r:id="rId7" imgW="367665" imgH="254000" progId="Equation.DSMT4">
                    <p:embed/>
                    <p:pic>
                      <p:nvPicPr>
                        <p:cNvPr id="0" name="图片 330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705" y="1810"/>
                          <a:ext cx="377" cy="2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1956" name="对象 421955"/>
            <p:cNvGraphicFramePr/>
            <p:nvPr/>
          </p:nvGraphicFramePr>
          <p:xfrm>
            <a:off x="2268" y="3171"/>
            <a:ext cx="156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0" r:id="rId9" imgW="152400" imgH="165100" progId="Equation.DSMT4">
                    <p:embed/>
                  </p:oleObj>
                </mc:Choice>
                <mc:Fallback>
                  <p:oleObj r:id="rId9" imgW="152400" imgH="165100" progId="Equation.DSMT4">
                    <p:embed/>
                    <p:pic>
                      <p:nvPicPr>
                        <p:cNvPr id="0" name="图片 330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268" y="3171"/>
                          <a:ext cx="156" cy="1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1957" name="对象 421956"/>
            <p:cNvGraphicFramePr/>
            <p:nvPr/>
          </p:nvGraphicFramePr>
          <p:xfrm>
            <a:off x="3163" y="3133"/>
            <a:ext cx="182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1" r:id="rId11" imgW="177800" imgH="227965" progId="Equation.DSMT4">
                    <p:embed/>
                  </p:oleObj>
                </mc:Choice>
                <mc:Fallback>
                  <p:oleObj r:id="rId11" imgW="177800" imgH="227965" progId="Equation.DSMT4">
                    <p:embed/>
                    <p:pic>
                      <p:nvPicPr>
                        <p:cNvPr id="0" name="图片 330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163" y="3133"/>
                          <a:ext cx="182" cy="2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1958" name="对象 421957"/>
            <p:cNvGraphicFramePr/>
            <p:nvPr/>
          </p:nvGraphicFramePr>
          <p:xfrm>
            <a:off x="4227" y="3246"/>
            <a:ext cx="130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2" r:id="rId13" imgW="127000" imgH="139700" progId="Equation.DSMT4">
                    <p:embed/>
                  </p:oleObj>
                </mc:Choice>
                <mc:Fallback>
                  <p:oleObj r:id="rId13" imgW="127000" imgH="139700" progId="Equation.DSMT4">
                    <p:embed/>
                    <p:pic>
                      <p:nvPicPr>
                        <p:cNvPr id="0" name="图片 330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227" y="3246"/>
                          <a:ext cx="130" cy="1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21959" name="组合 421958"/>
            <p:cNvGrpSpPr/>
            <p:nvPr/>
          </p:nvGrpSpPr>
          <p:grpSpPr>
            <a:xfrm>
              <a:off x="1587" y="1983"/>
              <a:ext cx="2439" cy="1179"/>
              <a:chOff x="1587" y="1983"/>
              <a:chExt cx="2439" cy="1179"/>
            </a:xfrm>
          </p:grpSpPr>
          <p:grpSp>
            <p:nvGrpSpPr>
              <p:cNvPr id="421960" name="组合 421959"/>
              <p:cNvGrpSpPr/>
              <p:nvPr/>
            </p:nvGrpSpPr>
            <p:grpSpPr>
              <a:xfrm>
                <a:off x="1587" y="2364"/>
                <a:ext cx="1546" cy="746"/>
                <a:chOff x="1587" y="2364"/>
                <a:chExt cx="1546" cy="746"/>
              </a:xfrm>
            </p:grpSpPr>
            <p:sp>
              <p:nvSpPr>
                <p:cNvPr id="421961" name="任意多边形 421960"/>
                <p:cNvSpPr/>
                <p:nvPr/>
              </p:nvSpPr>
              <p:spPr>
                <a:xfrm flipV="1">
                  <a:off x="2360" y="2365"/>
                  <a:ext cx="773" cy="7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00" h="237">
                      <a:moveTo>
                        <a:pt x="0" y="237"/>
                      </a:moveTo>
                      <a:cubicBezTo>
                        <a:pt x="18" y="237"/>
                        <a:pt x="18" y="237"/>
                        <a:pt x="18" y="237"/>
                      </a:cubicBezTo>
                      <a:cubicBezTo>
                        <a:pt x="36" y="236"/>
                        <a:pt x="36" y="236"/>
                        <a:pt x="36" y="236"/>
                      </a:cubicBezTo>
                      <a:cubicBezTo>
                        <a:pt x="54" y="236"/>
                        <a:pt x="54" y="236"/>
                        <a:pt x="54" y="236"/>
                      </a:cubicBezTo>
                      <a:cubicBezTo>
                        <a:pt x="72" y="235"/>
                        <a:pt x="72" y="235"/>
                        <a:pt x="72" y="235"/>
                      </a:cubicBezTo>
                      <a:cubicBezTo>
                        <a:pt x="90" y="234"/>
                        <a:pt x="90" y="234"/>
                        <a:pt x="90" y="234"/>
                      </a:cubicBezTo>
                      <a:cubicBezTo>
                        <a:pt x="108" y="233"/>
                        <a:pt x="108" y="233"/>
                        <a:pt x="108" y="233"/>
                      </a:cubicBezTo>
                      <a:cubicBezTo>
                        <a:pt x="126" y="232"/>
                        <a:pt x="126" y="232"/>
                        <a:pt x="126" y="232"/>
                      </a:cubicBezTo>
                      <a:cubicBezTo>
                        <a:pt x="144" y="230"/>
                        <a:pt x="144" y="230"/>
                        <a:pt x="144" y="230"/>
                      </a:cubicBezTo>
                      <a:cubicBezTo>
                        <a:pt x="162" y="228"/>
                        <a:pt x="162" y="228"/>
                        <a:pt x="162" y="228"/>
                      </a:cubicBezTo>
                      <a:cubicBezTo>
                        <a:pt x="180" y="226"/>
                        <a:pt x="180" y="226"/>
                        <a:pt x="180" y="226"/>
                      </a:cubicBezTo>
                      <a:cubicBezTo>
                        <a:pt x="198" y="224"/>
                        <a:pt x="198" y="224"/>
                        <a:pt x="198" y="224"/>
                      </a:cubicBezTo>
                      <a:cubicBezTo>
                        <a:pt x="216" y="222"/>
                        <a:pt x="216" y="222"/>
                        <a:pt x="216" y="222"/>
                      </a:cubicBezTo>
                      <a:cubicBezTo>
                        <a:pt x="234" y="219"/>
                        <a:pt x="234" y="219"/>
                        <a:pt x="234" y="219"/>
                      </a:cubicBezTo>
                      <a:cubicBezTo>
                        <a:pt x="252" y="217"/>
                        <a:pt x="252" y="217"/>
                        <a:pt x="252" y="217"/>
                      </a:cubicBezTo>
                      <a:cubicBezTo>
                        <a:pt x="270" y="214"/>
                        <a:pt x="270" y="214"/>
                        <a:pt x="270" y="214"/>
                      </a:cubicBezTo>
                      <a:cubicBezTo>
                        <a:pt x="288" y="211"/>
                        <a:pt x="288" y="211"/>
                        <a:pt x="288" y="211"/>
                      </a:cubicBezTo>
                      <a:cubicBezTo>
                        <a:pt x="306" y="208"/>
                        <a:pt x="306" y="208"/>
                        <a:pt x="306" y="208"/>
                      </a:cubicBezTo>
                      <a:cubicBezTo>
                        <a:pt x="324" y="204"/>
                        <a:pt x="324" y="204"/>
                        <a:pt x="324" y="204"/>
                      </a:cubicBezTo>
                      <a:cubicBezTo>
                        <a:pt x="342" y="201"/>
                        <a:pt x="342" y="201"/>
                        <a:pt x="342" y="201"/>
                      </a:cubicBezTo>
                      <a:cubicBezTo>
                        <a:pt x="360" y="197"/>
                        <a:pt x="360" y="197"/>
                        <a:pt x="360" y="197"/>
                      </a:cubicBezTo>
                      <a:cubicBezTo>
                        <a:pt x="378" y="194"/>
                        <a:pt x="378" y="194"/>
                        <a:pt x="378" y="194"/>
                      </a:cubicBezTo>
                      <a:cubicBezTo>
                        <a:pt x="396" y="190"/>
                        <a:pt x="396" y="190"/>
                        <a:pt x="396" y="190"/>
                      </a:cubicBezTo>
                      <a:cubicBezTo>
                        <a:pt x="414" y="186"/>
                        <a:pt x="414" y="186"/>
                        <a:pt x="414" y="186"/>
                      </a:cubicBezTo>
                      <a:cubicBezTo>
                        <a:pt x="432" y="182"/>
                        <a:pt x="432" y="182"/>
                        <a:pt x="432" y="182"/>
                      </a:cubicBezTo>
                      <a:cubicBezTo>
                        <a:pt x="450" y="178"/>
                        <a:pt x="450" y="178"/>
                        <a:pt x="450" y="178"/>
                      </a:cubicBezTo>
                      <a:cubicBezTo>
                        <a:pt x="468" y="174"/>
                        <a:pt x="468" y="174"/>
                        <a:pt x="468" y="174"/>
                      </a:cubicBezTo>
                      <a:cubicBezTo>
                        <a:pt x="486" y="170"/>
                        <a:pt x="486" y="170"/>
                        <a:pt x="486" y="170"/>
                      </a:cubicBezTo>
                      <a:cubicBezTo>
                        <a:pt x="504" y="165"/>
                        <a:pt x="504" y="165"/>
                        <a:pt x="504" y="165"/>
                      </a:cubicBezTo>
                      <a:cubicBezTo>
                        <a:pt x="522" y="161"/>
                        <a:pt x="522" y="161"/>
                        <a:pt x="522" y="161"/>
                      </a:cubicBezTo>
                      <a:cubicBezTo>
                        <a:pt x="540" y="157"/>
                        <a:pt x="540" y="157"/>
                        <a:pt x="540" y="157"/>
                      </a:cubicBezTo>
                      <a:cubicBezTo>
                        <a:pt x="558" y="153"/>
                        <a:pt x="558" y="153"/>
                        <a:pt x="558" y="153"/>
                      </a:cubicBezTo>
                      <a:cubicBezTo>
                        <a:pt x="576" y="148"/>
                        <a:pt x="576" y="148"/>
                        <a:pt x="576" y="148"/>
                      </a:cubicBezTo>
                      <a:cubicBezTo>
                        <a:pt x="594" y="144"/>
                        <a:pt x="594" y="144"/>
                        <a:pt x="594" y="144"/>
                      </a:cubicBezTo>
                      <a:cubicBezTo>
                        <a:pt x="612" y="140"/>
                        <a:pt x="612" y="140"/>
                        <a:pt x="612" y="140"/>
                      </a:cubicBezTo>
                      <a:cubicBezTo>
                        <a:pt x="630" y="135"/>
                        <a:pt x="630" y="135"/>
                        <a:pt x="630" y="135"/>
                      </a:cubicBezTo>
                      <a:cubicBezTo>
                        <a:pt x="648" y="131"/>
                        <a:pt x="648" y="131"/>
                        <a:pt x="648" y="131"/>
                      </a:cubicBezTo>
                      <a:cubicBezTo>
                        <a:pt x="666" y="126"/>
                        <a:pt x="666" y="126"/>
                        <a:pt x="666" y="126"/>
                      </a:cubicBezTo>
                      <a:cubicBezTo>
                        <a:pt x="684" y="122"/>
                        <a:pt x="684" y="122"/>
                        <a:pt x="684" y="122"/>
                      </a:cubicBezTo>
                      <a:cubicBezTo>
                        <a:pt x="702" y="118"/>
                        <a:pt x="702" y="118"/>
                        <a:pt x="702" y="118"/>
                      </a:cubicBezTo>
                      <a:cubicBezTo>
                        <a:pt x="720" y="114"/>
                        <a:pt x="720" y="114"/>
                        <a:pt x="720" y="114"/>
                      </a:cubicBezTo>
                      <a:cubicBezTo>
                        <a:pt x="738" y="110"/>
                        <a:pt x="738" y="110"/>
                        <a:pt x="738" y="110"/>
                      </a:cubicBezTo>
                      <a:cubicBezTo>
                        <a:pt x="756" y="105"/>
                        <a:pt x="756" y="105"/>
                        <a:pt x="756" y="105"/>
                      </a:cubicBezTo>
                      <a:cubicBezTo>
                        <a:pt x="774" y="101"/>
                        <a:pt x="774" y="101"/>
                        <a:pt x="774" y="101"/>
                      </a:cubicBezTo>
                      <a:cubicBezTo>
                        <a:pt x="792" y="97"/>
                        <a:pt x="792" y="97"/>
                        <a:pt x="792" y="97"/>
                      </a:cubicBezTo>
                      <a:cubicBezTo>
                        <a:pt x="810" y="93"/>
                        <a:pt x="810" y="93"/>
                        <a:pt x="810" y="93"/>
                      </a:cubicBezTo>
                      <a:cubicBezTo>
                        <a:pt x="828" y="90"/>
                        <a:pt x="828" y="90"/>
                        <a:pt x="828" y="90"/>
                      </a:cubicBezTo>
                      <a:cubicBezTo>
                        <a:pt x="846" y="86"/>
                        <a:pt x="846" y="86"/>
                        <a:pt x="846" y="86"/>
                      </a:cubicBezTo>
                      <a:cubicBezTo>
                        <a:pt x="864" y="82"/>
                        <a:pt x="864" y="82"/>
                        <a:pt x="864" y="82"/>
                      </a:cubicBezTo>
                      <a:cubicBezTo>
                        <a:pt x="882" y="78"/>
                        <a:pt x="882" y="78"/>
                        <a:pt x="882" y="78"/>
                      </a:cubicBezTo>
                      <a:cubicBezTo>
                        <a:pt x="900" y="75"/>
                        <a:pt x="900" y="75"/>
                        <a:pt x="900" y="75"/>
                      </a:cubicBezTo>
                      <a:cubicBezTo>
                        <a:pt x="918" y="71"/>
                        <a:pt x="918" y="71"/>
                        <a:pt x="918" y="71"/>
                      </a:cubicBezTo>
                      <a:cubicBezTo>
                        <a:pt x="936" y="68"/>
                        <a:pt x="936" y="68"/>
                        <a:pt x="936" y="68"/>
                      </a:cubicBezTo>
                      <a:cubicBezTo>
                        <a:pt x="954" y="65"/>
                        <a:pt x="954" y="65"/>
                        <a:pt x="954" y="65"/>
                      </a:cubicBezTo>
                      <a:cubicBezTo>
                        <a:pt x="972" y="62"/>
                        <a:pt x="972" y="62"/>
                        <a:pt x="972" y="62"/>
                      </a:cubicBezTo>
                      <a:cubicBezTo>
                        <a:pt x="990" y="58"/>
                        <a:pt x="990" y="58"/>
                        <a:pt x="990" y="58"/>
                      </a:cubicBezTo>
                      <a:cubicBezTo>
                        <a:pt x="1008" y="55"/>
                        <a:pt x="1008" y="55"/>
                        <a:pt x="1008" y="55"/>
                      </a:cubicBezTo>
                      <a:cubicBezTo>
                        <a:pt x="1026" y="53"/>
                        <a:pt x="1026" y="53"/>
                        <a:pt x="1026" y="53"/>
                      </a:cubicBezTo>
                      <a:cubicBezTo>
                        <a:pt x="1044" y="50"/>
                        <a:pt x="1044" y="50"/>
                        <a:pt x="1044" y="50"/>
                      </a:cubicBezTo>
                      <a:cubicBezTo>
                        <a:pt x="1062" y="47"/>
                        <a:pt x="1062" y="47"/>
                        <a:pt x="1062" y="47"/>
                      </a:cubicBezTo>
                      <a:cubicBezTo>
                        <a:pt x="1080" y="44"/>
                        <a:pt x="1080" y="44"/>
                        <a:pt x="1080" y="44"/>
                      </a:cubicBezTo>
                      <a:cubicBezTo>
                        <a:pt x="1098" y="42"/>
                        <a:pt x="1098" y="42"/>
                        <a:pt x="1098" y="42"/>
                      </a:cubicBezTo>
                      <a:cubicBezTo>
                        <a:pt x="1116" y="40"/>
                        <a:pt x="1116" y="40"/>
                        <a:pt x="1116" y="40"/>
                      </a:cubicBezTo>
                      <a:cubicBezTo>
                        <a:pt x="1134" y="37"/>
                        <a:pt x="1134" y="37"/>
                        <a:pt x="1134" y="37"/>
                      </a:cubicBezTo>
                      <a:cubicBezTo>
                        <a:pt x="1152" y="35"/>
                        <a:pt x="1152" y="35"/>
                        <a:pt x="1152" y="35"/>
                      </a:cubicBezTo>
                      <a:cubicBezTo>
                        <a:pt x="1170" y="33"/>
                        <a:pt x="1170" y="33"/>
                        <a:pt x="1170" y="33"/>
                      </a:cubicBezTo>
                      <a:cubicBezTo>
                        <a:pt x="1188" y="31"/>
                        <a:pt x="1188" y="31"/>
                        <a:pt x="1188" y="31"/>
                      </a:cubicBezTo>
                      <a:cubicBezTo>
                        <a:pt x="1206" y="29"/>
                        <a:pt x="1206" y="29"/>
                        <a:pt x="1206" y="29"/>
                      </a:cubicBezTo>
                      <a:cubicBezTo>
                        <a:pt x="1224" y="27"/>
                        <a:pt x="1224" y="27"/>
                        <a:pt x="1224" y="27"/>
                      </a:cubicBezTo>
                      <a:cubicBezTo>
                        <a:pt x="1242" y="25"/>
                        <a:pt x="1242" y="25"/>
                        <a:pt x="1242" y="25"/>
                      </a:cubicBezTo>
                      <a:cubicBezTo>
                        <a:pt x="1260" y="23"/>
                        <a:pt x="1260" y="23"/>
                        <a:pt x="1260" y="23"/>
                      </a:cubicBezTo>
                      <a:cubicBezTo>
                        <a:pt x="1278" y="22"/>
                        <a:pt x="1278" y="22"/>
                        <a:pt x="1278" y="22"/>
                      </a:cubicBezTo>
                      <a:cubicBezTo>
                        <a:pt x="1296" y="20"/>
                        <a:pt x="1296" y="20"/>
                        <a:pt x="1296" y="20"/>
                      </a:cubicBezTo>
                      <a:cubicBezTo>
                        <a:pt x="1314" y="19"/>
                        <a:pt x="1314" y="19"/>
                        <a:pt x="1314" y="19"/>
                      </a:cubicBezTo>
                      <a:cubicBezTo>
                        <a:pt x="1332" y="17"/>
                        <a:pt x="1332" y="17"/>
                        <a:pt x="1332" y="17"/>
                      </a:cubicBezTo>
                      <a:cubicBezTo>
                        <a:pt x="1350" y="16"/>
                        <a:pt x="1350" y="16"/>
                        <a:pt x="1350" y="16"/>
                      </a:cubicBezTo>
                      <a:cubicBezTo>
                        <a:pt x="1368" y="15"/>
                        <a:pt x="1368" y="15"/>
                        <a:pt x="1368" y="15"/>
                      </a:cubicBezTo>
                      <a:cubicBezTo>
                        <a:pt x="1386" y="14"/>
                        <a:pt x="1386" y="14"/>
                        <a:pt x="1386" y="14"/>
                      </a:cubicBezTo>
                      <a:cubicBezTo>
                        <a:pt x="1404" y="13"/>
                        <a:pt x="1404" y="13"/>
                        <a:pt x="1404" y="13"/>
                      </a:cubicBezTo>
                      <a:cubicBezTo>
                        <a:pt x="1422" y="11"/>
                        <a:pt x="1422" y="11"/>
                        <a:pt x="1422" y="11"/>
                      </a:cubicBezTo>
                      <a:cubicBezTo>
                        <a:pt x="1440" y="10"/>
                        <a:pt x="1440" y="10"/>
                        <a:pt x="1440" y="10"/>
                      </a:cubicBezTo>
                      <a:cubicBezTo>
                        <a:pt x="1458" y="10"/>
                        <a:pt x="1458" y="10"/>
                        <a:pt x="1458" y="10"/>
                      </a:cubicBezTo>
                      <a:cubicBezTo>
                        <a:pt x="1476" y="9"/>
                        <a:pt x="1476" y="9"/>
                        <a:pt x="1476" y="9"/>
                      </a:cubicBezTo>
                      <a:cubicBezTo>
                        <a:pt x="1494" y="8"/>
                        <a:pt x="1494" y="8"/>
                        <a:pt x="1494" y="8"/>
                      </a:cubicBezTo>
                      <a:cubicBezTo>
                        <a:pt x="1512" y="7"/>
                        <a:pt x="1512" y="7"/>
                        <a:pt x="1512" y="7"/>
                      </a:cubicBezTo>
                      <a:cubicBezTo>
                        <a:pt x="1530" y="6"/>
                        <a:pt x="1530" y="6"/>
                        <a:pt x="1530" y="6"/>
                      </a:cubicBezTo>
                      <a:cubicBezTo>
                        <a:pt x="1548" y="6"/>
                        <a:pt x="1548" y="6"/>
                        <a:pt x="1548" y="6"/>
                      </a:cubicBezTo>
                      <a:cubicBezTo>
                        <a:pt x="1566" y="5"/>
                        <a:pt x="1566" y="5"/>
                        <a:pt x="1566" y="5"/>
                      </a:cubicBezTo>
                      <a:cubicBezTo>
                        <a:pt x="1584" y="4"/>
                        <a:pt x="1584" y="4"/>
                        <a:pt x="1584" y="4"/>
                      </a:cubicBezTo>
                      <a:cubicBezTo>
                        <a:pt x="1602" y="4"/>
                        <a:pt x="1602" y="4"/>
                        <a:pt x="1602" y="4"/>
                      </a:cubicBezTo>
                      <a:cubicBezTo>
                        <a:pt x="1620" y="3"/>
                        <a:pt x="1620" y="3"/>
                        <a:pt x="1620" y="3"/>
                      </a:cubicBezTo>
                      <a:cubicBezTo>
                        <a:pt x="1638" y="3"/>
                        <a:pt x="1638" y="3"/>
                        <a:pt x="1638" y="3"/>
                      </a:cubicBezTo>
                      <a:cubicBezTo>
                        <a:pt x="1656" y="2"/>
                        <a:pt x="1656" y="2"/>
                        <a:pt x="1656" y="2"/>
                      </a:cubicBezTo>
                      <a:cubicBezTo>
                        <a:pt x="1674" y="2"/>
                        <a:pt x="1674" y="2"/>
                        <a:pt x="1674" y="2"/>
                      </a:cubicBezTo>
                      <a:cubicBezTo>
                        <a:pt x="1692" y="1"/>
                        <a:pt x="1692" y="1"/>
                        <a:pt x="1692" y="1"/>
                      </a:cubicBezTo>
                      <a:cubicBezTo>
                        <a:pt x="1710" y="1"/>
                        <a:pt x="1710" y="1"/>
                        <a:pt x="1710" y="1"/>
                      </a:cubicBezTo>
                      <a:cubicBezTo>
                        <a:pt x="1728" y="1"/>
                        <a:pt x="1728" y="1"/>
                        <a:pt x="1728" y="1"/>
                      </a:cubicBezTo>
                      <a:cubicBezTo>
                        <a:pt x="1746" y="0"/>
                        <a:pt x="1746" y="0"/>
                        <a:pt x="1746" y="0"/>
                      </a:cubicBezTo>
                      <a:cubicBezTo>
                        <a:pt x="1764" y="0"/>
                        <a:pt x="1764" y="0"/>
                        <a:pt x="1764" y="0"/>
                      </a:cubicBezTo>
                      <a:cubicBezTo>
                        <a:pt x="1782" y="0"/>
                        <a:pt x="1782" y="0"/>
                        <a:pt x="1782" y="0"/>
                      </a:cubicBezTo>
                      <a:cubicBezTo>
                        <a:pt x="1800" y="0"/>
                        <a:pt x="1800" y="0"/>
                        <a:pt x="1800" y="0"/>
                      </a:cubicBezTo>
                    </a:path>
                  </a:pathLst>
                </a:custGeom>
                <a:noFill/>
                <a:ln w="25400" cap="flat" cmpd="sng">
                  <a:solidFill>
                    <a:srgbClr val="FF6600">
                      <a:alpha val="100000"/>
                    </a:srgb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1962" name="任意多边形 421961"/>
                <p:cNvSpPr/>
                <p:nvPr/>
              </p:nvSpPr>
              <p:spPr>
                <a:xfrm flipH="1" flipV="1">
                  <a:off x="1587" y="2364"/>
                  <a:ext cx="773" cy="74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00" h="237">
                      <a:moveTo>
                        <a:pt x="0" y="237"/>
                      </a:moveTo>
                      <a:cubicBezTo>
                        <a:pt x="18" y="237"/>
                        <a:pt x="18" y="237"/>
                        <a:pt x="18" y="237"/>
                      </a:cubicBezTo>
                      <a:cubicBezTo>
                        <a:pt x="36" y="236"/>
                        <a:pt x="36" y="236"/>
                        <a:pt x="36" y="236"/>
                      </a:cubicBezTo>
                      <a:cubicBezTo>
                        <a:pt x="54" y="236"/>
                        <a:pt x="54" y="236"/>
                        <a:pt x="54" y="236"/>
                      </a:cubicBezTo>
                      <a:cubicBezTo>
                        <a:pt x="72" y="235"/>
                        <a:pt x="72" y="235"/>
                        <a:pt x="72" y="235"/>
                      </a:cubicBezTo>
                      <a:cubicBezTo>
                        <a:pt x="90" y="234"/>
                        <a:pt x="90" y="234"/>
                        <a:pt x="90" y="234"/>
                      </a:cubicBezTo>
                      <a:cubicBezTo>
                        <a:pt x="108" y="233"/>
                        <a:pt x="108" y="233"/>
                        <a:pt x="108" y="233"/>
                      </a:cubicBezTo>
                      <a:cubicBezTo>
                        <a:pt x="126" y="232"/>
                        <a:pt x="126" y="232"/>
                        <a:pt x="126" y="232"/>
                      </a:cubicBezTo>
                      <a:cubicBezTo>
                        <a:pt x="144" y="230"/>
                        <a:pt x="144" y="230"/>
                        <a:pt x="144" y="230"/>
                      </a:cubicBezTo>
                      <a:cubicBezTo>
                        <a:pt x="162" y="228"/>
                        <a:pt x="162" y="228"/>
                        <a:pt x="162" y="228"/>
                      </a:cubicBezTo>
                      <a:cubicBezTo>
                        <a:pt x="180" y="226"/>
                        <a:pt x="180" y="226"/>
                        <a:pt x="180" y="226"/>
                      </a:cubicBezTo>
                      <a:cubicBezTo>
                        <a:pt x="198" y="224"/>
                        <a:pt x="198" y="224"/>
                        <a:pt x="198" y="224"/>
                      </a:cubicBezTo>
                      <a:cubicBezTo>
                        <a:pt x="216" y="222"/>
                        <a:pt x="216" y="222"/>
                        <a:pt x="216" y="222"/>
                      </a:cubicBezTo>
                      <a:cubicBezTo>
                        <a:pt x="234" y="219"/>
                        <a:pt x="234" y="219"/>
                        <a:pt x="234" y="219"/>
                      </a:cubicBezTo>
                      <a:cubicBezTo>
                        <a:pt x="252" y="217"/>
                        <a:pt x="252" y="217"/>
                        <a:pt x="252" y="217"/>
                      </a:cubicBezTo>
                      <a:cubicBezTo>
                        <a:pt x="270" y="214"/>
                        <a:pt x="270" y="214"/>
                        <a:pt x="270" y="214"/>
                      </a:cubicBezTo>
                      <a:cubicBezTo>
                        <a:pt x="288" y="211"/>
                        <a:pt x="288" y="211"/>
                        <a:pt x="288" y="211"/>
                      </a:cubicBezTo>
                      <a:cubicBezTo>
                        <a:pt x="306" y="208"/>
                        <a:pt x="306" y="208"/>
                        <a:pt x="306" y="208"/>
                      </a:cubicBezTo>
                      <a:cubicBezTo>
                        <a:pt x="324" y="204"/>
                        <a:pt x="324" y="204"/>
                        <a:pt x="324" y="204"/>
                      </a:cubicBezTo>
                      <a:cubicBezTo>
                        <a:pt x="342" y="201"/>
                        <a:pt x="342" y="201"/>
                        <a:pt x="342" y="201"/>
                      </a:cubicBezTo>
                      <a:cubicBezTo>
                        <a:pt x="360" y="197"/>
                        <a:pt x="360" y="197"/>
                        <a:pt x="360" y="197"/>
                      </a:cubicBezTo>
                      <a:cubicBezTo>
                        <a:pt x="378" y="194"/>
                        <a:pt x="378" y="194"/>
                        <a:pt x="378" y="194"/>
                      </a:cubicBezTo>
                      <a:cubicBezTo>
                        <a:pt x="396" y="190"/>
                        <a:pt x="396" y="190"/>
                        <a:pt x="396" y="190"/>
                      </a:cubicBezTo>
                      <a:cubicBezTo>
                        <a:pt x="414" y="186"/>
                        <a:pt x="414" y="186"/>
                        <a:pt x="414" y="186"/>
                      </a:cubicBezTo>
                      <a:cubicBezTo>
                        <a:pt x="432" y="182"/>
                        <a:pt x="432" y="182"/>
                        <a:pt x="432" y="182"/>
                      </a:cubicBezTo>
                      <a:cubicBezTo>
                        <a:pt x="450" y="178"/>
                        <a:pt x="450" y="178"/>
                        <a:pt x="450" y="178"/>
                      </a:cubicBezTo>
                      <a:cubicBezTo>
                        <a:pt x="468" y="174"/>
                        <a:pt x="468" y="174"/>
                        <a:pt x="468" y="174"/>
                      </a:cubicBezTo>
                      <a:cubicBezTo>
                        <a:pt x="486" y="170"/>
                        <a:pt x="486" y="170"/>
                        <a:pt x="486" y="170"/>
                      </a:cubicBezTo>
                      <a:cubicBezTo>
                        <a:pt x="504" y="165"/>
                        <a:pt x="504" y="165"/>
                        <a:pt x="504" y="165"/>
                      </a:cubicBezTo>
                      <a:cubicBezTo>
                        <a:pt x="522" y="161"/>
                        <a:pt x="522" y="161"/>
                        <a:pt x="522" y="161"/>
                      </a:cubicBezTo>
                      <a:cubicBezTo>
                        <a:pt x="540" y="157"/>
                        <a:pt x="540" y="157"/>
                        <a:pt x="540" y="157"/>
                      </a:cubicBezTo>
                      <a:cubicBezTo>
                        <a:pt x="558" y="153"/>
                        <a:pt x="558" y="153"/>
                        <a:pt x="558" y="153"/>
                      </a:cubicBezTo>
                      <a:cubicBezTo>
                        <a:pt x="576" y="148"/>
                        <a:pt x="576" y="148"/>
                        <a:pt x="576" y="148"/>
                      </a:cubicBezTo>
                      <a:cubicBezTo>
                        <a:pt x="594" y="144"/>
                        <a:pt x="594" y="144"/>
                        <a:pt x="594" y="144"/>
                      </a:cubicBezTo>
                      <a:cubicBezTo>
                        <a:pt x="612" y="140"/>
                        <a:pt x="612" y="140"/>
                        <a:pt x="612" y="140"/>
                      </a:cubicBezTo>
                      <a:cubicBezTo>
                        <a:pt x="630" y="135"/>
                        <a:pt x="630" y="135"/>
                        <a:pt x="630" y="135"/>
                      </a:cubicBezTo>
                      <a:cubicBezTo>
                        <a:pt x="648" y="131"/>
                        <a:pt x="648" y="131"/>
                        <a:pt x="648" y="131"/>
                      </a:cubicBezTo>
                      <a:cubicBezTo>
                        <a:pt x="666" y="126"/>
                        <a:pt x="666" y="126"/>
                        <a:pt x="666" y="126"/>
                      </a:cubicBezTo>
                      <a:cubicBezTo>
                        <a:pt x="684" y="122"/>
                        <a:pt x="684" y="122"/>
                        <a:pt x="684" y="122"/>
                      </a:cubicBezTo>
                      <a:cubicBezTo>
                        <a:pt x="702" y="118"/>
                        <a:pt x="702" y="118"/>
                        <a:pt x="702" y="118"/>
                      </a:cubicBezTo>
                      <a:cubicBezTo>
                        <a:pt x="720" y="114"/>
                        <a:pt x="720" y="114"/>
                        <a:pt x="720" y="114"/>
                      </a:cubicBezTo>
                      <a:cubicBezTo>
                        <a:pt x="738" y="110"/>
                        <a:pt x="738" y="110"/>
                        <a:pt x="738" y="110"/>
                      </a:cubicBezTo>
                      <a:cubicBezTo>
                        <a:pt x="756" y="105"/>
                        <a:pt x="756" y="105"/>
                        <a:pt x="756" y="105"/>
                      </a:cubicBezTo>
                      <a:cubicBezTo>
                        <a:pt x="774" y="101"/>
                        <a:pt x="774" y="101"/>
                        <a:pt x="774" y="101"/>
                      </a:cubicBezTo>
                      <a:cubicBezTo>
                        <a:pt x="792" y="97"/>
                        <a:pt x="792" y="97"/>
                        <a:pt x="792" y="97"/>
                      </a:cubicBezTo>
                      <a:cubicBezTo>
                        <a:pt x="810" y="93"/>
                        <a:pt x="810" y="93"/>
                        <a:pt x="810" y="93"/>
                      </a:cubicBezTo>
                      <a:cubicBezTo>
                        <a:pt x="828" y="90"/>
                        <a:pt x="828" y="90"/>
                        <a:pt x="828" y="90"/>
                      </a:cubicBezTo>
                      <a:cubicBezTo>
                        <a:pt x="846" y="86"/>
                        <a:pt x="846" y="86"/>
                        <a:pt x="846" y="86"/>
                      </a:cubicBezTo>
                      <a:cubicBezTo>
                        <a:pt x="864" y="82"/>
                        <a:pt x="864" y="82"/>
                        <a:pt x="864" y="82"/>
                      </a:cubicBezTo>
                      <a:cubicBezTo>
                        <a:pt x="882" y="78"/>
                        <a:pt x="882" y="78"/>
                        <a:pt x="882" y="78"/>
                      </a:cubicBezTo>
                      <a:cubicBezTo>
                        <a:pt x="900" y="75"/>
                        <a:pt x="900" y="75"/>
                        <a:pt x="900" y="75"/>
                      </a:cubicBezTo>
                      <a:cubicBezTo>
                        <a:pt x="918" y="71"/>
                        <a:pt x="918" y="71"/>
                        <a:pt x="918" y="71"/>
                      </a:cubicBezTo>
                      <a:cubicBezTo>
                        <a:pt x="936" y="68"/>
                        <a:pt x="936" y="68"/>
                        <a:pt x="936" y="68"/>
                      </a:cubicBezTo>
                      <a:cubicBezTo>
                        <a:pt x="954" y="65"/>
                        <a:pt x="954" y="65"/>
                        <a:pt x="954" y="65"/>
                      </a:cubicBezTo>
                      <a:cubicBezTo>
                        <a:pt x="972" y="62"/>
                        <a:pt x="972" y="62"/>
                        <a:pt x="972" y="62"/>
                      </a:cubicBezTo>
                      <a:cubicBezTo>
                        <a:pt x="990" y="58"/>
                        <a:pt x="990" y="58"/>
                        <a:pt x="990" y="58"/>
                      </a:cubicBezTo>
                      <a:cubicBezTo>
                        <a:pt x="1008" y="55"/>
                        <a:pt x="1008" y="55"/>
                        <a:pt x="1008" y="55"/>
                      </a:cubicBezTo>
                      <a:cubicBezTo>
                        <a:pt x="1026" y="53"/>
                        <a:pt x="1026" y="53"/>
                        <a:pt x="1026" y="53"/>
                      </a:cubicBezTo>
                      <a:cubicBezTo>
                        <a:pt x="1044" y="50"/>
                        <a:pt x="1044" y="50"/>
                        <a:pt x="1044" y="50"/>
                      </a:cubicBezTo>
                      <a:cubicBezTo>
                        <a:pt x="1062" y="47"/>
                        <a:pt x="1062" y="47"/>
                        <a:pt x="1062" y="47"/>
                      </a:cubicBezTo>
                      <a:cubicBezTo>
                        <a:pt x="1080" y="44"/>
                        <a:pt x="1080" y="44"/>
                        <a:pt x="1080" y="44"/>
                      </a:cubicBezTo>
                      <a:cubicBezTo>
                        <a:pt x="1098" y="42"/>
                        <a:pt x="1098" y="42"/>
                        <a:pt x="1098" y="42"/>
                      </a:cubicBezTo>
                      <a:cubicBezTo>
                        <a:pt x="1116" y="40"/>
                        <a:pt x="1116" y="40"/>
                        <a:pt x="1116" y="40"/>
                      </a:cubicBezTo>
                      <a:cubicBezTo>
                        <a:pt x="1134" y="37"/>
                        <a:pt x="1134" y="37"/>
                        <a:pt x="1134" y="37"/>
                      </a:cubicBezTo>
                      <a:cubicBezTo>
                        <a:pt x="1152" y="35"/>
                        <a:pt x="1152" y="35"/>
                        <a:pt x="1152" y="35"/>
                      </a:cubicBezTo>
                      <a:cubicBezTo>
                        <a:pt x="1170" y="33"/>
                        <a:pt x="1170" y="33"/>
                        <a:pt x="1170" y="33"/>
                      </a:cubicBezTo>
                      <a:cubicBezTo>
                        <a:pt x="1188" y="31"/>
                        <a:pt x="1188" y="31"/>
                        <a:pt x="1188" y="31"/>
                      </a:cubicBezTo>
                      <a:cubicBezTo>
                        <a:pt x="1206" y="29"/>
                        <a:pt x="1206" y="29"/>
                        <a:pt x="1206" y="29"/>
                      </a:cubicBezTo>
                      <a:cubicBezTo>
                        <a:pt x="1224" y="27"/>
                        <a:pt x="1224" y="27"/>
                        <a:pt x="1224" y="27"/>
                      </a:cubicBezTo>
                      <a:cubicBezTo>
                        <a:pt x="1242" y="25"/>
                        <a:pt x="1242" y="25"/>
                        <a:pt x="1242" y="25"/>
                      </a:cubicBezTo>
                      <a:cubicBezTo>
                        <a:pt x="1260" y="23"/>
                        <a:pt x="1260" y="23"/>
                        <a:pt x="1260" y="23"/>
                      </a:cubicBezTo>
                      <a:cubicBezTo>
                        <a:pt x="1278" y="22"/>
                        <a:pt x="1278" y="22"/>
                        <a:pt x="1278" y="22"/>
                      </a:cubicBezTo>
                      <a:cubicBezTo>
                        <a:pt x="1296" y="20"/>
                        <a:pt x="1296" y="20"/>
                        <a:pt x="1296" y="20"/>
                      </a:cubicBezTo>
                      <a:cubicBezTo>
                        <a:pt x="1314" y="19"/>
                        <a:pt x="1314" y="19"/>
                        <a:pt x="1314" y="19"/>
                      </a:cubicBezTo>
                      <a:cubicBezTo>
                        <a:pt x="1332" y="17"/>
                        <a:pt x="1332" y="17"/>
                        <a:pt x="1332" y="17"/>
                      </a:cubicBezTo>
                      <a:cubicBezTo>
                        <a:pt x="1350" y="16"/>
                        <a:pt x="1350" y="16"/>
                        <a:pt x="1350" y="16"/>
                      </a:cubicBezTo>
                      <a:cubicBezTo>
                        <a:pt x="1368" y="15"/>
                        <a:pt x="1368" y="15"/>
                        <a:pt x="1368" y="15"/>
                      </a:cubicBezTo>
                      <a:cubicBezTo>
                        <a:pt x="1386" y="14"/>
                        <a:pt x="1386" y="14"/>
                        <a:pt x="1386" y="14"/>
                      </a:cubicBezTo>
                      <a:cubicBezTo>
                        <a:pt x="1404" y="13"/>
                        <a:pt x="1404" y="13"/>
                        <a:pt x="1404" y="13"/>
                      </a:cubicBezTo>
                      <a:cubicBezTo>
                        <a:pt x="1422" y="11"/>
                        <a:pt x="1422" y="11"/>
                        <a:pt x="1422" y="11"/>
                      </a:cubicBezTo>
                      <a:cubicBezTo>
                        <a:pt x="1440" y="10"/>
                        <a:pt x="1440" y="10"/>
                        <a:pt x="1440" y="10"/>
                      </a:cubicBezTo>
                      <a:cubicBezTo>
                        <a:pt x="1458" y="10"/>
                        <a:pt x="1458" y="10"/>
                        <a:pt x="1458" y="10"/>
                      </a:cubicBezTo>
                      <a:cubicBezTo>
                        <a:pt x="1476" y="9"/>
                        <a:pt x="1476" y="9"/>
                        <a:pt x="1476" y="9"/>
                      </a:cubicBezTo>
                      <a:cubicBezTo>
                        <a:pt x="1494" y="8"/>
                        <a:pt x="1494" y="8"/>
                        <a:pt x="1494" y="8"/>
                      </a:cubicBezTo>
                      <a:cubicBezTo>
                        <a:pt x="1512" y="7"/>
                        <a:pt x="1512" y="7"/>
                        <a:pt x="1512" y="7"/>
                      </a:cubicBezTo>
                      <a:cubicBezTo>
                        <a:pt x="1530" y="6"/>
                        <a:pt x="1530" y="6"/>
                        <a:pt x="1530" y="6"/>
                      </a:cubicBezTo>
                      <a:cubicBezTo>
                        <a:pt x="1548" y="6"/>
                        <a:pt x="1548" y="6"/>
                        <a:pt x="1548" y="6"/>
                      </a:cubicBezTo>
                      <a:cubicBezTo>
                        <a:pt x="1566" y="5"/>
                        <a:pt x="1566" y="5"/>
                        <a:pt x="1566" y="5"/>
                      </a:cubicBezTo>
                      <a:cubicBezTo>
                        <a:pt x="1584" y="4"/>
                        <a:pt x="1584" y="4"/>
                        <a:pt x="1584" y="4"/>
                      </a:cubicBezTo>
                      <a:cubicBezTo>
                        <a:pt x="1602" y="4"/>
                        <a:pt x="1602" y="4"/>
                        <a:pt x="1602" y="4"/>
                      </a:cubicBezTo>
                      <a:cubicBezTo>
                        <a:pt x="1620" y="3"/>
                        <a:pt x="1620" y="3"/>
                        <a:pt x="1620" y="3"/>
                      </a:cubicBezTo>
                      <a:cubicBezTo>
                        <a:pt x="1638" y="3"/>
                        <a:pt x="1638" y="3"/>
                        <a:pt x="1638" y="3"/>
                      </a:cubicBezTo>
                      <a:cubicBezTo>
                        <a:pt x="1656" y="2"/>
                        <a:pt x="1656" y="2"/>
                        <a:pt x="1656" y="2"/>
                      </a:cubicBezTo>
                      <a:cubicBezTo>
                        <a:pt x="1674" y="2"/>
                        <a:pt x="1674" y="2"/>
                        <a:pt x="1674" y="2"/>
                      </a:cubicBezTo>
                      <a:cubicBezTo>
                        <a:pt x="1692" y="1"/>
                        <a:pt x="1692" y="1"/>
                        <a:pt x="1692" y="1"/>
                      </a:cubicBezTo>
                      <a:cubicBezTo>
                        <a:pt x="1710" y="1"/>
                        <a:pt x="1710" y="1"/>
                        <a:pt x="1710" y="1"/>
                      </a:cubicBezTo>
                      <a:cubicBezTo>
                        <a:pt x="1728" y="1"/>
                        <a:pt x="1728" y="1"/>
                        <a:pt x="1728" y="1"/>
                      </a:cubicBezTo>
                      <a:cubicBezTo>
                        <a:pt x="1746" y="0"/>
                        <a:pt x="1746" y="0"/>
                        <a:pt x="1746" y="0"/>
                      </a:cubicBezTo>
                      <a:cubicBezTo>
                        <a:pt x="1764" y="0"/>
                        <a:pt x="1764" y="0"/>
                        <a:pt x="1764" y="0"/>
                      </a:cubicBezTo>
                      <a:cubicBezTo>
                        <a:pt x="1782" y="0"/>
                        <a:pt x="1782" y="0"/>
                        <a:pt x="1782" y="0"/>
                      </a:cubicBezTo>
                      <a:cubicBezTo>
                        <a:pt x="1800" y="0"/>
                        <a:pt x="1800" y="0"/>
                        <a:pt x="1800" y="0"/>
                      </a:cubicBezTo>
                    </a:path>
                  </a:pathLst>
                </a:custGeom>
                <a:noFill/>
                <a:ln w="25400" cap="flat" cmpd="sng">
                  <a:solidFill>
                    <a:srgbClr val="FF6600">
                      <a:alpha val="100000"/>
                    </a:srgb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1963" name="组合 421962"/>
              <p:cNvGrpSpPr/>
              <p:nvPr/>
            </p:nvGrpSpPr>
            <p:grpSpPr>
              <a:xfrm>
                <a:off x="2480" y="2364"/>
                <a:ext cx="1546" cy="746"/>
                <a:chOff x="1587" y="2364"/>
                <a:chExt cx="1546" cy="746"/>
              </a:xfrm>
            </p:grpSpPr>
            <p:sp>
              <p:nvSpPr>
                <p:cNvPr id="421964" name="任意多边形 421963"/>
                <p:cNvSpPr/>
                <p:nvPr/>
              </p:nvSpPr>
              <p:spPr>
                <a:xfrm flipV="1">
                  <a:off x="2360" y="2365"/>
                  <a:ext cx="773" cy="7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00" h="237">
                      <a:moveTo>
                        <a:pt x="0" y="237"/>
                      </a:moveTo>
                      <a:cubicBezTo>
                        <a:pt x="18" y="237"/>
                        <a:pt x="18" y="237"/>
                        <a:pt x="18" y="237"/>
                      </a:cubicBezTo>
                      <a:cubicBezTo>
                        <a:pt x="36" y="236"/>
                        <a:pt x="36" y="236"/>
                        <a:pt x="36" y="236"/>
                      </a:cubicBezTo>
                      <a:cubicBezTo>
                        <a:pt x="54" y="236"/>
                        <a:pt x="54" y="236"/>
                        <a:pt x="54" y="236"/>
                      </a:cubicBezTo>
                      <a:cubicBezTo>
                        <a:pt x="72" y="235"/>
                        <a:pt x="72" y="235"/>
                        <a:pt x="72" y="235"/>
                      </a:cubicBezTo>
                      <a:cubicBezTo>
                        <a:pt x="90" y="234"/>
                        <a:pt x="90" y="234"/>
                        <a:pt x="90" y="234"/>
                      </a:cubicBezTo>
                      <a:cubicBezTo>
                        <a:pt x="108" y="233"/>
                        <a:pt x="108" y="233"/>
                        <a:pt x="108" y="233"/>
                      </a:cubicBezTo>
                      <a:cubicBezTo>
                        <a:pt x="126" y="232"/>
                        <a:pt x="126" y="232"/>
                        <a:pt x="126" y="232"/>
                      </a:cubicBezTo>
                      <a:cubicBezTo>
                        <a:pt x="144" y="230"/>
                        <a:pt x="144" y="230"/>
                        <a:pt x="144" y="230"/>
                      </a:cubicBezTo>
                      <a:cubicBezTo>
                        <a:pt x="162" y="228"/>
                        <a:pt x="162" y="228"/>
                        <a:pt x="162" y="228"/>
                      </a:cubicBezTo>
                      <a:cubicBezTo>
                        <a:pt x="180" y="226"/>
                        <a:pt x="180" y="226"/>
                        <a:pt x="180" y="226"/>
                      </a:cubicBezTo>
                      <a:cubicBezTo>
                        <a:pt x="198" y="224"/>
                        <a:pt x="198" y="224"/>
                        <a:pt x="198" y="224"/>
                      </a:cubicBezTo>
                      <a:cubicBezTo>
                        <a:pt x="216" y="222"/>
                        <a:pt x="216" y="222"/>
                        <a:pt x="216" y="222"/>
                      </a:cubicBezTo>
                      <a:cubicBezTo>
                        <a:pt x="234" y="219"/>
                        <a:pt x="234" y="219"/>
                        <a:pt x="234" y="219"/>
                      </a:cubicBezTo>
                      <a:cubicBezTo>
                        <a:pt x="252" y="217"/>
                        <a:pt x="252" y="217"/>
                        <a:pt x="252" y="217"/>
                      </a:cubicBezTo>
                      <a:cubicBezTo>
                        <a:pt x="270" y="214"/>
                        <a:pt x="270" y="214"/>
                        <a:pt x="270" y="214"/>
                      </a:cubicBezTo>
                      <a:cubicBezTo>
                        <a:pt x="288" y="211"/>
                        <a:pt x="288" y="211"/>
                        <a:pt x="288" y="211"/>
                      </a:cubicBezTo>
                      <a:cubicBezTo>
                        <a:pt x="306" y="208"/>
                        <a:pt x="306" y="208"/>
                        <a:pt x="306" y="208"/>
                      </a:cubicBezTo>
                      <a:cubicBezTo>
                        <a:pt x="324" y="204"/>
                        <a:pt x="324" y="204"/>
                        <a:pt x="324" y="204"/>
                      </a:cubicBezTo>
                      <a:cubicBezTo>
                        <a:pt x="342" y="201"/>
                        <a:pt x="342" y="201"/>
                        <a:pt x="342" y="201"/>
                      </a:cubicBezTo>
                      <a:cubicBezTo>
                        <a:pt x="360" y="197"/>
                        <a:pt x="360" y="197"/>
                        <a:pt x="360" y="197"/>
                      </a:cubicBezTo>
                      <a:cubicBezTo>
                        <a:pt x="378" y="194"/>
                        <a:pt x="378" y="194"/>
                        <a:pt x="378" y="194"/>
                      </a:cubicBezTo>
                      <a:cubicBezTo>
                        <a:pt x="396" y="190"/>
                        <a:pt x="396" y="190"/>
                        <a:pt x="396" y="190"/>
                      </a:cubicBezTo>
                      <a:cubicBezTo>
                        <a:pt x="414" y="186"/>
                        <a:pt x="414" y="186"/>
                        <a:pt x="414" y="186"/>
                      </a:cubicBezTo>
                      <a:cubicBezTo>
                        <a:pt x="432" y="182"/>
                        <a:pt x="432" y="182"/>
                        <a:pt x="432" y="182"/>
                      </a:cubicBezTo>
                      <a:cubicBezTo>
                        <a:pt x="450" y="178"/>
                        <a:pt x="450" y="178"/>
                        <a:pt x="450" y="178"/>
                      </a:cubicBezTo>
                      <a:cubicBezTo>
                        <a:pt x="468" y="174"/>
                        <a:pt x="468" y="174"/>
                        <a:pt x="468" y="174"/>
                      </a:cubicBezTo>
                      <a:cubicBezTo>
                        <a:pt x="486" y="170"/>
                        <a:pt x="486" y="170"/>
                        <a:pt x="486" y="170"/>
                      </a:cubicBezTo>
                      <a:cubicBezTo>
                        <a:pt x="504" y="165"/>
                        <a:pt x="504" y="165"/>
                        <a:pt x="504" y="165"/>
                      </a:cubicBezTo>
                      <a:cubicBezTo>
                        <a:pt x="522" y="161"/>
                        <a:pt x="522" y="161"/>
                        <a:pt x="522" y="161"/>
                      </a:cubicBezTo>
                      <a:cubicBezTo>
                        <a:pt x="540" y="157"/>
                        <a:pt x="540" y="157"/>
                        <a:pt x="540" y="157"/>
                      </a:cubicBezTo>
                      <a:cubicBezTo>
                        <a:pt x="558" y="153"/>
                        <a:pt x="558" y="153"/>
                        <a:pt x="558" y="153"/>
                      </a:cubicBezTo>
                      <a:cubicBezTo>
                        <a:pt x="576" y="148"/>
                        <a:pt x="576" y="148"/>
                        <a:pt x="576" y="148"/>
                      </a:cubicBezTo>
                      <a:cubicBezTo>
                        <a:pt x="594" y="144"/>
                        <a:pt x="594" y="144"/>
                        <a:pt x="594" y="144"/>
                      </a:cubicBezTo>
                      <a:cubicBezTo>
                        <a:pt x="612" y="140"/>
                        <a:pt x="612" y="140"/>
                        <a:pt x="612" y="140"/>
                      </a:cubicBezTo>
                      <a:cubicBezTo>
                        <a:pt x="630" y="135"/>
                        <a:pt x="630" y="135"/>
                        <a:pt x="630" y="135"/>
                      </a:cubicBezTo>
                      <a:cubicBezTo>
                        <a:pt x="648" y="131"/>
                        <a:pt x="648" y="131"/>
                        <a:pt x="648" y="131"/>
                      </a:cubicBezTo>
                      <a:cubicBezTo>
                        <a:pt x="666" y="126"/>
                        <a:pt x="666" y="126"/>
                        <a:pt x="666" y="126"/>
                      </a:cubicBezTo>
                      <a:cubicBezTo>
                        <a:pt x="684" y="122"/>
                        <a:pt x="684" y="122"/>
                        <a:pt x="684" y="122"/>
                      </a:cubicBezTo>
                      <a:cubicBezTo>
                        <a:pt x="702" y="118"/>
                        <a:pt x="702" y="118"/>
                        <a:pt x="702" y="118"/>
                      </a:cubicBezTo>
                      <a:cubicBezTo>
                        <a:pt x="720" y="114"/>
                        <a:pt x="720" y="114"/>
                        <a:pt x="720" y="114"/>
                      </a:cubicBezTo>
                      <a:cubicBezTo>
                        <a:pt x="738" y="110"/>
                        <a:pt x="738" y="110"/>
                        <a:pt x="738" y="110"/>
                      </a:cubicBezTo>
                      <a:cubicBezTo>
                        <a:pt x="756" y="105"/>
                        <a:pt x="756" y="105"/>
                        <a:pt x="756" y="105"/>
                      </a:cubicBezTo>
                      <a:cubicBezTo>
                        <a:pt x="774" y="101"/>
                        <a:pt x="774" y="101"/>
                        <a:pt x="774" y="101"/>
                      </a:cubicBezTo>
                      <a:cubicBezTo>
                        <a:pt x="792" y="97"/>
                        <a:pt x="792" y="97"/>
                        <a:pt x="792" y="97"/>
                      </a:cubicBezTo>
                      <a:cubicBezTo>
                        <a:pt x="810" y="93"/>
                        <a:pt x="810" y="93"/>
                        <a:pt x="810" y="93"/>
                      </a:cubicBezTo>
                      <a:cubicBezTo>
                        <a:pt x="828" y="90"/>
                        <a:pt x="828" y="90"/>
                        <a:pt x="828" y="90"/>
                      </a:cubicBezTo>
                      <a:cubicBezTo>
                        <a:pt x="846" y="86"/>
                        <a:pt x="846" y="86"/>
                        <a:pt x="846" y="86"/>
                      </a:cubicBezTo>
                      <a:cubicBezTo>
                        <a:pt x="864" y="82"/>
                        <a:pt x="864" y="82"/>
                        <a:pt x="864" y="82"/>
                      </a:cubicBezTo>
                      <a:cubicBezTo>
                        <a:pt x="882" y="78"/>
                        <a:pt x="882" y="78"/>
                        <a:pt x="882" y="78"/>
                      </a:cubicBezTo>
                      <a:cubicBezTo>
                        <a:pt x="900" y="75"/>
                        <a:pt x="900" y="75"/>
                        <a:pt x="900" y="75"/>
                      </a:cubicBezTo>
                      <a:cubicBezTo>
                        <a:pt x="918" y="71"/>
                        <a:pt x="918" y="71"/>
                        <a:pt x="918" y="71"/>
                      </a:cubicBezTo>
                      <a:cubicBezTo>
                        <a:pt x="936" y="68"/>
                        <a:pt x="936" y="68"/>
                        <a:pt x="936" y="68"/>
                      </a:cubicBezTo>
                      <a:cubicBezTo>
                        <a:pt x="954" y="65"/>
                        <a:pt x="954" y="65"/>
                        <a:pt x="954" y="65"/>
                      </a:cubicBezTo>
                      <a:cubicBezTo>
                        <a:pt x="972" y="62"/>
                        <a:pt x="972" y="62"/>
                        <a:pt x="972" y="62"/>
                      </a:cubicBezTo>
                      <a:cubicBezTo>
                        <a:pt x="990" y="58"/>
                        <a:pt x="990" y="58"/>
                        <a:pt x="990" y="58"/>
                      </a:cubicBezTo>
                      <a:cubicBezTo>
                        <a:pt x="1008" y="55"/>
                        <a:pt x="1008" y="55"/>
                        <a:pt x="1008" y="55"/>
                      </a:cubicBezTo>
                      <a:cubicBezTo>
                        <a:pt x="1026" y="53"/>
                        <a:pt x="1026" y="53"/>
                        <a:pt x="1026" y="53"/>
                      </a:cubicBezTo>
                      <a:cubicBezTo>
                        <a:pt x="1044" y="50"/>
                        <a:pt x="1044" y="50"/>
                        <a:pt x="1044" y="50"/>
                      </a:cubicBezTo>
                      <a:cubicBezTo>
                        <a:pt x="1062" y="47"/>
                        <a:pt x="1062" y="47"/>
                        <a:pt x="1062" y="47"/>
                      </a:cubicBezTo>
                      <a:cubicBezTo>
                        <a:pt x="1080" y="44"/>
                        <a:pt x="1080" y="44"/>
                        <a:pt x="1080" y="44"/>
                      </a:cubicBezTo>
                      <a:cubicBezTo>
                        <a:pt x="1098" y="42"/>
                        <a:pt x="1098" y="42"/>
                        <a:pt x="1098" y="42"/>
                      </a:cubicBezTo>
                      <a:cubicBezTo>
                        <a:pt x="1116" y="40"/>
                        <a:pt x="1116" y="40"/>
                        <a:pt x="1116" y="40"/>
                      </a:cubicBezTo>
                      <a:cubicBezTo>
                        <a:pt x="1134" y="37"/>
                        <a:pt x="1134" y="37"/>
                        <a:pt x="1134" y="37"/>
                      </a:cubicBezTo>
                      <a:cubicBezTo>
                        <a:pt x="1152" y="35"/>
                        <a:pt x="1152" y="35"/>
                        <a:pt x="1152" y="35"/>
                      </a:cubicBezTo>
                      <a:cubicBezTo>
                        <a:pt x="1170" y="33"/>
                        <a:pt x="1170" y="33"/>
                        <a:pt x="1170" y="33"/>
                      </a:cubicBezTo>
                      <a:cubicBezTo>
                        <a:pt x="1188" y="31"/>
                        <a:pt x="1188" y="31"/>
                        <a:pt x="1188" y="31"/>
                      </a:cubicBezTo>
                      <a:cubicBezTo>
                        <a:pt x="1206" y="29"/>
                        <a:pt x="1206" y="29"/>
                        <a:pt x="1206" y="29"/>
                      </a:cubicBezTo>
                      <a:cubicBezTo>
                        <a:pt x="1224" y="27"/>
                        <a:pt x="1224" y="27"/>
                        <a:pt x="1224" y="27"/>
                      </a:cubicBezTo>
                      <a:cubicBezTo>
                        <a:pt x="1242" y="25"/>
                        <a:pt x="1242" y="25"/>
                        <a:pt x="1242" y="25"/>
                      </a:cubicBezTo>
                      <a:cubicBezTo>
                        <a:pt x="1260" y="23"/>
                        <a:pt x="1260" y="23"/>
                        <a:pt x="1260" y="23"/>
                      </a:cubicBezTo>
                      <a:cubicBezTo>
                        <a:pt x="1278" y="22"/>
                        <a:pt x="1278" y="22"/>
                        <a:pt x="1278" y="22"/>
                      </a:cubicBezTo>
                      <a:cubicBezTo>
                        <a:pt x="1296" y="20"/>
                        <a:pt x="1296" y="20"/>
                        <a:pt x="1296" y="20"/>
                      </a:cubicBezTo>
                      <a:cubicBezTo>
                        <a:pt x="1314" y="19"/>
                        <a:pt x="1314" y="19"/>
                        <a:pt x="1314" y="19"/>
                      </a:cubicBezTo>
                      <a:cubicBezTo>
                        <a:pt x="1332" y="17"/>
                        <a:pt x="1332" y="17"/>
                        <a:pt x="1332" y="17"/>
                      </a:cubicBezTo>
                      <a:cubicBezTo>
                        <a:pt x="1350" y="16"/>
                        <a:pt x="1350" y="16"/>
                        <a:pt x="1350" y="16"/>
                      </a:cubicBezTo>
                      <a:cubicBezTo>
                        <a:pt x="1368" y="15"/>
                        <a:pt x="1368" y="15"/>
                        <a:pt x="1368" y="15"/>
                      </a:cubicBezTo>
                      <a:cubicBezTo>
                        <a:pt x="1386" y="14"/>
                        <a:pt x="1386" y="14"/>
                        <a:pt x="1386" y="14"/>
                      </a:cubicBezTo>
                      <a:cubicBezTo>
                        <a:pt x="1404" y="13"/>
                        <a:pt x="1404" y="13"/>
                        <a:pt x="1404" y="13"/>
                      </a:cubicBezTo>
                      <a:cubicBezTo>
                        <a:pt x="1422" y="11"/>
                        <a:pt x="1422" y="11"/>
                        <a:pt x="1422" y="11"/>
                      </a:cubicBezTo>
                      <a:cubicBezTo>
                        <a:pt x="1440" y="10"/>
                        <a:pt x="1440" y="10"/>
                        <a:pt x="1440" y="10"/>
                      </a:cubicBezTo>
                      <a:cubicBezTo>
                        <a:pt x="1458" y="10"/>
                        <a:pt x="1458" y="10"/>
                        <a:pt x="1458" y="10"/>
                      </a:cubicBezTo>
                      <a:cubicBezTo>
                        <a:pt x="1476" y="9"/>
                        <a:pt x="1476" y="9"/>
                        <a:pt x="1476" y="9"/>
                      </a:cubicBezTo>
                      <a:cubicBezTo>
                        <a:pt x="1494" y="8"/>
                        <a:pt x="1494" y="8"/>
                        <a:pt x="1494" y="8"/>
                      </a:cubicBezTo>
                      <a:cubicBezTo>
                        <a:pt x="1512" y="7"/>
                        <a:pt x="1512" y="7"/>
                        <a:pt x="1512" y="7"/>
                      </a:cubicBezTo>
                      <a:cubicBezTo>
                        <a:pt x="1530" y="6"/>
                        <a:pt x="1530" y="6"/>
                        <a:pt x="1530" y="6"/>
                      </a:cubicBezTo>
                      <a:cubicBezTo>
                        <a:pt x="1548" y="6"/>
                        <a:pt x="1548" y="6"/>
                        <a:pt x="1548" y="6"/>
                      </a:cubicBezTo>
                      <a:cubicBezTo>
                        <a:pt x="1566" y="5"/>
                        <a:pt x="1566" y="5"/>
                        <a:pt x="1566" y="5"/>
                      </a:cubicBezTo>
                      <a:cubicBezTo>
                        <a:pt x="1584" y="4"/>
                        <a:pt x="1584" y="4"/>
                        <a:pt x="1584" y="4"/>
                      </a:cubicBezTo>
                      <a:cubicBezTo>
                        <a:pt x="1602" y="4"/>
                        <a:pt x="1602" y="4"/>
                        <a:pt x="1602" y="4"/>
                      </a:cubicBezTo>
                      <a:cubicBezTo>
                        <a:pt x="1620" y="3"/>
                        <a:pt x="1620" y="3"/>
                        <a:pt x="1620" y="3"/>
                      </a:cubicBezTo>
                      <a:cubicBezTo>
                        <a:pt x="1638" y="3"/>
                        <a:pt x="1638" y="3"/>
                        <a:pt x="1638" y="3"/>
                      </a:cubicBezTo>
                      <a:cubicBezTo>
                        <a:pt x="1656" y="2"/>
                        <a:pt x="1656" y="2"/>
                        <a:pt x="1656" y="2"/>
                      </a:cubicBezTo>
                      <a:cubicBezTo>
                        <a:pt x="1674" y="2"/>
                        <a:pt x="1674" y="2"/>
                        <a:pt x="1674" y="2"/>
                      </a:cubicBezTo>
                      <a:cubicBezTo>
                        <a:pt x="1692" y="1"/>
                        <a:pt x="1692" y="1"/>
                        <a:pt x="1692" y="1"/>
                      </a:cubicBezTo>
                      <a:cubicBezTo>
                        <a:pt x="1710" y="1"/>
                        <a:pt x="1710" y="1"/>
                        <a:pt x="1710" y="1"/>
                      </a:cubicBezTo>
                      <a:cubicBezTo>
                        <a:pt x="1728" y="1"/>
                        <a:pt x="1728" y="1"/>
                        <a:pt x="1728" y="1"/>
                      </a:cubicBezTo>
                      <a:cubicBezTo>
                        <a:pt x="1746" y="0"/>
                        <a:pt x="1746" y="0"/>
                        <a:pt x="1746" y="0"/>
                      </a:cubicBezTo>
                      <a:cubicBezTo>
                        <a:pt x="1764" y="0"/>
                        <a:pt x="1764" y="0"/>
                        <a:pt x="1764" y="0"/>
                      </a:cubicBezTo>
                      <a:cubicBezTo>
                        <a:pt x="1782" y="0"/>
                        <a:pt x="1782" y="0"/>
                        <a:pt x="1782" y="0"/>
                      </a:cubicBezTo>
                      <a:cubicBezTo>
                        <a:pt x="1800" y="0"/>
                        <a:pt x="1800" y="0"/>
                        <a:pt x="1800" y="0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1965" name="任意多边形 421964"/>
                <p:cNvSpPr/>
                <p:nvPr/>
              </p:nvSpPr>
              <p:spPr>
                <a:xfrm flipH="1" flipV="1">
                  <a:off x="1587" y="2364"/>
                  <a:ext cx="773" cy="74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00" h="237">
                      <a:moveTo>
                        <a:pt x="0" y="237"/>
                      </a:moveTo>
                      <a:cubicBezTo>
                        <a:pt x="18" y="237"/>
                        <a:pt x="18" y="237"/>
                        <a:pt x="18" y="237"/>
                      </a:cubicBezTo>
                      <a:cubicBezTo>
                        <a:pt x="36" y="236"/>
                        <a:pt x="36" y="236"/>
                        <a:pt x="36" y="236"/>
                      </a:cubicBezTo>
                      <a:cubicBezTo>
                        <a:pt x="54" y="236"/>
                        <a:pt x="54" y="236"/>
                        <a:pt x="54" y="236"/>
                      </a:cubicBezTo>
                      <a:cubicBezTo>
                        <a:pt x="72" y="235"/>
                        <a:pt x="72" y="235"/>
                        <a:pt x="72" y="235"/>
                      </a:cubicBezTo>
                      <a:cubicBezTo>
                        <a:pt x="90" y="234"/>
                        <a:pt x="90" y="234"/>
                        <a:pt x="90" y="234"/>
                      </a:cubicBezTo>
                      <a:cubicBezTo>
                        <a:pt x="108" y="233"/>
                        <a:pt x="108" y="233"/>
                        <a:pt x="108" y="233"/>
                      </a:cubicBezTo>
                      <a:cubicBezTo>
                        <a:pt x="126" y="232"/>
                        <a:pt x="126" y="232"/>
                        <a:pt x="126" y="232"/>
                      </a:cubicBezTo>
                      <a:cubicBezTo>
                        <a:pt x="144" y="230"/>
                        <a:pt x="144" y="230"/>
                        <a:pt x="144" y="230"/>
                      </a:cubicBezTo>
                      <a:cubicBezTo>
                        <a:pt x="162" y="228"/>
                        <a:pt x="162" y="228"/>
                        <a:pt x="162" y="228"/>
                      </a:cubicBezTo>
                      <a:cubicBezTo>
                        <a:pt x="180" y="226"/>
                        <a:pt x="180" y="226"/>
                        <a:pt x="180" y="226"/>
                      </a:cubicBezTo>
                      <a:cubicBezTo>
                        <a:pt x="198" y="224"/>
                        <a:pt x="198" y="224"/>
                        <a:pt x="198" y="224"/>
                      </a:cubicBezTo>
                      <a:cubicBezTo>
                        <a:pt x="216" y="222"/>
                        <a:pt x="216" y="222"/>
                        <a:pt x="216" y="222"/>
                      </a:cubicBezTo>
                      <a:cubicBezTo>
                        <a:pt x="234" y="219"/>
                        <a:pt x="234" y="219"/>
                        <a:pt x="234" y="219"/>
                      </a:cubicBezTo>
                      <a:cubicBezTo>
                        <a:pt x="252" y="217"/>
                        <a:pt x="252" y="217"/>
                        <a:pt x="252" y="217"/>
                      </a:cubicBezTo>
                      <a:cubicBezTo>
                        <a:pt x="270" y="214"/>
                        <a:pt x="270" y="214"/>
                        <a:pt x="270" y="214"/>
                      </a:cubicBezTo>
                      <a:cubicBezTo>
                        <a:pt x="288" y="211"/>
                        <a:pt x="288" y="211"/>
                        <a:pt x="288" y="211"/>
                      </a:cubicBezTo>
                      <a:cubicBezTo>
                        <a:pt x="306" y="208"/>
                        <a:pt x="306" y="208"/>
                        <a:pt x="306" y="208"/>
                      </a:cubicBezTo>
                      <a:cubicBezTo>
                        <a:pt x="324" y="204"/>
                        <a:pt x="324" y="204"/>
                        <a:pt x="324" y="204"/>
                      </a:cubicBezTo>
                      <a:cubicBezTo>
                        <a:pt x="342" y="201"/>
                        <a:pt x="342" y="201"/>
                        <a:pt x="342" y="201"/>
                      </a:cubicBezTo>
                      <a:cubicBezTo>
                        <a:pt x="360" y="197"/>
                        <a:pt x="360" y="197"/>
                        <a:pt x="360" y="197"/>
                      </a:cubicBezTo>
                      <a:cubicBezTo>
                        <a:pt x="378" y="194"/>
                        <a:pt x="378" y="194"/>
                        <a:pt x="378" y="194"/>
                      </a:cubicBezTo>
                      <a:cubicBezTo>
                        <a:pt x="396" y="190"/>
                        <a:pt x="396" y="190"/>
                        <a:pt x="396" y="190"/>
                      </a:cubicBezTo>
                      <a:cubicBezTo>
                        <a:pt x="414" y="186"/>
                        <a:pt x="414" y="186"/>
                        <a:pt x="414" y="186"/>
                      </a:cubicBezTo>
                      <a:cubicBezTo>
                        <a:pt x="432" y="182"/>
                        <a:pt x="432" y="182"/>
                        <a:pt x="432" y="182"/>
                      </a:cubicBezTo>
                      <a:cubicBezTo>
                        <a:pt x="450" y="178"/>
                        <a:pt x="450" y="178"/>
                        <a:pt x="450" y="178"/>
                      </a:cubicBezTo>
                      <a:cubicBezTo>
                        <a:pt x="468" y="174"/>
                        <a:pt x="468" y="174"/>
                        <a:pt x="468" y="174"/>
                      </a:cubicBezTo>
                      <a:cubicBezTo>
                        <a:pt x="486" y="170"/>
                        <a:pt x="486" y="170"/>
                        <a:pt x="486" y="170"/>
                      </a:cubicBezTo>
                      <a:cubicBezTo>
                        <a:pt x="504" y="165"/>
                        <a:pt x="504" y="165"/>
                        <a:pt x="504" y="165"/>
                      </a:cubicBezTo>
                      <a:cubicBezTo>
                        <a:pt x="522" y="161"/>
                        <a:pt x="522" y="161"/>
                        <a:pt x="522" y="161"/>
                      </a:cubicBezTo>
                      <a:cubicBezTo>
                        <a:pt x="540" y="157"/>
                        <a:pt x="540" y="157"/>
                        <a:pt x="540" y="157"/>
                      </a:cubicBezTo>
                      <a:cubicBezTo>
                        <a:pt x="558" y="153"/>
                        <a:pt x="558" y="153"/>
                        <a:pt x="558" y="153"/>
                      </a:cubicBezTo>
                      <a:cubicBezTo>
                        <a:pt x="576" y="148"/>
                        <a:pt x="576" y="148"/>
                        <a:pt x="576" y="148"/>
                      </a:cubicBezTo>
                      <a:cubicBezTo>
                        <a:pt x="594" y="144"/>
                        <a:pt x="594" y="144"/>
                        <a:pt x="594" y="144"/>
                      </a:cubicBezTo>
                      <a:cubicBezTo>
                        <a:pt x="612" y="140"/>
                        <a:pt x="612" y="140"/>
                        <a:pt x="612" y="140"/>
                      </a:cubicBezTo>
                      <a:cubicBezTo>
                        <a:pt x="630" y="135"/>
                        <a:pt x="630" y="135"/>
                        <a:pt x="630" y="135"/>
                      </a:cubicBezTo>
                      <a:cubicBezTo>
                        <a:pt x="648" y="131"/>
                        <a:pt x="648" y="131"/>
                        <a:pt x="648" y="131"/>
                      </a:cubicBezTo>
                      <a:cubicBezTo>
                        <a:pt x="666" y="126"/>
                        <a:pt x="666" y="126"/>
                        <a:pt x="666" y="126"/>
                      </a:cubicBezTo>
                      <a:cubicBezTo>
                        <a:pt x="684" y="122"/>
                        <a:pt x="684" y="122"/>
                        <a:pt x="684" y="122"/>
                      </a:cubicBezTo>
                      <a:cubicBezTo>
                        <a:pt x="702" y="118"/>
                        <a:pt x="702" y="118"/>
                        <a:pt x="702" y="118"/>
                      </a:cubicBezTo>
                      <a:cubicBezTo>
                        <a:pt x="720" y="114"/>
                        <a:pt x="720" y="114"/>
                        <a:pt x="720" y="114"/>
                      </a:cubicBezTo>
                      <a:cubicBezTo>
                        <a:pt x="738" y="110"/>
                        <a:pt x="738" y="110"/>
                        <a:pt x="738" y="110"/>
                      </a:cubicBezTo>
                      <a:cubicBezTo>
                        <a:pt x="756" y="105"/>
                        <a:pt x="756" y="105"/>
                        <a:pt x="756" y="105"/>
                      </a:cubicBezTo>
                      <a:cubicBezTo>
                        <a:pt x="774" y="101"/>
                        <a:pt x="774" y="101"/>
                        <a:pt x="774" y="101"/>
                      </a:cubicBezTo>
                      <a:cubicBezTo>
                        <a:pt x="792" y="97"/>
                        <a:pt x="792" y="97"/>
                        <a:pt x="792" y="97"/>
                      </a:cubicBezTo>
                      <a:cubicBezTo>
                        <a:pt x="810" y="93"/>
                        <a:pt x="810" y="93"/>
                        <a:pt x="810" y="93"/>
                      </a:cubicBezTo>
                      <a:cubicBezTo>
                        <a:pt x="828" y="90"/>
                        <a:pt x="828" y="90"/>
                        <a:pt x="828" y="90"/>
                      </a:cubicBezTo>
                      <a:cubicBezTo>
                        <a:pt x="846" y="86"/>
                        <a:pt x="846" y="86"/>
                        <a:pt x="846" y="86"/>
                      </a:cubicBezTo>
                      <a:cubicBezTo>
                        <a:pt x="864" y="82"/>
                        <a:pt x="864" y="82"/>
                        <a:pt x="864" y="82"/>
                      </a:cubicBezTo>
                      <a:cubicBezTo>
                        <a:pt x="882" y="78"/>
                        <a:pt x="882" y="78"/>
                        <a:pt x="882" y="78"/>
                      </a:cubicBezTo>
                      <a:cubicBezTo>
                        <a:pt x="900" y="75"/>
                        <a:pt x="900" y="75"/>
                        <a:pt x="900" y="75"/>
                      </a:cubicBezTo>
                      <a:cubicBezTo>
                        <a:pt x="918" y="71"/>
                        <a:pt x="918" y="71"/>
                        <a:pt x="918" y="71"/>
                      </a:cubicBezTo>
                      <a:cubicBezTo>
                        <a:pt x="936" y="68"/>
                        <a:pt x="936" y="68"/>
                        <a:pt x="936" y="68"/>
                      </a:cubicBezTo>
                      <a:cubicBezTo>
                        <a:pt x="954" y="65"/>
                        <a:pt x="954" y="65"/>
                        <a:pt x="954" y="65"/>
                      </a:cubicBezTo>
                      <a:cubicBezTo>
                        <a:pt x="972" y="62"/>
                        <a:pt x="972" y="62"/>
                        <a:pt x="972" y="62"/>
                      </a:cubicBezTo>
                      <a:cubicBezTo>
                        <a:pt x="990" y="58"/>
                        <a:pt x="990" y="58"/>
                        <a:pt x="990" y="58"/>
                      </a:cubicBezTo>
                      <a:cubicBezTo>
                        <a:pt x="1008" y="55"/>
                        <a:pt x="1008" y="55"/>
                        <a:pt x="1008" y="55"/>
                      </a:cubicBezTo>
                      <a:cubicBezTo>
                        <a:pt x="1026" y="53"/>
                        <a:pt x="1026" y="53"/>
                        <a:pt x="1026" y="53"/>
                      </a:cubicBezTo>
                      <a:cubicBezTo>
                        <a:pt x="1044" y="50"/>
                        <a:pt x="1044" y="50"/>
                        <a:pt x="1044" y="50"/>
                      </a:cubicBezTo>
                      <a:cubicBezTo>
                        <a:pt x="1062" y="47"/>
                        <a:pt x="1062" y="47"/>
                        <a:pt x="1062" y="47"/>
                      </a:cubicBezTo>
                      <a:cubicBezTo>
                        <a:pt x="1080" y="44"/>
                        <a:pt x="1080" y="44"/>
                        <a:pt x="1080" y="44"/>
                      </a:cubicBezTo>
                      <a:cubicBezTo>
                        <a:pt x="1098" y="42"/>
                        <a:pt x="1098" y="42"/>
                        <a:pt x="1098" y="42"/>
                      </a:cubicBezTo>
                      <a:cubicBezTo>
                        <a:pt x="1116" y="40"/>
                        <a:pt x="1116" y="40"/>
                        <a:pt x="1116" y="40"/>
                      </a:cubicBezTo>
                      <a:cubicBezTo>
                        <a:pt x="1134" y="37"/>
                        <a:pt x="1134" y="37"/>
                        <a:pt x="1134" y="37"/>
                      </a:cubicBezTo>
                      <a:cubicBezTo>
                        <a:pt x="1152" y="35"/>
                        <a:pt x="1152" y="35"/>
                        <a:pt x="1152" y="35"/>
                      </a:cubicBezTo>
                      <a:cubicBezTo>
                        <a:pt x="1170" y="33"/>
                        <a:pt x="1170" y="33"/>
                        <a:pt x="1170" y="33"/>
                      </a:cubicBezTo>
                      <a:cubicBezTo>
                        <a:pt x="1188" y="31"/>
                        <a:pt x="1188" y="31"/>
                        <a:pt x="1188" y="31"/>
                      </a:cubicBezTo>
                      <a:cubicBezTo>
                        <a:pt x="1206" y="29"/>
                        <a:pt x="1206" y="29"/>
                        <a:pt x="1206" y="29"/>
                      </a:cubicBezTo>
                      <a:cubicBezTo>
                        <a:pt x="1224" y="27"/>
                        <a:pt x="1224" y="27"/>
                        <a:pt x="1224" y="27"/>
                      </a:cubicBezTo>
                      <a:cubicBezTo>
                        <a:pt x="1242" y="25"/>
                        <a:pt x="1242" y="25"/>
                        <a:pt x="1242" y="25"/>
                      </a:cubicBezTo>
                      <a:cubicBezTo>
                        <a:pt x="1260" y="23"/>
                        <a:pt x="1260" y="23"/>
                        <a:pt x="1260" y="23"/>
                      </a:cubicBezTo>
                      <a:cubicBezTo>
                        <a:pt x="1278" y="22"/>
                        <a:pt x="1278" y="22"/>
                        <a:pt x="1278" y="22"/>
                      </a:cubicBezTo>
                      <a:cubicBezTo>
                        <a:pt x="1296" y="20"/>
                        <a:pt x="1296" y="20"/>
                        <a:pt x="1296" y="20"/>
                      </a:cubicBezTo>
                      <a:cubicBezTo>
                        <a:pt x="1314" y="19"/>
                        <a:pt x="1314" y="19"/>
                        <a:pt x="1314" y="19"/>
                      </a:cubicBezTo>
                      <a:cubicBezTo>
                        <a:pt x="1332" y="17"/>
                        <a:pt x="1332" y="17"/>
                        <a:pt x="1332" y="17"/>
                      </a:cubicBezTo>
                      <a:cubicBezTo>
                        <a:pt x="1350" y="16"/>
                        <a:pt x="1350" y="16"/>
                        <a:pt x="1350" y="16"/>
                      </a:cubicBezTo>
                      <a:cubicBezTo>
                        <a:pt x="1368" y="15"/>
                        <a:pt x="1368" y="15"/>
                        <a:pt x="1368" y="15"/>
                      </a:cubicBezTo>
                      <a:cubicBezTo>
                        <a:pt x="1386" y="14"/>
                        <a:pt x="1386" y="14"/>
                        <a:pt x="1386" y="14"/>
                      </a:cubicBezTo>
                      <a:cubicBezTo>
                        <a:pt x="1404" y="13"/>
                        <a:pt x="1404" y="13"/>
                        <a:pt x="1404" y="13"/>
                      </a:cubicBezTo>
                      <a:cubicBezTo>
                        <a:pt x="1422" y="11"/>
                        <a:pt x="1422" y="11"/>
                        <a:pt x="1422" y="11"/>
                      </a:cubicBezTo>
                      <a:cubicBezTo>
                        <a:pt x="1440" y="10"/>
                        <a:pt x="1440" y="10"/>
                        <a:pt x="1440" y="10"/>
                      </a:cubicBezTo>
                      <a:cubicBezTo>
                        <a:pt x="1458" y="10"/>
                        <a:pt x="1458" y="10"/>
                        <a:pt x="1458" y="10"/>
                      </a:cubicBezTo>
                      <a:cubicBezTo>
                        <a:pt x="1476" y="9"/>
                        <a:pt x="1476" y="9"/>
                        <a:pt x="1476" y="9"/>
                      </a:cubicBezTo>
                      <a:cubicBezTo>
                        <a:pt x="1494" y="8"/>
                        <a:pt x="1494" y="8"/>
                        <a:pt x="1494" y="8"/>
                      </a:cubicBezTo>
                      <a:cubicBezTo>
                        <a:pt x="1512" y="7"/>
                        <a:pt x="1512" y="7"/>
                        <a:pt x="1512" y="7"/>
                      </a:cubicBezTo>
                      <a:cubicBezTo>
                        <a:pt x="1530" y="6"/>
                        <a:pt x="1530" y="6"/>
                        <a:pt x="1530" y="6"/>
                      </a:cubicBezTo>
                      <a:cubicBezTo>
                        <a:pt x="1548" y="6"/>
                        <a:pt x="1548" y="6"/>
                        <a:pt x="1548" y="6"/>
                      </a:cubicBezTo>
                      <a:cubicBezTo>
                        <a:pt x="1566" y="5"/>
                        <a:pt x="1566" y="5"/>
                        <a:pt x="1566" y="5"/>
                      </a:cubicBezTo>
                      <a:cubicBezTo>
                        <a:pt x="1584" y="4"/>
                        <a:pt x="1584" y="4"/>
                        <a:pt x="1584" y="4"/>
                      </a:cubicBezTo>
                      <a:cubicBezTo>
                        <a:pt x="1602" y="4"/>
                        <a:pt x="1602" y="4"/>
                        <a:pt x="1602" y="4"/>
                      </a:cubicBezTo>
                      <a:cubicBezTo>
                        <a:pt x="1620" y="3"/>
                        <a:pt x="1620" y="3"/>
                        <a:pt x="1620" y="3"/>
                      </a:cubicBezTo>
                      <a:cubicBezTo>
                        <a:pt x="1638" y="3"/>
                        <a:pt x="1638" y="3"/>
                        <a:pt x="1638" y="3"/>
                      </a:cubicBezTo>
                      <a:cubicBezTo>
                        <a:pt x="1656" y="2"/>
                        <a:pt x="1656" y="2"/>
                        <a:pt x="1656" y="2"/>
                      </a:cubicBezTo>
                      <a:cubicBezTo>
                        <a:pt x="1674" y="2"/>
                        <a:pt x="1674" y="2"/>
                        <a:pt x="1674" y="2"/>
                      </a:cubicBezTo>
                      <a:cubicBezTo>
                        <a:pt x="1692" y="1"/>
                        <a:pt x="1692" y="1"/>
                        <a:pt x="1692" y="1"/>
                      </a:cubicBezTo>
                      <a:cubicBezTo>
                        <a:pt x="1710" y="1"/>
                        <a:pt x="1710" y="1"/>
                        <a:pt x="1710" y="1"/>
                      </a:cubicBezTo>
                      <a:cubicBezTo>
                        <a:pt x="1728" y="1"/>
                        <a:pt x="1728" y="1"/>
                        <a:pt x="1728" y="1"/>
                      </a:cubicBezTo>
                      <a:cubicBezTo>
                        <a:pt x="1746" y="0"/>
                        <a:pt x="1746" y="0"/>
                        <a:pt x="1746" y="0"/>
                      </a:cubicBezTo>
                      <a:cubicBezTo>
                        <a:pt x="1764" y="0"/>
                        <a:pt x="1764" y="0"/>
                        <a:pt x="1764" y="0"/>
                      </a:cubicBezTo>
                      <a:cubicBezTo>
                        <a:pt x="1782" y="0"/>
                        <a:pt x="1782" y="0"/>
                        <a:pt x="1782" y="0"/>
                      </a:cubicBezTo>
                      <a:cubicBezTo>
                        <a:pt x="1800" y="0"/>
                        <a:pt x="1800" y="0"/>
                        <a:pt x="1800" y="0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accent2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421966" name="对象 421965"/>
              <p:cNvGraphicFramePr/>
              <p:nvPr/>
            </p:nvGraphicFramePr>
            <p:xfrm>
              <a:off x="3564" y="1985"/>
              <a:ext cx="390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53" r:id="rId15" imgW="380365" imgH="177800" progId="Equation.DSMT4">
                      <p:embed/>
                    </p:oleObj>
                  </mc:Choice>
                  <mc:Fallback>
                    <p:oleObj r:id="rId15" imgW="380365" imgH="177800" progId="Equation.DSMT4">
                      <p:embed/>
                      <p:pic>
                        <p:nvPicPr>
                          <p:cNvPr id="0" name="图片 3311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3564" y="1985"/>
                            <a:ext cx="390" cy="18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1967" name="直接连接符 421966"/>
              <p:cNvSpPr/>
              <p:nvPr/>
            </p:nvSpPr>
            <p:spPr>
              <a:xfrm>
                <a:off x="2350" y="2368"/>
                <a:ext cx="0" cy="78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1968" name="直接连接符 421967"/>
              <p:cNvSpPr/>
              <p:nvPr/>
            </p:nvSpPr>
            <p:spPr>
              <a:xfrm>
                <a:off x="3254" y="2376"/>
                <a:ext cx="0" cy="78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421969" name="对象 421968"/>
              <p:cNvGraphicFramePr/>
              <p:nvPr/>
            </p:nvGraphicFramePr>
            <p:xfrm>
              <a:off x="2634" y="1983"/>
              <a:ext cx="390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54" r:id="rId17" imgW="380365" imgH="177800" progId="Equation.DSMT4">
                      <p:embed/>
                    </p:oleObj>
                  </mc:Choice>
                  <mc:Fallback>
                    <p:oleObj r:id="rId17" imgW="380365" imgH="177800" progId="Equation.DSMT4">
                      <p:embed/>
                      <p:pic>
                        <p:nvPicPr>
                          <p:cNvPr id="0" name="图片 3304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2634" y="1983"/>
                            <a:ext cx="390" cy="18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1970" name="直接连接符 421969"/>
              <p:cNvSpPr/>
              <p:nvPr/>
            </p:nvSpPr>
            <p:spPr>
              <a:xfrm flipH="1">
                <a:off x="2414" y="2102"/>
                <a:ext cx="201" cy="22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21971" name="直接连接符 421970"/>
              <p:cNvSpPr/>
              <p:nvPr/>
            </p:nvSpPr>
            <p:spPr>
              <a:xfrm flipH="1">
                <a:off x="3353" y="2111"/>
                <a:ext cx="201" cy="22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grpSp>
        <p:nvGrpSpPr>
          <p:cNvPr id="421972" name="组合 421971"/>
          <p:cNvGrpSpPr/>
          <p:nvPr/>
        </p:nvGrpSpPr>
        <p:grpSpPr>
          <a:xfrm>
            <a:off x="6142673" y="4337050"/>
            <a:ext cx="4211637" cy="2030413"/>
            <a:chOff x="344" y="872"/>
            <a:chExt cx="5195" cy="2020"/>
          </a:xfrm>
        </p:grpSpPr>
        <p:sp>
          <p:nvSpPr>
            <p:cNvPr id="421973" name="直接连接符 421972"/>
            <p:cNvSpPr/>
            <p:nvPr/>
          </p:nvSpPr>
          <p:spPr>
            <a:xfrm flipV="1">
              <a:off x="344" y="2655"/>
              <a:ext cx="5176" cy="0"/>
            </a:xfrm>
            <a:prstGeom prst="line">
              <a:avLst/>
            </a:prstGeom>
            <a:ln w="25400" cap="flat" cmpd="sng">
              <a:solidFill>
                <a:srgbClr val="333300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421974" name="直接连接符 421973"/>
            <p:cNvSpPr/>
            <p:nvPr/>
          </p:nvSpPr>
          <p:spPr>
            <a:xfrm flipV="1">
              <a:off x="781" y="926"/>
              <a:ext cx="0" cy="1966"/>
            </a:xfrm>
            <a:prstGeom prst="line">
              <a:avLst/>
            </a:prstGeom>
            <a:ln w="25400" cap="flat" cmpd="sng">
              <a:solidFill>
                <a:srgbClr val="333300"/>
              </a:solidFill>
              <a:prstDash val="solid"/>
              <a:headEnd type="none" w="med" len="med"/>
              <a:tailEnd type="stealth" w="lg" len="med"/>
            </a:ln>
          </p:spPr>
        </p:sp>
        <p:grpSp>
          <p:nvGrpSpPr>
            <p:cNvPr id="421975" name="组合 421974"/>
            <p:cNvGrpSpPr/>
            <p:nvPr/>
          </p:nvGrpSpPr>
          <p:grpSpPr>
            <a:xfrm>
              <a:off x="1721" y="1242"/>
              <a:ext cx="2756" cy="1349"/>
              <a:chOff x="1226" y="1242"/>
              <a:chExt cx="2756" cy="1349"/>
            </a:xfrm>
          </p:grpSpPr>
          <p:sp>
            <p:nvSpPr>
              <p:cNvPr id="421976" name="任意多边形 421975"/>
              <p:cNvSpPr/>
              <p:nvPr/>
            </p:nvSpPr>
            <p:spPr>
              <a:xfrm flipH="1" flipV="1">
                <a:off x="1226" y="1242"/>
                <a:ext cx="1378" cy="1348"/>
              </a:xfrm>
              <a:custGeom>
                <a:avLst/>
                <a:gdLst/>
                <a:ahLst/>
                <a:cxnLst/>
                <a:rect l="0" t="0" r="0" b="0"/>
                <a:pathLst>
                  <a:path w="1800" h="237">
                    <a:moveTo>
                      <a:pt x="0" y="237"/>
                    </a:moveTo>
                    <a:cubicBezTo>
                      <a:pt x="18" y="237"/>
                      <a:pt x="18" y="237"/>
                      <a:pt x="18" y="237"/>
                    </a:cubicBezTo>
                    <a:cubicBezTo>
                      <a:pt x="36" y="236"/>
                      <a:pt x="36" y="236"/>
                      <a:pt x="36" y="236"/>
                    </a:cubicBezTo>
                    <a:cubicBezTo>
                      <a:pt x="54" y="236"/>
                      <a:pt x="54" y="236"/>
                      <a:pt x="54" y="236"/>
                    </a:cubicBezTo>
                    <a:cubicBezTo>
                      <a:pt x="72" y="235"/>
                      <a:pt x="72" y="235"/>
                      <a:pt x="72" y="235"/>
                    </a:cubicBezTo>
                    <a:cubicBezTo>
                      <a:pt x="90" y="234"/>
                      <a:pt x="90" y="234"/>
                      <a:pt x="90" y="234"/>
                    </a:cubicBezTo>
                    <a:cubicBezTo>
                      <a:pt x="108" y="233"/>
                      <a:pt x="108" y="233"/>
                      <a:pt x="108" y="233"/>
                    </a:cubicBezTo>
                    <a:cubicBezTo>
                      <a:pt x="126" y="232"/>
                      <a:pt x="126" y="232"/>
                      <a:pt x="126" y="232"/>
                    </a:cubicBezTo>
                    <a:cubicBezTo>
                      <a:pt x="144" y="230"/>
                      <a:pt x="144" y="230"/>
                      <a:pt x="144" y="230"/>
                    </a:cubicBezTo>
                    <a:cubicBezTo>
                      <a:pt x="162" y="228"/>
                      <a:pt x="162" y="228"/>
                      <a:pt x="162" y="228"/>
                    </a:cubicBezTo>
                    <a:cubicBezTo>
                      <a:pt x="180" y="226"/>
                      <a:pt x="180" y="226"/>
                      <a:pt x="180" y="226"/>
                    </a:cubicBezTo>
                    <a:cubicBezTo>
                      <a:pt x="198" y="224"/>
                      <a:pt x="198" y="224"/>
                      <a:pt x="198" y="224"/>
                    </a:cubicBezTo>
                    <a:cubicBezTo>
                      <a:pt x="216" y="222"/>
                      <a:pt x="216" y="222"/>
                      <a:pt x="216" y="222"/>
                    </a:cubicBezTo>
                    <a:cubicBezTo>
                      <a:pt x="234" y="219"/>
                      <a:pt x="234" y="219"/>
                      <a:pt x="234" y="219"/>
                    </a:cubicBezTo>
                    <a:cubicBezTo>
                      <a:pt x="252" y="217"/>
                      <a:pt x="252" y="217"/>
                      <a:pt x="252" y="217"/>
                    </a:cubicBezTo>
                    <a:cubicBezTo>
                      <a:pt x="270" y="214"/>
                      <a:pt x="270" y="214"/>
                      <a:pt x="270" y="214"/>
                    </a:cubicBezTo>
                    <a:cubicBezTo>
                      <a:pt x="288" y="211"/>
                      <a:pt x="288" y="211"/>
                      <a:pt x="288" y="211"/>
                    </a:cubicBezTo>
                    <a:cubicBezTo>
                      <a:pt x="306" y="208"/>
                      <a:pt x="306" y="208"/>
                      <a:pt x="306" y="208"/>
                    </a:cubicBezTo>
                    <a:cubicBezTo>
                      <a:pt x="324" y="204"/>
                      <a:pt x="324" y="204"/>
                      <a:pt x="324" y="204"/>
                    </a:cubicBezTo>
                    <a:cubicBezTo>
                      <a:pt x="342" y="201"/>
                      <a:pt x="342" y="201"/>
                      <a:pt x="342" y="201"/>
                    </a:cubicBezTo>
                    <a:cubicBezTo>
                      <a:pt x="360" y="197"/>
                      <a:pt x="360" y="197"/>
                      <a:pt x="360" y="197"/>
                    </a:cubicBezTo>
                    <a:cubicBezTo>
                      <a:pt x="378" y="194"/>
                      <a:pt x="378" y="194"/>
                      <a:pt x="378" y="194"/>
                    </a:cubicBezTo>
                    <a:cubicBezTo>
                      <a:pt x="396" y="190"/>
                      <a:pt x="396" y="190"/>
                      <a:pt x="396" y="190"/>
                    </a:cubicBezTo>
                    <a:cubicBezTo>
                      <a:pt x="414" y="186"/>
                      <a:pt x="414" y="186"/>
                      <a:pt x="414" y="186"/>
                    </a:cubicBezTo>
                    <a:cubicBezTo>
                      <a:pt x="432" y="182"/>
                      <a:pt x="432" y="182"/>
                      <a:pt x="432" y="182"/>
                    </a:cubicBezTo>
                    <a:cubicBezTo>
                      <a:pt x="450" y="178"/>
                      <a:pt x="450" y="178"/>
                      <a:pt x="450" y="178"/>
                    </a:cubicBezTo>
                    <a:cubicBezTo>
                      <a:pt x="468" y="174"/>
                      <a:pt x="468" y="174"/>
                      <a:pt x="468" y="174"/>
                    </a:cubicBezTo>
                    <a:cubicBezTo>
                      <a:pt x="486" y="170"/>
                      <a:pt x="486" y="170"/>
                      <a:pt x="486" y="170"/>
                    </a:cubicBezTo>
                    <a:cubicBezTo>
                      <a:pt x="504" y="165"/>
                      <a:pt x="504" y="165"/>
                      <a:pt x="504" y="165"/>
                    </a:cubicBezTo>
                    <a:cubicBezTo>
                      <a:pt x="522" y="161"/>
                      <a:pt x="522" y="161"/>
                      <a:pt x="522" y="161"/>
                    </a:cubicBezTo>
                    <a:cubicBezTo>
                      <a:pt x="540" y="157"/>
                      <a:pt x="540" y="157"/>
                      <a:pt x="540" y="157"/>
                    </a:cubicBezTo>
                    <a:cubicBezTo>
                      <a:pt x="558" y="153"/>
                      <a:pt x="558" y="153"/>
                      <a:pt x="558" y="153"/>
                    </a:cubicBezTo>
                    <a:cubicBezTo>
                      <a:pt x="576" y="148"/>
                      <a:pt x="576" y="148"/>
                      <a:pt x="576" y="148"/>
                    </a:cubicBezTo>
                    <a:cubicBezTo>
                      <a:pt x="594" y="144"/>
                      <a:pt x="594" y="144"/>
                      <a:pt x="594" y="144"/>
                    </a:cubicBezTo>
                    <a:cubicBezTo>
                      <a:pt x="612" y="140"/>
                      <a:pt x="612" y="140"/>
                      <a:pt x="612" y="140"/>
                    </a:cubicBezTo>
                    <a:cubicBezTo>
                      <a:pt x="630" y="135"/>
                      <a:pt x="630" y="135"/>
                      <a:pt x="630" y="135"/>
                    </a:cubicBezTo>
                    <a:cubicBezTo>
                      <a:pt x="648" y="131"/>
                      <a:pt x="648" y="131"/>
                      <a:pt x="648" y="131"/>
                    </a:cubicBezTo>
                    <a:cubicBezTo>
                      <a:pt x="666" y="126"/>
                      <a:pt x="666" y="126"/>
                      <a:pt x="666" y="126"/>
                    </a:cubicBezTo>
                    <a:cubicBezTo>
                      <a:pt x="684" y="122"/>
                      <a:pt x="684" y="122"/>
                      <a:pt x="684" y="122"/>
                    </a:cubicBezTo>
                    <a:cubicBezTo>
                      <a:pt x="702" y="118"/>
                      <a:pt x="702" y="118"/>
                      <a:pt x="702" y="118"/>
                    </a:cubicBezTo>
                    <a:cubicBezTo>
                      <a:pt x="720" y="114"/>
                      <a:pt x="720" y="114"/>
                      <a:pt x="720" y="114"/>
                    </a:cubicBezTo>
                    <a:cubicBezTo>
                      <a:pt x="738" y="110"/>
                      <a:pt x="738" y="110"/>
                      <a:pt x="738" y="110"/>
                    </a:cubicBezTo>
                    <a:cubicBezTo>
                      <a:pt x="756" y="105"/>
                      <a:pt x="756" y="105"/>
                      <a:pt x="756" y="105"/>
                    </a:cubicBezTo>
                    <a:cubicBezTo>
                      <a:pt x="774" y="101"/>
                      <a:pt x="774" y="101"/>
                      <a:pt x="774" y="101"/>
                    </a:cubicBezTo>
                    <a:cubicBezTo>
                      <a:pt x="792" y="97"/>
                      <a:pt x="792" y="97"/>
                      <a:pt x="792" y="97"/>
                    </a:cubicBezTo>
                    <a:cubicBezTo>
                      <a:pt x="810" y="93"/>
                      <a:pt x="810" y="93"/>
                      <a:pt x="810" y="93"/>
                    </a:cubicBezTo>
                    <a:cubicBezTo>
                      <a:pt x="828" y="90"/>
                      <a:pt x="828" y="90"/>
                      <a:pt x="828" y="90"/>
                    </a:cubicBezTo>
                    <a:cubicBezTo>
                      <a:pt x="846" y="86"/>
                      <a:pt x="846" y="86"/>
                      <a:pt x="846" y="86"/>
                    </a:cubicBezTo>
                    <a:cubicBezTo>
                      <a:pt x="864" y="82"/>
                      <a:pt x="864" y="82"/>
                      <a:pt x="864" y="82"/>
                    </a:cubicBezTo>
                    <a:cubicBezTo>
                      <a:pt x="882" y="78"/>
                      <a:pt x="882" y="78"/>
                      <a:pt x="882" y="78"/>
                    </a:cubicBezTo>
                    <a:cubicBezTo>
                      <a:pt x="900" y="75"/>
                      <a:pt x="900" y="75"/>
                      <a:pt x="900" y="75"/>
                    </a:cubicBezTo>
                    <a:cubicBezTo>
                      <a:pt x="918" y="71"/>
                      <a:pt x="918" y="71"/>
                      <a:pt x="918" y="71"/>
                    </a:cubicBezTo>
                    <a:cubicBezTo>
                      <a:pt x="936" y="68"/>
                      <a:pt x="936" y="68"/>
                      <a:pt x="936" y="68"/>
                    </a:cubicBezTo>
                    <a:cubicBezTo>
                      <a:pt x="954" y="65"/>
                      <a:pt x="954" y="65"/>
                      <a:pt x="954" y="65"/>
                    </a:cubicBezTo>
                    <a:cubicBezTo>
                      <a:pt x="972" y="62"/>
                      <a:pt x="972" y="62"/>
                      <a:pt x="972" y="62"/>
                    </a:cubicBezTo>
                    <a:cubicBezTo>
                      <a:pt x="990" y="58"/>
                      <a:pt x="990" y="58"/>
                      <a:pt x="990" y="58"/>
                    </a:cubicBezTo>
                    <a:cubicBezTo>
                      <a:pt x="1008" y="55"/>
                      <a:pt x="1008" y="55"/>
                      <a:pt x="1008" y="55"/>
                    </a:cubicBezTo>
                    <a:cubicBezTo>
                      <a:pt x="1026" y="53"/>
                      <a:pt x="1026" y="53"/>
                      <a:pt x="1026" y="53"/>
                    </a:cubicBezTo>
                    <a:cubicBezTo>
                      <a:pt x="1044" y="50"/>
                      <a:pt x="1044" y="50"/>
                      <a:pt x="1044" y="50"/>
                    </a:cubicBezTo>
                    <a:cubicBezTo>
                      <a:pt x="1062" y="47"/>
                      <a:pt x="1062" y="47"/>
                      <a:pt x="1062" y="47"/>
                    </a:cubicBezTo>
                    <a:cubicBezTo>
                      <a:pt x="1080" y="44"/>
                      <a:pt x="1080" y="44"/>
                      <a:pt x="1080" y="44"/>
                    </a:cubicBezTo>
                    <a:cubicBezTo>
                      <a:pt x="1098" y="42"/>
                      <a:pt x="1098" y="42"/>
                      <a:pt x="1098" y="42"/>
                    </a:cubicBezTo>
                    <a:cubicBezTo>
                      <a:pt x="1116" y="40"/>
                      <a:pt x="1116" y="40"/>
                      <a:pt x="1116" y="40"/>
                    </a:cubicBezTo>
                    <a:cubicBezTo>
                      <a:pt x="1134" y="37"/>
                      <a:pt x="1134" y="37"/>
                      <a:pt x="1134" y="37"/>
                    </a:cubicBezTo>
                    <a:cubicBezTo>
                      <a:pt x="1152" y="35"/>
                      <a:pt x="1152" y="35"/>
                      <a:pt x="1152" y="35"/>
                    </a:cubicBezTo>
                    <a:cubicBezTo>
                      <a:pt x="1170" y="33"/>
                      <a:pt x="1170" y="33"/>
                      <a:pt x="1170" y="33"/>
                    </a:cubicBezTo>
                    <a:cubicBezTo>
                      <a:pt x="1188" y="31"/>
                      <a:pt x="1188" y="31"/>
                      <a:pt x="1188" y="31"/>
                    </a:cubicBezTo>
                    <a:cubicBezTo>
                      <a:pt x="1206" y="29"/>
                      <a:pt x="1206" y="29"/>
                      <a:pt x="1206" y="29"/>
                    </a:cubicBezTo>
                    <a:cubicBezTo>
                      <a:pt x="1224" y="27"/>
                      <a:pt x="1224" y="27"/>
                      <a:pt x="1224" y="27"/>
                    </a:cubicBezTo>
                    <a:cubicBezTo>
                      <a:pt x="1242" y="25"/>
                      <a:pt x="1242" y="25"/>
                      <a:pt x="1242" y="25"/>
                    </a:cubicBezTo>
                    <a:cubicBezTo>
                      <a:pt x="1260" y="23"/>
                      <a:pt x="1260" y="23"/>
                      <a:pt x="1260" y="23"/>
                    </a:cubicBezTo>
                    <a:cubicBezTo>
                      <a:pt x="1278" y="22"/>
                      <a:pt x="1278" y="22"/>
                      <a:pt x="1278" y="22"/>
                    </a:cubicBezTo>
                    <a:cubicBezTo>
                      <a:pt x="1296" y="20"/>
                      <a:pt x="1296" y="20"/>
                      <a:pt x="1296" y="20"/>
                    </a:cubicBezTo>
                    <a:cubicBezTo>
                      <a:pt x="1314" y="19"/>
                      <a:pt x="1314" y="19"/>
                      <a:pt x="1314" y="19"/>
                    </a:cubicBezTo>
                    <a:cubicBezTo>
                      <a:pt x="1332" y="17"/>
                      <a:pt x="1332" y="17"/>
                      <a:pt x="1332" y="17"/>
                    </a:cubicBezTo>
                    <a:cubicBezTo>
                      <a:pt x="1350" y="16"/>
                      <a:pt x="1350" y="16"/>
                      <a:pt x="1350" y="16"/>
                    </a:cubicBezTo>
                    <a:cubicBezTo>
                      <a:pt x="1368" y="15"/>
                      <a:pt x="1368" y="15"/>
                      <a:pt x="1368" y="15"/>
                    </a:cubicBezTo>
                    <a:cubicBezTo>
                      <a:pt x="1386" y="14"/>
                      <a:pt x="1386" y="14"/>
                      <a:pt x="1386" y="14"/>
                    </a:cubicBezTo>
                    <a:cubicBezTo>
                      <a:pt x="1404" y="13"/>
                      <a:pt x="1404" y="13"/>
                      <a:pt x="1404" y="13"/>
                    </a:cubicBezTo>
                    <a:cubicBezTo>
                      <a:pt x="1422" y="11"/>
                      <a:pt x="1422" y="11"/>
                      <a:pt x="1422" y="11"/>
                    </a:cubicBezTo>
                    <a:cubicBezTo>
                      <a:pt x="1440" y="10"/>
                      <a:pt x="1440" y="10"/>
                      <a:pt x="1440" y="10"/>
                    </a:cubicBezTo>
                    <a:cubicBezTo>
                      <a:pt x="1458" y="10"/>
                      <a:pt x="1458" y="10"/>
                      <a:pt x="1458" y="10"/>
                    </a:cubicBezTo>
                    <a:cubicBezTo>
                      <a:pt x="1476" y="9"/>
                      <a:pt x="1476" y="9"/>
                      <a:pt x="1476" y="9"/>
                    </a:cubicBezTo>
                    <a:cubicBezTo>
                      <a:pt x="1494" y="8"/>
                      <a:pt x="1494" y="8"/>
                      <a:pt x="1494" y="8"/>
                    </a:cubicBezTo>
                    <a:cubicBezTo>
                      <a:pt x="1512" y="7"/>
                      <a:pt x="1512" y="7"/>
                      <a:pt x="1512" y="7"/>
                    </a:cubicBezTo>
                    <a:cubicBezTo>
                      <a:pt x="1530" y="6"/>
                      <a:pt x="1530" y="6"/>
                      <a:pt x="1530" y="6"/>
                    </a:cubicBezTo>
                    <a:cubicBezTo>
                      <a:pt x="1548" y="6"/>
                      <a:pt x="1548" y="6"/>
                      <a:pt x="1548" y="6"/>
                    </a:cubicBezTo>
                    <a:cubicBezTo>
                      <a:pt x="1566" y="5"/>
                      <a:pt x="1566" y="5"/>
                      <a:pt x="1566" y="5"/>
                    </a:cubicBezTo>
                    <a:cubicBezTo>
                      <a:pt x="1584" y="4"/>
                      <a:pt x="1584" y="4"/>
                      <a:pt x="1584" y="4"/>
                    </a:cubicBezTo>
                    <a:cubicBezTo>
                      <a:pt x="1602" y="4"/>
                      <a:pt x="1602" y="4"/>
                      <a:pt x="1602" y="4"/>
                    </a:cubicBezTo>
                    <a:cubicBezTo>
                      <a:pt x="1620" y="3"/>
                      <a:pt x="1620" y="3"/>
                      <a:pt x="1620" y="3"/>
                    </a:cubicBezTo>
                    <a:cubicBezTo>
                      <a:pt x="1638" y="3"/>
                      <a:pt x="1638" y="3"/>
                      <a:pt x="1638" y="3"/>
                    </a:cubicBezTo>
                    <a:cubicBezTo>
                      <a:pt x="1656" y="2"/>
                      <a:pt x="1656" y="2"/>
                      <a:pt x="1656" y="2"/>
                    </a:cubicBezTo>
                    <a:cubicBezTo>
                      <a:pt x="1674" y="2"/>
                      <a:pt x="1674" y="2"/>
                      <a:pt x="1674" y="2"/>
                    </a:cubicBezTo>
                    <a:cubicBezTo>
                      <a:pt x="1692" y="1"/>
                      <a:pt x="1692" y="1"/>
                      <a:pt x="1692" y="1"/>
                    </a:cubicBezTo>
                    <a:cubicBezTo>
                      <a:pt x="1710" y="1"/>
                      <a:pt x="1710" y="1"/>
                      <a:pt x="1710" y="1"/>
                    </a:cubicBezTo>
                    <a:cubicBezTo>
                      <a:pt x="1728" y="1"/>
                      <a:pt x="1728" y="1"/>
                      <a:pt x="1728" y="1"/>
                    </a:cubicBezTo>
                    <a:cubicBezTo>
                      <a:pt x="1746" y="0"/>
                      <a:pt x="1746" y="0"/>
                      <a:pt x="1746" y="0"/>
                    </a:cubicBezTo>
                    <a:cubicBezTo>
                      <a:pt x="1764" y="0"/>
                      <a:pt x="1764" y="0"/>
                      <a:pt x="1764" y="0"/>
                    </a:cubicBezTo>
                    <a:cubicBezTo>
                      <a:pt x="1782" y="0"/>
                      <a:pt x="1782" y="0"/>
                      <a:pt x="1782" y="0"/>
                    </a:cubicBezTo>
                    <a:cubicBezTo>
                      <a:pt x="1800" y="0"/>
                      <a:pt x="1800" y="0"/>
                      <a:pt x="1800" y="0"/>
                    </a:cubicBezTo>
                  </a:path>
                </a:pathLst>
              </a:custGeom>
              <a:noFill/>
              <a:ln w="25400" cap="flat" cmpd="sng">
                <a:solidFill>
                  <a:srgbClr val="FF6600">
                    <a:alpha val="100000"/>
                  </a:srgb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977" name="任意多边形 421976"/>
              <p:cNvSpPr/>
              <p:nvPr/>
            </p:nvSpPr>
            <p:spPr>
              <a:xfrm flipV="1">
                <a:off x="2604" y="1243"/>
                <a:ext cx="1378" cy="1348"/>
              </a:xfrm>
              <a:custGeom>
                <a:avLst/>
                <a:gdLst/>
                <a:ahLst/>
                <a:cxnLst/>
                <a:rect l="0" t="0" r="0" b="0"/>
                <a:pathLst>
                  <a:path w="1800" h="237">
                    <a:moveTo>
                      <a:pt x="0" y="237"/>
                    </a:moveTo>
                    <a:cubicBezTo>
                      <a:pt x="18" y="237"/>
                      <a:pt x="18" y="237"/>
                      <a:pt x="18" y="237"/>
                    </a:cubicBezTo>
                    <a:cubicBezTo>
                      <a:pt x="36" y="236"/>
                      <a:pt x="36" y="236"/>
                      <a:pt x="36" y="236"/>
                    </a:cubicBezTo>
                    <a:cubicBezTo>
                      <a:pt x="54" y="236"/>
                      <a:pt x="54" y="236"/>
                      <a:pt x="54" y="236"/>
                    </a:cubicBezTo>
                    <a:cubicBezTo>
                      <a:pt x="72" y="235"/>
                      <a:pt x="72" y="235"/>
                      <a:pt x="72" y="235"/>
                    </a:cubicBezTo>
                    <a:cubicBezTo>
                      <a:pt x="90" y="234"/>
                      <a:pt x="90" y="234"/>
                      <a:pt x="90" y="234"/>
                    </a:cubicBezTo>
                    <a:cubicBezTo>
                      <a:pt x="108" y="233"/>
                      <a:pt x="108" y="233"/>
                      <a:pt x="108" y="233"/>
                    </a:cubicBezTo>
                    <a:cubicBezTo>
                      <a:pt x="126" y="232"/>
                      <a:pt x="126" y="232"/>
                      <a:pt x="126" y="232"/>
                    </a:cubicBezTo>
                    <a:cubicBezTo>
                      <a:pt x="144" y="230"/>
                      <a:pt x="144" y="230"/>
                      <a:pt x="144" y="230"/>
                    </a:cubicBezTo>
                    <a:cubicBezTo>
                      <a:pt x="162" y="228"/>
                      <a:pt x="162" y="228"/>
                      <a:pt x="162" y="228"/>
                    </a:cubicBezTo>
                    <a:cubicBezTo>
                      <a:pt x="180" y="226"/>
                      <a:pt x="180" y="226"/>
                      <a:pt x="180" y="226"/>
                    </a:cubicBezTo>
                    <a:cubicBezTo>
                      <a:pt x="198" y="224"/>
                      <a:pt x="198" y="224"/>
                      <a:pt x="198" y="224"/>
                    </a:cubicBezTo>
                    <a:cubicBezTo>
                      <a:pt x="216" y="222"/>
                      <a:pt x="216" y="222"/>
                      <a:pt x="216" y="222"/>
                    </a:cubicBezTo>
                    <a:cubicBezTo>
                      <a:pt x="234" y="219"/>
                      <a:pt x="234" y="219"/>
                      <a:pt x="234" y="219"/>
                    </a:cubicBezTo>
                    <a:cubicBezTo>
                      <a:pt x="252" y="217"/>
                      <a:pt x="252" y="217"/>
                      <a:pt x="252" y="217"/>
                    </a:cubicBezTo>
                    <a:cubicBezTo>
                      <a:pt x="270" y="214"/>
                      <a:pt x="270" y="214"/>
                      <a:pt x="270" y="214"/>
                    </a:cubicBezTo>
                    <a:cubicBezTo>
                      <a:pt x="288" y="211"/>
                      <a:pt x="288" y="211"/>
                      <a:pt x="288" y="211"/>
                    </a:cubicBezTo>
                    <a:cubicBezTo>
                      <a:pt x="306" y="208"/>
                      <a:pt x="306" y="208"/>
                      <a:pt x="306" y="208"/>
                    </a:cubicBezTo>
                    <a:cubicBezTo>
                      <a:pt x="324" y="204"/>
                      <a:pt x="324" y="204"/>
                      <a:pt x="324" y="204"/>
                    </a:cubicBezTo>
                    <a:cubicBezTo>
                      <a:pt x="342" y="201"/>
                      <a:pt x="342" y="201"/>
                      <a:pt x="342" y="201"/>
                    </a:cubicBezTo>
                    <a:cubicBezTo>
                      <a:pt x="360" y="197"/>
                      <a:pt x="360" y="197"/>
                      <a:pt x="360" y="197"/>
                    </a:cubicBezTo>
                    <a:cubicBezTo>
                      <a:pt x="378" y="194"/>
                      <a:pt x="378" y="194"/>
                      <a:pt x="378" y="194"/>
                    </a:cubicBezTo>
                    <a:cubicBezTo>
                      <a:pt x="396" y="190"/>
                      <a:pt x="396" y="190"/>
                      <a:pt x="396" y="190"/>
                    </a:cubicBezTo>
                    <a:cubicBezTo>
                      <a:pt x="414" y="186"/>
                      <a:pt x="414" y="186"/>
                      <a:pt x="414" y="186"/>
                    </a:cubicBezTo>
                    <a:cubicBezTo>
                      <a:pt x="432" y="182"/>
                      <a:pt x="432" y="182"/>
                      <a:pt x="432" y="182"/>
                    </a:cubicBezTo>
                    <a:cubicBezTo>
                      <a:pt x="450" y="178"/>
                      <a:pt x="450" y="178"/>
                      <a:pt x="450" y="178"/>
                    </a:cubicBezTo>
                    <a:cubicBezTo>
                      <a:pt x="468" y="174"/>
                      <a:pt x="468" y="174"/>
                      <a:pt x="468" y="174"/>
                    </a:cubicBezTo>
                    <a:cubicBezTo>
                      <a:pt x="486" y="170"/>
                      <a:pt x="486" y="170"/>
                      <a:pt x="486" y="170"/>
                    </a:cubicBezTo>
                    <a:cubicBezTo>
                      <a:pt x="504" y="165"/>
                      <a:pt x="504" y="165"/>
                      <a:pt x="504" y="165"/>
                    </a:cubicBezTo>
                    <a:cubicBezTo>
                      <a:pt x="522" y="161"/>
                      <a:pt x="522" y="161"/>
                      <a:pt x="522" y="161"/>
                    </a:cubicBezTo>
                    <a:cubicBezTo>
                      <a:pt x="540" y="157"/>
                      <a:pt x="540" y="157"/>
                      <a:pt x="540" y="157"/>
                    </a:cubicBezTo>
                    <a:cubicBezTo>
                      <a:pt x="558" y="153"/>
                      <a:pt x="558" y="153"/>
                      <a:pt x="558" y="153"/>
                    </a:cubicBezTo>
                    <a:cubicBezTo>
                      <a:pt x="576" y="148"/>
                      <a:pt x="576" y="148"/>
                      <a:pt x="576" y="148"/>
                    </a:cubicBezTo>
                    <a:cubicBezTo>
                      <a:pt x="594" y="144"/>
                      <a:pt x="594" y="144"/>
                      <a:pt x="594" y="144"/>
                    </a:cubicBezTo>
                    <a:cubicBezTo>
                      <a:pt x="612" y="140"/>
                      <a:pt x="612" y="140"/>
                      <a:pt x="612" y="140"/>
                    </a:cubicBezTo>
                    <a:cubicBezTo>
                      <a:pt x="630" y="135"/>
                      <a:pt x="630" y="135"/>
                      <a:pt x="630" y="135"/>
                    </a:cubicBezTo>
                    <a:cubicBezTo>
                      <a:pt x="648" y="131"/>
                      <a:pt x="648" y="131"/>
                      <a:pt x="648" y="131"/>
                    </a:cubicBezTo>
                    <a:cubicBezTo>
                      <a:pt x="666" y="126"/>
                      <a:pt x="666" y="126"/>
                      <a:pt x="666" y="126"/>
                    </a:cubicBezTo>
                    <a:cubicBezTo>
                      <a:pt x="684" y="122"/>
                      <a:pt x="684" y="122"/>
                      <a:pt x="684" y="122"/>
                    </a:cubicBezTo>
                    <a:cubicBezTo>
                      <a:pt x="702" y="118"/>
                      <a:pt x="702" y="118"/>
                      <a:pt x="702" y="118"/>
                    </a:cubicBezTo>
                    <a:cubicBezTo>
                      <a:pt x="720" y="114"/>
                      <a:pt x="720" y="114"/>
                      <a:pt x="720" y="114"/>
                    </a:cubicBezTo>
                    <a:cubicBezTo>
                      <a:pt x="738" y="110"/>
                      <a:pt x="738" y="110"/>
                      <a:pt x="738" y="110"/>
                    </a:cubicBezTo>
                    <a:cubicBezTo>
                      <a:pt x="756" y="105"/>
                      <a:pt x="756" y="105"/>
                      <a:pt x="756" y="105"/>
                    </a:cubicBezTo>
                    <a:cubicBezTo>
                      <a:pt x="774" y="101"/>
                      <a:pt x="774" y="101"/>
                      <a:pt x="774" y="101"/>
                    </a:cubicBezTo>
                    <a:cubicBezTo>
                      <a:pt x="792" y="97"/>
                      <a:pt x="792" y="97"/>
                      <a:pt x="792" y="97"/>
                    </a:cubicBezTo>
                    <a:cubicBezTo>
                      <a:pt x="810" y="93"/>
                      <a:pt x="810" y="93"/>
                      <a:pt x="810" y="93"/>
                    </a:cubicBezTo>
                    <a:cubicBezTo>
                      <a:pt x="828" y="90"/>
                      <a:pt x="828" y="90"/>
                      <a:pt x="828" y="90"/>
                    </a:cubicBezTo>
                    <a:cubicBezTo>
                      <a:pt x="846" y="86"/>
                      <a:pt x="846" y="86"/>
                      <a:pt x="846" y="86"/>
                    </a:cubicBezTo>
                    <a:cubicBezTo>
                      <a:pt x="864" y="82"/>
                      <a:pt x="864" y="82"/>
                      <a:pt x="864" y="82"/>
                    </a:cubicBezTo>
                    <a:cubicBezTo>
                      <a:pt x="882" y="78"/>
                      <a:pt x="882" y="78"/>
                      <a:pt x="882" y="78"/>
                    </a:cubicBezTo>
                    <a:cubicBezTo>
                      <a:pt x="900" y="75"/>
                      <a:pt x="900" y="75"/>
                      <a:pt x="900" y="75"/>
                    </a:cubicBezTo>
                    <a:cubicBezTo>
                      <a:pt x="918" y="71"/>
                      <a:pt x="918" y="71"/>
                      <a:pt x="918" y="71"/>
                    </a:cubicBezTo>
                    <a:cubicBezTo>
                      <a:pt x="936" y="68"/>
                      <a:pt x="936" y="68"/>
                      <a:pt x="936" y="68"/>
                    </a:cubicBezTo>
                    <a:cubicBezTo>
                      <a:pt x="954" y="65"/>
                      <a:pt x="954" y="65"/>
                      <a:pt x="954" y="65"/>
                    </a:cubicBezTo>
                    <a:cubicBezTo>
                      <a:pt x="972" y="62"/>
                      <a:pt x="972" y="62"/>
                      <a:pt x="972" y="62"/>
                    </a:cubicBezTo>
                    <a:cubicBezTo>
                      <a:pt x="990" y="58"/>
                      <a:pt x="990" y="58"/>
                      <a:pt x="990" y="58"/>
                    </a:cubicBezTo>
                    <a:cubicBezTo>
                      <a:pt x="1008" y="55"/>
                      <a:pt x="1008" y="55"/>
                      <a:pt x="1008" y="55"/>
                    </a:cubicBezTo>
                    <a:cubicBezTo>
                      <a:pt x="1026" y="53"/>
                      <a:pt x="1026" y="53"/>
                      <a:pt x="1026" y="53"/>
                    </a:cubicBezTo>
                    <a:cubicBezTo>
                      <a:pt x="1044" y="50"/>
                      <a:pt x="1044" y="50"/>
                      <a:pt x="1044" y="50"/>
                    </a:cubicBezTo>
                    <a:cubicBezTo>
                      <a:pt x="1062" y="47"/>
                      <a:pt x="1062" y="47"/>
                      <a:pt x="1062" y="47"/>
                    </a:cubicBezTo>
                    <a:cubicBezTo>
                      <a:pt x="1080" y="44"/>
                      <a:pt x="1080" y="44"/>
                      <a:pt x="1080" y="44"/>
                    </a:cubicBezTo>
                    <a:cubicBezTo>
                      <a:pt x="1098" y="42"/>
                      <a:pt x="1098" y="42"/>
                      <a:pt x="1098" y="42"/>
                    </a:cubicBezTo>
                    <a:cubicBezTo>
                      <a:pt x="1116" y="40"/>
                      <a:pt x="1116" y="40"/>
                      <a:pt x="1116" y="40"/>
                    </a:cubicBezTo>
                    <a:cubicBezTo>
                      <a:pt x="1134" y="37"/>
                      <a:pt x="1134" y="37"/>
                      <a:pt x="1134" y="37"/>
                    </a:cubicBezTo>
                    <a:cubicBezTo>
                      <a:pt x="1152" y="35"/>
                      <a:pt x="1152" y="35"/>
                      <a:pt x="1152" y="35"/>
                    </a:cubicBezTo>
                    <a:cubicBezTo>
                      <a:pt x="1170" y="33"/>
                      <a:pt x="1170" y="33"/>
                      <a:pt x="1170" y="33"/>
                    </a:cubicBezTo>
                    <a:cubicBezTo>
                      <a:pt x="1188" y="31"/>
                      <a:pt x="1188" y="31"/>
                      <a:pt x="1188" y="31"/>
                    </a:cubicBezTo>
                    <a:cubicBezTo>
                      <a:pt x="1206" y="29"/>
                      <a:pt x="1206" y="29"/>
                      <a:pt x="1206" y="29"/>
                    </a:cubicBezTo>
                    <a:cubicBezTo>
                      <a:pt x="1224" y="27"/>
                      <a:pt x="1224" y="27"/>
                      <a:pt x="1224" y="27"/>
                    </a:cubicBezTo>
                    <a:cubicBezTo>
                      <a:pt x="1242" y="25"/>
                      <a:pt x="1242" y="25"/>
                      <a:pt x="1242" y="25"/>
                    </a:cubicBezTo>
                    <a:cubicBezTo>
                      <a:pt x="1260" y="23"/>
                      <a:pt x="1260" y="23"/>
                      <a:pt x="1260" y="23"/>
                    </a:cubicBezTo>
                    <a:cubicBezTo>
                      <a:pt x="1278" y="22"/>
                      <a:pt x="1278" y="22"/>
                      <a:pt x="1278" y="22"/>
                    </a:cubicBezTo>
                    <a:cubicBezTo>
                      <a:pt x="1296" y="20"/>
                      <a:pt x="1296" y="20"/>
                      <a:pt x="1296" y="20"/>
                    </a:cubicBezTo>
                    <a:cubicBezTo>
                      <a:pt x="1314" y="19"/>
                      <a:pt x="1314" y="19"/>
                      <a:pt x="1314" y="19"/>
                    </a:cubicBezTo>
                    <a:cubicBezTo>
                      <a:pt x="1332" y="17"/>
                      <a:pt x="1332" y="17"/>
                      <a:pt x="1332" y="17"/>
                    </a:cubicBezTo>
                    <a:cubicBezTo>
                      <a:pt x="1350" y="16"/>
                      <a:pt x="1350" y="16"/>
                      <a:pt x="1350" y="16"/>
                    </a:cubicBezTo>
                    <a:cubicBezTo>
                      <a:pt x="1368" y="15"/>
                      <a:pt x="1368" y="15"/>
                      <a:pt x="1368" y="15"/>
                    </a:cubicBezTo>
                    <a:cubicBezTo>
                      <a:pt x="1386" y="14"/>
                      <a:pt x="1386" y="14"/>
                      <a:pt x="1386" y="14"/>
                    </a:cubicBezTo>
                    <a:cubicBezTo>
                      <a:pt x="1404" y="13"/>
                      <a:pt x="1404" y="13"/>
                      <a:pt x="1404" y="13"/>
                    </a:cubicBezTo>
                    <a:cubicBezTo>
                      <a:pt x="1422" y="11"/>
                      <a:pt x="1422" y="11"/>
                      <a:pt x="1422" y="11"/>
                    </a:cubicBezTo>
                    <a:cubicBezTo>
                      <a:pt x="1440" y="10"/>
                      <a:pt x="1440" y="10"/>
                      <a:pt x="1440" y="10"/>
                    </a:cubicBezTo>
                    <a:cubicBezTo>
                      <a:pt x="1458" y="10"/>
                      <a:pt x="1458" y="10"/>
                      <a:pt x="1458" y="10"/>
                    </a:cubicBezTo>
                    <a:cubicBezTo>
                      <a:pt x="1476" y="9"/>
                      <a:pt x="1476" y="9"/>
                      <a:pt x="1476" y="9"/>
                    </a:cubicBezTo>
                    <a:cubicBezTo>
                      <a:pt x="1494" y="8"/>
                      <a:pt x="1494" y="8"/>
                      <a:pt x="1494" y="8"/>
                    </a:cubicBezTo>
                    <a:cubicBezTo>
                      <a:pt x="1512" y="7"/>
                      <a:pt x="1512" y="7"/>
                      <a:pt x="1512" y="7"/>
                    </a:cubicBezTo>
                    <a:cubicBezTo>
                      <a:pt x="1530" y="6"/>
                      <a:pt x="1530" y="6"/>
                      <a:pt x="1530" y="6"/>
                    </a:cubicBezTo>
                    <a:cubicBezTo>
                      <a:pt x="1548" y="6"/>
                      <a:pt x="1548" y="6"/>
                      <a:pt x="1548" y="6"/>
                    </a:cubicBezTo>
                    <a:cubicBezTo>
                      <a:pt x="1566" y="5"/>
                      <a:pt x="1566" y="5"/>
                      <a:pt x="1566" y="5"/>
                    </a:cubicBezTo>
                    <a:cubicBezTo>
                      <a:pt x="1584" y="4"/>
                      <a:pt x="1584" y="4"/>
                      <a:pt x="1584" y="4"/>
                    </a:cubicBezTo>
                    <a:cubicBezTo>
                      <a:pt x="1602" y="4"/>
                      <a:pt x="1602" y="4"/>
                      <a:pt x="1602" y="4"/>
                    </a:cubicBezTo>
                    <a:cubicBezTo>
                      <a:pt x="1620" y="3"/>
                      <a:pt x="1620" y="3"/>
                      <a:pt x="1620" y="3"/>
                    </a:cubicBezTo>
                    <a:cubicBezTo>
                      <a:pt x="1638" y="3"/>
                      <a:pt x="1638" y="3"/>
                      <a:pt x="1638" y="3"/>
                    </a:cubicBezTo>
                    <a:cubicBezTo>
                      <a:pt x="1656" y="2"/>
                      <a:pt x="1656" y="2"/>
                      <a:pt x="1656" y="2"/>
                    </a:cubicBezTo>
                    <a:cubicBezTo>
                      <a:pt x="1674" y="2"/>
                      <a:pt x="1674" y="2"/>
                      <a:pt x="1674" y="2"/>
                    </a:cubicBezTo>
                    <a:cubicBezTo>
                      <a:pt x="1692" y="1"/>
                      <a:pt x="1692" y="1"/>
                      <a:pt x="1692" y="1"/>
                    </a:cubicBezTo>
                    <a:cubicBezTo>
                      <a:pt x="1710" y="1"/>
                      <a:pt x="1710" y="1"/>
                      <a:pt x="1710" y="1"/>
                    </a:cubicBezTo>
                    <a:cubicBezTo>
                      <a:pt x="1728" y="1"/>
                      <a:pt x="1728" y="1"/>
                      <a:pt x="1728" y="1"/>
                    </a:cubicBezTo>
                    <a:cubicBezTo>
                      <a:pt x="1746" y="0"/>
                      <a:pt x="1746" y="0"/>
                      <a:pt x="1746" y="0"/>
                    </a:cubicBezTo>
                    <a:cubicBezTo>
                      <a:pt x="1764" y="0"/>
                      <a:pt x="1764" y="0"/>
                      <a:pt x="1764" y="0"/>
                    </a:cubicBezTo>
                    <a:cubicBezTo>
                      <a:pt x="1782" y="0"/>
                      <a:pt x="1782" y="0"/>
                      <a:pt x="1782" y="0"/>
                    </a:cubicBezTo>
                    <a:cubicBezTo>
                      <a:pt x="1800" y="0"/>
                      <a:pt x="1800" y="0"/>
                      <a:pt x="1800" y="0"/>
                    </a:cubicBezTo>
                  </a:path>
                </a:pathLst>
              </a:custGeom>
              <a:noFill/>
              <a:ln w="25400" cap="flat" cmpd="sng">
                <a:solidFill>
                  <a:srgbClr val="FF6600">
                    <a:alpha val="100000"/>
                  </a:srgb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1978" name="组合 421977"/>
            <p:cNvGrpSpPr/>
            <p:nvPr/>
          </p:nvGrpSpPr>
          <p:grpSpPr>
            <a:xfrm>
              <a:off x="1123" y="1588"/>
              <a:ext cx="3949" cy="1012"/>
              <a:chOff x="628" y="1588"/>
              <a:chExt cx="3949" cy="1012"/>
            </a:xfrm>
          </p:grpSpPr>
          <p:sp>
            <p:nvSpPr>
              <p:cNvPr id="421979" name="任意多边形 421978"/>
              <p:cNvSpPr/>
              <p:nvPr/>
            </p:nvSpPr>
            <p:spPr>
              <a:xfrm flipV="1">
                <a:off x="2605" y="1591"/>
                <a:ext cx="1972" cy="1009"/>
              </a:xfrm>
              <a:custGeom>
                <a:avLst/>
                <a:gdLst/>
                <a:ahLst/>
                <a:cxnLst/>
                <a:rect l="0" t="0" r="0" b="0"/>
                <a:pathLst>
                  <a:path w="1800" h="237">
                    <a:moveTo>
                      <a:pt x="0" y="237"/>
                    </a:moveTo>
                    <a:cubicBezTo>
                      <a:pt x="18" y="237"/>
                      <a:pt x="18" y="237"/>
                      <a:pt x="18" y="237"/>
                    </a:cubicBezTo>
                    <a:cubicBezTo>
                      <a:pt x="36" y="236"/>
                      <a:pt x="36" y="236"/>
                      <a:pt x="36" y="236"/>
                    </a:cubicBezTo>
                    <a:cubicBezTo>
                      <a:pt x="54" y="236"/>
                      <a:pt x="54" y="236"/>
                      <a:pt x="54" y="236"/>
                    </a:cubicBezTo>
                    <a:cubicBezTo>
                      <a:pt x="72" y="235"/>
                      <a:pt x="72" y="235"/>
                      <a:pt x="72" y="235"/>
                    </a:cubicBezTo>
                    <a:cubicBezTo>
                      <a:pt x="90" y="234"/>
                      <a:pt x="90" y="234"/>
                      <a:pt x="90" y="234"/>
                    </a:cubicBezTo>
                    <a:cubicBezTo>
                      <a:pt x="108" y="233"/>
                      <a:pt x="108" y="233"/>
                      <a:pt x="108" y="233"/>
                    </a:cubicBezTo>
                    <a:cubicBezTo>
                      <a:pt x="126" y="232"/>
                      <a:pt x="126" y="232"/>
                      <a:pt x="126" y="232"/>
                    </a:cubicBezTo>
                    <a:cubicBezTo>
                      <a:pt x="144" y="230"/>
                      <a:pt x="144" y="230"/>
                      <a:pt x="144" y="230"/>
                    </a:cubicBezTo>
                    <a:cubicBezTo>
                      <a:pt x="162" y="228"/>
                      <a:pt x="162" y="228"/>
                      <a:pt x="162" y="228"/>
                    </a:cubicBezTo>
                    <a:cubicBezTo>
                      <a:pt x="180" y="226"/>
                      <a:pt x="180" y="226"/>
                      <a:pt x="180" y="226"/>
                    </a:cubicBezTo>
                    <a:cubicBezTo>
                      <a:pt x="198" y="224"/>
                      <a:pt x="198" y="224"/>
                      <a:pt x="198" y="224"/>
                    </a:cubicBezTo>
                    <a:cubicBezTo>
                      <a:pt x="216" y="222"/>
                      <a:pt x="216" y="222"/>
                      <a:pt x="216" y="222"/>
                    </a:cubicBezTo>
                    <a:cubicBezTo>
                      <a:pt x="234" y="219"/>
                      <a:pt x="234" y="219"/>
                      <a:pt x="234" y="219"/>
                    </a:cubicBezTo>
                    <a:cubicBezTo>
                      <a:pt x="252" y="217"/>
                      <a:pt x="252" y="217"/>
                      <a:pt x="252" y="217"/>
                    </a:cubicBezTo>
                    <a:cubicBezTo>
                      <a:pt x="270" y="214"/>
                      <a:pt x="270" y="214"/>
                      <a:pt x="270" y="214"/>
                    </a:cubicBezTo>
                    <a:cubicBezTo>
                      <a:pt x="288" y="211"/>
                      <a:pt x="288" y="211"/>
                      <a:pt x="288" y="211"/>
                    </a:cubicBezTo>
                    <a:cubicBezTo>
                      <a:pt x="306" y="208"/>
                      <a:pt x="306" y="208"/>
                      <a:pt x="306" y="208"/>
                    </a:cubicBezTo>
                    <a:cubicBezTo>
                      <a:pt x="324" y="204"/>
                      <a:pt x="324" y="204"/>
                      <a:pt x="324" y="204"/>
                    </a:cubicBezTo>
                    <a:cubicBezTo>
                      <a:pt x="342" y="201"/>
                      <a:pt x="342" y="201"/>
                      <a:pt x="342" y="201"/>
                    </a:cubicBezTo>
                    <a:cubicBezTo>
                      <a:pt x="360" y="197"/>
                      <a:pt x="360" y="197"/>
                      <a:pt x="360" y="197"/>
                    </a:cubicBezTo>
                    <a:cubicBezTo>
                      <a:pt x="378" y="194"/>
                      <a:pt x="378" y="194"/>
                      <a:pt x="378" y="194"/>
                    </a:cubicBezTo>
                    <a:cubicBezTo>
                      <a:pt x="396" y="190"/>
                      <a:pt x="396" y="190"/>
                      <a:pt x="396" y="190"/>
                    </a:cubicBezTo>
                    <a:cubicBezTo>
                      <a:pt x="414" y="186"/>
                      <a:pt x="414" y="186"/>
                      <a:pt x="414" y="186"/>
                    </a:cubicBezTo>
                    <a:cubicBezTo>
                      <a:pt x="432" y="182"/>
                      <a:pt x="432" y="182"/>
                      <a:pt x="432" y="182"/>
                    </a:cubicBezTo>
                    <a:cubicBezTo>
                      <a:pt x="450" y="178"/>
                      <a:pt x="450" y="178"/>
                      <a:pt x="450" y="178"/>
                    </a:cubicBezTo>
                    <a:cubicBezTo>
                      <a:pt x="468" y="174"/>
                      <a:pt x="468" y="174"/>
                      <a:pt x="468" y="174"/>
                    </a:cubicBezTo>
                    <a:cubicBezTo>
                      <a:pt x="486" y="170"/>
                      <a:pt x="486" y="170"/>
                      <a:pt x="486" y="170"/>
                    </a:cubicBezTo>
                    <a:cubicBezTo>
                      <a:pt x="504" y="165"/>
                      <a:pt x="504" y="165"/>
                      <a:pt x="504" y="165"/>
                    </a:cubicBezTo>
                    <a:cubicBezTo>
                      <a:pt x="522" y="161"/>
                      <a:pt x="522" y="161"/>
                      <a:pt x="522" y="161"/>
                    </a:cubicBezTo>
                    <a:cubicBezTo>
                      <a:pt x="540" y="157"/>
                      <a:pt x="540" y="157"/>
                      <a:pt x="540" y="157"/>
                    </a:cubicBezTo>
                    <a:cubicBezTo>
                      <a:pt x="558" y="153"/>
                      <a:pt x="558" y="153"/>
                      <a:pt x="558" y="153"/>
                    </a:cubicBezTo>
                    <a:cubicBezTo>
                      <a:pt x="576" y="148"/>
                      <a:pt x="576" y="148"/>
                      <a:pt x="576" y="148"/>
                    </a:cubicBezTo>
                    <a:cubicBezTo>
                      <a:pt x="594" y="144"/>
                      <a:pt x="594" y="144"/>
                      <a:pt x="594" y="144"/>
                    </a:cubicBezTo>
                    <a:cubicBezTo>
                      <a:pt x="612" y="140"/>
                      <a:pt x="612" y="140"/>
                      <a:pt x="612" y="140"/>
                    </a:cubicBezTo>
                    <a:cubicBezTo>
                      <a:pt x="630" y="135"/>
                      <a:pt x="630" y="135"/>
                      <a:pt x="630" y="135"/>
                    </a:cubicBezTo>
                    <a:cubicBezTo>
                      <a:pt x="648" y="131"/>
                      <a:pt x="648" y="131"/>
                      <a:pt x="648" y="131"/>
                    </a:cubicBezTo>
                    <a:cubicBezTo>
                      <a:pt x="666" y="126"/>
                      <a:pt x="666" y="126"/>
                      <a:pt x="666" y="126"/>
                    </a:cubicBezTo>
                    <a:cubicBezTo>
                      <a:pt x="684" y="122"/>
                      <a:pt x="684" y="122"/>
                      <a:pt x="684" y="122"/>
                    </a:cubicBezTo>
                    <a:cubicBezTo>
                      <a:pt x="702" y="118"/>
                      <a:pt x="702" y="118"/>
                      <a:pt x="702" y="118"/>
                    </a:cubicBezTo>
                    <a:cubicBezTo>
                      <a:pt x="720" y="114"/>
                      <a:pt x="720" y="114"/>
                      <a:pt x="720" y="114"/>
                    </a:cubicBezTo>
                    <a:cubicBezTo>
                      <a:pt x="738" y="110"/>
                      <a:pt x="738" y="110"/>
                      <a:pt x="738" y="110"/>
                    </a:cubicBezTo>
                    <a:cubicBezTo>
                      <a:pt x="756" y="105"/>
                      <a:pt x="756" y="105"/>
                      <a:pt x="756" y="105"/>
                    </a:cubicBezTo>
                    <a:cubicBezTo>
                      <a:pt x="774" y="101"/>
                      <a:pt x="774" y="101"/>
                      <a:pt x="774" y="101"/>
                    </a:cubicBezTo>
                    <a:cubicBezTo>
                      <a:pt x="792" y="97"/>
                      <a:pt x="792" y="97"/>
                      <a:pt x="792" y="97"/>
                    </a:cubicBezTo>
                    <a:cubicBezTo>
                      <a:pt x="810" y="93"/>
                      <a:pt x="810" y="93"/>
                      <a:pt x="810" y="93"/>
                    </a:cubicBezTo>
                    <a:cubicBezTo>
                      <a:pt x="828" y="90"/>
                      <a:pt x="828" y="90"/>
                      <a:pt x="828" y="90"/>
                    </a:cubicBezTo>
                    <a:cubicBezTo>
                      <a:pt x="846" y="86"/>
                      <a:pt x="846" y="86"/>
                      <a:pt x="846" y="86"/>
                    </a:cubicBezTo>
                    <a:cubicBezTo>
                      <a:pt x="864" y="82"/>
                      <a:pt x="864" y="82"/>
                      <a:pt x="864" y="82"/>
                    </a:cubicBezTo>
                    <a:cubicBezTo>
                      <a:pt x="882" y="78"/>
                      <a:pt x="882" y="78"/>
                      <a:pt x="882" y="78"/>
                    </a:cubicBezTo>
                    <a:cubicBezTo>
                      <a:pt x="900" y="75"/>
                      <a:pt x="900" y="75"/>
                      <a:pt x="900" y="75"/>
                    </a:cubicBezTo>
                    <a:cubicBezTo>
                      <a:pt x="918" y="71"/>
                      <a:pt x="918" y="71"/>
                      <a:pt x="918" y="71"/>
                    </a:cubicBezTo>
                    <a:cubicBezTo>
                      <a:pt x="936" y="68"/>
                      <a:pt x="936" y="68"/>
                      <a:pt x="936" y="68"/>
                    </a:cubicBezTo>
                    <a:cubicBezTo>
                      <a:pt x="954" y="65"/>
                      <a:pt x="954" y="65"/>
                      <a:pt x="954" y="65"/>
                    </a:cubicBezTo>
                    <a:cubicBezTo>
                      <a:pt x="972" y="62"/>
                      <a:pt x="972" y="62"/>
                      <a:pt x="972" y="62"/>
                    </a:cubicBezTo>
                    <a:cubicBezTo>
                      <a:pt x="990" y="58"/>
                      <a:pt x="990" y="58"/>
                      <a:pt x="990" y="58"/>
                    </a:cubicBezTo>
                    <a:cubicBezTo>
                      <a:pt x="1008" y="55"/>
                      <a:pt x="1008" y="55"/>
                      <a:pt x="1008" y="55"/>
                    </a:cubicBezTo>
                    <a:cubicBezTo>
                      <a:pt x="1026" y="53"/>
                      <a:pt x="1026" y="53"/>
                      <a:pt x="1026" y="53"/>
                    </a:cubicBezTo>
                    <a:cubicBezTo>
                      <a:pt x="1044" y="50"/>
                      <a:pt x="1044" y="50"/>
                      <a:pt x="1044" y="50"/>
                    </a:cubicBezTo>
                    <a:cubicBezTo>
                      <a:pt x="1062" y="47"/>
                      <a:pt x="1062" y="47"/>
                      <a:pt x="1062" y="47"/>
                    </a:cubicBezTo>
                    <a:cubicBezTo>
                      <a:pt x="1080" y="44"/>
                      <a:pt x="1080" y="44"/>
                      <a:pt x="1080" y="44"/>
                    </a:cubicBezTo>
                    <a:cubicBezTo>
                      <a:pt x="1098" y="42"/>
                      <a:pt x="1098" y="42"/>
                      <a:pt x="1098" y="42"/>
                    </a:cubicBezTo>
                    <a:cubicBezTo>
                      <a:pt x="1116" y="40"/>
                      <a:pt x="1116" y="40"/>
                      <a:pt x="1116" y="40"/>
                    </a:cubicBezTo>
                    <a:cubicBezTo>
                      <a:pt x="1134" y="37"/>
                      <a:pt x="1134" y="37"/>
                      <a:pt x="1134" y="37"/>
                    </a:cubicBezTo>
                    <a:cubicBezTo>
                      <a:pt x="1152" y="35"/>
                      <a:pt x="1152" y="35"/>
                      <a:pt x="1152" y="35"/>
                    </a:cubicBezTo>
                    <a:cubicBezTo>
                      <a:pt x="1170" y="33"/>
                      <a:pt x="1170" y="33"/>
                      <a:pt x="1170" y="33"/>
                    </a:cubicBezTo>
                    <a:cubicBezTo>
                      <a:pt x="1188" y="31"/>
                      <a:pt x="1188" y="31"/>
                      <a:pt x="1188" y="31"/>
                    </a:cubicBezTo>
                    <a:cubicBezTo>
                      <a:pt x="1206" y="29"/>
                      <a:pt x="1206" y="29"/>
                      <a:pt x="1206" y="29"/>
                    </a:cubicBezTo>
                    <a:cubicBezTo>
                      <a:pt x="1224" y="27"/>
                      <a:pt x="1224" y="27"/>
                      <a:pt x="1224" y="27"/>
                    </a:cubicBezTo>
                    <a:cubicBezTo>
                      <a:pt x="1242" y="25"/>
                      <a:pt x="1242" y="25"/>
                      <a:pt x="1242" y="25"/>
                    </a:cubicBezTo>
                    <a:cubicBezTo>
                      <a:pt x="1260" y="23"/>
                      <a:pt x="1260" y="23"/>
                      <a:pt x="1260" y="23"/>
                    </a:cubicBezTo>
                    <a:cubicBezTo>
                      <a:pt x="1278" y="22"/>
                      <a:pt x="1278" y="22"/>
                      <a:pt x="1278" y="22"/>
                    </a:cubicBezTo>
                    <a:cubicBezTo>
                      <a:pt x="1296" y="20"/>
                      <a:pt x="1296" y="20"/>
                      <a:pt x="1296" y="20"/>
                    </a:cubicBezTo>
                    <a:cubicBezTo>
                      <a:pt x="1314" y="19"/>
                      <a:pt x="1314" y="19"/>
                      <a:pt x="1314" y="19"/>
                    </a:cubicBezTo>
                    <a:cubicBezTo>
                      <a:pt x="1332" y="17"/>
                      <a:pt x="1332" y="17"/>
                      <a:pt x="1332" y="17"/>
                    </a:cubicBezTo>
                    <a:cubicBezTo>
                      <a:pt x="1350" y="16"/>
                      <a:pt x="1350" y="16"/>
                      <a:pt x="1350" y="16"/>
                    </a:cubicBezTo>
                    <a:cubicBezTo>
                      <a:pt x="1368" y="15"/>
                      <a:pt x="1368" y="15"/>
                      <a:pt x="1368" y="15"/>
                    </a:cubicBezTo>
                    <a:cubicBezTo>
                      <a:pt x="1386" y="14"/>
                      <a:pt x="1386" y="14"/>
                      <a:pt x="1386" y="14"/>
                    </a:cubicBezTo>
                    <a:cubicBezTo>
                      <a:pt x="1404" y="13"/>
                      <a:pt x="1404" y="13"/>
                      <a:pt x="1404" y="13"/>
                    </a:cubicBezTo>
                    <a:cubicBezTo>
                      <a:pt x="1422" y="11"/>
                      <a:pt x="1422" y="11"/>
                      <a:pt x="1422" y="11"/>
                    </a:cubicBezTo>
                    <a:cubicBezTo>
                      <a:pt x="1440" y="10"/>
                      <a:pt x="1440" y="10"/>
                      <a:pt x="1440" y="10"/>
                    </a:cubicBezTo>
                    <a:cubicBezTo>
                      <a:pt x="1458" y="10"/>
                      <a:pt x="1458" y="10"/>
                      <a:pt x="1458" y="10"/>
                    </a:cubicBezTo>
                    <a:cubicBezTo>
                      <a:pt x="1476" y="9"/>
                      <a:pt x="1476" y="9"/>
                      <a:pt x="1476" y="9"/>
                    </a:cubicBezTo>
                    <a:cubicBezTo>
                      <a:pt x="1494" y="8"/>
                      <a:pt x="1494" y="8"/>
                      <a:pt x="1494" y="8"/>
                    </a:cubicBezTo>
                    <a:cubicBezTo>
                      <a:pt x="1512" y="7"/>
                      <a:pt x="1512" y="7"/>
                      <a:pt x="1512" y="7"/>
                    </a:cubicBezTo>
                    <a:cubicBezTo>
                      <a:pt x="1530" y="6"/>
                      <a:pt x="1530" y="6"/>
                      <a:pt x="1530" y="6"/>
                    </a:cubicBezTo>
                    <a:cubicBezTo>
                      <a:pt x="1548" y="6"/>
                      <a:pt x="1548" y="6"/>
                      <a:pt x="1548" y="6"/>
                    </a:cubicBezTo>
                    <a:cubicBezTo>
                      <a:pt x="1566" y="5"/>
                      <a:pt x="1566" y="5"/>
                      <a:pt x="1566" y="5"/>
                    </a:cubicBezTo>
                    <a:cubicBezTo>
                      <a:pt x="1584" y="4"/>
                      <a:pt x="1584" y="4"/>
                      <a:pt x="1584" y="4"/>
                    </a:cubicBezTo>
                    <a:cubicBezTo>
                      <a:pt x="1602" y="4"/>
                      <a:pt x="1602" y="4"/>
                      <a:pt x="1602" y="4"/>
                    </a:cubicBezTo>
                    <a:cubicBezTo>
                      <a:pt x="1620" y="3"/>
                      <a:pt x="1620" y="3"/>
                      <a:pt x="1620" y="3"/>
                    </a:cubicBezTo>
                    <a:cubicBezTo>
                      <a:pt x="1638" y="3"/>
                      <a:pt x="1638" y="3"/>
                      <a:pt x="1638" y="3"/>
                    </a:cubicBezTo>
                    <a:cubicBezTo>
                      <a:pt x="1656" y="2"/>
                      <a:pt x="1656" y="2"/>
                      <a:pt x="1656" y="2"/>
                    </a:cubicBezTo>
                    <a:cubicBezTo>
                      <a:pt x="1674" y="2"/>
                      <a:pt x="1674" y="2"/>
                      <a:pt x="1674" y="2"/>
                    </a:cubicBezTo>
                    <a:cubicBezTo>
                      <a:pt x="1692" y="1"/>
                      <a:pt x="1692" y="1"/>
                      <a:pt x="1692" y="1"/>
                    </a:cubicBezTo>
                    <a:cubicBezTo>
                      <a:pt x="1710" y="1"/>
                      <a:pt x="1710" y="1"/>
                      <a:pt x="1710" y="1"/>
                    </a:cubicBezTo>
                    <a:cubicBezTo>
                      <a:pt x="1728" y="1"/>
                      <a:pt x="1728" y="1"/>
                      <a:pt x="1728" y="1"/>
                    </a:cubicBezTo>
                    <a:cubicBezTo>
                      <a:pt x="1746" y="0"/>
                      <a:pt x="1746" y="0"/>
                      <a:pt x="1746" y="0"/>
                    </a:cubicBezTo>
                    <a:cubicBezTo>
                      <a:pt x="1764" y="0"/>
                      <a:pt x="1764" y="0"/>
                      <a:pt x="1764" y="0"/>
                    </a:cubicBezTo>
                    <a:cubicBezTo>
                      <a:pt x="1782" y="0"/>
                      <a:pt x="1782" y="0"/>
                      <a:pt x="1782" y="0"/>
                    </a:cubicBezTo>
                    <a:cubicBezTo>
                      <a:pt x="1800" y="0"/>
                      <a:pt x="1800" y="0"/>
                      <a:pt x="1800" y="0"/>
                    </a:cubicBezTo>
                  </a:path>
                </a:pathLst>
              </a:custGeom>
              <a:noFill/>
              <a:ln w="25400" cap="flat" cmpd="sng">
                <a:solidFill>
                  <a:schemeClr val="accent2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980" name="任意多边形 421979"/>
              <p:cNvSpPr/>
              <p:nvPr/>
            </p:nvSpPr>
            <p:spPr>
              <a:xfrm flipH="1" flipV="1">
                <a:off x="628" y="1588"/>
                <a:ext cx="1972" cy="1009"/>
              </a:xfrm>
              <a:custGeom>
                <a:avLst/>
                <a:gdLst/>
                <a:ahLst/>
                <a:cxnLst/>
                <a:rect l="0" t="0" r="0" b="0"/>
                <a:pathLst>
                  <a:path w="1800" h="237">
                    <a:moveTo>
                      <a:pt x="0" y="237"/>
                    </a:moveTo>
                    <a:cubicBezTo>
                      <a:pt x="18" y="237"/>
                      <a:pt x="18" y="237"/>
                      <a:pt x="18" y="237"/>
                    </a:cubicBezTo>
                    <a:cubicBezTo>
                      <a:pt x="36" y="236"/>
                      <a:pt x="36" y="236"/>
                      <a:pt x="36" y="236"/>
                    </a:cubicBezTo>
                    <a:cubicBezTo>
                      <a:pt x="54" y="236"/>
                      <a:pt x="54" y="236"/>
                      <a:pt x="54" y="236"/>
                    </a:cubicBezTo>
                    <a:cubicBezTo>
                      <a:pt x="72" y="235"/>
                      <a:pt x="72" y="235"/>
                      <a:pt x="72" y="235"/>
                    </a:cubicBezTo>
                    <a:cubicBezTo>
                      <a:pt x="90" y="234"/>
                      <a:pt x="90" y="234"/>
                      <a:pt x="90" y="234"/>
                    </a:cubicBezTo>
                    <a:cubicBezTo>
                      <a:pt x="108" y="233"/>
                      <a:pt x="108" y="233"/>
                      <a:pt x="108" y="233"/>
                    </a:cubicBezTo>
                    <a:cubicBezTo>
                      <a:pt x="126" y="232"/>
                      <a:pt x="126" y="232"/>
                      <a:pt x="126" y="232"/>
                    </a:cubicBezTo>
                    <a:cubicBezTo>
                      <a:pt x="144" y="230"/>
                      <a:pt x="144" y="230"/>
                      <a:pt x="144" y="230"/>
                    </a:cubicBezTo>
                    <a:cubicBezTo>
                      <a:pt x="162" y="228"/>
                      <a:pt x="162" y="228"/>
                      <a:pt x="162" y="228"/>
                    </a:cubicBezTo>
                    <a:cubicBezTo>
                      <a:pt x="180" y="226"/>
                      <a:pt x="180" y="226"/>
                      <a:pt x="180" y="226"/>
                    </a:cubicBezTo>
                    <a:cubicBezTo>
                      <a:pt x="198" y="224"/>
                      <a:pt x="198" y="224"/>
                      <a:pt x="198" y="224"/>
                    </a:cubicBezTo>
                    <a:cubicBezTo>
                      <a:pt x="216" y="222"/>
                      <a:pt x="216" y="222"/>
                      <a:pt x="216" y="222"/>
                    </a:cubicBezTo>
                    <a:cubicBezTo>
                      <a:pt x="234" y="219"/>
                      <a:pt x="234" y="219"/>
                      <a:pt x="234" y="219"/>
                    </a:cubicBezTo>
                    <a:cubicBezTo>
                      <a:pt x="252" y="217"/>
                      <a:pt x="252" y="217"/>
                      <a:pt x="252" y="217"/>
                    </a:cubicBezTo>
                    <a:cubicBezTo>
                      <a:pt x="270" y="214"/>
                      <a:pt x="270" y="214"/>
                      <a:pt x="270" y="214"/>
                    </a:cubicBezTo>
                    <a:cubicBezTo>
                      <a:pt x="288" y="211"/>
                      <a:pt x="288" y="211"/>
                      <a:pt x="288" y="211"/>
                    </a:cubicBezTo>
                    <a:cubicBezTo>
                      <a:pt x="306" y="208"/>
                      <a:pt x="306" y="208"/>
                      <a:pt x="306" y="208"/>
                    </a:cubicBezTo>
                    <a:cubicBezTo>
                      <a:pt x="324" y="204"/>
                      <a:pt x="324" y="204"/>
                      <a:pt x="324" y="204"/>
                    </a:cubicBezTo>
                    <a:cubicBezTo>
                      <a:pt x="342" y="201"/>
                      <a:pt x="342" y="201"/>
                      <a:pt x="342" y="201"/>
                    </a:cubicBezTo>
                    <a:cubicBezTo>
                      <a:pt x="360" y="197"/>
                      <a:pt x="360" y="197"/>
                      <a:pt x="360" y="197"/>
                    </a:cubicBezTo>
                    <a:cubicBezTo>
                      <a:pt x="378" y="194"/>
                      <a:pt x="378" y="194"/>
                      <a:pt x="378" y="194"/>
                    </a:cubicBezTo>
                    <a:cubicBezTo>
                      <a:pt x="396" y="190"/>
                      <a:pt x="396" y="190"/>
                      <a:pt x="396" y="190"/>
                    </a:cubicBezTo>
                    <a:cubicBezTo>
                      <a:pt x="414" y="186"/>
                      <a:pt x="414" y="186"/>
                      <a:pt x="414" y="186"/>
                    </a:cubicBezTo>
                    <a:cubicBezTo>
                      <a:pt x="432" y="182"/>
                      <a:pt x="432" y="182"/>
                      <a:pt x="432" y="182"/>
                    </a:cubicBezTo>
                    <a:cubicBezTo>
                      <a:pt x="450" y="178"/>
                      <a:pt x="450" y="178"/>
                      <a:pt x="450" y="178"/>
                    </a:cubicBezTo>
                    <a:cubicBezTo>
                      <a:pt x="468" y="174"/>
                      <a:pt x="468" y="174"/>
                      <a:pt x="468" y="174"/>
                    </a:cubicBezTo>
                    <a:cubicBezTo>
                      <a:pt x="486" y="170"/>
                      <a:pt x="486" y="170"/>
                      <a:pt x="486" y="170"/>
                    </a:cubicBezTo>
                    <a:cubicBezTo>
                      <a:pt x="504" y="165"/>
                      <a:pt x="504" y="165"/>
                      <a:pt x="504" y="165"/>
                    </a:cubicBezTo>
                    <a:cubicBezTo>
                      <a:pt x="522" y="161"/>
                      <a:pt x="522" y="161"/>
                      <a:pt x="522" y="161"/>
                    </a:cubicBezTo>
                    <a:cubicBezTo>
                      <a:pt x="540" y="157"/>
                      <a:pt x="540" y="157"/>
                      <a:pt x="540" y="157"/>
                    </a:cubicBezTo>
                    <a:cubicBezTo>
                      <a:pt x="558" y="153"/>
                      <a:pt x="558" y="153"/>
                      <a:pt x="558" y="153"/>
                    </a:cubicBezTo>
                    <a:cubicBezTo>
                      <a:pt x="576" y="148"/>
                      <a:pt x="576" y="148"/>
                      <a:pt x="576" y="148"/>
                    </a:cubicBezTo>
                    <a:cubicBezTo>
                      <a:pt x="594" y="144"/>
                      <a:pt x="594" y="144"/>
                      <a:pt x="594" y="144"/>
                    </a:cubicBezTo>
                    <a:cubicBezTo>
                      <a:pt x="612" y="140"/>
                      <a:pt x="612" y="140"/>
                      <a:pt x="612" y="140"/>
                    </a:cubicBezTo>
                    <a:cubicBezTo>
                      <a:pt x="630" y="135"/>
                      <a:pt x="630" y="135"/>
                      <a:pt x="630" y="135"/>
                    </a:cubicBezTo>
                    <a:cubicBezTo>
                      <a:pt x="648" y="131"/>
                      <a:pt x="648" y="131"/>
                      <a:pt x="648" y="131"/>
                    </a:cubicBezTo>
                    <a:cubicBezTo>
                      <a:pt x="666" y="126"/>
                      <a:pt x="666" y="126"/>
                      <a:pt x="666" y="126"/>
                    </a:cubicBezTo>
                    <a:cubicBezTo>
                      <a:pt x="684" y="122"/>
                      <a:pt x="684" y="122"/>
                      <a:pt x="684" y="122"/>
                    </a:cubicBezTo>
                    <a:cubicBezTo>
                      <a:pt x="702" y="118"/>
                      <a:pt x="702" y="118"/>
                      <a:pt x="702" y="118"/>
                    </a:cubicBezTo>
                    <a:cubicBezTo>
                      <a:pt x="720" y="114"/>
                      <a:pt x="720" y="114"/>
                      <a:pt x="720" y="114"/>
                    </a:cubicBezTo>
                    <a:cubicBezTo>
                      <a:pt x="738" y="110"/>
                      <a:pt x="738" y="110"/>
                      <a:pt x="738" y="110"/>
                    </a:cubicBezTo>
                    <a:cubicBezTo>
                      <a:pt x="756" y="105"/>
                      <a:pt x="756" y="105"/>
                      <a:pt x="756" y="105"/>
                    </a:cubicBezTo>
                    <a:cubicBezTo>
                      <a:pt x="774" y="101"/>
                      <a:pt x="774" y="101"/>
                      <a:pt x="774" y="101"/>
                    </a:cubicBezTo>
                    <a:cubicBezTo>
                      <a:pt x="792" y="97"/>
                      <a:pt x="792" y="97"/>
                      <a:pt x="792" y="97"/>
                    </a:cubicBezTo>
                    <a:cubicBezTo>
                      <a:pt x="810" y="93"/>
                      <a:pt x="810" y="93"/>
                      <a:pt x="810" y="93"/>
                    </a:cubicBezTo>
                    <a:cubicBezTo>
                      <a:pt x="828" y="90"/>
                      <a:pt x="828" y="90"/>
                      <a:pt x="828" y="90"/>
                    </a:cubicBezTo>
                    <a:cubicBezTo>
                      <a:pt x="846" y="86"/>
                      <a:pt x="846" y="86"/>
                      <a:pt x="846" y="86"/>
                    </a:cubicBezTo>
                    <a:cubicBezTo>
                      <a:pt x="864" y="82"/>
                      <a:pt x="864" y="82"/>
                      <a:pt x="864" y="82"/>
                    </a:cubicBezTo>
                    <a:cubicBezTo>
                      <a:pt x="882" y="78"/>
                      <a:pt x="882" y="78"/>
                      <a:pt x="882" y="78"/>
                    </a:cubicBezTo>
                    <a:cubicBezTo>
                      <a:pt x="900" y="75"/>
                      <a:pt x="900" y="75"/>
                      <a:pt x="900" y="75"/>
                    </a:cubicBezTo>
                    <a:cubicBezTo>
                      <a:pt x="918" y="71"/>
                      <a:pt x="918" y="71"/>
                      <a:pt x="918" y="71"/>
                    </a:cubicBezTo>
                    <a:cubicBezTo>
                      <a:pt x="936" y="68"/>
                      <a:pt x="936" y="68"/>
                      <a:pt x="936" y="68"/>
                    </a:cubicBezTo>
                    <a:cubicBezTo>
                      <a:pt x="954" y="65"/>
                      <a:pt x="954" y="65"/>
                      <a:pt x="954" y="65"/>
                    </a:cubicBezTo>
                    <a:cubicBezTo>
                      <a:pt x="972" y="62"/>
                      <a:pt x="972" y="62"/>
                      <a:pt x="972" y="62"/>
                    </a:cubicBezTo>
                    <a:cubicBezTo>
                      <a:pt x="990" y="58"/>
                      <a:pt x="990" y="58"/>
                      <a:pt x="990" y="58"/>
                    </a:cubicBezTo>
                    <a:cubicBezTo>
                      <a:pt x="1008" y="55"/>
                      <a:pt x="1008" y="55"/>
                      <a:pt x="1008" y="55"/>
                    </a:cubicBezTo>
                    <a:cubicBezTo>
                      <a:pt x="1026" y="53"/>
                      <a:pt x="1026" y="53"/>
                      <a:pt x="1026" y="53"/>
                    </a:cubicBezTo>
                    <a:cubicBezTo>
                      <a:pt x="1044" y="50"/>
                      <a:pt x="1044" y="50"/>
                      <a:pt x="1044" y="50"/>
                    </a:cubicBezTo>
                    <a:cubicBezTo>
                      <a:pt x="1062" y="47"/>
                      <a:pt x="1062" y="47"/>
                      <a:pt x="1062" y="47"/>
                    </a:cubicBezTo>
                    <a:cubicBezTo>
                      <a:pt x="1080" y="44"/>
                      <a:pt x="1080" y="44"/>
                      <a:pt x="1080" y="44"/>
                    </a:cubicBezTo>
                    <a:cubicBezTo>
                      <a:pt x="1098" y="42"/>
                      <a:pt x="1098" y="42"/>
                      <a:pt x="1098" y="42"/>
                    </a:cubicBezTo>
                    <a:cubicBezTo>
                      <a:pt x="1116" y="40"/>
                      <a:pt x="1116" y="40"/>
                      <a:pt x="1116" y="40"/>
                    </a:cubicBezTo>
                    <a:cubicBezTo>
                      <a:pt x="1134" y="37"/>
                      <a:pt x="1134" y="37"/>
                      <a:pt x="1134" y="37"/>
                    </a:cubicBezTo>
                    <a:cubicBezTo>
                      <a:pt x="1152" y="35"/>
                      <a:pt x="1152" y="35"/>
                      <a:pt x="1152" y="35"/>
                    </a:cubicBezTo>
                    <a:cubicBezTo>
                      <a:pt x="1170" y="33"/>
                      <a:pt x="1170" y="33"/>
                      <a:pt x="1170" y="33"/>
                    </a:cubicBezTo>
                    <a:cubicBezTo>
                      <a:pt x="1188" y="31"/>
                      <a:pt x="1188" y="31"/>
                      <a:pt x="1188" y="31"/>
                    </a:cubicBezTo>
                    <a:cubicBezTo>
                      <a:pt x="1206" y="29"/>
                      <a:pt x="1206" y="29"/>
                      <a:pt x="1206" y="29"/>
                    </a:cubicBezTo>
                    <a:cubicBezTo>
                      <a:pt x="1224" y="27"/>
                      <a:pt x="1224" y="27"/>
                      <a:pt x="1224" y="27"/>
                    </a:cubicBezTo>
                    <a:cubicBezTo>
                      <a:pt x="1242" y="25"/>
                      <a:pt x="1242" y="25"/>
                      <a:pt x="1242" y="25"/>
                    </a:cubicBezTo>
                    <a:cubicBezTo>
                      <a:pt x="1260" y="23"/>
                      <a:pt x="1260" y="23"/>
                      <a:pt x="1260" y="23"/>
                    </a:cubicBezTo>
                    <a:cubicBezTo>
                      <a:pt x="1278" y="22"/>
                      <a:pt x="1278" y="22"/>
                      <a:pt x="1278" y="22"/>
                    </a:cubicBezTo>
                    <a:cubicBezTo>
                      <a:pt x="1296" y="20"/>
                      <a:pt x="1296" y="20"/>
                      <a:pt x="1296" y="20"/>
                    </a:cubicBezTo>
                    <a:cubicBezTo>
                      <a:pt x="1314" y="19"/>
                      <a:pt x="1314" y="19"/>
                      <a:pt x="1314" y="19"/>
                    </a:cubicBezTo>
                    <a:cubicBezTo>
                      <a:pt x="1332" y="17"/>
                      <a:pt x="1332" y="17"/>
                      <a:pt x="1332" y="17"/>
                    </a:cubicBezTo>
                    <a:cubicBezTo>
                      <a:pt x="1350" y="16"/>
                      <a:pt x="1350" y="16"/>
                      <a:pt x="1350" y="16"/>
                    </a:cubicBezTo>
                    <a:cubicBezTo>
                      <a:pt x="1368" y="15"/>
                      <a:pt x="1368" y="15"/>
                      <a:pt x="1368" y="15"/>
                    </a:cubicBezTo>
                    <a:cubicBezTo>
                      <a:pt x="1386" y="14"/>
                      <a:pt x="1386" y="14"/>
                      <a:pt x="1386" y="14"/>
                    </a:cubicBezTo>
                    <a:cubicBezTo>
                      <a:pt x="1404" y="13"/>
                      <a:pt x="1404" y="13"/>
                      <a:pt x="1404" y="13"/>
                    </a:cubicBezTo>
                    <a:cubicBezTo>
                      <a:pt x="1422" y="11"/>
                      <a:pt x="1422" y="11"/>
                      <a:pt x="1422" y="11"/>
                    </a:cubicBezTo>
                    <a:cubicBezTo>
                      <a:pt x="1440" y="10"/>
                      <a:pt x="1440" y="10"/>
                      <a:pt x="1440" y="10"/>
                    </a:cubicBezTo>
                    <a:cubicBezTo>
                      <a:pt x="1458" y="10"/>
                      <a:pt x="1458" y="10"/>
                      <a:pt x="1458" y="10"/>
                    </a:cubicBezTo>
                    <a:cubicBezTo>
                      <a:pt x="1476" y="9"/>
                      <a:pt x="1476" y="9"/>
                      <a:pt x="1476" y="9"/>
                    </a:cubicBezTo>
                    <a:cubicBezTo>
                      <a:pt x="1494" y="8"/>
                      <a:pt x="1494" y="8"/>
                      <a:pt x="1494" y="8"/>
                    </a:cubicBezTo>
                    <a:cubicBezTo>
                      <a:pt x="1512" y="7"/>
                      <a:pt x="1512" y="7"/>
                      <a:pt x="1512" y="7"/>
                    </a:cubicBezTo>
                    <a:cubicBezTo>
                      <a:pt x="1530" y="6"/>
                      <a:pt x="1530" y="6"/>
                      <a:pt x="1530" y="6"/>
                    </a:cubicBezTo>
                    <a:cubicBezTo>
                      <a:pt x="1548" y="6"/>
                      <a:pt x="1548" y="6"/>
                      <a:pt x="1548" y="6"/>
                    </a:cubicBezTo>
                    <a:cubicBezTo>
                      <a:pt x="1566" y="5"/>
                      <a:pt x="1566" y="5"/>
                      <a:pt x="1566" y="5"/>
                    </a:cubicBezTo>
                    <a:cubicBezTo>
                      <a:pt x="1584" y="4"/>
                      <a:pt x="1584" y="4"/>
                      <a:pt x="1584" y="4"/>
                    </a:cubicBezTo>
                    <a:cubicBezTo>
                      <a:pt x="1602" y="4"/>
                      <a:pt x="1602" y="4"/>
                      <a:pt x="1602" y="4"/>
                    </a:cubicBezTo>
                    <a:cubicBezTo>
                      <a:pt x="1620" y="3"/>
                      <a:pt x="1620" y="3"/>
                      <a:pt x="1620" y="3"/>
                    </a:cubicBezTo>
                    <a:cubicBezTo>
                      <a:pt x="1638" y="3"/>
                      <a:pt x="1638" y="3"/>
                      <a:pt x="1638" y="3"/>
                    </a:cubicBezTo>
                    <a:cubicBezTo>
                      <a:pt x="1656" y="2"/>
                      <a:pt x="1656" y="2"/>
                      <a:pt x="1656" y="2"/>
                    </a:cubicBezTo>
                    <a:cubicBezTo>
                      <a:pt x="1674" y="2"/>
                      <a:pt x="1674" y="2"/>
                      <a:pt x="1674" y="2"/>
                    </a:cubicBezTo>
                    <a:cubicBezTo>
                      <a:pt x="1692" y="1"/>
                      <a:pt x="1692" y="1"/>
                      <a:pt x="1692" y="1"/>
                    </a:cubicBezTo>
                    <a:cubicBezTo>
                      <a:pt x="1710" y="1"/>
                      <a:pt x="1710" y="1"/>
                      <a:pt x="1710" y="1"/>
                    </a:cubicBezTo>
                    <a:cubicBezTo>
                      <a:pt x="1728" y="1"/>
                      <a:pt x="1728" y="1"/>
                      <a:pt x="1728" y="1"/>
                    </a:cubicBezTo>
                    <a:cubicBezTo>
                      <a:pt x="1746" y="0"/>
                      <a:pt x="1746" y="0"/>
                      <a:pt x="1746" y="0"/>
                    </a:cubicBezTo>
                    <a:cubicBezTo>
                      <a:pt x="1764" y="0"/>
                      <a:pt x="1764" y="0"/>
                      <a:pt x="1764" y="0"/>
                    </a:cubicBezTo>
                    <a:cubicBezTo>
                      <a:pt x="1782" y="0"/>
                      <a:pt x="1782" y="0"/>
                      <a:pt x="1782" y="0"/>
                    </a:cubicBezTo>
                    <a:cubicBezTo>
                      <a:pt x="1800" y="0"/>
                      <a:pt x="1800" y="0"/>
                      <a:pt x="1800" y="0"/>
                    </a:cubicBezTo>
                  </a:path>
                </a:pathLst>
              </a:custGeom>
              <a:noFill/>
              <a:ln w="25400" cap="flat" cmpd="sng">
                <a:solidFill>
                  <a:schemeClr val="accent2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1981" name="组合 421980"/>
            <p:cNvGrpSpPr/>
            <p:nvPr/>
          </p:nvGrpSpPr>
          <p:grpSpPr>
            <a:xfrm>
              <a:off x="922" y="1798"/>
              <a:ext cx="4369" cy="763"/>
              <a:chOff x="427" y="1798"/>
              <a:chExt cx="4369" cy="763"/>
            </a:xfrm>
          </p:grpSpPr>
          <p:sp>
            <p:nvSpPr>
              <p:cNvPr id="421982" name="任意多边形 421981"/>
              <p:cNvSpPr/>
              <p:nvPr/>
            </p:nvSpPr>
            <p:spPr>
              <a:xfrm flipV="1">
                <a:off x="2613" y="1799"/>
                <a:ext cx="2183" cy="762"/>
              </a:xfrm>
              <a:custGeom>
                <a:avLst/>
                <a:gdLst/>
                <a:ahLst/>
                <a:cxnLst/>
                <a:rect l="0" t="0" r="0" b="0"/>
                <a:pathLst>
                  <a:path w="1800" h="237">
                    <a:moveTo>
                      <a:pt x="0" y="237"/>
                    </a:moveTo>
                    <a:cubicBezTo>
                      <a:pt x="18" y="237"/>
                      <a:pt x="18" y="237"/>
                      <a:pt x="18" y="237"/>
                    </a:cubicBezTo>
                    <a:cubicBezTo>
                      <a:pt x="36" y="236"/>
                      <a:pt x="36" y="236"/>
                      <a:pt x="36" y="236"/>
                    </a:cubicBezTo>
                    <a:cubicBezTo>
                      <a:pt x="54" y="236"/>
                      <a:pt x="54" y="236"/>
                      <a:pt x="54" y="236"/>
                    </a:cubicBezTo>
                    <a:cubicBezTo>
                      <a:pt x="72" y="235"/>
                      <a:pt x="72" y="235"/>
                      <a:pt x="72" y="235"/>
                    </a:cubicBezTo>
                    <a:cubicBezTo>
                      <a:pt x="90" y="234"/>
                      <a:pt x="90" y="234"/>
                      <a:pt x="90" y="234"/>
                    </a:cubicBezTo>
                    <a:cubicBezTo>
                      <a:pt x="108" y="233"/>
                      <a:pt x="108" y="233"/>
                      <a:pt x="108" y="233"/>
                    </a:cubicBezTo>
                    <a:cubicBezTo>
                      <a:pt x="126" y="232"/>
                      <a:pt x="126" y="232"/>
                      <a:pt x="126" y="232"/>
                    </a:cubicBezTo>
                    <a:cubicBezTo>
                      <a:pt x="144" y="230"/>
                      <a:pt x="144" y="230"/>
                      <a:pt x="144" y="230"/>
                    </a:cubicBezTo>
                    <a:cubicBezTo>
                      <a:pt x="162" y="228"/>
                      <a:pt x="162" y="228"/>
                      <a:pt x="162" y="228"/>
                    </a:cubicBezTo>
                    <a:cubicBezTo>
                      <a:pt x="180" y="226"/>
                      <a:pt x="180" y="226"/>
                      <a:pt x="180" y="226"/>
                    </a:cubicBezTo>
                    <a:cubicBezTo>
                      <a:pt x="198" y="224"/>
                      <a:pt x="198" y="224"/>
                      <a:pt x="198" y="224"/>
                    </a:cubicBezTo>
                    <a:cubicBezTo>
                      <a:pt x="216" y="222"/>
                      <a:pt x="216" y="222"/>
                      <a:pt x="216" y="222"/>
                    </a:cubicBezTo>
                    <a:cubicBezTo>
                      <a:pt x="234" y="219"/>
                      <a:pt x="234" y="219"/>
                      <a:pt x="234" y="219"/>
                    </a:cubicBezTo>
                    <a:cubicBezTo>
                      <a:pt x="252" y="217"/>
                      <a:pt x="252" y="217"/>
                      <a:pt x="252" y="217"/>
                    </a:cubicBezTo>
                    <a:cubicBezTo>
                      <a:pt x="270" y="214"/>
                      <a:pt x="270" y="214"/>
                      <a:pt x="270" y="214"/>
                    </a:cubicBezTo>
                    <a:cubicBezTo>
                      <a:pt x="288" y="211"/>
                      <a:pt x="288" y="211"/>
                      <a:pt x="288" y="211"/>
                    </a:cubicBezTo>
                    <a:cubicBezTo>
                      <a:pt x="306" y="208"/>
                      <a:pt x="306" y="208"/>
                      <a:pt x="306" y="208"/>
                    </a:cubicBezTo>
                    <a:cubicBezTo>
                      <a:pt x="324" y="204"/>
                      <a:pt x="324" y="204"/>
                      <a:pt x="324" y="204"/>
                    </a:cubicBezTo>
                    <a:cubicBezTo>
                      <a:pt x="342" y="201"/>
                      <a:pt x="342" y="201"/>
                      <a:pt x="342" y="201"/>
                    </a:cubicBezTo>
                    <a:cubicBezTo>
                      <a:pt x="360" y="197"/>
                      <a:pt x="360" y="197"/>
                      <a:pt x="360" y="197"/>
                    </a:cubicBezTo>
                    <a:cubicBezTo>
                      <a:pt x="378" y="194"/>
                      <a:pt x="378" y="194"/>
                      <a:pt x="378" y="194"/>
                    </a:cubicBezTo>
                    <a:cubicBezTo>
                      <a:pt x="396" y="190"/>
                      <a:pt x="396" y="190"/>
                      <a:pt x="396" y="190"/>
                    </a:cubicBezTo>
                    <a:cubicBezTo>
                      <a:pt x="414" y="186"/>
                      <a:pt x="414" y="186"/>
                      <a:pt x="414" y="186"/>
                    </a:cubicBezTo>
                    <a:cubicBezTo>
                      <a:pt x="432" y="182"/>
                      <a:pt x="432" y="182"/>
                      <a:pt x="432" y="182"/>
                    </a:cubicBezTo>
                    <a:cubicBezTo>
                      <a:pt x="450" y="178"/>
                      <a:pt x="450" y="178"/>
                      <a:pt x="450" y="178"/>
                    </a:cubicBezTo>
                    <a:cubicBezTo>
                      <a:pt x="468" y="174"/>
                      <a:pt x="468" y="174"/>
                      <a:pt x="468" y="174"/>
                    </a:cubicBezTo>
                    <a:cubicBezTo>
                      <a:pt x="486" y="170"/>
                      <a:pt x="486" y="170"/>
                      <a:pt x="486" y="170"/>
                    </a:cubicBezTo>
                    <a:cubicBezTo>
                      <a:pt x="504" y="165"/>
                      <a:pt x="504" y="165"/>
                      <a:pt x="504" y="165"/>
                    </a:cubicBezTo>
                    <a:cubicBezTo>
                      <a:pt x="522" y="161"/>
                      <a:pt x="522" y="161"/>
                      <a:pt x="522" y="161"/>
                    </a:cubicBezTo>
                    <a:cubicBezTo>
                      <a:pt x="540" y="157"/>
                      <a:pt x="540" y="157"/>
                      <a:pt x="540" y="157"/>
                    </a:cubicBezTo>
                    <a:cubicBezTo>
                      <a:pt x="558" y="153"/>
                      <a:pt x="558" y="153"/>
                      <a:pt x="558" y="153"/>
                    </a:cubicBezTo>
                    <a:cubicBezTo>
                      <a:pt x="576" y="148"/>
                      <a:pt x="576" y="148"/>
                      <a:pt x="576" y="148"/>
                    </a:cubicBezTo>
                    <a:cubicBezTo>
                      <a:pt x="594" y="144"/>
                      <a:pt x="594" y="144"/>
                      <a:pt x="594" y="144"/>
                    </a:cubicBezTo>
                    <a:cubicBezTo>
                      <a:pt x="612" y="140"/>
                      <a:pt x="612" y="140"/>
                      <a:pt x="612" y="140"/>
                    </a:cubicBezTo>
                    <a:cubicBezTo>
                      <a:pt x="630" y="135"/>
                      <a:pt x="630" y="135"/>
                      <a:pt x="630" y="135"/>
                    </a:cubicBezTo>
                    <a:cubicBezTo>
                      <a:pt x="648" y="131"/>
                      <a:pt x="648" y="131"/>
                      <a:pt x="648" y="131"/>
                    </a:cubicBezTo>
                    <a:cubicBezTo>
                      <a:pt x="666" y="126"/>
                      <a:pt x="666" y="126"/>
                      <a:pt x="666" y="126"/>
                    </a:cubicBezTo>
                    <a:cubicBezTo>
                      <a:pt x="684" y="122"/>
                      <a:pt x="684" y="122"/>
                      <a:pt x="684" y="122"/>
                    </a:cubicBezTo>
                    <a:cubicBezTo>
                      <a:pt x="702" y="118"/>
                      <a:pt x="702" y="118"/>
                      <a:pt x="702" y="118"/>
                    </a:cubicBezTo>
                    <a:cubicBezTo>
                      <a:pt x="720" y="114"/>
                      <a:pt x="720" y="114"/>
                      <a:pt x="720" y="114"/>
                    </a:cubicBezTo>
                    <a:cubicBezTo>
                      <a:pt x="738" y="110"/>
                      <a:pt x="738" y="110"/>
                      <a:pt x="738" y="110"/>
                    </a:cubicBezTo>
                    <a:cubicBezTo>
                      <a:pt x="756" y="105"/>
                      <a:pt x="756" y="105"/>
                      <a:pt x="756" y="105"/>
                    </a:cubicBezTo>
                    <a:cubicBezTo>
                      <a:pt x="774" y="101"/>
                      <a:pt x="774" y="101"/>
                      <a:pt x="774" y="101"/>
                    </a:cubicBezTo>
                    <a:cubicBezTo>
                      <a:pt x="792" y="97"/>
                      <a:pt x="792" y="97"/>
                      <a:pt x="792" y="97"/>
                    </a:cubicBezTo>
                    <a:cubicBezTo>
                      <a:pt x="810" y="93"/>
                      <a:pt x="810" y="93"/>
                      <a:pt x="810" y="93"/>
                    </a:cubicBezTo>
                    <a:cubicBezTo>
                      <a:pt x="828" y="90"/>
                      <a:pt x="828" y="90"/>
                      <a:pt x="828" y="90"/>
                    </a:cubicBezTo>
                    <a:cubicBezTo>
                      <a:pt x="846" y="86"/>
                      <a:pt x="846" y="86"/>
                      <a:pt x="846" y="86"/>
                    </a:cubicBezTo>
                    <a:cubicBezTo>
                      <a:pt x="864" y="82"/>
                      <a:pt x="864" y="82"/>
                      <a:pt x="864" y="82"/>
                    </a:cubicBezTo>
                    <a:cubicBezTo>
                      <a:pt x="882" y="78"/>
                      <a:pt x="882" y="78"/>
                      <a:pt x="882" y="78"/>
                    </a:cubicBezTo>
                    <a:cubicBezTo>
                      <a:pt x="900" y="75"/>
                      <a:pt x="900" y="75"/>
                      <a:pt x="900" y="75"/>
                    </a:cubicBezTo>
                    <a:cubicBezTo>
                      <a:pt x="918" y="71"/>
                      <a:pt x="918" y="71"/>
                      <a:pt x="918" y="71"/>
                    </a:cubicBezTo>
                    <a:cubicBezTo>
                      <a:pt x="936" y="68"/>
                      <a:pt x="936" y="68"/>
                      <a:pt x="936" y="68"/>
                    </a:cubicBezTo>
                    <a:cubicBezTo>
                      <a:pt x="954" y="65"/>
                      <a:pt x="954" y="65"/>
                      <a:pt x="954" y="65"/>
                    </a:cubicBezTo>
                    <a:cubicBezTo>
                      <a:pt x="972" y="62"/>
                      <a:pt x="972" y="62"/>
                      <a:pt x="972" y="62"/>
                    </a:cubicBezTo>
                    <a:cubicBezTo>
                      <a:pt x="990" y="58"/>
                      <a:pt x="990" y="58"/>
                      <a:pt x="990" y="58"/>
                    </a:cubicBezTo>
                    <a:cubicBezTo>
                      <a:pt x="1008" y="55"/>
                      <a:pt x="1008" y="55"/>
                      <a:pt x="1008" y="55"/>
                    </a:cubicBezTo>
                    <a:cubicBezTo>
                      <a:pt x="1026" y="53"/>
                      <a:pt x="1026" y="53"/>
                      <a:pt x="1026" y="53"/>
                    </a:cubicBezTo>
                    <a:cubicBezTo>
                      <a:pt x="1044" y="50"/>
                      <a:pt x="1044" y="50"/>
                      <a:pt x="1044" y="50"/>
                    </a:cubicBezTo>
                    <a:cubicBezTo>
                      <a:pt x="1062" y="47"/>
                      <a:pt x="1062" y="47"/>
                      <a:pt x="1062" y="47"/>
                    </a:cubicBezTo>
                    <a:cubicBezTo>
                      <a:pt x="1080" y="44"/>
                      <a:pt x="1080" y="44"/>
                      <a:pt x="1080" y="44"/>
                    </a:cubicBezTo>
                    <a:cubicBezTo>
                      <a:pt x="1098" y="42"/>
                      <a:pt x="1098" y="42"/>
                      <a:pt x="1098" y="42"/>
                    </a:cubicBezTo>
                    <a:cubicBezTo>
                      <a:pt x="1116" y="40"/>
                      <a:pt x="1116" y="40"/>
                      <a:pt x="1116" y="40"/>
                    </a:cubicBezTo>
                    <a:cubicBezTo>
                      <a:pt x="1134" y="37"/>
                      <a:pt x="1134" y="37"/>
                      <a:pt x="1134" y="37"/>
                    </a:cubicBezTo>
                    <a:cubicBezTo>
                      <a:pt x="1152" y="35"/>
                      <a:pt x="1152" y="35"/>
                      <a:pt x="1152" y="35"/>
                    </a:cubicBezTo>
                    <a:cubicBezTo>
                      <a:pt x="1170" y="33"/>
                      <a:pt x="1170" y="33"/>
                      <a:pt x="1170" y="33"/>
                    </a:cubicBezTo>
                    <a:cubicBezTo>
                      <a:pt x="1188" y="31"/>
                      <a:pt x="1188" y="31"/>
                      <a:pt x="1188" y="31"/>
                    </a:cubicBezTo>
                    <a:cubicBezTo>
                      <a:pt x="1206" y="29"/>
                      <a:pt x="1206" y="29"/>
                      <a:pt x="1206" y="29"/>
                    </a:cubicBezTo>
                    <a:cubicBezTo>
                      <a:pt x="1224" y="27"/>
                      <a:pt x="1224" y="27"/>
                      <a:pt x="1224" y="27"/>
                    </a:cubicBezTo>
                    <a:cubicBezTo>
                      <a:pt x="1242" y="25"/>
                      <a:pt x="1242" y="25"/>
                      <a:pt x="1242" y="25"/>
                    </a:cubicBezTo>
                    <a:cubicBezTo>
                      <a:pt x="1260" y="23"/>
                      <a:pt x="1260" y="23"/>
                      <a:pt x="1260" y="23"/>
                    </a:cubicBezTo>
                    <a:cubicBezTo>
                      <a:pt x="1278" y="22"/>
                      <a:pt x="1278" y="22"/>
                      <a:pt x="1278" y="22"/>
                    </a:cubicBezTo>
                    <a:cubicBezTo>
                      <a:pt x="1296" y="20"/>
                      <a:pt x="1296" y="20"/>
                      <a:pt x="1296" y="20"/>
                    </a:cubicBezTo>
                    <a:cubicBezTo>
                      <a:pt x="1314" y="19"/>
                      <a:pt x="1314" y="19"/>
                      <a:pt x="1314" y="19"/>
                    </a:cubicBezTo>
                    <a:cubicBezTo>
                      <a:pt x="1332" y="17"/>
                      <a:pt x="1332" y="17"/>
                      <a:pt x="1332" y="17"/>
                    </a:cubicBezTo>
                    <a:cubicBezTo>
                      <a:pt x="1350" y="16"/>
                      <a:pt x="1350" y="16"/>
                      <a:pt x="1350" y="16"/>
                    </a:cubicBezTo>
                    <a:cubicBezTo>
                      <a:pt x="1368" y="15"/>
                      <a:pt x="1368" y="15"/>
                      <a:pt x="1368" y="15"/>
                    </a:cubicBezTo>
                    <a:cubicBezTo>
                      <a:pt x="1386" y="14"/>
                      <a:pt x="1386" y="14"/>
                      <a:pt x="1386" y="14"/>
                    </a:cubicBezTo>
                    <a:cubicBezTo>
                      <a:pt x="1404" y="13"/>
                      <a:pt x="1404" y="13"/>
                      <a:pt x="1404" y="13"/>
                    </a:cubicBezTo>
                    <a:cubicBezTo>
                      <a:pt x="1422" y="11"/>
                      <a:pt x="1422" y="11"/>
                      <a:pt x="1422" y="11"/>
                    </a:cubicBezTo>
                    <a:cubicBezTo>
                      <a:pt x="1440" y="10"/>
                      <a:pt x="1440" y="10"/>
                      <a:pt x="1440" y="10"/>
                    </a:cubicBezTo>
                    <a:cubicBezTo>
                      <a:pt x="1458" y="10"/>
                      <a:pt x="1458" y="10"/>
                      <a:pt x="1458" y="10"/>
                    </a:cubicBezTo>
                    <a:cubicBezTo>
                      <a:pt x="1476" y="9"/>
                      <a:pt x="1476" y="9"/>
                      <a:pt x="1476" y="9"/>
                    </a:cubicBezTo>
                    <a:cubicBezTo>
                      <a:pt x="1494" y="8"/>
                      <a:pt x="1494" y="8"/>
                      <a:pt x="1494" y="8"/>
                    </a:cubicBezTo>
                    <a:cubicBezTo>
                      <a:pt x="1512" y="7"/>
                      <a:pt x="1512" y="7"/>
                      <a:pt x="1512" y="7"/>
                    </a:cubicBezTo>
                    <a:cubicBezTo>
                      <a:pt x="1530" y="6"/>
                      <a:pt x="1530" y="6"/>
                      <a:pt x="1530" y="6"/>
                    </a:cubicBezTo>
                    <a:cubicBezTo>
                      <a:pt x="1548" y="6"/>
                      <a:pt x="1548" y="6"/>
                      <a:pt x="1548" y="6"/>
                    </a:cubicBezTo>
                    <a:cubicBezTo>
                      <a:pt x="1566" y="5"/>
                      <a:pt x="1566" y="5"/>
                      <a:pt x="1566" y="5"/>
                    </a:cubicBezTo>
                    <a:cubicBezTo>
                      <a:pt x="1584" y="4"/>
                      <a:pt x="1584" y="4"/>
                      <a:pt x="1584" y="4"/>
                    </a:cubicBezTo>
                    <a:cubicBezTo>
                      <a:pt x="1602" y="4"/>
                      <a:pt x="1602" y="4"/>
                      <a:pt x="1602" y="4"/>
                    </a:cubicBezTo>
                    <a:cubicBezTo>
                      <a:pt x="1620" y="3"/>
                      <a:pt x="1620" y="3"/>
                      <a:pt x="1620" y="3"/>
                    </a:cubicBezTo>
                    <a:cubicBezTo>
                      <a:pt x="1638" y="3"/>
                      <a:pt x="1638" y="3"/>
                      <a:pt x="1638" y="3"/>
                    </a:cubicBezTo>
                    <a:cubicBezTo>
                      <a:pt x="1656" y="2"/>
                      <a:pt x="1656" y="2"/>
                      <a:pt x="1656" y="2"/>
                    </a:cubicBezTo>
                    <a:cubicBezTo>
                      <a:pt x="1674" y="2"/>
                      <a:pt x="1674" y="2"/>
                      <a:pt x="1674" y="2"/>
                    </a:cubicBezTo>
                    <a:cubicBezTo>
                      <a:pt x="1692" y="1"/>
                      <a:pt x="1692" y="1"/>
                      <a:pt x="1692" y="1"/>
                    </a:cubicBezTo>
                    <a:cubicBezTo>
                      <a:pt x="1710" y="1"/>
                      <a:pt x="1710" y="1"/>
                      <a:pt x="1710" y="1"/>
                    </a:cubicBezTo>
                    <a:cubicBezTo>
                      <a:pt x="1728" y="1"/>
                      <a:pt x="1728" y="1"/>
                      <a:pt x="1728" y="1"/>
                    </a:cubicBezTo>
                    <a:cubicBezTo>
                      <a:pt x="1746" y="0"/>
                      <a:pt x="1746" y="0"/>
                      <a:pt x="1746" y="0"/>
                    </a:cubicBezTo>
                    <a:cubicBezTo>
                      <a:pt x="1764" y="0"/>
                      <a:pt x="1764" y="0"/>
                      <a:pt x="1764" y="0"/>
                    </a:cubicBezTo>
                    <a:cubicBezTo>
                      <a:pt x="1782" y="0"/>
                      <a:pt x="1782" y="0"/>
                      <a:pt x="1782" y="0"/>
                    </a:cubicBezTo>
                    <a:cubicBezTo>
                      <a:pt x="1800" y="0"/>
                      <a:pt x="1800" y="0"/>
                      <a:pt x="1800" y="0"/>
                    </a:cubicBezTo>
                  </a:path>
                </a:pathLst>
              </a:custGeom>
              <a:noFill/>
              <a:ln w="25400" cap="flat" cmpd="sng">
                <a:solidFill>
                  <a:schemeClr val="folHlink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983" name="任意多边形 421982"/>
              <p:cNvSpPr/>
              <p:nvPr/>
            </p:nvSpPr>
            <p:spPr>
              <a:xfrm flipH="1" flipV="1">
                <a:off x="427" y="1798"/>
                <a:ext cx="2183" cy="762"/>
              </a:xfrm>
              <a:custGeom>
                <a:avLst/>
                <a:gdLst/>
                <a:ahLst/>
                <a:cxnLst/>
                <a:rect l="0" t="0" r="0" b="0"/>
                <a:pathLst>
                  <a:path w="1800" h="237">
                    <a:moveTo>
                      <a:pt x="0" y="237"/>
                    </a:moveTo>
                    <a:cubicBezTo>
                      <a:pt x="18" y="237"/>
                      <a:pt x="18" y="237"/>
                      <a:pt x="18" y="237"/>
                    </a:cubicBezTo>
                    <a:cubicBezTo>
                      <a:pt x="36" y="236"/>
                      <a:pt x="36" y="236"/>
                      <a:pt x="36" y="236"/>
                    </a:cubicBezTo>
                    <a:cubicBezTo>
                      <a:pt x="54" y="236"/>
                      <a:pt x="54" y="236"/>
                      <a:pt x="54" y="236"/>
                    </a:cubicBezTo>
                    <a:cubicBezTo>
                      <a:pt x="72" y="235"/>
                      <a:pt x="72" y="235"/>
                      <a:pt x="72" y="235"/>
                    </a:cubicBezTo>
                    <a:cubicBezTo>
                      <a:pt x="90" y="234"/>
                      <a:pt x="90" y="234"/>
                      <a:pt x="90" y="234"/>
                    </a:cubicBezTo>
                    <a:cubicBezTo>
                      <a:pt x="108" y="233"/>
                      <a:pt x="108" y="233"/>
                      <a:pt x="108" y="233"/>
                    </a:cubicBezTo>
                    <a:cubicBezTo>
                      <a:pt x="126" y="232"/>
                      <a:pt x="126" y="232"/>
                      <a:pt x="126" y="232"/>
                    </a:cubicBezTo>
                    <a:cubicBezTo>
                      <a:pt x="144" y="230"/>
                      <a:pt x="144" y="230"/>
                      <a:pt x="144" y="230"/>
                    </a:cubicBezTo>
                    <a:cubicBezTo>
                      <a:pt x="162" y="228"/>
                      <a:pt x="162" y="228"/>
                      <a:pt x="162" y="228"/>
                    </a:cubicBezTo>
                    <a:cubicBezTo>
                      <a:pt x="180" y="226"/>
                      <a:pt x="180" y="226"/>
                      <a:pt x="180" y="226"/>
                    </a:cubicBezTo>
                    <a:cubicBezTo>
                      <a:pt x="198" y="224"/>
                      <a:pt x="198" y="224"/>
                      <a:pt x="198" y="224"/>
                    </a:cubicBezTo>
                    <a:cubicBezTo>
                      <a:pt x="216" y="222"/>
                      <a:pt x="216" y="222"/>
                      <a:pt x="216" y="222"/>
                    </a:cubicBezTo>
                    <a:cubicBezTo>
                      <a:pt x="234" y="219"/>
                      <a:pt x="234" y="219"/>
                      <a:pt x="234" y="219"/>
                    </a:cubicBezTo>
                    <a:cubicBezTo>
                      <a:pt x="252" y="217"/>
                      <a:pt x="252" y="217"/>
                      <a:pt x="252" y="217"/>
                    </a:cubicBezTo>
                    <a:cubicBezTo>
                      <a:pt x="270" y="214"/>
                      <a:pt x="270" y="214"/>
                      <a:pt x="270" y="214"/>
                    </a:cubicBezTo>
                    <a:cubicBezTo>
                      <a:pt x="288" y="211"/>
                      <a:pt x="288" y="211"/>
                      <a:pt x="288" y="211"/>
                    </a:cubicBezTo>
                    <a:cubicBezTo>
                      <a:pt x="306" y="208"/>
                      <a:pt x="306" y="208"/>
                      <a:pt x="306" y="208"/>
                    </a:cubicBezTo>
                    <a:cubicBezTo>
                      <a:pt x="324" y="204"/>
                      <a:pt x="324" y="204"/>
                      <a:pt x="324" y="204"/>
                    </a:cubicBezTo>
                    <a:cubicBezTo>
                      <a:pt x="342" y="201"/>
                      <a:pt x="342" y="201"/>
                      <a:pt x="342" y="201"/>
                    </a:cubicBezTo>
                    <a:cubicBezTo>
                      <a:pt x="360" y="197"/>
                      <a:pt x="360" y="197"/>
                      <a:pt x="360" y="197"/>
                    </a:cubicBezTo>
                    <a:cubicBezTo>
                      <a:pt x="378" y="194"/>
                      <a:pt x="378" y="194"/>
                      <a:pt x="378" y="194"/>
                    </a:cubicBezTo>
                    <a:cubicBezTo>
                      <a:pt x="396" y="190"/>
                      <a:pt x="396" y="190"/>
                      <a:pt x="396" y="190"/>
                    </a:cubicBezTo>
                    <a:cubicBezTo>
                      <a:pt x="414" y="186"/>
                      <a:pt x="414" y="186"/>
                      <a:pt x="414" y="186"/>
                    </a:cubicBezTo>
                    <a:cubicBezTo>
                      <a:pt x="432" y="182"/>
                      <a:pt x="432" y="182"/>
                      <a:pt x="432" y="182"/>
                    </a:cubicBezTo>
                    <a:cubicBezTo>
                      <a:pt x="450" y="178"/>
                      <a:pt x="450" y="178"/>
                      <a:pt x="450" y="178"/>
                    </a:cubicBezTo>
                    <a:cubicBezTo>
                      <a:pt x="468" y="174"/>
                      <a:pt x="468" y="174"/>
                      <a:pt x="468" y="174"/>
                    </a:cubicBezTo>
                    <a:cubicBezTo>
                      <a:pt x="486" y="170"/>
                      <a:pt x="486" y="170"/>
                      <a:pt x="486" y="170"/>
                    </a:cubicBezTo>
                    <a:cubicBezTo>
                      <a:pt x="504" y="165"/>
                      <a:pt x="504" y="165"/>
                      <a:pt x="504" y="165"/>
                    </a:cubicBezTo>
                    <a:cubicBezTo>
                      <a:pt x="522" y="161"/>
                      <a:pt x="522" y="161"/>
                      <a:pt x="522" y="161"/>
                    </a:cubicBezTo>
                    <a:cubicBezTo>
                      <a:pt x="540" y="157"/>
                      <a:pt x="540" y="157"/>
                      <a:pt x="540" y="157"/>
                    </a:cubicBezTo>
                    <a:cubicBezTo>
                      <a:pt x="558" y="153"/>
                      <a:pt x="558" y="153"/>
                      <a:pt x="558" y="153"/>
                    </a:cubicBezTo>
                    <a:cubicBezTo>
                      <a:pt x="576" y="148"/>
                      <a:pt x="576" y="148"/>
                      <a:pt x="576" y="148"/>
                    </a:cubicBezTo>
                    <a:cubicBezTo>
                      <a:pt x="594" y="144"/>
                      <a:pt x="594" y="144"/>
                      <a:pt x="594" y="144"/>
                    </a:cubicBezTo>
                    <a:cubicBezTo>
                      <a:pt x="612" y="140"/>
                      <a:pt x="612" y="140"/>
                      <a:pt x="612" y="140"/>
                    </a:cubicBezTo>
                    <a:cubicBezTo>
                      <a:pt x="630" y="135"/>
                      <a:pt x="630" y="135"/>
                      <a:pt x="630" y="135"/>
                    </a:cubicBezTo>
                    <a:cubicBezTo>
                      <a:pt x="648" y="131"/>
                      <a:pt x="648" y="131"/>
                      <a:pt x="648" y="131"/>
                    </a:cubicBezTo>
                    <a:cubicBezTo>
                      <a:pt x="666" y="126"/>
                      <a:pt x="666" y="126"/>
                      <a:pt x="666" y="126"/>
                    </a:cubicBezTo>
                    <a:cubicBezTo>
                      <a:pt x="684" y="122"/>
                      <a:pt x="684" y="122"/>
                      <a:pt x="684" y="122"/>
                    </a:cubicBezTo>
                    <a:cubicBezTo>
                      <a:pt x="702" y="118"/>
                      <a:pt x="702" y="118"/>
                      <a:pt x="702" y="118"/>
                    </a:cubicBezTo>
                    <a:cubicBezTo>
                      <a:pt x="720" y="114"/>
                      <a:pt x="720" y="114"/>
                      <a:pt x="720" y="114"/>
                    </a:cubicBezTo>
                    <a:cubicBezTo>
                      <a:pt x="738" y="110"/>
                      <a:pt x="738" y="110"/>
                      <a:pt x="738" y="110"/>
                    </a:cubicBezTo>
                    <a:cubicBezTo>
                      <a:pt x="756" y="105"/>
                      <a:pt x="756" y="105"/>
                      <a:pt x="756" y="105"/>
                    </a:cubicBezTo>
                    <a:cubicBezTo>
                      <a:pt x="774" y="101"/>
                      <a:pt x="774" y="101"/>
                      <a:pt x="774" y="101"/>
                    </a:cubicBezTo>
                    <a:cubicBezTo>
                      <a:pt x="792" y="97"/>
                      <a:pt x="792" y="97"/>
                      <a:pt x="792" y="97"/>
                    </a:cubicBezTo>
                    <a:cubicBezTo>
                      <a:pt x="810" y="93"/>
                      <a:pt x="810" y="93"/>
                      <a:pt x="810" y="93"/>
                    </a:cubicBezTo>
                    <a:cubicBezTo>
                      <a:pt x="828" y="90"/>
                      <a:pt x="828" y="90"/>
                      <a:pt x="828" y="90"/>
                    </a:cubicBezTo>
                    <a:cubicBezTo>
                      <a:pt x="846" y="86"/>
                      <a:pt x="846" y="86"/>
                      <a:pt x="846" y="86"/>
                    </a:cubicBezTo>
                    <a:cubicBezTo>
                      <a:pt x="864" y="82"/>
                      <a:pt x="864" y="82"/>
                      <a:pt x="864" y="82"/>
                    </a:cubicBezTo>
                    <a:cubicBezTo>
                      <a:pt x="882" y="78"/>
                      <a:pt x="882" y="78"/>
                      <a:pt x="882" y="78"/>
                    </a:cubicBezTo>
                    <a:cubicBezTo>
                      <a:pt x="900" y="75"/>
                      <a:pt x="900" y="75"/>
                      <a:pt x="900" y="75"/>
                    </a:cubicBezTo>
                    <a:cubicBezTo>
                      <a:pt x="918" y="71"/>
                      <a:pt x="918" y="71"/>
                      <a:pt x="918" y="71"/>
                    </a:cubicBezTo>
                    <a:cubicBezTo>
                      <a:pt x="936" y="68"/>
                      <a:pt x="936" y="68"/>
                      <a:pt x="936" y="68"/>
                    </a:cubicBezTo>
                    <a:cubicBezTo>
                      <a:pt x="954" y="65"/>
                      <a:pt x="954" y="65"/>
                      <a:pt x="954" y="65"/>
                    </a:cubicBezTo>
                    <a:cubicBezTo>
                      <a:pt x="972" y="62"/>
                      <a:pt x="972" y="62"/>
                      <a:pt x="972" y="62"/>
                    </a:cubicBezTo>
                    <a:cubicBezTo>
                      <a:pt x="990" y="58"/>
                      <a:pt x="990" y="58"/>
                      <a:pt x="990" y="58"/>
                    </a:cubicBezTo>
                    <a:cubicBezTo>
                      <a:pt x="1008" y="55"/>
                      <a:pt x="1008" y="55"/>
                      <a:pt x="1008" y="55"/>
                    </a:cubicBezTo>
                    <a:cubicBezTo>
                      <a:pt x="1026" y="53"/>
                      <a:pt x="1026" y="53"/>
                      <a:pt x="1026" y="53"/>
                    </a:cubicBezTo>
                    <a:cubicBezTo>
                      <a:pt x="1044" y="50"/>
                      <a:pt x="1044" y="50"/>
                      <a:pt x="1044" y="50"/>
                    </a:cubicBezTo>
                    <a:cubicBezTo>
                      <a:pt x="1062" y="47"/>
                      <a:pt x="1062" y="47"/>
                      <a:pt x="1062" y="47"/>
                    </a:cubicBezTo>
                    <a:cubicBezTo>
                      <a:pt x="1080" y="44"/>
                      <a:pt x="1080" y="44"/>
                      <a:pt x="1080" y="44"/>
                    </a:cubicBezTo>
                    <a:cubicBezTo>
                      <a:pt x="1098" y="42"/>
                      <a:pt x="1098" y="42"/>
                      <a:pt x="1098" y="42"/>
                    </a:cubicBezTo>
                    <a:cubicBezTo>
                      <a:pt x="1116" y="40"/>
                      <a:pt x="1116" y="40"/>
                      <a:pt x="1116" y="40"/>
                    </a:cubicBezTo>
                    <a:cubicBezTo>
                      <a:pt x="1134" y="37"/>
                      <a:pt x="1134" y="37"/>
                      <a:pt x="1134" y="37"/>
                    </a:cubicBezTo>
                    <a:cubicBezTo>
                      <a:pt x="1152" y="35"/>
                      <a:pt x="1152" y="35"/>
                      <a:pt x="1152" y="35"/>
                    </a:cubicBezTo>
                    <a:cubicBezTo>
                      <a:pt x="1170" y="33"/>
                      <a:pt x="1170" y="33"/>
                      <a:pt x="1170" y="33"/>
                    </a:cubicBezTo>
                    <a:cubicBezTo>
                      <a:pt x="1188" y="31"/>
                      <a:pt x="1188" y="31"/>
                      <a:pt x="1188" y="31"/>
                    </a:cubicBezTo>
                    <a:cubicBezTo>
                      <a:pt x="1206" y="29"/>
                      <a:pt x="1206" y="29"/>
                      <a:pt x="1206" y="29"/>
                    </a:cubicBezTo>
                    <a:cubicBezTo>
                      <a:pt x="1224" y="27"/>
                      <a:pt x="1224" y="27"/>
                      <a:pt x="1224" y="27"/>
                    </a:cubicBezTo>
                    <a:cubicBezTo>
                      <a:pt x="1242" y="25"/>
                      <a:pt x="1242" y="25"/>
                      <a:pt x="1242" y="25"/>
                    </a:cubicBezTo>
                    <a:cubicBezTo>
                      <a:pt x="1260" y="23"/>
                      <a:pt x="1260" y="23"/>
                      <a:pt x="1260" y="23"/>
                    </a:cubicBezTo>
                    <a:cubicBezTo>
                      <a:pt x="1278" y="22"/>
                      <a:pt x="1278" y="22"/>
                      <a:pt x="1278" y="22"/>
                    </a:cubicBezTo>
                    <a:cubicBezTo>
                      <a:pt x="1296" y="20"/>
                      <a:pt x="1296" y="20"/>
                      <a:pt x="1296" y="20"/>
                    </a:cubicBezTo>
                    <a:cubicBezTo>
                      <a:pt x="1314" y="19"/>
                      <a:pt x="1314" y="19"/>
                      <a:pt x="1314" y="19"/>
                    </a:cubicBezTo>
                    <a:cubicBezTo>
                      <a:pt x="1332" y="17"/>
                      <a:pt x="1332" y="17"/>
                      <a:pt x="1332" y="17"/>
                    </a:cubicBezTo>
                    <a:cubicBezTo>
                      <a:pt x="1350" y="16"/>
                      <a:pt x="1350" y="16"/>
                      <a:pt x="1350" y="16"/>
                    </a:cubicBezTo>
                    <a:cubicBezTo>
                      <a:pt x="1368" y="15"/>
                      <a:pt x="1368" y="15"/>
                      <a:pt x="1368" y="15"/>
                    </a:cubicBezTo>
                    <a:cubicBezTo>
                      <a:pt x="1386" y="14"/>
                      <a:pt x="1386" y="14"/>
                      <a:pt x="1386" y="14"/>
                    </a:cubicBezTo>
                    <a:cubicBezTo>
                      <a:pt x="1404" y="13"/>
                      <a:pt x="1404" y="13"/>
                      <a:pt x="1404" y="13"/>
                    </a:cubicBezTo>
                    <a:cubicBezTo>
                      <a:pt x="1422" y="11"/>
                      <a:pt x="1422" y="11"/>
                      <a:pt x="1422" y="11"/>
                    </a:cubicBezTo>
                    <a:cubicBezTo>
                      <a:pt x="1440" y="10"/>
                      <a:pt x="1440" y="10"/>
                      <a:pt x="1440" y="10"/>
                    </a:cubicBezTo>
                    <a:cubicBezTo>
                      <a:pt x="1458" y="10"/>
                      <a:pt x="1458" y="10"/>
                      <a:pt x="1458" y="10"/>
                    </a:cubicBezTo>
                    <a:cubicBezTo>
                      <a:pt x="1476" y="9"/>
                      <a:pt x="1476" y="9"/>
                      <a:pt x="1476" y="9"/>
                    </a:cubicBezTo>
                    <a:cubicBezTo>
                      <a:pt x="1494" y="8"/>
                      <a:pt x="1494" y="8"/>
                      <a:pt x="1494" y="8"/>
                    </a:cubicBezTo>
                    <a:cubicBezTo>
                      <a:pt x="1512" y="7"/>
                      <a:pt x="1512" y="7"/>
                      <a:pt x="1512" y="7"/>
                    </a:cubicBezTo>
                    <a:cubicBezTo>
                      <a:pt x="1530" y="6"/>
                      <a:pt x="1530" y="6"/>
                      <a:pt x="1530" y="6"/>
                    </a:cubicBezTo>
                    <a:cubicBezTo>
                      <a:pt x="1548" y="6"/>
                      <a:pt x="1548" y="6"/>
                      <a:pt x="1548" y="6"/>
                    </a:cubicBezTo>
                    <a:cubicBezTo>
                      <a:pt x="1566" y="5"/>
                      <a:pt x="1566" y="5"/>
                      <a:pt x="1566" y="5"/>
                    </a:cubicBezTo>
                    <a:cubicBezTo>
                      <a:pt x="1584" y="4"/>
                      <a:pt x="1584" y="4"/>
                      <a:pt x="1584" y="4"/>
                    </a:cubicBezTo>
                    <a:cubicBezTo>
                      <a:pt x="1602" y="4"/>
                      <a:pt x="1602" y="4"/>
                      <a:pt x="1602" y="4"/>
                    </a:cubicBezTo>
                    <a:cubicBezTo>
                      <a:pt x="1620" y="3"/>
                      <a:pt x="1620" y="3"/>
                      <a:pt x="1620" y="3"/>
                    </a:cubicBezTo>
                    <a:cubicBezTo>
                      <a:pt x="1638" y="3"/>
                      <a:pt x="1638" y="3"/>
                      <a:pt x="1638" y="3"/>
                    </a:cubicBezTo>
                    <a:cubicBezTo>
                      <a:pt x="1656" y="2"/>
                      <a:pt x="1656" y="2"/>
                      <a:pt x="1656" y="2"/>
                    </a:cubicBezTo>
                    <a:cubicBezTo>
                      <a:pt x="1674" y="2"/>
                      <a:pt x="1674" y="2"/>
                      <a:pt x="1674" y="2"/>
                    </a:cubicBezTo>
                    <a:cubicBezTo>
                      <a:pt x="1692" y="1"/>
                      <a:pt x="1692" y="1"/>
                      <a:pt x="1692" y="1"/>
                    </a:cubicBezTo>
                    <a:cubicBezTo>
                      <a:pt x="1710" y="1"/>
                      <a:pt x="1710" y="1"/>
                      <a:pt x="1710" y="1"/>
                    </a:cubicBezTo>
                    <a:cubicBezTo>
                      <a:pt x="1728" y="1"/>
                      <a:pt x="1728" y="1"/>
                      <a:pt x="1728" y="1"/>
                    </a:cubicBezTo>
                    <a:cubicBezTo>
                      <a:pt x="1746" y="0"/>
                      <a:pt x="1746" y="0"/>
                      <a:pt x="1746" y="0"/>
                    </a:cubicBezTo>
                    <a:cubicBezTo>
                      <a:pt x="1764" y="0"/>
                      <a:pt x="1764" y="0"/>
                      <a:pt x="1764" y="0"/>
                    </a:cubicBezTo>
                    <a:cubicBezTo>
                      <a:pt x="1782" y="0"/>
                      <a:pt x="1782" y="0"/>
                      <a:pt x="1782" y="0"/>
                    </a:cubicBezTo>
                    <a:cubicBezTo>
                      <a:pt x="1800" y="0"/>
                      <a:pt x="1800" y="0"/>
                      <a:pt x="1800" y="0"/>
                    </a:cubicBezTo>
                  </a:path>
                </a:pathLst>
              </a:custGeom>
              <a:noFill/>
              <a:ln w="25400" cap="flat" cmpd="sng">
                <a:solidFill>
                  <a:schemeClr val="folHlink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1984" name="直接连接符 421983"/>
            <p:cNvSpPr/>
            <p:nvPr/>
          </p:nvSpPr>
          <p:spPr>
            <a:xfrm>
              <a:off x="3099" y="1243"/>
              <a:ext cx="0" cy="140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421985" name="内容占位符 421984"/>
            <p:cNvGraphicFramePr>
              <a:graphicFrameLocks noGrp="1"/>
            </p:cNvGraphicFramePr>
            <p:nvPr>
              <p:ph sz="half" idx="2"/>
            </p:nvPr>
          </p:nvGraphicFramePr>
          <p:xfrm>
            <a:off x="3000" y="2675"/>
            <a:ext cx="160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5" r:id="rId19" imgW="152400" imgH="165100" progId="Equation.DSMT4">
                    <p:embed/>
                  </p:oleObj>
                </mc:Choice>
                <mc:Fallback>
                  <p:oleObj r:id="rId19" imgW="152400" imgH="165100" progId="Equation.DSMT4">
                    <p:embed/>
                    <p:pic>
                      <p:nvPicPr>
                        <p:cNvPr id="0" name="图片 331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000" y="2675"/>
                          <a:ext cx="160" cy="1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1986" name="对象 421985"/>
            <p:cNvGraphicFramePr/>
            <p:nvPr/>
          </p:nvGraphicFramePr>
          <p:xfrm>
            <a:off x="3532" y="966"/>
            <a:ext cx="520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6" r:id="rId21" imgW="494665" imgH="177800" progId="Equation.DSMT4">
                    <p:embed/>
                  </p:oleObj>
                </mc:Choice>
                <mc:Fallback>
                  <p:oleObj r:id="rId21" imgW="494665" imgH="177800" progId="Equation.DSMT4">
                    <p:embed/>
                    <p:pic>
                      <p:nvPicPr>
                        <p:cNvPr id="0" name="图片 3321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532" y="966"/>
                          <a:ext cx="520" cy="1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1987" name="对象 421986"/>
            <p:cNvGraphicFramePr/>
            <p:nvPr/>
          </p:nvGraphicFramePr>
          <p:xfrm>
            <a:off x="3638" y="1305"/>
            <a:ext cx="506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7" r:id="rId23" imgW="481965" imgH="177800" progId="Equation.DSMT4">
                    <p:embed/>
                  </p:oleObj>
                </mc:Choice>
                <mc:Fallback>
                  <p:oleObj r:id="rId23" imgW="481965" imgH="177800" progId="Equation.DSMT4">
                    <p:embed/>
                    <p:pic>
                      <p:nvPicPr>
                        <p:cNvPr id="0" name="图片 3322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638" y="1305"/>
                          <a:ext cx="506" cy="1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1988" name="对象 421987"/>
            <p:cNvGraphicFramePr/>
            <p:nvPr/>
          </p:nvGraphicFramePr>
          <p:xfrm>
            <a:off x="816" y="872"/>
            <a:ext cx="38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8" r:id="rId25" imgW="367665" imgH="254000" progId="Equation.DSMT4">
                    <p:embed/>
                  </p:oleObj>
                </mc:Choice>
                <mc:Fallback>
                  <p:oleObj r:id="rId25" imgW="367665" imgH="254000" progId="Equation.DSMT4">
                    <p:embed/>
                    <p:pic>
                      <p:nvPicPr>
                        <p:cNvPr id="0" name="图片 3318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816" y="872"/>
                          <a:ext cx="387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1989" name="对象 421988"/>
            <p:cNvGraphicFramePr/>
            <p:nvPr/>
          </p:nvGraphicFramePr>
          <p:xfrm>
            <a:off x="5406" y="2695"/>
            <a:ext cx="133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9" r:id="rId27" imgW="127000" imgH="139700" progId="Equation.DSMT4">
                    <p:embed/>
                  </p:oleObj>
                </mc:Choice>
                <mc:Fallback>
                  <p:oleObj r:id="rId27" imgW="127000" imgH="139700" progId="Equation.DSMT4">
                    <p:embed/>
                    <p:pic>
                      <p:nvPicPr>
                        <p:cNvPr id="0" name="图片 331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406" y="2695"/>
                          <a:ext cx="133" cy="1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1990" name="对象 421989"/>
            <p:cNvGraphicFramePr/>
            <p:nvPr/>
          </p:nvGraphicFramePr>
          <p:xfrm>
            <a:off x="3756" y="1550"/>
            <a:ext cx="507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0" r:id="rId28" imgW="481965" imgH="177800" progId="Equation.DSMT4">
                    <p:embed/>
                  </p:oleObj>
                </mc:Choice>
                <mc:Fallback>
                  <p:oleObj r:id="rId28" imgW="481965" imgH="177800" progId="Equation.DSMT4">
                    <p:embed/>
                    <p:pic>
                      <p:nvPicPr>
                        <p:cNvPr id="0" name="图片 3325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756" y="1550"/>
                          <a:ext cx="507" cy="1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1991" name="对象 421990"/>
            <p:cNvGraphicFramePr/>
            <p:nvPr/>
          </p:nvGraphicFramePr>
          <p:xfrm>
            <a:off x="363" y="1139"/>
            <a:ext cx="40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1" r:id="rId30" imgW="380365" imgH="177800" progId="Equation.DSMT4">
                    <p:embed/>
                  </p:oleObj>
                </mc:Choice>
                <mc:Fallback>
                  <p:oleObj r:id="rId30" imgW="380365" imgH="177800" progId="Equation.DSMT4">
                    <p:embed/>
                    <p:pic>
                      <p:nvPicPr>
                        <p:cNvPr id="0" name="图片 3320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63" y="1139"/>
                          <a:ext cx="400" cy="1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1992" name="对象 421991"/>
            <p:cNvGraphicFramePr/>
            <p:nvPr/>
          </p:nvGraphicFramePr>
          <p:xfrm>
            <a:off x="366" y="1497"/>
            <a:ext cx="413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2" r:id="rId32" imgW="393065" imgH="177800" progId="Equation.DSMT4">
                    <p:embed/>
                  </p:oleObj>
                </mc:Choice>
                <mc:Fallback>
                  <p:oleObj r:id="rId32" imgW="393065" imgH="177800" progId="Equation.DSMT4">
                    <p:embed/>
                    <p:pic>
                      <p:nvPicPr>
                        <p:cNvPr id="0" name="图片 3323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66" y="1497"/>
                          <a:ext cx="413" cy="1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1993" name="对象 421992"/>
            <p:cNvGraphicFramePr/>
            <p:nvPr/>
          </p:nvGraphicFramePr>
          <p:xfrm>
            <a:off x="363" y="1695"/>
            <a:ext cx="41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3" r:id="rId34" imgW="393065" imgH="177800" progId="Equation.DSMT4">
                    <p:embed/>
                  </p:oleObj>
                </mc:Choice>
                <mc:Fallback>
                  <p:oleObj r:id="rId34" imgW="393065" imgH="177800" progId="Equation.DSMT4">
                    <p:embed/>
                    <p:pic>
                      <p:nvPicPr>
                        <p:cNvPr id="0" name="图片 3316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363" y="1695"/>
                          <a:ext cx="414" cy="1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1994" name="直接连接符 421993"/>
            <p:cNvSpPr/>
            <p:nvPr/>
          </p:nvSpPr>
          <p:spPr>
            <a:xfrm flipH="1">
              <a:off x="786" y="1792"/>
              <a:ext cx="229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421995" name="直接连接符 421994"/>
            <p:cNvSpPr/>
            <p:nvPr/>
          </p:nvSpPr>
          <p:spPr>
            <a:xfrm flipH="1">
              <a:off x="785" y="1242"/>
              <a:ext cx="229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421996" name="直接连接符 421995"/>
            <p:cNvSpPr/>
            <p:nvPr/>
          </p:nvSpPr>
          <p:spPr>
            <a:xfrm flipH="1">
              <a:off x="783" y="1589"/>
              <a:ext cx="229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421997" name="对象 421996"/>
            <p:cNvGraphicFramePr/>
            <p:nvPr/>
          </p:nvGraphicFramePr>
          <p:xfrm>
            <a:off x="633" y="2650"/>
            <a:ext cx="134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4" r:id="rId36" imgW="127000" imgH="177165" progId="Equation.DSMT4">
                    <p:embed/>
                  </p:oleObj>
                </mc:Choice>
                <mc:Fallback>
                  <p:oleObj r:id="rId36" imgW="127000" imgH="177165" progId="Equation.DSMT4">
                    <p:embed/>
                    <p:pic>
                      <p:nvPicPr>
                        <p:cNvPr id="0" name="图片 3324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633" y="2650"/>
                          <a:ext cx="134" cy="1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1998" name="直接连接符 421997"/>
            <p:cNvSpPr/>
            <p:nvPr/>
          </p:nvSpPr>
          <p:spPr>
            <a:xfrm flipH="1">
              <a:off x="3274" y="1097"/>
              <a:ext cx="238" cy="20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sm"/>
            </a:ln>
          </p:spPr>
        </p:sp>
        <p:sp>
          <p:nvSpPr>
            <p:cNvPr id="421999" name="直接连接符 421998"/>
            <p:cNvSpPr/>
            <p:nvPr/>
          </p:nvSpPr>
          <p:spPr>
            <a:xfrm flipH="1">
              <a:off x="3335" y="1434"/>
              <a:ext cx="238" cy="20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sm"/>
            </a:ln>
          </p:spPr>
        </p:sp>
        <p:sp>
          <p:nvSpPr>
            <p:cNvPr id="422000" name="直接连接符 421999"/>
            <p:cNvSpPr/>
            <p:nvPr/>
          </p:nvSpPr>
          <p:spPr>
            <a:xfrm flipH="1">
              <a:off x="3499" y="1680"/>
              <a:ext cx="238" cy="20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sm"/>
            </a:ln>
          </p:spPr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36955"/>
            <a:ext cx="10330815" cy="534924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9349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连续型随机变量</a:t>
            </a:r>
          </a:p>
        </p:txBody>
      </p:sp>
      <p:sp>
        <p:nvSpPr>
          <p:cNvPr id="2" name="文本占位符 1890306"/>
          <p:cNvSpPr>
            <a:spLocks noGrp="1"/>
          </p:cNvSpPr>
          <p:nvPr/>
        </p:nvSpPr>
        <p:spPr>
          <a:xfrm>
            <a:off x="2692718" y="1062038"/>
            <a:ext cx="7381875" cy="49704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的取值呈中间多，两头少，对称的特性。</a:t>
            </a:r>
          </a:p>
          <a:p>
            <a:pPr marL="0" indent="0">
              <a:buNone/>
            </a:pPr>
            <a:endParaRPr lang="zh-CN" altLang="en-US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当固定</a:t>
            </a:r>
            <a:r>
              <a:rPr lang="el-GR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μ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</a:t>
            </a:r>
            <a:r>
              <a:rPr lang="el-GR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σ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越大，曲线的峰越低，落在</a:t>
            </a:r>
            <a:r>
              <a:rPr lang="el-GR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μ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附近的概率越小，取值就越分散，</a:t>
            </a:r>
          </a:p>
          <a:p>
            <a:pPr marL="0" indent="0">
              <a:buNone/>
            </a:pPr>
            <a:r>
              <a:rPr lang="el-GR" altLang="zh-CN" sz="2800" dirty="0">
                <a:solidFill>
                  <a:srgbClr val="99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∴ σ</a:t>
            </a:r>
            <a:r>
              <a:rPr lang="zh-CN" altLang="en-US" sz="2800" dirty="0">
                <a:solidFill>
                  <a:srgbClr val="99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是反映</a:t>
            </a:r>
            <a:r>
              <a:rPr lang="en-US" altLang="zh-CN" sz="2800" dirty="0">
                <a:solidFill>
                  <a:srgbClr val="99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solidFill>
                  <a:srgbClr val="99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的取值分散性的一个指标。</a:t>
            </a:r>
          </a:p>
          <a:p>
            <a:pPr marL="0" indent="0"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</a:p>
          <a:p>
            <a:pPr marL="0" indent="0"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在自然现象和社会现象中，大量随机变量服从或近似服从正态分布。</a:t>
            </a:r>
          </a:p>
        </p:txBody>
      </p:sp>
      <p:sp>
        <p:nvSpPr>
          <p:cNvPr id="3" name="前凸带形 2"/>
          <p:cNvSpPr/>
          <p:nvPr/>
        </p:nvSpPr>
        <p:spPr>
          <a:xfrm>
            <a:off x="2945130" y="4224703"/>
            <a:ext cx="457200" cy="209550"/>
          </a:xfrm>
          <a:prstGeom prst="ribbon">
            <a:avLst>
              <a:gd name="adj1" fmla="val 125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58875" y="1046480"/>
            <a:ext cx="10330815" cy="543496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75825" y="337583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随机变量</a:t>
            </a:r>
          </a:p>
        </p:txBody>
      </p:sp>
      <p:sp>
        <p:nvSpPr>
          <p:cNvPr id="2331650" name="文本框 2331649"/>
          <p:cNvSpPr txBox="1"/>
          <p:nvPr/>
        </p:nvSpPr>
        <p:spPr>
          <a:xfrm>
            <a:off x="1569085" y="1137920"/>
            <a:ext cx="8820150" cy="5302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</a:pPr>
            <a:endParaRPr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31651" name="文本框 2331650"/>
          <p:cNvSpPr txBox="1"/>
          <p:nvPr/>
        </p:nvSpPr>
        <p:spPr>
          <a:xfrm>
            <a:off x="2000885" y="3154045"/>
            <a:ext cx="6302375" cy="24431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（正，正）　　　　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（正，反）　　　    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（反，正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　　　       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（反，反）　　　　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331652" name="文本框 2331651"/>
          <p:cNvSpPr txBox="1"/>
          <p:nvPr/>
        </p:nvSpPr>
        <p:spPr>
          <a:xfrm>
            <a:off x="1929448" y="1137920"/>
            <a:ext cx="7848600" cy="11176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令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X=“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正面出现的次数”，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是一个随着试验结果不同而取值不同的量，其对应关系如下：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31653" name="矩形 2331652"/>
          <p:cNvSpPr/>
          <p:nvPr/>
        </p:nvSpPr>
        <p:spPr>
          <a:xfrm>
            <a:off x="1848485" y="5962333"/>
            <a:ext cx="8362950" cy="51911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由上可知，对每一个样本点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，都有一个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的取值</a:t>
            </a:r>
            <a:r>
              <a:rPr lang="en-US" altLang="zh-CN" sz="2800" b="1" err="1">
                <a:solidFill>
                  <a:schemeClr val="tx1"/>
                </a:solidFill>
                <a:latin typeface="Times New Roman" panose="02020603050405020304" pitchFamily="18" charset="0"/>
              </a:rPr>
              <a:t>X(e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331655" name="矩形 2331654"/>
          <p:cNvSpPr/>
          <p:nvPr/>
        </p:nvSpPr>
        <p:spPr>
          <a:xfrm>
            <a:off x="2145348" y="2453958"/>
            <a:ext cx="5499100" cy="51911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基本结果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(e)  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正面出现的次数</a:t>
            </a:r>
            <a:r>
              <a:rPr lang="en-US" altLang="zh-CN" sz="2800" b="1" err="1">
                <a:solidFill>
                  <a:schemeClr val="tx1"/>
                </a:solidFill>
                <a:latin typeface="Times New Roman" panose="02020603050405020304" pitchFamily="18" charset="0"/>
              </a:rPr>
              <a:t>X(e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31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31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331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31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31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31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1651" grpId="0"/>
      <p:bldP spid="2331653" grpId="0"/>
      <p:bldP spid="233165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77925" y="990600"/>
            <a:ext cx="10330815" cy="499173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9349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连续型随机变量</a:t>
            </a:r>
          </a:p>
        </p:txBody>
      </p:sp>
      <p:graphicFrame>
        <p:nvGraphicFramePr>
          <p:cNvPr id="425988" name="对象 425987"/>
          <p:cNvGraphicFramePr/>
          <p:nvPr/>
        </p:nvGraphicFramePr>
        <p:xfrm>
          <a:off x="2460625" y="1415733"/>
          <a:ext cx="52355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9" r:id="rId3" imgW="2549525" imgH="215900" progId="Equation.DSMT4">
                  <p:embed/>
                </p:oleObj>
              </mc:Choice>
              <mc:Fallback>
                <p:oleObj r:id="rId3" imgW="2549525" imgH="215900" progId="Equation.DSMT4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0625" y="1415733"/>
                        <a:ext cx="5235575" cy="4429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6055" name="十字星 426054"/>
          <p:cNvSpPr/>
          <p:nvPr/>
        </p:nvSpPr>
        <p:spPr>
          <a:xfrm>
            <a:off x="2163763" y="1474470"/>
            <a:ext cx="252412" cy="301625"/>
          </a:xfrm>
          <a:prstGeom prst="star4">
            <a:avLst>
              <a:gd name="adj" fmla="val 12500"/>
            </a:avLst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26075" name="对象 426074"/>
          <p:cNvGraphicFramePr/>
          <p:nvPr/>
        </p:nvGraphicFramePr>
        <p:xfrm>
          <a:off x="2486025" y="1741170"/>
          <a:ext cx="42195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0" r:id="rId5" imgW="2057400" imgH="469900" progId="Equation.DSMT4">
                  <p:embed/>
                </p:oleObj>
              </mc:Choice>
              <mc:Fallback>
                <p:oleObj r:id="rId5" imgW="2057400" imgH="469900" progId="Equation.DSMT4">
                  <p:embed/>
                  <p:pic>
                    <p:nvPicPr>
                      <p:cNvPr id="0" name="图片 33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6025" y="1741170"/>
                        <a:ext cx="4219575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076" name="对象 426075"/>
          <p:cNvGraphicFramePr/>
          <p:nvPr/>
        </p:nvGraphicFramePr>
        <p:xfrm>
          <a:off x="2474913" y="2495233"/>
          <a:ext cx="471487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1" r:id="rId7" imgW="2298700" imgH="469900" progId="Equation.DSMT4">
                  <p:embed/>
                </p:oleObj>
              </mc:Choice>
              <mc:Fallback>
                <p:oleObj r:id="rId7" imgW="2298700" imgH="469900" progId="Equation.DSMT4">
                  <p:embed/>
                  <p:pic>
                    <p:nvPicPr>
                      <p:cNvPr id="0" name="图片 33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74913" y="2495233"/>
                        <a:ext cx="4714875" cy="963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6079" name="组合 426078"/>
          <p:cNvGrpSpPr/>
          <p:nvPr/>
        </p:nvGrpSpPr>
        <p:grpSpPr>
          <a:xfrm>
            <a:off x="6699250" y="4081145"/>
            <a:ext cx="3159125" cy="993775"/>
            <a:chOff x="3376" y="1466"/>
            <a:chExt cx="1990" cy="626"/>
          </a:xfrm>
        </p:grpSpPr>
        <p:sp>
          <p:nvSpPr>
            <p:cNvPr id="426078" name="横卷形 426077"/>
            <p:cNvSpPr/>
            <p:nvPr/>
          </p:nvSpPr>
          <p:spPr>
            <a:xfrm>
              <a:off x="3376" y="1466"/>
              <a:ext cx="1990" cy="626"/>
            </a:xfrm>
            <a:prstGeom prst="horizontalScroll">
              <a:avLst>
                <a:gd name="adj" fmla="val 12500"/>
              </a:avLst>
            </a:prstGeom>
            <a:solidFill>
              <a:schemeClr val="bg1"/>
            </a:solidFill>
            <a:ln w="1905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26077" name="对象 426076"/>
            <p:cNvGraphicFramePr/>
            <p:nvPr/>
          </p:nvGraphicFramePr>
          <p:xfrm>
            <a:off x="3709" y="1617"/>
            <a:ext cx="1379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2" r:id="rId9" imgW="1066165" imgH="254000" progId="Equation.DSMT4">
                    <p:embed/>
                  </p:oleObj>
                </mc:Choice>
                <mc:Fallback>
                  <p:oleObj r:id="rId9" imgW="1066165" imgH="254000" progId="Equation.DSMT4">
                    <p:embed/>
                    <p:pic>
                      <p:nvPicPr>
                        <p:cNvPr id="0" name="图片 333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709" y="1617"/>
                          <a:ext cx="1379" cy="3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6047" name="任意多边形 426046"/>
          <p:cNvSpPr/>
          <p:nvPr/>
        </p:nvSpPr>
        <p:spPr>
          <a:xfrm>
            <a:off x="4854575" y="4428808"/>
            <a:ext cx="866775" cy="347662"/>
          </a:xfrm>
          <a:custGeom>
            <a:avLst/>
            <a:gdLst>
              <a:gd name="txL" fmla="*/ 3375 w 21600"/>
              <a:gd name="txT" fmla="*/ 5400 h 21600"/>
              <a:gd name="txR" fmla="*/ 18900 w 21600"/>
              <a:gd name="txB" fmla="*/ 16200 h 21600"/>
            </a:gdLst>
            <a:ahLst/>
            <a:cxnLst>
              <a:cxn ang="270">
                <a:pos x="16200" y="0"/>
              </a:cxn>
              <a:cxn ang="180">
                <a:pos x="0" y="10800"/>
              </a:cxn>
              <a:cxn ang="90">
                <a:pos x="16200" y="21600"/>
              </a:cxn>
              <a:cxn ang="0">
                <a:pos x="21600" y="10800"/>
              </a:cxn>
            </a:cxnLst>
            <a:rect l="txL" t="txT" r="txR" b="tx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CC99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225166" name="组合 2225165"/>
          <p:cNvGrpSpPr/>
          <p:nvPr/>
        </p:nvGrpSpPr>
        <p:grpSpPr>
          <a:xfrm>
            <a:off x="2432050" y="3504883"/>
            <a:ext cx="2790825" cy="1966912"/>
            <a:chOff x="778" y="1533"/>
            <a:chExt cx="1758" cy="1239"/>
          </a:xfrm>
        </p:grpSpPr>
        <p:grpSp>
          <p:nvGrpSpPr>
            <p:cNvPr id="426084" name="组合 426083"/>
            <p:cNvGrpSpPr/>
            <p:nvPr/>
          </p:nvGrpSpPr>
          <p:grpSpPr>
            <a:xfrm>
              <a:off x="778" y="1533"/>
              <a:ext cx="1758" cy="1239"/>
              <a:chOff x="778" y="1533"/>
              <a:chExt cx="1758" cy="1239"/>
            </a:xfrm>
          </p:grpSpPr>
          <p:grpSp>
            <p:nvGrpSpPr>
              <p:cNvPr id="426074" name="组合 426073"/>
              <p:cNvGrpSpPr/>
              <p:nvPr/>
            </p:nvGrpSpPr>
            <p:grpSpPr>
              <a:xfrm>
                <a:off x="778" y="1533"/>
                <a:ext cx="1758" cy="1239"/>
                <a:chOff x="778" y="1542"/>
                <a:chExt cx="1758" cy="1239"/>
              </a:xfrm>
            </p:grpSpPr>
            <p:grpSp>
              <p:nvGrpSpPr>
                <p:cNvPr id="426073" name="组合 426072"/>
                <p:cNvGrpSpPr/>
                <p:nvPr/>
              </p:nvGrpSpPr>
              <p:grpSpPr>
                <a:xfrm>
                  <a:off x="778" y="1615"/>
                  <a:ext cx="1718" cy="1121"/>
                  <a:chOff x="778" y="1615"/>
                  <a:chExt cx="1718" cy="1121"/>
                </a:xfrm>
              </p:grpSpPr>
              <p:grpSp>
                <p:nvGrpSpPr>
                  <p:cNvPr id="426069" name="组合 426068"/>
                  <p:cNvGrpSpPr/>
                  <p:nvPr/>
                </p:nvGrpSpPr>
                <p:grpSpPr>
                  <a:xfrm>
                    <a:off x="985" y="1729"/>
                    <a:ext cx="1182" cy="890"/>
                    <a:chOff x="1003" y="1594"/>
                    <a:chExt cx="1182" cy="890"/>
                  </a:xfrm>
                </p:grpSpPr>
                <p:sp>
                  <p:nvSpPr>
                    <p:cNvPr id="426011" name="直接连接符 426010"/>
                    <p:cNvSpPr/>
                    <p:nvPr/>
                  </p:nvSpPr>
                  <p:spPr>
                    <a:xfrm>
                      <a:off x="1306" y="2275"/>
                      <a:ext cx="50" cy="79"/>
                    </a:xfrm>
                    <a:prstGeom prst="line">
                      <a:avLst/>
                    </a:prstGeom>
                    <a:ln w="19050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425998" name="直接连接符 425997"/>
                    <p:cNvSpPr/>
                    <p:nvPr/>
                  </p:nvSpPr>
                  <p:spPr>
                    <a:xfrm>
                      <a:off x="1361" y="2067"/>
                      <a:ext cx="0" cy="417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grpSp>
                  <p:nvGrpSpPr>
                    <p:cNvPr id="426068" name="组合 426067"/>
                    <p:cNvGrpSpPr/>
                    <p:nvPr/>
                  </p:nvGrpSpPr>
                  <p:grpSpPr>
                    <a:xfrm>
                      <a:off x="1003" y="1594"/>
                      <a:ext cx="1182" cy="869"/>
                      <a:chOff x="1003" y="1621"/>
                      <a:chExt cx="1182" cy="869"/>
                    </a:xfrm>
                  </p:grpSpPr>
                  <p:grpSp>
                    <p:nvGrpSpPr>
                      <p:cNvPr id="426014" name="组合 426013"/>
                      <p:cNvGrpSpPr/>
                      <p:nvPr/>
                    </p:nvGrpSpPr>
                    <p:grpSpPr>
                      <a:xfrm>
                        <a:off x="1079" y="2359"/>
                        <a:ext cx="257" cy="128"/>
                        <a:chOff x="1579" y="2665"/>
                        <a:chExt cx="292" cy="145"/>
                      </a:xfrm>
                    </p:grpSpPr>
                    <p:sp>
                      <p:nvSpPr>
                        <p:cNvPr id="426009" name="直接连接符 426008"/>
                        <p:cNvSpPr/>
                        <p:nvPr/>
                      </p:nvSpPr>
                      <p:spPr>
                        <a:xfrm>
                          <a:off x="1579" y="2731"/>
                          <a:ext cx="50" cy="79"/>
                        </a:xfrm>
                        <a:prstGeom prst="line">
                          <a:avLst/>
                        </a:prstGeom>
                        <a:ln w="15875" cap="flat" cmpd="sng">
                          <a:solidFill>
                            <a:srgbClr val="FF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426010" name="直接连接符 426009"/>
                        <p:cNvSpPr/>
                        <p:nvPr/>
                      </p:nvSpPr>
                      <p:spPr>
                        <a:xfrm>
                          <a:off x="1675" y="2728"/>
                          <a:ext cx="50" cy="79"/>
                        </a:xfrm>
                        <a:prstGeom prst="line">
                          <a:avLst/>
                        </a:prstGeom>
                        <a:ln w="15875" cap="flat" cmpd="sng">
                          <a:solidFill>
                            <a:srgbClr val="FF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426012" name="直接连接符 426011"/>
                        <p:cNvSpPr/>
                        <p:nvPr/>
                      </p:nvSpPr>
                      <p:spPr>
                        <a:xfrm>
                          <a:off x="1821" y="2665"/>
                          <a:ext cx="50" cy="79"/>
                        </a:xfrm>
                        <a:prstGeom prst="line">
                          <a:avLst/>
                        </a:prstGeom>
                        <a:ln w="15875" cap="flat" cmpd="sng">
                          <a:solidFill>
                            <a:srgbClr val="FF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426013" name="直接连接符 426012"/>
                        <p:cNvSpPr/>
                        <p:nvPr/>
                      </p:nvSpPr>
                      <p:spPr>
                        <a:xfrm>
                          <a:off x="1769" y="2712"/>
                          <a:ext cx="50" cy="79"/>
                        </a:xfrm>
                        <a:prstGeom prst="line">
                          <a:avLst/>
                        </a:prstGeom>
                        <a:ln w="15875" cap="flat" cmpd="sng">
                          <a:solidFill>
                            <a:srgbClr val="FF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426024" name="直接连接符 426023"/>
                      <p:cNvSpPr/>
                      <p:nvPr/>
                    </p:nvSpPr>
                    <p:spPr>
                      <a:xfrm>
                        <a:off x="1053" y="2217"/>
                        <a:ext cx="258" cy="208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426028" name="组合 426027"/>
                      <p:cNvGrpSpPr/>
                      <p:nvPr/>
                    </p:nvGrpSpPr>
                    <p:grpSpPr>
                      <a:xfrm>
                        <a:off x="1103" y="1621"/>
                        <a:ext cx="1023" cy="456"/>
                        <a:chOff x="1639" y="1927"/>
                        <a:chExt cx="1023" cy="456"/>
                      </a:xfrm>
                    </p:grpSpPr>
                    <p:sp>
                      <p:nvSpPr>
                        <p:cNvPr id="426022" name="直接连接符 426021"/>
                        <p:cNvSpPr/>
                        <p:nvPr/>
                      </p:nvSpPr>
                      <p:spPr>
                        <a:xfrm flipV="1">
                          <a:off x="2234" y="2195"/>
                          <a:ext cx="428" cy="188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426025" name="直接连接符 426024"/>
                        <p:cNvSpPr/>
                        <p:nvPr/>
                      </p:nvSpPr>
                      <p:spPr>
                        <a:xfrm flipH="1" flipV="1">
                          <a:off x="1639" y="1927"/>
                          <a:ext cx="347" cy="218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425999" name="直接连接符 425998"/>
                      <p:cNvSpPr/>
                      <p:nvPr/>
                    </p:nvSpPr>
                    <p:spPr>
                      <a:xfrm>
                        <a:off x="1827" y="2073"/>
                        <a:ext cx="0" cy="417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rgbClr val="000000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grpSp>
                    <p:nvGrpSpPr>
                      <p:cNvPr id="425997" name="组合 425996"/>
                      <p:cNvGrpSpPr/>
                      <p:nvPr/>
                    </p:nvGrpSpPr>
                    <p:grpSpPr>
                      <a:xfrm>
                        <a:off x="1003" y="1708"/>
                        <a:ext cx="1182" cy="733"/>
                        <a:chOff x="1539" y="2024"/>
                        <a:chExt cx="1182" cy="733"/>
                      </a:xfrm>
                    </p:grpSpPr>
                    <p:sp>
                      <p:nvSpPr>
                        <p:cNvPr id="425993" name="任意多边形 425992"/>
                        <p:cNvSpPr/>
                        <p:nvPr/>
                      </p:nvSpPr>
                      <p:spPr>
                        <a:xfrm>
                          <a:off x="1539" y="2024"/>
                          <a:ext cx="596" cy="727"/>
                        </a:xfrm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>
                            <a:path w="695" h="678">
                              <a:moveTo>
                                <a:pt x="0" y="678"/>
                              </a:moveTo>
                              <a:cubicBezTo>
                                <a:pt x="98" y="677"/>
                                <a:pt x="197" y="676"/>
                                <a:pt x="258" y="648"/>
                              </a:cubicBezTo>
                              <a:cubicBezTo>
                                <a:pt x="319" y="620"/>
                                <a:pt x="338" y="569"/>
                                <a:pt x="368" y="509"/>
                              </a:cubicBezTo>
                              <a:cubicBezTo>
                                <a:pt x="398" y="449"/>
                                <a:pt x="412" y="350"/>
                                <a:pt x="437" y="291"/>
                              </a:cubicBezTo>
                              <a:cubicBezTo>
                                <a:pt x="462" y="232"/>
                                <a:pt x="486" y="195"/>
                                <a:pt x="517" y="152"/>
                              </a:cubicBezTo>
                              <a:cubicBezTo>
                                <a:pt x="548" y="109"/>
                                <a:pt x="596" y="57"/>
                                <a:pt x="626" y="32"/>
                              </a:cubicBezTo>
                              <a:cubicBezTo>
                                <a:pt x="656" y="7"/>
                                <a:pt x="670" y="0"/>
                                <a:pt x="695" y="3"/>
                              </a:cubicBez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25996" name="任意多边形 425995"/>
                        <p:cNvSpPr/>
                        <p:nvPr/>
                      </p:nvSpPr>
                      <p:spPr>
                        <a:xfrm flipH="1">
                          <a:off x="2125" y="2030"/>
                          <a:ext cx="596" cy="727"/>
                        </a:xfrm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>
                            <a:path w="695" h="678">
                              <a:moveTo>
                                <a:pt x="0" y="678"/>
                              </a:moveTo>
                              <a:cubicBezTo>
                                <a:pt x="98" y="677"/>
                                <a:pt x="197" y="676"/>
                                <a:pt x="258" y="648"/>
                              </a:cubicBezTo>
                              <a:cubicBezTo>
                                <a:pt x="319" y="620"/>
                                <a:pt x="338" y="569"/>
                                <a:pt x="368" y="509"/>
                              </a:cubicBezTo>
                              <a:cubicBezTo>
                                <a:pt x="398" y="449"/>
                                <a:pt x="412" y="350"/>
                                <a:pt x="437" y="291"/>
                              </a:cubicBezTo>
                              <a:cubicBezTo>
                                <a:pt x="462" y="232"/>
                                <a:pt x="486" y="195"/>
                                <a:pt x="517" y="152"/>
                              </a:cubicBezTo>
                              <a:cubicBezTo>
                                <a:pt x="548" y="109"/>
                                <a:pt x="596" y="57"/>
                                <a:pt x="626" y="32"/>
                              </a:cubicBezTo>
                              <a:cubicBezTo>
                                <a:pt x="656" y="7"/>
                                <a:pt x="670" y="0"/>
                                <a:pt x="695" y="3"/>
                              </a:cubicBez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</p:grpSp>
              <p:sp>
                <p:nvSpPr>
                  <p:cNvPr id="425991" name="直接连接符 425990"/>
                  <p:cNvSpPr/>
                  <p:nvPr/>
                </p:nvSpPr>
                <p:spPr>
                  <a:xfrm>
                    <a:off x="778" y="2616"/>
                    <a:ext cx="1718" cy="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425992" name="直接连接符 425991"/>
                  <p:cNvSpPr/>
                  <p:nvPr/>
                </p:nvSpPr>
                <p:spPr>
                  <a:xfrm flipV="1">
                    <a:off x="1582" y="1615"/>
                    <a:ext cx="0" cy="1121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426072" name="组合 426071"/>
                <p:cNvGrpSpPr/>
                <p:nvPr/>
              </p:nvGrpSpPr>
              <p:grpSpPr>
                <a:xfrm>
                  <a:off x="788" y="1542"/>
                  <a:ext cx="1748" cy="1239"/>
                  <a:chOff x="797" y="1539"/>
                  <a:chExt cx="1748" cy="1239"/>
                </a:xfrm>
              </p:grpSpPr>
              <p:grpSp>
                <p:nvGrpSpPr>
                  <p:cNvPr id="426008" name="组合 426007"/>
                  <p:cNvGrpSpPr/>
                  <p:nvPr/>
                </p:nvGrpSpPr>
                <p:grpSpPr>
                  <a:xfrm>
                    <a:off x="1195" y="1874"/>
                    <a:ext cx="620" cy="729"/>
                    <a:chOff x="1748" y="2076"/>
                    <a:chExt cx="620" cy="729"/>
                  </a:xfrm>
                </p:grpSpPr>
                <p:sp>
                  <p:nvSpPr>
                    <p:cNvPr id="426000" name="直接连接符 425999"/>
                    <p:cNvSpPr/>
                    <p:nvPr/>
                  </p:nvSpPr>
                  <p:spPr>
                    <a:xfrm flipV="1">
                      <a:off x="1947" y="2076"/>
                      <a:ext cx="248" cy="198"/>
                    </a:xfrm>
                    <a:prstGeom prst="line">
                      <a:avLst/>
                    </a:prstGeom>
                    <a:ln w="15875" cap="flat" cmpd="sng">
                      <a:solidFill>
                        <a:srgbClr val="FF99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426001" name="直接连接符 426000"/>
                    <p:cNvSpPr/>
                    <p:nvPr/>
                  </p:nvSpPr>
                  <p:spPr>
                    <a:xfrm flipV="1">
                      <a:off x="1903" y="2162"/>
                      <a:ext cx="367" cy="298"/>
                    </a:xfrm>
                    <a:prstGeom prst="line">
                      <a:avLst/>
                    </a:prstGeom>
                    <a:ln w="15875" cap="flat" cmpd="sng">
                      <a:solidFill>
                        <a:srgbClr val="FF99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426002" name="直接连接符 426001"/>
                    <p:cNvSpPr/>
                    <p:nvPr/>
                  </p:nvSpPr>
                  <p:spPr>
                    <a:xfrm flipV="1">
                      <a:off x="1809" y="2259"/>
                      <a:ext cx="507" cy="397"/>
                    </a:xfrm>
                    <a:prstGeom prst="line">
                      <a:avLst/>
                    </a:prstGeom>
                    <a:ln w="15875" cap="flat" cmpd="sng">
                      <a:solidFill>
                        <a:srgbClr val="FF99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426003" name="直接连接符 426002"/>
                    <p:cNvSpPr/>
                    <p:nvPr/>
                  </p:nvSpPr>
                  <p:spPr>
                    <a:xfrm flipV="1">
                      <a:off x="1748" y="2364"/>
                      <a:ext cx="605" cy="436"/>
                    </a:xfrm>
                    <a:prstGeom prst="line">
                      <a:avLst/>
                    </a:prstGeom>
                    <a:ln w="15875" cap="flat" cmpd="sng">
                      <a:solidFill>
                        <a:srgbClr val="FF99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426004" name="直接连接符 426003"/>
                    <p:cNvSpPr/>
                    <p:nvPr/>
                  </p:nvSpPr>
                  <p:spPr>
                    <a:xfrm flipV="1">
                      <a:off x="1941" y="2461"/>
                      <a:ext cx="427" cy="337"/>
                    </a:xfrm>
                    <a:prstGeom prst="line">
                      <a:avLst/>
                    </a:prstGeom>
                    <a:ln w="15875" cap="flat" cmpd="sng">
                      <a:solidFill>
                        <a:srgbClr val="FF99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426005" name="直接连接符 426004"/>
                    <p:cNvSpPr/>
                    <p:nvPr/>
                  </p:nvSpPr>
                  <p:spPr>
                    <a:xfrm flipV="1">
                      <a:off x="2107" y="2607"/>
                      <a:ext cx="248" cy="198"/>
                    </a:xfrm>
                    <a:prstGeom prst="line">
                      <a:avLst/>
                    </a:prstGeom>
                    <a:ln w="15875" cap="flat" cmpd="sng">
                      <a:solidFill>
                        <a:srgbClr val="FF99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426071" name="组合 426070"/>
                  <p:cNvGrpSpPr/>
                  <p:nvPr/>
                </p:nvGrpSpPr>
                <p:grpSpPr>
                  <a:xfrm>
                    <a:off x="797" y="1539"/>
                    <a:ext cx="1748" cy="1239"/>
                    <a:chOff x="797" y="1539"/>
                    <a:chExt cx="1748" cy="1239"/>
                  </a:xfrm>
                </p:grpSpPr>
                <p:graphicFrame>
                  <p:nvGraphicFramePr>
                    <p:cNvPr id="426056" name="对象 426055"/>
                    <p:cNvGraphicFramePr/>
                    <p:nvPr/>
                  </p:nvGraphicFramePr>
                  <p:xfrm>
                    <a:off x="798" y="1566"/>
                    <a:ext cx="443" cy="18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1833" r:id="rId11" imgW="342900" imgH="139700" progId="Equation.DSMT4">
                            <p:embed/>
                          </p:oleObj>
                        </mc:Choice>
                        <mc:Fallback>
                          <p:oleObj r:id="rId11" imgW="342900" imgH="139700" progId="Equation.DSMT4">
                            <p:embed/>
                            <p:pic>
                              <p:nvPicPr>
                                <p:cNvPr id="0" name="图片 3327"/>
                                <p:cNvPicPr/>
                                <p:nvPr/>
                              </p:nvPicPr>
                              <p:blipFill>
                                <a:blip r:embed="rId12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798" y="1566"/>
                                  <a:ext cx="443" cy="180"/>
                                </a:xfrm>
                                <a:prstGeom prst="rect">
                                  <a:avLst/>
                                </a:prstGeom>
                                <a:noFill/>
                                <a:ln w="38100">
                                  <a:noFill/>
                                  <a:miter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426057" name="对象 426056"/>
                    <p:cNvGraphicFramePr/>
                    <p:nvPr/>
                  </p:nvGraphicFramePr>
                  <p:xfrm>
                    <a:off x="2088" y="1867"/>
                    <a:ext cx="279" cy="18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1834" r:id="rId13" imgW="215900" imgH="139700" progId="Equation.DSMT4">
                            <p:embed/>
                          </p:oleObj>
                        </mc:Choice>
                        <mc:Fallback>
                          <p:oleObj r:id="rId13" imgW="215900" imgH="139700" progId="Equation.DSMT4">
                            <p:embed/>
                            <p:pic>
                              <p:nvPicPr>
                                <p:cNvPr id="0" name="图片 3326"/>
                                <p:cNvPicPr/>
                                <p:nvPr/>
                              </p:nvPicPr>
                              <p:blipFill>
                                <a:blip r:embed="rId14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2088" y="1867"/>
                                  <a:ext cx="279" cy="180"/>
                                </a:xfrm>
                                <a:prstGeom prst="rect">
                                  <a:avLst/>
                                </a:prstGeom>
                                <a:noFill/>
                                <a:ln w="38100">
                                  <a:noFill/>
                                  <a:miter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426058" name="对象 426057"/>
                    <p:cNvGraphicFramePr/>
                    <p:nvPr/>
                  </p:nvGraphicFramePr>
                  <p:xfrm>
                    <a:off x="797" y="2158"/>
                    <a:ext cx="360" cy="18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1835" r:id="rId15" imgW="279400" imgH="139700" progId="Equation.DSMT4">
                            <p:embed/>
                          </p:oleObj>
                        </mc:Choice>
                        <mc:Fallback>
                          <p:oleObj r:id="rId15" imgW="279400" imgH="139700" progId="Equation.DSMT4">
                            <p:embed/>
                            <p:pic>
                              <p:nvPicPr>
                                <p:cNvPr id="0" name="图片 3328"/>
                                <p:cNvPicPr/>
                                <p:nvPr/>
                              </p:nvPicPr>
                              <p:blipFill>
                                <a:blip r:embed="rId16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797" y="2158"/>
                                  <a:ext cx="360" cy="180"/>
                                </a:xfrm>
                                <a:prstGeom prst="rect">
                                  <a:avLst/>
                                </a:prstGeom>
                                <a:noFill/>
                                <a:ln w="38100">
                                  <a:noFill/>
                                  <a:miter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426059" name="对象 426058"/>
                    <p:cNvGraphicFramePr/>
                    <p:nvPr/>
                  </p:nvGraphicFramePr>
                  <p:xfrm>
                    <a:off x="1467" y="2594"/>
                    <a:ext cx="124" cy="17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1836" r:id="rId17" imgW="88265" imgH="126365" progId="Equation.DSMT4">
                            <p:embed/>
                          </p:oleObj>
                        </mc:Choice>
                        <mc:Fallback>
                          <p:oleObj r:id="rId17" imgW="88265" imgH="126365" progId="Equation.DSMT4">
                            <p:embed/>
                            <p:pic>
                              <p:nvPicPr>
                                <p:cNvPr id="0" name="图片 3340"/>
                                <p:cNvPicPr/>
                                <p:nvPr/>
                              </p:nvPicPr>
                              <p:blipFill>
                                <a:blip r:embed="rId18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467" y="2594"/>
                                  <a:ext cx="124" cy="175"/>
                                </a:xfrm>
                                <a:prstGeom prst="rect">
                                  <a:avLst/>
                                </a:prstGeom>
                                <a:noFill/>
                                <a:ln w="38100">
                                  <a:noFill/>
                                  <a:miter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426062" name="对象 426061"/>
                    <p:cNvGraphicFramePr/>
                    <p:nvPr/>
                  </p:nvGraphicFramePr>
                  <p:xfrm>
                    <a:off x="1595" y="1539"/>
                    <a:ext cx="180" cy="21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1837" r:id="rId19" imgW="139700" imgH="165100" progId="Equation.DSMT4">
                            <p:embed/>
                          </p:oleObj>
                        </mc:Choice>
                        <mc:Fallback>
                          <p:oleObj r:id="rId19" imgW="139700" imgH="165100" progId="Equation.DSMT4">
                            <p:embed/>
                            <p:pic>
                              <p:nvPicPr>
                                <p:cNvPr id="0" name="图片 3343"/>
                                <p:cNvPicPr/>
                                <p:nvPr/>
                              </p:nvPicPr>
                              <p:blipFill>
                                <a:blip r:embed="rId20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595" y="1539"/>
                                  <a:ext cx="180" cy="212"/>
                                </a:xfrm>
                                <a:prstGeom prst="rect">
                                  <a:avLst/>
                                </a:prstGeom>
                                <a:noFill/>
                                <a:ln w="38100">
                                  <a:noFill/>
                                  <a:miter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426063" name="对象 426062"/>
                    <p:cNvGraphicFramePr/>
                    <p:nvPr/>
                  </p:nvGraphicFramePr>
                  <p:xfrm>
                    <a:off x="2382" y="2599"/>
                    <a:ext cx="163" cy="179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1838" r:id="rId21" imgW="127000" imgH="139700" progId="Equation.DSMT4">
                            <p:embed/>
                          </p:oleObj>
                        </mc:Choice>
                        <mc:Fallback>
                          <p:oleObj r:id="rId21" imgW="127000" imgH="139700" progId="Equation.DSMT4">
                            <p:embed/>
                            <p:pic>
                              <p:nvPicPr>
                                <p:cNvPr id="0" name="图片 3335"/>
                                <p:cNvPicPr/>
                                <p:nvPr/>
                              </p:nvPicPr>
                              <p:blipFill>
                                <a:blip r:embed="rId22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2382" y="2599"/>
                                  <a:ext cx="163" cy="179"/>
                                </a:xfrm>
                                <a:prstGeom prst="rect">
                                  <a:avLst/>
                                </a:prstGeom>
                                <a:noFill/>
                                <a:ln w="38100">
                                  <a:noFill/>
                                  <a:miter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426064" name="对象 426063"/>
                    <p:cNvGraphicFramePr/>
                    <p:nvPr/>
                  </p:nvGraphicFramePr>
                  <p:xfrm>
                    <a:off x="1741" y="2595"/>
                    <a:ext cx="131" cy="146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1839" r:id="rId23" imgW="101600" imgH="114300" progId="Equation.DSMT4">
                            <p:embed/>
                          </p:oleObj>
                        </mc:Choice>
                        <mc:Fallback>
                          <p:oleObj r:id="rId23" imgW="101600" imgH="114300" progId="Equation.DSMT4">
                            <p:embed/>
                            <p:pic>
                              <p:nvPicPr>
                                <p:cNvPr id="0" name="图片 3333"/>
                                <p:cNvPicPr/>
                                <p:nvPr/>
                              </p:nvPicPr>
                              <p:blipFill>
                                <a:blip r:embed="rId24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741" y="2595"/>
                                  <a:ext cx="131" cy="146"/>
                                </a:xfrm>
                                <a:prstGeom prst="rect">
                                  <a:avLst/>
                                </a:prstGeom>
                                <a:noFill/>
                                <a:ln w="38100">
                                  <a:noFill/>
                                  <a:miter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</p:grpSp>
          </p:grpSp>
          <p:graphicFrame>
            <p:nvGraphicFramePr>
              <p:cNvPr id="426083" name="对象 426082"/>
              <p:cNvGraphicFramePr/>
              <p:nvPr/>
            </p:nvGraphicFramePr>
            <p:xfrm>
              <a:off x="1269" y="2621"/>
              <a:ext cx="136" cy="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40" r:id="rId25" imgW="215900" imgH="139700" progId="Equation.DSMT4">
                      <p:embed/>
                    </p:oleObj>
                  </mc:Choice>
                  <mc:Fallback>
                    <p:oleObj r:id="rId25" imgW="215900" imgH="139700" progId="Equation.DSMT4">
                      <p:embed/>
                      <p:pic>
                        <p:nvPicPr>
                          <p:cNvPr id="0" name="图片 3334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1269" y="2621"/>
                            <a:ext cx="136" cy="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25161" name="组合 2225160"/>
            <p:cNvGrpSpPr/>
            <p:nvPr/>
          </p:nvGrpSpPr>
          <p:grpSpPr>
            <a:xfrm>
              <a:off x="1821" y="2283"/>
              <a:ext cx="363" cy="324"/>
              <a:chOff x="1821" y="2283"/>
              <a:chExt cx="363" cy="324"/>
            </a:xfrm>
          </p:grpSpPr>
          <p:sp>
            <p:nvSpPr>
              <p:cNvPr id="2225154" name="直接连接符 2225153"/>
              <p:cNvSpPr/>
              <p:nvPr/>
            </p:nvSpPr>
            <p:spPr>
              <a:xfrm>
                <a:off x="1872" y="2487"/>
                <a:ext cx="3" cy="114"/>
              </a:xfrm>
              <a:prstGeom prst="line">
                <a:avLst/>
              </a:prstGeom>
              <a:ln w="174625" cap="flat" cmpd="sng">
                <a:solidFill>
                  <a:srgbClr val="00FF00"/>
                </a:solidFill>
                <a:prstDash val="solid"/>
                <a:headEnd type="none" w="med" len="med"/>
                <a:tailEnd type="none" w="med" len="lg"/>
              </a:ln>
            </p:spPr>
          </p:sp>
          <p:sp>
            <p:nvSpPr>
              <p:cNvPr id="2225155" name="直接连接符 2225154"/>
              <p:cNvSpPr/>
              <p:nvPr/>
            </p:nvSpPr>
            <p:spPr>
              <a:xfrm flipH="1">
                <a:off x="1938" y="2532"/>
                <a:ext cx="6" cy="72"/>
              </a:xfrm>
              <a:prstGeom prst="line">
                <a:avLst/>
              </a:prstGeom>
              <a:ln w="174625" cap="flat" cmpd="sng">
                <a:solidFill>
                  <a:srgbClr val="00FF00"/>
                </a:solidFill>
                <a:prstDash val="solid"/>
                <a:headEnd type="none" w="med" len="med"/>
                <a:tailEnd type="none" w="med" len="lg"/>
              </a:ln>
            </p:spPr>
          </p:sp>
          <p:sp>
            <p:nvSpPr>
              <p:cNvPr id="2225156" name="直接连接符 2225155"/>
              <p:cNvSpPr/>
              <p:nvPr/>
            </p:nvSpPr>
            <p:spPr>
              <a:xfrm flipH="1">
                <a:off x="2028" y="2547"/>
                <a:ext cx="3" cy="60"/>
              </a:xfrm>
              <a:prstGeom prst="line">
                <a:avLst/>
              </a:prstGeom>
              <a:ln w="174625" cap="flat" cmpd="sng">
                <a:solidFill>
                  <a:srgbClr val="00FF00"/>
                </a:solidFill>
                <a:prstDash val="solid"/>
                <a:headEnd type="none" w="med" len="med"/>
                <a:tailEnd type="none" w="med" len="lg"/>
              </a:ln>
            </p:spPr>
          </p:sp>
          <p:sp>
            <p:nvSpPr>
              <p:cNvPr id="2225157" name="直接连接符 2225156"/>
              <p:cNvSpPr/>
              <p:nvPr/>
            </p:nvSpPr>
            <p:spPr>
              <a:xfrm>
                <a:off x="2061" y="2553"/>
                <a:ext cx="3" cy="54"/>
              </a:xfrm>
              <a:prstGeom prst="line">
                <a:avLst/>
              </a:prstGeom>
              <a:ln w="174625" cap="flat" cmpd="sng">
                <a:solidFill>
                  <a:srgbClr val="00FF00"/>
                </a:solidFill>
                <a:prstDash val="solid"/>
                <a:headEnd type="none" w="med" len="med"/>
                <a:tailEnd type="none" w="med" len="lg"/>
              </a:ln>
            </p:spPr>
          </p:sp>
          <p:sp>
            <p:nvSpPr>
              <p:cNvPr id="2225158" name="直接连接符 2225157"/>
              <p:cNvSpPr/>
              <p:nvPr/>
            </p:nvSpPr>
            <p:spPr>
              <a:xfrm flipH="1">
                <a:off x="2178" y="2550"/>
                <a:ext cx="6" cy="51"/>
              </a:xfrm>
              <a:prstGeom prst="line">
                <a:avLst/>
              </a:prstGeom>
              <a:ln w="174625" cap="flat" cmpd="sng">
                <a:solidFill>
                  <a:srgbClr val="00FF00"/>
                </a:solidFill>
                <a:prstDash val="solid"/>
                <a:headEnd type="none" w="med" len="med"/>
                <a:tailEnd type="none" w="med" len="lg"/>
              </a:ln>
            </p:spPr>
          </p:sp>
          <p:sp>
            <p:nvSpPr>
              <p:cNvPr id="2225159" name="直接连接符 2225158"/>
              <p:cNvSpPr/>
              <p:nvPr/>
            </p:nvSpPr>
            <p:spPr>
              <a:xfrm>
                <a:off x="1839" y="2385"/>
                <a:ext cx="3" cy="114"/>
              </a:xfrm>
              <a:prstGeom prst="line">
                <a:avLst/>
              </a:prstGeom>
              <a:ln w="79375" cap="flat" cmpd="sng">
                <a:solidFill>
                  <a:srgbClr val="00FF00"/>
                </a:solidFill>
                <a:prstDash val="solid"/>
                <a:headEnd type="none" w="med" len="med"/>
                <a:tailEnd type="none" w="med" len="lg"/>
              </a:ln>
            </p:spPr>
          </p:sp>
          <p:sp>
            <p:nvSpPr>
              <p:cNvPr id="2225160" name="直接连接符 2225159"/>
              <p:cNvSpPr/>
              <p:nvPr/>
            </p:nvSpPr>
            <p:spPr>
              <a:xfrm>
                <a:off x="1821" y="2283"/>
                <a:ext cx="3" cy="114"/>
              </a:xfrm>
              <a:prstGeom prst="line">
                <a:avLst/>
              </a:prstGeom>
              <a:ln w="34925" cap="flat" cmpd="sng">
                <a:solidFill>
                  <a:srgbClr val="00FF00"/>
                </a:solidFill>
                <a:prstDash val="solid"/>
                <a:headEnd type="none" w="med" len="med"/>
                <a:tailEnd type="none" w="med" len="lg"/>
              </a:ln>
            </p:spPr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56640"/>
            <a:ext cx="10330815" cy="533908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9349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连续型随机变量</a:t>
            </a:r>
          </a:p>
        </p:txBody>
      </p:sp>
      <p:graphicFrame>
        <p:nvGraphicFramePr>
          <p:cNvPr id="2458626" name="对象 2458625"/>
          <p:cNvGraphicFramePr/>
          <p:nvPr/>
        </p:nvGraphicFramePr>
        <p:xfrm>
          <a:off x="2906078" y="1875790"/>
          <a:ext cx="7272337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1" r:id="rId3" imgW="2653030" imgH="393700" progId="Equation.3">
                  <p:embed/>
                </p:oleObj>
              </mc:Choice>
              <mc:Fallback>
                <p:oleObj r:id="rId3" imgW="2653030" imgH="393700" progId="Equation.3">
                  <p:embed/>
                  <p:pic>
                    <p:nvPicPr>
                      <p:cNvPr id="0" name="图片 33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6078" y="1875790"/>
                        <a:ext cx="7272337" cy="1074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27" name="对象 2458626"/>
          <p:cNvGraphicFramePr/>
          <p:nvPr/>
        </p:nvGraphicFramePr>
        <p:xfrm>
          <a:off x="3050540" y="2955290"/>
          <a:ext cx="36004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2" r:id="rId5" imgW="1307465" imgH="393700" progId="Equation.3">
                  <p:embed/>
                </p:oleObj>
              </mc:Choice>
              <mc:Fallback>
                <p:oleObj r:id="rId5" imgW="1307465" imgH="393700" progId="Equation.3">
                  <p:embed/>
                  <p:pic>
                    <p:nvPicPr>
                      <p:cNvPr id="0" name="图片 334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50540" y="2955290"/>
                        <a:ext cx="360045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28" name="文本框 2458627"/>
          <p:cNvSpPr txBox="1"/>
          <p:nvPr/>
        </p:nvSpPr>
        <p:spPr>
          <a:xfrm>
            <a:off x="3050540" y="4060190"/>
            <a:ext cx="34115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0"/>
              </a:spcBef>
              <a:buClr>
                <a:schemeClr val="bg1"/>
              </a:buClr>
            </a:pP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的分布函数为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2458629" name="对象 2458628"/>
          <p:cNvGraphicFramePr/>
          <p:nvPr/>
        </p:nvGraphicFramePr>
        <p:xfrm>
          <a:off x="2906078" y="4828540"/>
          <a:ext cx="338613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3" r:id="rId7" imgW="1154430" imgH="203200" progId="Equation.3">
                  <p:embed/>
                </p:oleObj>
              </mc:Choice>
              <mc:Fallback>
                <p:oleObj r:id="rId7" imgW="1154430" imgH="203200" progId="Equation.3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06078" y="4828540"/>
                        <a:ext cx="3386137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30" name="对象 2458629"/>
          <p:cNvGraphicFramePr/>
          <p:nvPr/>
        </p:nvGraphicFramePr>
        <p:xfrm>
          <a:off x="6219190" y="4539615"/>
          <a:ext cx="316865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4" r:id="rId9" imgW="1091565" imgH="393700" progId="Equation.3">
                  <p:embed/>
                </p:oleObj>
              </mc:Choice>
              <mc:Fallback>
                <p:oleObj r:id="rId9" imgW="1091565" imgH="393700" progId="Equation.3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19190" y="4539615"/>
                        <a:ext cx="3168650" cy="1139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31" name="对象 2458630"/>
          <p:cNvGraphicFramePr/>
          <p:nvPr/>
        </p:nvGraphicFramePr>
        <p:xfrm>
          <a:off x="3842703" y="5692140"/>
          <a:ext cx="3619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5" r:id="rId11" imgW="1103630" imgH="203200" progId="Equation.3">
                  <p:embed/>
                </p:oleObj>
              </mc:Choice>
              <mc:Fallback>
                <p:oleObj r:id="rId11" imgW="1103630" imgH="203200" progId="Equation.3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42703" y="5692140"/>
                        <a:ext cx="36195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32" name="对象 2458631"/>
          <p:cNvGraphicFramePr/>
          <p:nvPr/>
        </p:nvGraphicFramePr>
        <p:xfrm>
          <a:off x="6333490" y="3847465"/>
          <a:ext cx="201613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6" r:id="rId13" imgW="202565" imgH="88265" progId="Equation.3">
                  <p:embed/>
                </p:oleObj>
              </mc:Choice>
              <mc:Fallback>
                <p:oleObj r:id="rId13" imgW="202565" imgH="88265" progId="Equation.3">
                  <p:embed/>
                  <p:pic>
                    <p:nvPicPr>
                      <p:cNvPr id="0" name="图片 333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33490" y="3847465"/>
                        <a:ext cx="201613" cy="8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33" name="文本框 2458632"/>
          <p:cNvSpPr txBox="1"/>
          <p:nvPr/>
        </p:nvSpPr>
        <p:spPr>
          <a:xfrm>
            <a:off x="1863090" y="1228090"/>
            <a:ext cx="597693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1">
              <a:spcBef>
                <a:spcPct val="0"/>
              </a:spcBef>
              <a:buClr>
                <a:schemeClr val="bg1"/>
              </a:buClr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一般正态分布的标准化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58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58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458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458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58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458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458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458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58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58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458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458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458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458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628" grpId="0"/>
      <p:bldP spid="245863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998220"/>
            <a:ext cx="10330815" cy="540639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9349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连续型随机变量</a:t>
            </a:r>
          </a:p>
        </p:txBody>
      </p:sp>
      <p:graphicFrame>
        <p:nvGraphicFramePr>
          <p:cNvPr id="2459650" name="对象 2459649"/>
          <p:cNvGraphicFramePr/>
          <p:nvPr/>
        </p:nvGraphicFramePr>
        <p:xfrm>
          <a:off x="7761605" y="3614738"/>
          <a:ext cx="147478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8" r:id="rId3" imgW="469265" imgH="203200" progId="Equation.3">
                  <p:embed/>
                </p:oleObj>
              </mc:Choice>
              <mc:Fallback>
                <p:oleObj r:id="rId3" imgW="469265" imgH="203200" progId="Equation.3">
                  <p:embed/>
                  <p:pic>
                    <p:nvPicPr>
                      <p:cNvPr id="0" name="图片 33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1605" y="3614738"/>
                        <a:ext cx="1474788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651" name="对象 2459650"/>
          <p:cNvGraphicFramePr/>
          <p:nvPr/>
        </p:nvGraphicFramePr>
        <p:xfrm>
          <a:off x="3295968" y="1165225"/>
          <a:ext cx="4379912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9" r:id="rId5" imgW="1459865" imgH="495300" progId="Equation.3">
                  <p:embed/>
                </p:oleObj>
              </mc:Choice>
              <mc:Fallback>
                <p:oleObj r:id="rId5" imgW="1459865" imgH="495300" progId="Equation.3">
                  <p:embed/>
                  <p:pic>
                    <p:nvPicPr>
                      <p:cNvPr id="0" name="图片 335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95968" y="1165225"/>
                        <a:ext cx="4379912" cy="1481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652" name="对象 2459651"/>
          <p:cNvGraphicFramePr/>
          <p:nvPr/>
        </p:nvGraphicFramePr>
        <p:xfrm>
          <a:off x="3245168" y="3109913"/>
          <a:ext cx="4279900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r:id="rId7" imgW="1320165" imgH="469900" progId="Equation.3">
                  <p:embed/>
                </p:oleObj>
              </mc:Choice>
              <mc:Fallback>
                <p:oleObj r:id="rId7" imgW="1320165" imgH="469900" progId="Equation.3">
                  <p:embed/>
                  <p:pic>
                    <p:nvPicPr>
                      <p:cNvPr id="0" name="图片 336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45168" y="3109913"/>
                        <a:ext cx="4279900" cy="1522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653" name="对象 2459652"/>
          <p:cNvGraphicFramePr/>
          <p:nvPr/>
        </p:nvGraphicFramePr>
        <p:xfrm>
          <a:off x="6507480" y="3857625"/>
          <a:ext cx="201613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1" r:id="rId9" imgW="202565" imgH="88265" progId="Equation.3">
                  <p:embed/>
                </p:oleObj>
              </mc:Choice>
              <mc:Fallback>
                <p:oleObj r:id="rId9" imgW="202565" imgH="88265" progId="Equation.3">
                  <p:embed/>
                  <p:pic>
                    <p:nvPicPr>
                      <p:cNvPr id="0" name="图片 335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07480" y="3857625"/>
                        <a:ext cx="201613" cy="8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654" name="对象 2459653"/>
          <p:cNvGraphicFramePr/>
          <p:nvPr/>
        </p:nvGraphicFramePr>
        <p:xfrm>
          <a:off x="3513455" y="4981575"/>
          <a:ext cx="3186113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2" r:id="rId11" imgW="1155065" imgH="393700" progId="Equation.3">
                  <p:embed/>
                </p:oleObj>
              </mc:Choice>
              <mc:Fallback>
                <p:oleObj r:id="rId11" imgW="1155065" imgH="393700" progId="Equation.3">
                  <p:embed/>
                  <p:pic>
                    <p:nvPicPr>
                      <p:cNvPr id="0" name="图片 335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13455" y="4981575"/>
                        <a:ext cx="3186113" cy="1081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59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59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459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459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59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459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459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459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45845"/>
            <a:ext cx="10330815" cy="532130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9349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连续型随机变量</a:t>
            </a:r>
          </a:p>
        </p:txBody>
      </p:sp>
      <p:graphicFrame>
        <p:nvGraphicFramePr>
          <p:cNvPr id="2414595" name="对象 2414594"/>
          <p:cNvGraphicFramePr/>
          <p:nvPr/>
        </p:nvGraphicFramePr>
        <p:xfrm>
          <a:off x="6034405" y="3886200"/>
          <a:ext cx="201613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3" r:id="rId3" imgW="202565" imgH="88265" progId="Equation.3">
                  <p:embed/>
                </p:oleObj>
              </mc:Choice>
              <mc:Fallback>
                <p:oleObj r:id="rId3" imgW="202565" imgH="88265" progId="Equation.3">
                  <p:embed/>
                  <p:pic>
                    <p:nvPicPr>
                      <p:cNvPr id="0" name="图片 33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4405" y="3886200"/>
                        <a:ext cx="201613" cy="8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4596" name="对象 2414595"/>
          <p:cNvGraphicFramePr/>
          <p:nvPr/>
        </p:nvGraphicFramePr>
        <p:xfrm>
          <a:off x="2175193" y="2701925"/>
          <a:ext cx="403225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4" r:id="rId5" imgW="1230630" imgH="203200" progId="Equation.3">
                  <p:embed/>
                </p:oleObj>
              </mc:Choice>
              <mc:Fallback>
                <p:oleObj r:id="rId5" imgW="1230630" imgH="203200" progId="Equation.3">
                  <p:embed/>
                  <p:pic>
                    <p:nvPicPr>
                      <p:cNvPr id="0" name="图片 334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75193" y="2701925"/>
                        <a:ext cx="4032250" cy="623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4597" name="对象 2414596"/>
          <p:cNvGraphicFramePr/>
          <p:nvPr/>
        </p:nvGraphicFramePr>
        <p:xfrm>
          <a:off x="2103755" y="4578350"/>
          <a:ext cx="669607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5" r:id="rId7" imgW="2120900" imgH="228600" progId="Equation.3">
                  <p:embed/>
                </p:oleObj>
              </mc:Choice>
              <mc:Fallback>
                <p:oleObj r:id="rId7" imgW="2120900" imgH="228600" progId="Equation.3">
                  <p:embed/>
                  <p:pic>
                    <p:nvPicPr>
                      <p:cNvPr id="0" name="图片 33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03755" y="4578350"/>
                        <a:ext cx="6696075" cy="747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4598" name="对象 2414597"/>
          <p:cNvGraphicFramePr/>
          <p:nvPr/>
        </p:nvGraphicFramePr>
        <p:xfrm>
          <a:off x="4840605" y="5354638"/>
          <a:ext cx="5040313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6" r:id="rId9" imgW="1536065" imgH="393700" progId="Equation.3">
                  <p:embed/>
                </p:oleObj>
              </mc:Choice>
              <mc:Fallback>
                <p:oleObj r:id="rId9" imgW="1536065" imgH="393700" progId="Equation.3">
                  <p:embed/>
                  <p:pic>
                    <p:nvPicPr>
                      <p:cNvPr id="0" name="图片 33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40605" y="5354638"/>
                        <a:ext cx="5040313" cy="1033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4599" name="对象 2414598"/>
          <p:cNvGraphicFramePr/>
          <p:nvPr/>
        </p:nvGraphicFramePr>
        <p:xfrm>
          <a:off x="2751455" y="1482725"/>
          <a:ext cx="56419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7" r:id="rId11" imgW="2158365" imgH="393700" progId="Equation.3">
                  <p:embed/>
                </p:oleObj>
              </mc:Choice>
              <mc:Fallback>
                <p:oleObj r:id="rId11" imgW="2158365" imgH="393700" progId="Equation.3">
                  <p:embed/>
                  <p:pic>
                    <p:nvPicPr>
                      <p:cNvPr id="0" name="图片 335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51455" y="1482725"/>
                        <a:ext cx="5641975" cy="1025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4600" name="对象 2414599"/>
          <p:cNvGraphicFramePr/>
          <p:nvPr/>
        </p:nvGraphicFramePr>
        <p:xfrm>
          <a:off x="6064568" y="2417763"/>
          <a:ext cx="39592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8" r:id="rId13" imgW="1256665" imgH="393700" progId="Equation.3">
                  <p:embed/>
                </p:oleObj>
              </mc:Choice>
              <mc:Fallback>
                <p:oleObj r:id="rId13" imgW="1256665" imgH="393700" progId="Equation.3">
                  <p:embed/>
                  <p:pic>
                    <p:nvPicPr>
                      <p:cNvPr id="0" name="图片 334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64568" y="2417763"/>
                        <a:ext cx="3959225" cy="1162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4601" name="对象 2414600"/>
          <p:cNvGraphicFramePr/>
          <p:nvPr/>
        </p:nvGraphicFramePr>
        <p:xfrm>
          <a:off x="3688080" y="3354388"/>
          <a:ext cx="2249488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9" r:id="rId15" imgW="735965" imgH="393700" progId="Equation.3">
                  <p:embed/>
                </p:oleObj>
              </mc:Choice>
              <mc:Fallback>
                <p:oleObj r:id="rId15" imgW="735965" imgH="393700" progId="Equation.3">
                  <p:embed/>
                  <p:pic>
                    <p:nvPicPr>
                      <p:cNvPr id="0" name="图片 335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88080" y="3354388"/>
                        <a:ext cx="2249488" cy="1127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2399665" y="1045845"/>
          <a:ext cx="2218055" cy="637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0" r:id="rId17" imgW="1711960" imgH="560070" progId="Equation.KSEE3">
                  <p:embed/>
                </p:oleObj>
              </mc:Choice>
              <mc:Fallback>
                <p:oleObj r:id="rId17" imgW="1711960" imgH="56007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399665" y="1045845"/>
                        <a:ext cx="2218055" cy="637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14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14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414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414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14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414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414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414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14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14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414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414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36955"/>
            <a:ext cx="10330815" cy="540702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29349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连续型随机变量</a:t>
            </a:r>
          </a:p>
        </p:txBody>
      </p:sp>
      <p:sp>
        <p:nvSpPr>
          <p:cNvPr id="436227" name="文本占位符 436226"/>
          <p:cNvSpPr>
            <a:spLocks noGrp="1"/>
          </p:cNvSpPr>
          <p:nvPr/>
        </p:nvSpPr>
        <p:spPr>
          <a:xfrm>
            <a:off x="1915160" y="1133158"/>
            <a:ext cx="8235950" cy="2238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5E5D2F"/>
              </a:buClr>
              <a:buBlip>
                <a:blip r:embed="rId3"/>
              </a:buBlip>
            </a:pP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1E1169"/>
                </a:solidFill>
                <a:ea typeface="宋体" panose="02010600030101010101" pitchFamily="2" charset="-122"/>
              </a:rPr>
              <a:t>例：设某地区男子身高</a:t>
            </a:r>
          </a:p>
          <a:p>
            <a:pPr marL="0" indent="0">
              <a:buNone/>
            </a:pPr>
            <a:r>
              <a:rPr lang="zh-CN" altLang="en-US" sz="2400">
                <a:solidFill>
                  <a:srgbClr val="1E1169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rgbClr val="1E116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en-US" altLang="zh-CN" sz="2400" dirty="0">
                <a:solidFill>
                  <a:srgbClr val="1E1169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1E1169"/>
                </a:solidFill>
                <a:ea typeface="宋体" panose="02010600030101010101" pitchFamily="2" charset="-122"/>
              </a:rPr>
              <a:t>从该地区随机找一男子测身高，求他的身高大于</a:t>
            </a:r>
          </a:p>
          <a:p>
            <a:pPr marL="0" indent="0">
              <a:buNone/>
            </a:pPr>
            <a:r>
              <a:rPr lang="zh-CN" altLang="en-US" sz="2400">
                <a:solidFill>
                  <a:srgbClr val="1E1169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175cm</a:t>
            </a:r>
            <a:r>
              <a:rPr lang="zh-CN" altLang="en-US" sz="2400" dirty="0">
                <a:solidFill>
                  <a:srgbClr val="1E1169"/>
                </a:solidFill>
                <a:ea typeface="宋体" panose="02010600030101010101" pitchFamily="2" charset="-122"/>
              </a:rPr>
              <a:t>的概率；</a:t>
            </a:r>
            <a:r>
              <a:rPr lang="en-US" altLang="zh-CN" sz="2400">
                <a:solidFill>
                  <a:srgbClr val="1E116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en-US" altLang="zh-CN" sz="2400" dirty="0">
                <a:solidFill>
                  <a:srgbClr val="1E1169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1E1169"/>
                </a:solidFill>
                <a:ea typeface="宋体" panose="02010600030101010101" pitchFamily="2" charset="-122"/>
              </a:rPr>
              <a:t>若从中随机找</a:t>
            </a:r>
            <a:r>
              <a:rPr lang="en-US" altLang="zh-CN" sz="2400">
                <a:solidFill>
                  <a:srgbClr val="1E116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solidFill>
                  <a:srgbClr val="1E1169"/>
                </a:solidFill>
                <a:ea typeface="宋体" panose="02010600030101010101" pitchFamily="2" charset="-122"/>
              </a:rPr>
              <a:t>个男子测身高</a:t>
            </a:r>
            <a:r>
              <a:rPr lang="en-US" altLang="zh-CN" sz="2400" dirty="0">
                <a:solidFill>
                  <a:srgbClr val="1E1169"/>
                </a:solidFill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1E1169"/>
                </a:solidFill>
                <a:ea typeface="宋体" panose="02010600030101010101" pitchFamily="2" charset="-122"/>
              </a:rPr>
              <a:t>问至	少有一人身高大于</a:t>
            </a: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175cm</a:t>
            </a:r>
            <a:r>
              <a:rPr lang="zh-CN" altLang="en-US" sz="2400" dirty="0">
                <a:solidFill>
                  <a:srgbClr val="1E1169"/>
                </a:solidFill>
                <a:ea typeface="宋体" panose="02010600030101010101" pitchFamily="2" charset="-122"/>
              </a:rPr>
              <a:t>的概率是多少？恰有一人身	高</a:t>
            </a:r>
            <a:r>
              <a:rPr lang="zh-CN" altLang="en-US" sz="2400" dirty="0">
                <a:solidFill>
                  <a:srgbClr val="1E116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大于</a:t>
            </a:r>
            <a:r>
              <a:rPr lang="en-US" altLang="zh-CN" sz="240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175cm</a:t>
            </a:r>
            <a:r>
              <a:rPr lang="zh-CN" altLang="en-US" sz="2400" dirty="0">
                <a:solidFill>
                  <a:srgbClr val="1E1169"/>
                </a:solidFill>
                <a:ea typeface="宋体" panose="02010600030101010101" pitchFamily="2" charset="-122"/>
              </a:rPr>
              <a:t>的概率为多少？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graphicFrame>
        <p:nvGraphicFramePr>
          <p:cNvPr id="436228" name="对象 436227"/>
          <p:cNvGraphicFramePr/>
          <p:nvPr/>
        </p:nvGraphicFramePr>
        <p:xfrm>
          <a:off x="5521960" y="1091883"/>
          <a:ext cx="29876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7" r:id="rId4" imgW="1473200" imgH="228600" progId="Equation.DSMT4">
                  <p:embed/>
                </p:oleObj>
              </mc:Choice>
              <mc:Fallback>
                <p:oleObj r:id="rId4" imgW="1473200" imgH="228600" progId="Equation.DSMT4">
                  <p:embed/>
                  <p:pic>
                    <p:nvPicPr>
                      <p:cNvPr id="0" name="图片 338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21960" y="1091883"/>
                        <a:ext cx="2987675" cy="4635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1" name="对象 436230"/>
          <p:cNvGraphicFramePr/>
          <p:nvPr/>
        </p:nvGraphicFramePr>
        <p:xfrm>
          <a:off x="2614613" y="3007043"/>
          <a:ext cx="2376487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8" r:id="rId6" imgW="1231265" imgH="457200" progId="Equation.DSMT4">
                  <p:embed/>
                </p:oleObj>
              </mc:Choice>
              <mc:Fallback>
                <p:oleObj r:id="rId6" imgW="1231265" imgH="457200" progId="Equation.DSMT4">
                  <p:embed/>
                  <p:pic>
                    <p:nvPicPr>
                      <p:cNvPr id="0" name="图片 338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14613" y="3007043"/>
                        <a:ext cx="2376487" cy="8810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4" name="对象 436233"/>
          <p:cNvGraphicFramePr/>
          <p:nvPr/>
        </p:nvGraphicFramePr>
        <p:xfrm>
          <a:off x="3094355" y="4413885"/>
          <a:ext cx="5868988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9" r:id="rId8" imgW="3162300" imgH="457200" progId="Equation.DSMT4">
                  <p:embed/>
                </p:oleObj>
              </mc:Choice>
              <mc:Fallback>
                <p:oleObj r:id="rId8" imgW="3162300" imgH="457200" progId="Equation.DSMT4">
                  <p:embed/>
                  <p:pic>
                    <p:nvPicPr>
                      <p:cNvPr id="0" name="图片 338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94355" y="4413885"/>
                        <a:ext cx="5868988" cy="849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5" name="对象 436234"/>
          <p:cNvGraphicFramePr/>
          <p:nvPr/>
        </p:nvGraphicFramePr>
        <p:xfrm>
          <a:off x="4941888" y="3253105"/>
          <a:ext cx="240982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0" r:id="rId10" imgW="1231265" imgH="393700" progId="Equation.DSMT4">
                  <p:embed/>
                </p:oleObj>
              </mc:Choice>
              <mc:Fallback>
                <p:oleObj r:id="rId10" imgW="1231265" imgH="393700" progId="Equation.DSMT4">
                  <p:embed/>
                  <p:pic>
                    <p:nvPicPr>
                      <p:cNvPr id="0" name="图片 338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41888" y="3253105"/>
                        <a:ext cx="2409825" cy="769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6" name="对象 436235"/>
          <p:cNvGraphicFramePr/>
          <p:nvPr/>
        </p:nvGraphicFramePr>
        <p:xfrm>
          <a:off x="7453313" y="3454718"/>
          <a:ext cx="16891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1" r:id="rId12" imgW="862965" imgH="203200" progId="Equation.DSMT4">
                  <p:embed/>
                </p:oleObj>
              </mc:Choice>
              <mc:Fallback>
                <p:oleObj r:id="rId12" imgW="862965" imgH="203200" progId="Equation.DSMT4">
                  <p:embed/>
                  <p:pic>
                    <p:nvPicPr>
                      <p:cNvPr id="0" name="图片 337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453313" y="3454718"/>
                        <a:ext cx="1689100" cy="398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7" name="对象 436236"/>
          <p:cNvGraphicFramePr/>
          <p:nvPr/>
        </p:nvGraphicFramePr>
        <p:xfrm>
          <a:off x="4765675" y="3938905"/>
          <a:ext cx="275748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2" r:id="rId14" imgW="1409700" imgH="279400" progId="Equation.DSMT4">
                  <p:embed/>
                </p:oleObj>
              </mc:Choice>
              <mc:Fallback>
                <p:oleObj r:id="rId14" imgW="1409700" imgH="279400" progId="Equation.DSMT4">
                  <p:embed/>
                  <p:pic>
                    <p:nvPicPr>
                      <p:cNvPr id="0" name="图片 338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765675" y="3938905"/>
                        <a:ext cx="2757488" cy="547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8" name="对象 436237"/>
          <p:cNvGraphicFramePr/>
          <p:nvPr/>
        </p:nvGraphicFramePr>
        <p:xfrm>
          <a:off x="3567430" y="5267960"/>
          <a:ext cx="53895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3" r:id="rId16" imgW="2755900" imgH="228600" progId="Equation.DSMT4">
                  <p:embed/>
                </p:oleObj>
              </mc:Choice>
              <mc:Fallback>
                <p:oleObj r:id="rId16" imgW="2755900" imgH="228600" progId="Equation.DSMT4">
                  <p:embed/>
                  <p:pic>
                    <p:nvPicPr>
                      <p:cNvPr id="0" name="图片 337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567430" y="5267960"/>
                        <a:ext cx="5389563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9" name="对象 436238"/>
          <p:cNvGraphicFramePr/>
          <p:nvPr/>
        </p:nvGraphicFramePr>
        <p:xfrm>
          <a:off x="3583305" y="5788660"/>
          <a:ext cx="42132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4" r:id="rId18" imgW="2018665" imgH="241300" progId="Equation.DSMT4">
                  <p:embed/>
                </p:oleObj>
              </mc:Choice>
              <mc:Fallback>
                <p:oleObj r:id="rId18" imgW="2018665" imgH="241300" progId="Equation.DSMT4">
                  <p:embed/>
                  <p:pic>
                    <p:nvPicPr>
                      <p:cNvPr id="0" name="图片 337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583305" y="5788660"/>
                        <a:ext cx="421322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3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36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3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3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436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36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3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45845"/>
            <a:ext cx="10330815" cy="532130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47530" y="444263"/>
            <a:ext cx="3747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随机变量的函数分布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77465" y="1155700"/>
            <a:ext cx="6119813" cy="519113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FFFFFF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一维随机变量函数的分布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77465" y="1731963"/>
            <a:ext cx="1511300" cy="733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1. X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离散</a:t>
            </a:r>
            <a:endParaRPr lang="zh-CN" altLang="en-US" sz="28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2648903" y="2524125"/>
          <a:ext cx="46688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7" r:id="rId3" imgW="1981200" imgH="228600" progId="Equation.3">
                  <p:embed/>
                </p:oleObj>
              </mc:Choice>
              <mc:Fallback>
                <p:oleObj r:id="rId3" imgW="1981200" imgH="228600" progId="Equation.3">
                  <p:embed/>
                  <p:pic>
                    <p:nvPicPr>
                      <p:cNvPr id="0" name="图片 34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8903" y="2524125"/>
                        <a:ext cx="4668837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2937828" y="3244850"/>
          <a:ext cx="40322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8" r:id="rId5" imgW="1714500" imgH="228600" progId="Equation.3">
                  <p:embed/>
                </p:oleObj>
              </mc:Choice>
              <mc:Fallback>
                <p:oleObj r:id="rId5" imgW="1714500" imgH="228600" progId="Equation.3">
                  <p:embed/>
                  <p:pic>
                    <p:nvPicPr>
                      <p:cNvPr id="0" name="图片 34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37828" y="3244850"/>
                        <a:ext cx="4032250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5314315" y="3748088"/>
            <a:ext cx="1368425" cy="288925"/>
            <a:chOff x="2472" y="2069"/>
            <a:chExt cx="862" cy="182"/>
          </a:xfrm>
        </p:grpSpPr>
        <p:sp>
          <p:nvSpPr>
            <p:cNvPr id="9" name="直接连接符 8"/>
            <p:cNvSpPr/>
            <p:nvPr/>
          </p:nvSpPr>
          <p:spPr>
            <a:xfrm>
              <a:off x="2472" y="2069"/>
              <a:ext cx="862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2699999">
                <a:schemeClr val="bg2"/>
              </a:prstShdw>
            </a:effectLst>
          </p:spPr>
        </p:sp>
        <p:sp>
          <p:nvSpPr>
            <p:cNvPr id="10" name="直接连接符 9"/>
            <p:cNvSpPr/>
            <p:nvPr/>
          </p:nvSpPr>
          <p:spPr>
            <a:xfrm>
              <a:off x="2699" y="2069"/>
              <a:ext cx="0" cy="182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  <a:effectLst>
              <a:prstShdw prst="shdw17" dist="17961" dir="2699999">
                <a:schemeClr val="bg2"/>
              </a:prstShdw>
            </a:effectLst>
          </p:spPr>
        </p:sp>
      </p:grpSp>
      <p:graphicFrame>
        <p:nvGraphicFramePr>
          <p:cNvPr id="11" name="对象 10"/>
          <p:cNvGraphicFramePr/>
          <p:nvPr/>
        </p:nvGraphicFramePr>
        <p:xfrm>
          <a:off x="4620260" y="3963988"/>
          <a:ext cx="261048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9" r:id="rId7" imgW="1168400" imgH="215900" progId="Equation.3">
                  <p:embed/>
                </p:oleObj>
              </mc:Choice>
              <mc:Fallback>
                <p:oleObj r:id="rId7" imgW="1168400" imgH="215900" progId="Equation.3">
                  <p:embed/>
                  <p:pic>
                    <p:nvPicPr>
                      <p:cNvPr id="0" name="图片 34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20260" y="3963988"/>
                        <a:ext cx="2610485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7114540" y="3316288"/>
          <a:ext cx="19431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0" r:id="rId9" imgW="799465" imgH="203200" progId="Equation.3">
                  <p:embed/>
                </p:oleObj>
              </mc:Choice>
              <mc:Fallback>
                <p:oleObj r:id="rId9" imgW="799465" imgH="203200" progId="Equation.3">
                  <p:embed/>
                  <p:pic>
                    <p:nvPicPr>
                      <p:cNvPr id="0" name="图片 34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14540" y="3316288"/>
                        <a:ext cx="1943100" cy="493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/>
          <p:nvPr/>
        </p:nvGraphicFramePr>
        <p:xfrm>
          <a:off x="4522153" y="4397375"/>
          <a:ext cx="331311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1" r:id="rId11" imgW="1383665" imgH="241300" progId="Equation.3">
                  <p:embed/>
                </p:oleObj>
              </mc:Choice>
              <mc:Fallback>
                <p:oleObj r:id="rId11" imgW="1383665" imgH="241300" progId="Equation.3">
                  <p:embed/>
                  <p:pic>
                    <p:nvPicPr>
                      <p:cNvPr id="0" name="图片 343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22153" y="4397375"/>
                        <a:ext cx="3313112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2577465" y="4829175"/>
            <a:ext cx="1223963" cy="719138"/>
            <a:chOff x="748" y="2750"/>
            <a:chExt cx="771" cy="453"/>
          </a:xfrm>
        </p:grpSpPr>
        <p:sp>
          <p:nvSpPr>
            <p:cNvPr id="18" name="直接连接符 17"/>
            <p:cNvSpPr/>
            <p:nvPr/>
          </p:nvSpPr>
          <p:spPr>
            <a:xfrm>
              <a:off x="748" y="3113"/>
              <a:ext cx="771" cy="0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2699999">
                <a:schemeClr val="bg2"/>
              </a:prstShdw>
            </a:effectLst>
          </p:spPr>
        </p:sp>
        <p:sp>
          <p:nvSpPr>
            <p:cNvPr id="19" name="直接连接符 18"/>
            <p:cNvSpPr/>
            <p:nvPr/>
          </p:nvSpPr>
          <p:spPr>
            <a:xfrm>
              <a:off x="748" y="3203"/>
              <a:ext cx="771" cy="0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2699999">
                <a:schemeClr val="bg2"/>
              </a:prstShdw>
            </a:effectLst>
          </p:spPr>
        </p:sp>
        <p:sp>
          <p:nvSpPr>
            <p:cNvPr id="20" name="文本框 19"/>
            <p:cNvSpPr txBox="1"/>
            <p:nvPr/>
          </p:nvSpPr>
          <p:spPr>
            <a:xfrm>
              <a:off x="839" y="2750"/>
              <a:ext cx="680" cy="327"/>
            </a:xfrm>
            <a:prstGeom prst="rect">
              <a:avLst/>
            </a:prstGeom>
            <a:noFill/>
            <a:ln w="57150">
              <a:noFill/>
            </a:ln>
            <a:effectLst>
              <a:prstShdw prst="shdw17" dist="17961" dir="2699999">
                <a:schemeClr val="bg2"/>
              </a:prst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28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加法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874453" y="5187950"/>
            <a:ext cx="6119812" cy="1160463"/>
            <a:chOff x="1565" y="2976"/>
            <a:chExt cx="3855" cy="731"/>
          </a:xfrm>
        </p:grpSpPr>
        <p:sp>
          <p:nvSpPr>
            <p:cNvPr id="22" name="文本框 21"/>
            <p:cNvSpPr txBox="1"/>
            <p:nvPr/>
          </p:nvSpPr>
          <p:spPr>
            <a:xfrm>
              <a:off x="1565" y="2976"/>
              <a:ext cx="3855" cy="731"/>
            </a:xfrm>
            <a:prstGeom prst="rect">
              <a:avLst/>
            </a:prstGeom>
            <a:noFill/>
            <a:ln w="57150">
              <a:noFill/>
            </a:ln>
            <a:effectLst>
              <a:prstShdw prst="shdw17" dist="17961" dir="2699999">
                <a:schemeClr val="bg2"/>
              </a:prst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使                  对应的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的那些可能值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,</a:t>
              </a:r>
            </a:p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其概率之和</a:t>
              </a:r>
            </a:p>
          </p:txBody>
        </p:sp>
        <p:graphicFrame>
          <p:nvGraphicFramePr>
            <p:cNvPr id="23" name="对象 22"/>
            <p:cNvGraphicFramePr/>
            <p:nvPr/>
          </p:nvGraphicFramePr>
          <p:xfrm>
            <a:off x="1837" y="2976"/>
            <a:ext cx="997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2" r:id="rId13" imgW="685800" imgH="228600" progId="Equation.3">
                    <p:embed/>
                  </p:oleObj>
                </mc:Choice>
                <mc:Fallback>
                  <p:oleObj r:id="rId13" imgW="685800" imgH="228600" progId="Equation.3">
                    <p:embed/>
                    <p:pic>
                      <p:nvPicPr>
                        <p:cNvPr id="0" name="图片 343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837" y="2976"/>
                          <a:ext cx="997" cy="3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208210" y="1036320"/>
            <a:ext cx="10330815" cy="532130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2" name="文本框 1"/>
          <p:cNvSpPr txBox="1"/>
          <p:nvPr/>
        </p:nvSpPr>
        <p:spPr>
          <a:xfrm>
            <a:off x="2392363" y="2813368"/>
            <a:ext cx="8281987" cy="64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Clr>
                <a:schemeClr val="bg1"/>
              </a:buClr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先求出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的分布函数与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的分布函数之间的关系：</a:t>
            </a:r>
          </a:p>
        </p:txBody>
      </p:sp>
      <p:sp>
        <p:nvSpPr>
          <p:cNvPr id="3" name="矩形 2"/>
          <p:cNvSpPr/>
          <p:nvPr/>
        </p:nvSpPr>
        <p:spPr>
          <a:xfrm>
            <a:off x="1852613" y="84169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3124835" y="3672047"/>
          <a:ext cx="5374005" cy="598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7" r:id="rId3" imgW="2044700" imgH="215900" progId="Equation.3">
                  <p:embed/>
                </p:oleObj>
              </mc:Choice>
              <mc:Fallback>
                <p:oleObj r:id="rId3" imgW="2044700" imgH="215900" progId="Equation.3">
                  <p:embed/>
                  <p:pic>
                    <p:nvPicPr>
                      <p:cNvPr id="0" name="图片 34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835" y="3672047"/>
                        <a:ext cx="5374005" cy="5988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4138137" y="4199097"/>
          <a:ext cx="5079365" cy="652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8" r:id="rId5" imgW="1879600" imgH="228600" progId="Equation.3">
                  <p:embed/>
                </p:oleObj>
              </mc:Choice>
              <mc:Fallback>
                <p:oleObj r:id="rId5" imgW="1879600" imgH="228600" progId="Equation.3">
                  <p:embed/>
                  <p:pic>
                    <p:nvPicPr>
                      <p:cNvPr id="0" name="图片 34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38137" y="4199097"/>
                        <a:ext cx="5079365" cy="6527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392363" y="4918393"/>
            <a:ext cx="58324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0"/>
              </a:spcBef>
              <a:buClr>
                <a:schemeClr val="bg1"/>
              </a:buClr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(2)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再两边同时对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求导数</a:t>
            </a:r>
            <a:endParaRPr lang="zh-CN" altLang="en-US" sz="28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/>
          <p:nvPr/>
        </p:nvGraphicFramePr>
        <p:xfrm>
          <a:off x="2860358" y="5494655"/>
          <a:ext cx="531558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9" r:id="rId7" imgW="1765300" imgH="254000" progId="Equation.3">
                  <p:embed/>
                </p:oleObj>
              </mc:Choice>
              <mc:Fallback>
                <p:oleObj r:id="rId7" imgW="1765300" imgH="254000" progId="Equation.3">
                  <p:embed/>
                  <p:pic>
                    <p:nvPicPr>
                      <p:cNvPr id="0" name="图片 343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60358" y="5494655"/>
                        <a:ext cx="5315585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2293938" y="1360805"/>
            <a:ext cx="7443787" cy="1225550"/>
            <a:chOff x="301" y="474"/>
            <a:chExt cx="4689" cy="772"/>
          </a:xfrm>
        </p:grpSpPr>
        <p:graphicFrame>
          <p:nvGraphicFramePr>
            <p:cNvPr id="12" name="对象 11"/>
            <p:cNvGraphicFramePr/>
            <p:nvPr/>
          </p:nvGraphicFramePr>
          <p:xfrm>
            <a:off x="702" y="474"/>
            <a:ext cx="4288" cy="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0" r:id="rId9" imgW="2451100" imgH="457200" progId="Equation.DSMT4">
                    <p:embed/>
                  </p:oleObj>
                </mc:Choice>
                <mc:Fallback>
                  <p:oleObj r:id="rId9" imgW="2451100" imgH="457200" progId="Equation.DSMT4">
                    <p:embed/>
                    <p:pic>
                      <p:nvPicPr>
                        <p:cNvPr id="0" name="图片 343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02" y="474"/>
                          <a:ext cx="4288" cy="77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 cap="flat" cmpd="sng">
                          <a:solidFill>
                            <a:schemeClr val="bg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矩形 13"/>
            <p:cNvSpPr/>
            <p:nvPr/>
          </p:nvSpPr>
          <p:spPr>
            <a:xfrm>
              <a:off x="301" y="474"/>
              <a:ext cx="1139" cy="365"/>
            </a:xfrm>
            <a:prstGeom prst="rect">
              <a:avLst/>
            </a:prstGeom>
            <a:solidFill>
              <a:srgbClr val="FFFFFF"/>
            </a:solidFill>
            <a:ln w="19050">
              <a:noFill/>
            </a:ln>
          </p:spPr>
          <p:txBody>
            <a:bodyPr wrap="none" lIns="90000" tIns="46800" rIns="90000" bIns="46800" anchor="t">
              <a:spAutoFit/>
            </a:bodyPr>
            <a:lstStyle/>
            <a:p>
              <a:pPr marL="88900">
                <a:buClr>
                  <a:schemeClr val="tx1"/>
                </a:buClr>
                <a:buSzPct val="80000"/>
              </a:pPr>
              <a:r>
                <a:rPr lang="en-US" altLang="zh-CN" sz="3200" b="1">
                  <a:solidFill>
                    <a:schemeClr val="tx1"/>
                  </a:solidFill>
                  <a:latin typeface="Arial" panose="020B0604020202020204" pitchFamily="34" charset="0"/>
                </a:rPr>
                <a:t>2. </a:t>
              </a:r>
              <a:r>
                <a:rPr lang="en-US" altLang="zh-CN" sz="32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en-US" sz="32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连续</a:t>
              </a:r>
            </a:p>
          </p:txBody>
        </p:sp>
      </p:grpSp>
      <p:sp>
        <p:nvSpPr>
          <p:cNvPr id="34" name="文本框 4"/>
          <p:cNvSpPr txBox="1"/>
          <p:nvPr/>
        </p:nvSpPr>
        <p:spPr>
          <a:xfrm rot="20615195">
            <a:off x="47530" y="444263"/>
            <a:ext cx="3747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随机变量的函数分布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45845"/>
            <a:ext cx="10330815" cy="532130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1875971" name="文本占位符 1875970"/>
          <p:cNvSpPr>
            <a:spLocks noGrp="1"/>
          </p:cNvSpPr>
          <p:nvPr/>
        </p:nvSpPr>
        <p:spPr>
          <a:xfrm>
            <a:off x="2719705" y="1031558"/>
            <a:ext cx="7086600" cy="15890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5E5D2F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E5D2F"/>
              </a:buClr>
              <a:buBlip>
                <a:blip r:embed="rId3"/>
              </a:buBlip>
            </a:pPr>
            <a:r>
              <a:rPr lang="zh-CN" altLang="en-US" sz="28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例：设		     </a:t>
            </a:r>
            <a:endParaRPr lang="zh-CN" altLang="en-US" sz="2800">
              <a:solidFill>
                <a:srgbClr val="1E116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80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  	 </a:t>
            </a:r>
          </a:p>
          <a:p>
            <a:pPr>
              <a:buNone/>
            </a:pPr>
            <a:r>
              <a:rPr lang="zh-CN" altLang="en-US" sz="280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 </a:t>
            </a:r>
            <a:r>
              <a:rPr lang="en-US" altLang="zh-CN" sz="280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Y=2X,Z=X</a:t>
            </a:r>
            <a:r>
              <a:rPr lang="en-US" altLang="zh-CN" sz="2800" baseline="3000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r>
              <a:rPr lang="en-US" altLang="zh-CN" sz="28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Y,Z</a:t>
            </a:r>
            <a:r>
              <a:rPr lang="zh-CN" altLang="en-US" sz="2800" dirty="0">
                <a:solidFill>
                  <a:srgbClr val="1E116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的概率分布。</a:t>
            </a:r>
            <a:endParaRPr lang="zh-CN" altLang="en-US" sz="2800" baseline="30000" dirty="0">
              <a:solidFill>
                <a:srgbClr val="1E116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875992" name="组合 1875991"/>
          <p:cNvGrpSpPr/>
          <p:nvPr/>
        </p:nvGrpSpPr>
        <p:grpSpPr>
          <a:xfrm>
            <a:off x="4248468" y="1074420"/>
            <a:ext cx="3141662" cy="1016000"/>
            <a:chOff x="428" y="1326"/>
            <a:chExt cx="1262" cy="452"/>
          </a:xfrm>
        </p:grpSpPr>
        <p:sp>
          <p:nvSpPr>
            <p:cNvPr id="1875973" name="直接连接符 1875972"/>
            <p:cNvSpPr/>
            <p:nvPr/>
          </p:nvSpPr>
          <p:spPr>
            <a:xfrm>
              <a:off x="428" y="1557"/>
              <a:ext cx="1262" cy="0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75974" name="直接连接符 1875973"/>
            <p:cNvSpPr/>
            <p:nvPr/>
          </p:nvSpPr>
          <p:spPr>
            <a:xfrm>
              <a:off x="656" y="1359"/>
              <a:ext cx="0" cy="419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875991" name="组合 1875990"/>
            <p:cNvGrpSpPr/>
            <p:nvPr/>
          </p:nvGrpSpPr>
          <p:grpSpPr>
            <a:xfrm>
              <a:off x="480" y="1326"/>
              <a:ext cx="1107" cy="437"/>
              <a:chOff x="480" y="1326"/>
              <a:chExt cx="1107" cy="437"/>
            </a:xfrm>
          </p:grpSpPr>
          <p:graphicFrame>
            <p:nvGraphicFramePr>
              <p:cNvPr id="1875984" name="内容占位符 1875983"/>
              <p:cNvGraphicFramePr>
                <a:graphicFrameLocks noGrp="1"/>
              </p:cNvGraphicFramePr>
              <p:nvPr>
                <p:ph sz="quarter" idx="2"/>
              </p:nvPr>
            </p:nvGraphicFramePr>
            <p:xfrm>
              <a:off x="1098" y="1571"/>
              <a:ext cx="1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69" r:id="rId4" imgW="228600" imgH="304800" progId="Equation.DSMT4">
                      <p:embed/>
                    </p:oleObj>
                  </mc:Choice>
                  <mc:Fallback>
                    <p:oleObj r:id="rId4" imgW="228600" imgH="304800" progId="Equation.DSMT4">
                      <p:embed/>
                      <p:pic>
                        <p:nvPicPr>
                          <p:cNvPr id="0" name="图片 3430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1098" y="1571"/>
                            <a:ext cx="144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75976" name="文本框 1875975"/>
              <p:cNvSpPr txBox="1"/>
              <p:nvPr/>
            </p:nvSpPr>
            <p:spPr>
              <a:xfrm>
                <a:off x="480" y="1336"/>
                <a:ext cx="119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>
                <a:spAutoFit/>
              </a:bodyPr>
              <a:lstStyle/>
              <a:p>
                <a:pPr marL="228600" indent="-228600">
                  <a:buClr>
                    <a:schemeClr val="tx1"/>
                  </a:buClr>
                  <a:buSzPct val="80000"/>
                </a:pPr>
                <a:r>
                  <a:rPr lang="en-US" altLang="zh-CN" sz="1800">
                    <a:latin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875977" name="文本框 1875976"/>
              <p:cNvSpPr txBox="1"/>
              <p:nvPr/>
            </p:nvSpPr>
            <p:spPr>
              <a:xfrm>
                <a:off x="732" y="1334"/>
                <a:ext cx="165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>
                <a:spAutoFit/>
              </a:bodyPr>
              <a:lstStyle/>
              <a:p>
                <a:pPr marL="228600" indent="-228600">
                  <a:buClr>
                    <a:schemeClr val="tx1"/>
                  </a:buClr>
                  <a:buSzPct val="80000"/>
                </a:pPr>
                <a:r>
                  <a:rPr lang="en-US" altLang="zh-CN" sz="1800">
                    <a:latin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1875978" name="文本框 1875977"/>
              <p:cNvSpPr txBox="1"/>
              <p:nvPr/>
            </p:nvSpPr>
            <p:spPr>
              <a:xfrm>
                <a:off x="1423" y="1328"/>
                <a:ext cx="118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>
                <a:spAutoFit/>
              </a:bodyPr>
              <a:lstStyle/>
              <a:p>
                <a:pPr marL="228600" indent="-228600">
                  <a:buClr>
                    <a:schemeClr val="tx1"/>
                  </a:buClr>
                  <a:buSzPct val="80000"/>
                </a:pPr>
                <a:r>
                  <a:rPr lang="en-US" altLang="zh-CN" sz="1800">
                    <a:latin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875979" name="文本框 1875978"/>
              <p:cNvSpPr txBox="1"/>
              <p:nvPr/>
            </p:nvSpPr>
            <p:spPr>
              <a:xfrm>
                <a:off x="1081" y="1326"/>
                <a:ext cx="119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>
                <a:spAutoFit/>
              </a:bodyPr>
              <a:lstStyle/>
              <a:p>
                <a:pPr marL="228600" indent="-228600">
                  <a:buClr>
                    <a:schemeClr val="tx1"/>
                  </a:buClr>
                  <a:buSzPct val="80000"/>
                </a:pPr>
                <a:r>
                  <a:rPr lang="en-US" altLang="zh-CN" sz="1800">
                    <a:latin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875983" name="文本框 1875982"/>
              <p:cNvSpPr txBox="1"/>
              <p:nvPr/>
            </p:nvSpPr>
            <p:spPr>
              <a:xfrm>
                <a:off x="484" y="1501"/>
                <a:ext cx="119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>
                <a:spAutoFit/>
              </a:bodyPr>
              <a:lstStyle/>
              <a:p>
                <a:pPr marL="228600" indent="-228600">
                  <a:buClr>
                    <a:schemeClr val="tx1"/>
                  </a:buClr>
                  <a:buSzPct val="80000"/>
                </a:pPr>
                <a:r>
                  <a:rPr lang="en-US" altLang="zh-CN" sz="1800">
                    <a:latin typeface="宋体" panose="02010600030101010101" pitchFamily="2" charset="-122"/>
                  </a:rPr>
                  <a:t>p</a:t>
                </a:r>
              </a:p>
            </p:txBody>
          </p:sp>
          <p:graphicFrame>
            <p:nvGraphicFramePr>
              <p:cNvPr id="1875987" name="内容占位符 1875986"/>
              <p:cNvGraphicFramePr>
                <a:graphicFrameLocks noGrp="1"/>
              </p:cNvGraphicFramePr>
              <p:nvPr>
                <p:ph sz="quarter" idx="3"/>
              </p:nvPr>
            </p:nvGraphicFramePr>
            <p:xfrm>
              <a:off x="1443" y="1562"/>
              <a:ext cx="1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70" r:id="rId6" imgW="228600" imgH="304800" progId="Equation.DSMT4">
                      <p:embed/>
                    </p:oleObj>
                  </mc:Choice>
                  <mc:Fallback>
                    <p:oleObj r:id="rId6" imgW="228600" imgH="304800" progId="Equation.DSMT4">
                      <p:embed/>
                      <p:pic>
                        <p:nvPicPr>
                          <p:cNvPr id="0" name="图片 3431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1443" y="1562"/>
                            <a:ext cx="144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75990" name="对象 1875989"/>
              <p:cNvGraphicFramePr/>
              <p:nvPr/>
            </p:nvGraphicFramePr>
            <p:xfrm>
              <a:off x="837" y="1569"/>
              <a:ext cx="1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71" r:id="rId7" imgW="228600" imgH="304800" progId="Equation.DSMT4">
                      <p:embed/>
                    </p:oleObj>
                  </mc:Choice>
                  <mc:Fallback>
                    <p:oleObj r:id="rId7" imgW="228600" imgH="304800" progId="Equation.DSMT4">
                      <p:embed/>
                      <p:pic>
                        <p:nvPicPr>
                          <p:cNvPr id="0" name="图片 3439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837" y="1569"/>
                            <a:ext cx="144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876019" name="组合 1876018"/>
          <p:cNvGrpSpPr/>
          <p:nvPr/>
        </p:nvGrpSpPr>
        <p:grpSpPr>
          <a:xfrm>
            <a:off x="4335780" y="5638800"/>
            <a:ext cx="2492375" cy="792163"/>
            <a:chOff x="3372" y="3019"/>
            <a:chExt cx="888" cy="452"/>
          </a:xfrm>
        </p:grpSpPr>
        <p:sp>
          <p:nvSpPr>
            <p:cNvPr id="1875994" name="直接连接符 1875993"/>
            <p:cNvSpPr/>
            <p:nvPr/>
          </p:nvSpPr>
          <p:spPr>
            <a:xfrm>
              <a:off x="3372" y="3250"/>
              <a:ext cx="888" cy="0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75995" name="直接连接符 1875994"/>
            <p:cNvSpPr/>
            <p:nvPr/>
          </p:nvSpPr>
          <p:spPr>
            <a:xfrm>
              <a:off x="3600" y="3052"/>
              <a:ext cx="0" cy="419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876018" name="组合 1876017"/>
            <p:cNvGrpSpPr/>
            <p:nvPr/>
          </p:nvGrpSpPr>
          <p:grpSpPr>
            <a:xfrm>
              <a:off x="3424" y="3019"/>
              <a:ext cx="772" cy="437"/>
              <a:chOff x="3424" y="3019"/>
              <a:chExt cx="772" cy="437"/>
            </a:xfrm>
          </p:grpSpPr>
          <p:graphicFrame>
            <p:nvGraphicFramePr>
              <p:cNvPr id="1875997" name="内容占位符 1875996"/>
              <p:cNvGraphicFramePr>
                <a:graphicFrameLocks noGrp="1"/>
              </p:cNvGraphicFramePr>
              <p:nvPr>
                <p:ph sz="quarter" idx="2"/>
              </p:nvPr>
            </p:nvGraphicFramePr>
            <p:xfrm>
              <a:off x="4052" y="3264"/>
              <a:ext cx="1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72" r:id="rId8" imgW="228600" imgH="304800" progId="Equation.DSMT4">
                      <p:embed/>
                    </p:oleObj>
                  </mc:Choice>
                  <mc:Fallback>
                    <p:oleObj r:id="rId8" imgW="228600" imgH="304800" progId="Equation.DSMT4">
                      <p:embed/>
                      <p:pic>
                        <p:nvPicPr>
                          <p:cNvPr id="0" name="图片 3443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4052" y="3264"/>
                            <a:ext cx="144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75998" name="文本框 1875997"/>
              <p:cNvSpPr txBox="1"/>
              <p:nvPr/>
            </p:nvSpPr>
            <p:spPr>
              <a:xfrm>
                <a:off x="3424" y="3029"/>
                <a:ext cx="105" cy="2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>
                <a:spAutoFit/>
              </a:bodyPr>
              <a:lstStyle/>
              <a:p>
                <a:pPr marL="228600" indent="-228600">
                  <a:buClr>
                    <a:schemeClr val="tx1"/>
                  </a:buClr>
                  <a:buSzPct val="80000"/>
                </a:pPr>
                <a:r>
                  <a:rPr lang="en-US" altLang="zh-CN" sz="1800">
                    <a:latin typeface="宋体" panose="02010600030101010101" pitchFamily="2" charset="-122"/>
                  </a:rPr>
                  <a:t>Z</a:t>
                </a:r>
              </a:p>
            </p:txBody>
          </p:sp>
          <p:sp>
            <p:nvSpPr>
              <p:cNvPr id="1875999" name="文本框 1875998"/>
              <p:cNvSpPr txBox="1"/>
              <p:nvPr/>
            </p:nvSpPr>
            <p:spPr>
              <a:xfrm>
                <a:off x="3676" y="3027"/>
                <a:ext cx="105" cy="2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>
                <a:spAutoFit/>
              </a:bodyPr>
              <a:lstStyle/>
              <a:p>
                <a:pPr marL="228600" indent="-228600">
                  <a:buClr>
                    <a:schemeClr val="tx1"/>
                  </a:buClr>
                  <a:buSzPct val="80000"/>
                </a:pPr>
                <a:r>
                  <a:rPr lang="en-US" altLang="zh-CN" sz="1800">
                    <a:latin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876001" name="文本框 1876000"/>
              <p:cNvSpPr txBox="1"/>
              <p:nvPr/>
            </p:nvSpPr>
            <p:spPr>
              <a:xfrm>
                <a:off x="4025" y="3019"/>
                <a:ext cx="105" cy="2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>
                <a:spAutoFit/>
              </a:bodyPr>
              <a:lstStyle/>
              <a:p>
                <a:pPr marL="228600" indent="-228600">
                  <a:buClr>
                    <a:schemeClr val="tx1"/>
                  </a:buClr>
                  <a:buSzPct val="80000"/>
                </a:pPr>
                <a:r>
                  <a:rPr lang="en-US" altLang="zh-CN" sz="1800">
                    <a:latin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876002" name="文本框 1876001"/>
              <p:cNvSpPr txBox="1"/>
              <p:nvPr/>
            </p:nvSpPr>
            <p:spPr>
              <a:xfrm>
                <a:off x="3428" y="3194"/>
                <a:ext cx="105" cy="2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>
                <a:spAutoFit/>
              </a:bodyPr>
              <a:lstStyle/>
              <a:p>
                <a:pPr marL="228600" indent="-228600">
                  <a:buClr>
                    <a:schemeClr val="tx1"/>
                  </a:buClr>
                  <a:buSzPct val="80000"/>
                </a:pPr>
                <a:r>
                  <a:rPr lang="en-US" altLang="zh-CN" sz="1800">
                    <a:latin typeface="宋体" panose="02010600030101010101" pitchFamily="2" charset="-122"/>
                  </a:rPr>
                  <a:t>p</a:t>
                </a:r>
              </a:p>
            </p:txBody>
          </p:sp>
          <p:graphicFrame>
            <p:nvGraphicFramePr>
              <p:cNvPr id="1876004" name="对象 1876003"/>
              <p:cNvGraphicFramePr/>
              <p:nvPr/>
            </p:nvGraphicFramePr>
            <p:xfrm>
              <a:off x="3701" y="3262"/>
              <a:ext cx="1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73" r:id="rId10" imgW="228600" imgH="304800" progId="Equation.DSMT4">
                      <p:embed/>
                    </p:oleObj>
                  </mc:Choice>
                  <mc:Fallback>
                    <p:oleObj r:id="rId10" imgW="228600" imgH="304800" progId="Equation.DSMT4">
                      <p:embed/>
                      <p:pic>
                        <p:nvPicPr>
                          <p:cNvPr id="0" name="图片 3442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3701" y="3262"/>
                            <a:ext cx="144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876005" name="组合 1876004"/>
          <p:cNvGrpSpPr/>
          <p:nvPr/>
        </p:nvGrpSpPr>
        <p:grpSpPr>
          <a:xfrm>
            <a:off x="4383088" y="4693603"/>
            <a:ext cx="3346450" cy="828675"/>
            <a:chOff x="428" y="1326"/>
            <a:chExt cx="1262" cy="452"/>
          </a:xfrm>
        </p:grpSpPr>
        <p:sp>
          <p:nvSpPr>
            <p:cNvPr id="1876006" name="直接连接符 1876005"/>
            <p:cNvSpPr/>
            <p:nvPr/>
          </p:nvSpPr>
          <p:spPr>
            <a:xfrm>
              <a:off x="428" y="1557"/>
              <a:ext cx="1262" cy="0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76007" name="直接连接符 1876006"/>
            <p:cNvSpPr/>
            <p:nvPr/>
          </p:nvSpPr>
          <p:spPr>
            <a:xfrm>
              <a:off x="656" y="1359"/>
              <a:ext cx="0" cy="419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876008" name="组合 1876007"/>
            <p:cNvGrpSpPr/>
            <p:nvPr/>
          </p:nvGrpSpPr>
          <p:grpSpPr>
            <a:xfrm>
              <a:off x="480" y="1326"/>
              <a:ext cx="1107" cy="437"/>
              <a:chOff x="480" y="1326"/>
              <a:chExt cx="1107" cy="437"/>
            </a:xfrm>
          </p:grpSpPr>
          <p:graphicFrame>
            <p:nvGraphicFramePr>
              <p:cNvPr id="1876009" name="内容占位符 1876008"/>
              <p:cNvGraphicFramePr>
                <a:graphicFrameLocks noGrp="1"/>
              </p:cNvGraphicFramePr>
              <p:nvPr>
                <p:ph sz="quarter" idx="2"/>
              </p:nvPr>
            </p:nvGraphicFramePr>
            <p:xfrm>
              <a:off x="1098" y="1571"/>
              <a:ext cx="1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74" r:id="rId11" imgW="228600" imgH="304800" progId="Equation.DSMT4">
                      <p:embed/>
                    </p:oleObj>
                  </mc:Choice>
                  <mc:Fallback>
                    <p:oleObj r:id="rId11" imgW="228600" imgH="304800" progId="Equation.DSMT4">
                      <p:embed/>
                      <p:pic>
                        <p:nvPicPr>
                          <p:cNvPr id="0" name="图片 3438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1098" y="1571"/>
                            <a:ext cx="144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76010" name="文本框 1876009"/>
              <p:cNvSpPr txBox="1"/>
              <p:nvPr/>
            </p:nvSpPr>
            <p:spPr>
              <a:xfrm>
                <a:off x="480" y="1336"/>
                <a:ext cx="111" cy="2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>
                <a:spAutoFit/>
              </a:bodyPr>
              <a:lstStyle/>
              <a:p>
                <a:pPr marL="228600" indent="-228600">
                  <a:buClr>
                    <a:schemeClr val="tx1"/>
                  </a:buClr>
                  <a:buSzPct val="80000"/>
                </a:pPr>
                <a:r>
                  <a:rPr lang="en-US" altLang="zh-CN" sz="1800">
                    <a:latin typeface="宋体" panose="02010600030101010101" pitchFamily="2" charset="-122"/>
                  </a:rPr>
                  <a:t>Y</a:t>
                </a:r>
              </a:p>
            </p:txBody>
          </p:sp>
          <p:sp>
            <p:nvSpPr>
              <p:cNvPr id="1876011" name="文本框 1876010"/>
              <p:cNvSpPr txBox="1"/>
              <p:nvPr/>
            </p:nvSpPr>
            <p:spPr>
              <a:xfrm>
                <a:off x="732" y="1334"/>
                <a:ext cx="155" cy="2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>
                <a:spAutoFit/>
              </a:bodyPr>
              <a:lstStyle/>
              <a:p>
                <a:pPr marL="228600" indent="-228600">
                  <a:buClr>
                    <a:schemeClr val="tx1"/>
                  </a:buClr>
                  <a:buSzPct val="80000"/>
                </a:pPr>
                <a:r>
                  <a:rPr lang="en-US" altLang="zh-CN" sz="1800">
                    <a:latin typeface="宋体" panose="02010600030101010101" pitchFamily="2" charset="-122"/>
                  </a:rPr>
                  <a:t>-2</a:t>
                </a:r>
              </a:p>
            </p:txBody>
          </p:sp>
          <p:sp>
            <p:nvSpPr>
              <p:cNvPr id="1876012" name="文本框 1876011"/>
              <p:cNvSpPr txBox="1"/>
              <p:nvPr/>
            </p:nvSpPr>
            <p:spPr>
              <a:xfrm>
                <a:off x="1423" y="1328"/>
                <a:ext cx="111" cy="2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>
                <a:spAutoFit/>
              </a:bodyPr>
              <a:lstStyle/>
              <a:p>
                <a:pPr marL="228600" indent="-228600">
                  <a:buClr>
                    <a:schemeClr val="tx1"/>
                  </a:buClr>
                  <a:buSzPct val="80000"/>
                </a:pPr>
                <a:r>
                  <a:rPr lang="en-US" altLang="zh-CN" sz="1800">
                    <a:latin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876013" name="文本框 1876012"/>
              <p:cNvSpPr txBox="1"/>
              <p:nvPr/>
            </p:nvSpPr>
            <p:spPr>
              <a:xfrm>
                <a:off x="1081" y="1326"/>
                <a:ext cx="112" cy="2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>
                <a:spAutoFit/>
              </a:bodyPr>
              <a:lstStyle/>
              <a:p>
                <a:pPr marL="228600" indent="-228600">
                  <a:buClr>
                    <a:schemeClr val="tx1"/>
                  </a:buClr>
                  <a:buSzPct val="80000"/>
                </a:pPr>
                <a:r>
                  <a:rPr lang="en-US" altLang="zh-CN" sz="1800">
                    <a:latin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876014" name="文本框 1876013"/>
              <p:cNvSpPr txBox="1"/>
              <p:nvPr/>
            </p:nvSpPr>
            <p:spPr>
              <a:xfrm>
                <a:off x="484" y="1501"/>
                <a:ext cx="112" cy="2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>
                <a:spAutoFit/>
              </a:bodyPr>
              <a:lstStyle/>
              <a:p>
                <a:pPr marL="228600" indent="-228600">
                  <a:buClr>
                    <a:schemeClr val="tx1"/>
                  </a:buClr>
                  <a:buSzPct val="80000"/>
                </a:pPr>
                <a:r>
                  <a:rPr lang="en-US" altLang="zh-CN" sz="1800">
                    <a:latin typeface="宋体" panose="02010600030101010101" pitchFamily="2" charset="-122"/>
                  </a:rPr>
                  <a:t>p</a:t>
                </a:r>
              </a:p>
            </p:txBody>
          </p:sp>
          <p:graphicFrame>
            <p:nvGraphicFramePr>
              <p:cNvPr id="1876015" name="内容占位符 1876014"/>
              <p:cNvGraphicFramePr>
                <a:graphicFrameLocks noGrp="1"/>
              </p:cNvGraphicFramePr>
              <p:nvPr>
                <p:ph sz="quarter" idx="3"/>
              </p:nvPr>
            </p:nvGraphicFramePr>
            <p:xfrm>
              <a:off x="1443" y="1562"/>
              <a:ext cx="1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75" r:id="rId12" imgW="228600" imgH="304800" progId="Equation.DSMT4">
                      <p:embed/>
                    </p:oleObj>
                  </mc:Choice>
                  <mc:Fallback>
                    <p:oleObj r:id="rId12" imgW="228600" imgH="304800" progId="Equation.DSMT4">
                      <p:embed/>
                      <p:pic>
                        <p:nvPicPr>
                          <p:cNvPr id="0" name="图片 3440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1443" y="1562"/>
                            <a:ext cx="144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76016" name="对象 1876015"/>
              <p:cNvGraphicFramePr/>
              <p:nvPr/>
            </p:nvGraphicFramePr>
            <p:xfrm>
              <a:off x="837" y="1569"/>
              <a:ext cx="1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76" r:id="rId13" imgW="228600" imgH="304800" progId="Equation.DSMT4">
                      <p:embed/>
                    </p:oleObj>
                  </mc:Choice>
                  <mc:Fallback>
                    <p:oleObj r:id="rId13" imgW="228600" imgH="304800" progId="Equation.DSMT4">
                      <p:embed/>
                      <p:pic>
                        <p:nvPicPr>
                          <p:cNvPr id="0" name="图片 3441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837" y="1569"/>
                            <a:ext cx="144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876020" name="矩形 1876019"/>
          <p:cNvSpPr/>
          <p:nvPr/>
        </p:nvSpPr>
        <p:spPr>
          <a:xfrm>
            <a:off x="2872105" y="2639695"/>
            <a:ext cx="7086600" cy="20542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latinLnBrk="1">
              <a:buClr>
                <a:srgbClr val="5E5D2F"/>
              </a:buClr>
            </a:pPr>
            <a:r>
              <a:rPr lang="en-US" altLang="zh-CN" sz="2800" dirty="0">
                <a:solidFill>
                  <a:srgbClr val="5E5D2F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800" dirty="0">
                <a:solidFill>
                  <a:srgbClr val="5E5D2F"/>
                </a:solidFill>
                <a:latin typeface="宋体" panose="02010600030101010101" pitchFamily="2" charset="-122"/>
              </a:rPr>
              <a:t>解：</a:t>
            </a:r>
            <a:r>
              <a:rPr lang="en-US" altLang="zh-CN" sz="2800" dirty="0">
                <a:solidFill>
                  <a:srgbClr val="5E5D2F"/>
                </a:solidFill>
                <a:latin typeface="宋体" panose="02010600030101010101" pitchFamily="2" charset="-122"/>
              </a:rPr>
              <a:t>Y</a:t>
            </a:r>
            <a:r>
              <a:rPr lang="zh-CN" altLang="en-US" sz="2800" dirty="0">
                <a:solidFill>
                  <a:srgbClr val="5E5D2F"/>
                </a:solidFill>
                <a:latin typeface="宋体" panose="02010600030101010101" pitchFamily="2" charset="-122"/>
              </a:rPr>
              <a:t>的可能取值为</a:t>
            </a:r>
            <a:r>
              <a:rPr lang="en-US" altLang="zh-CN" sz="2800">
                <a:solidFill>
                  <a:srgbClr val="5E5D2F"/>
                </a:solidFill>
                <a:latin typeface="宋体" panose="02010600030101010101" pitchFamily="2" charset="-122"/>
              </a:rPr>
              <a:t>-2,0,2</a:t>
            </a:r>
          </a:p>
          <a:p>
            <a:pPr marL="342900" indent="-342900" latinLnBrk="1">
              <a:buClr>
                <a:schemeClr val="bg1"/>
              </a:buClr>
            </a:pPr>
            <a:r>
              <a:rPr lang="en-US" altLang="zh-CN" sz="2800" dirty="0">
                <a:solidFill>
                  <a:srgbClr val="5E5D2F"/>
                </a:solidFill>
                <a:latin typeface="宋体" panose="02010600030101010101" pitchFamily="2" charset="-122"/>
              </a:rPr>
              <a:t>	    Z</a:t>
            </a:r>
            <a:r>
              <a:rPr lang="zh-CN" altLang="en-US" sz="2800" dirty="0">
                <a:solidFill>
                  <a:srgbClr val="5E5D2F"/>
                </a:solidFill>
                <a:latin typeface="宋体" panose="02010600030101010101" pitchFamily="2" charset="-122"/>
              </a:rPr>
              <a:t>的可能取值为</a:t>
            </a:r>
            <a:r>
              <a:rPr lang="en-US" altLang="zh-CN" sz="2800">
                <a:solidFill>
                  <a:srgbClr val="5E5D2F"/>
                </a:solidFill>
                <a:latin typeface="宋体" panose="02010600030101010101" pitchFamily="2" charset="-122"/>
              </a:rPr>
              <a:t>0,1</a:t>
            </a:r>
          </a:p>
          <a:p>
            <a:pPr marL="342900" indent="-342900" latinLnBrk="1">
              <a:buClr>
                <a:schemeClr val="bg1"/>
              </a:buClr>
            </a:pPr>
            <a:r>
              <a:rPr lang="en-US" altLang="zh-CN" sz="2800" dirty="0">
                <a:solidFill>
                  <a:srgbClr val="5E5D2F"/>
                </a:solidFill>
                <a:latin typeface="宋体" panose="02010600030101010101" pitchFamily="2" charset="-122"/>
              </a:rPr>
              <a:t>		(Y=-2)</a:t>
            </a:r>
            <a:r>
              <a:rPr lang="zh-CN" altLang="en-US" sz="2800" dirty="0">
                <a:solidFill>
                  <a:srgbClr val="5E5D2F"/>
                </a:solidFill>
                <a:latin typeface="宋体" panose="02010600030101010101" pitchFamily="2" charset="-122"/>
              </a:rPr>
              <a:t>的等价事件为</a:t>
            </a:r>
            <a:r>
              <a:rPr lang="en-US" altLang="zh-CN" sz="2800">
                <a:solidFill>
                  <a:srgbClr val="5E5D2F"/>
                </a:solidFill>
                <a:latin typeface="宋体" panose="02010600030101010101" pitchFamily="2" charset="-122"/>
              </a:rPr>
              <a:t>(X=-1)…</a:t>
            </a:r>
          </a:p>
          <a:p>
            <a:pPr marL="342900" indent="-342900" latinLnBrk="1">
              <a:buClr>
                <a:schemeClr val="bg1"/>
              </a:buClr>
            </a:pPr>
            <a:r>
              <a:rPr lang="en-US" altLang="zh-CN" sz="2800" dirty="0">
                <a:solidFill>
                  <a:srgbClr val="5E5D2F"/>
                </a:solidFill>
                <a:latin typeface="宋体" panose="02010600030101010101" pitchFamily="2" charset="-122"/>
              </a:rPr>
              <a:t>		(Z=1)</a:t>
            </a:r>
            <a:r>
              <a:rPr lang="zh-CN" altLang="en-US" sz="2800" dirty="0">
                <a:solidFill>
                  <a:srgbClr val="5E5D2F"/>
                </a:solidFill>
                <a:latin typeface="宋体" panose="02010600030101010101" pitchFamily="2" charset="-122"/>
              </a:rPr>
              <a:t>的等价事件为</a:t>
            </a:r>
            <a:r>
              <a:rPr lang="en-US" altLang="zh-CN" sz="2800">
                <a:solidFill>
                  <a:srgbClr val="5E5D2F"/>
                </a:solidFill>
                <a:latin typeface="宋体" panose="02010600030101010101" pitchFamily="2" charset="-122"/>
              </a:rPr>
              <a:t>(X=1)∪(X=-1)</a:t>
            </a:r>
          </a:p>
        </p:txBody>
      </p:sp>
      <p:sp>
        <p:nvSpPr>
          <p:cNvPr id="1876021" name="矩形 1876020"/>
          <p:cNvSpPr/>
          <p:nvPr/>
        </p:nvSpPr>
        <p:spPr>
          <a:xfrm>
            <a:off x="2872105" y="4807585"/>
            <a:ext cx="7086600" cy="6175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latinLnBrk="1">
              <a:buClr>
                <a:schemeClr val="bg1"/>
              </a:buClr>
            </a:pPr>
            <a:r>
              <a:rPr lang="en-US" altLang="zh-CN" sz="2800" dirty="0">
                <a:solidFill>
                  <a:srgbClr val="5E5D2F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800" dirty="0">
                <a:solidFill>
                  <a:srgbClr val="5E5D2F"/>
                </a:solidFill>
                <a:latin typeface="宋体" panose="02010600030101010101" pitchFamily="2" charset="-122"/>
              </a:rPr>
              <a:t>故得：</a:t>
            </a:r>
            <a:endParaRPr lang="zh-CN" altLang="en-US" sz="2800" baseline="30000" dirty="0">
              <a:solidFill>
                <a:srgbClr val="5E5D2F"/>
              </a:solidFill>
              <a:latin typeface="宋体" panose="02010600030101010101" pitchFamily="2" charset="-122"/>
            </a:endParaRPr>
          </a:p>
        </p:txBody>
      </p:sp>
      <p:sp>
        <p:nvSpPr>
          <p:cNvPr id="34" name="文本框 4"/>
          <p:cNvSpPr txBox="1"/>
          <p:nvPr/>
        </p:nvSpPr>
        <p:spPr>
          <a:xfrm rot="20615195">
            <a:off x="47530" y="444263"/>
            <a:ext cx="3747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 dirty="0">
                <a:sym typeface="+mn-ea"/>
              </a:rPr>
              <a:t>随机变量的函数分布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6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6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7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7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87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87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6020" grpId="0"/>
      <p:bldP spid="187602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45845"/>
            <a:ext cx="10330815" cy="532130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altLang="en-US" sz="3200" dirty="0" smtClean="0"/>
              <a:t>随机变量的概念</a:t>
            </a:r>
            <a:endParaRPr lang="en-US" altLang="zh-CN" sz="3200" dirty="0" smtClean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altLang="en-US" sz="3200" dirty="0"/>
              <a:t>离散</a:t>
            </a:r>
            <a:r>
              <a:rPr lang="zh-CN" altLang="en-US" sz="3200" dirty="0" smtClean="0"/>
              <a:t>型随机变量</a:t>
            </a:r>
            <a:endParaRPr lang="en-US" altLang="zh-CN" sz="3200" dirty="0" smtClean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altLang="en-US" sz="3200" dirty="0" smtClean="0"/>
              <a:t>随机变量的分布函数</a:t>
            </a:r>
            <a:endParaRPr lang="en-US" altLang="zh-CN" sz="3200" dirty="0" smtClean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altLang="en-US" sz="3200" dirty="0" smtClean="0"/>
              <a:t>连续型随机变量</a:t>
            </a:r>
            <a:endParaRPr lang="en-US" altLang="zh-CN" sz="3200" dirty="0" smtClean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altLang="en-US" sz="3200" dirty="0" smtClean="0"/>
              <a:t>随机变量的函数分布</a:t>
            </a:r>
            <a:endParaRPr lang="en-US" altLang="zh-CN" sz="3200" dirty="0" smtClean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zh-CN" altLang="en-US" sz="3200" dirty="0"/>
              <a:t>作业</a:t>
            </a:r>
            <a:endParaRPr sz="3200" dirty="0"/>
          </a:p>
        </p:txBody>
      </p:sp>
      <p:sp>
        <p:nvSpPr>
          <p:cNvPr id="3" name="文本框 4"/>
          <p:cNvSpPr txBox="1"/>
          <p:nvPr/>
        </p:nvSpPr>
        <p:spPr>
          <a:xfrm rot="20615195">
            <a:off x="849327" y="443658"/>
            <a:ext cx="2144175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 altLang="en-US" dirty="0" smtClean="0">
                <a:sym typeface="+mn-ea"/>
              </a:rPr>
              <a:t>总结及作业</a:t>
            </a:r>
            <a:endParaRPr lang="zh-CN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7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46480"/>
            <a:ext cx="10330815" cy="533908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随机变量</a:t>
            </a:r>
          </a:p>
        </p:txBody>
      </p:sp>
      <p:sp>
        <p:nvSpPr>
          <p:cNvPr id="2332674" name="文本框 2332673"/>
          <p:cNvSpPr txBox="1"/>
          <p:nvPr/>
        </p:nvSpPr>
        <p:spPr>
          <a:xfrm>
            <a:off x="2003425" y="1156970"/>
            <a:ext cx="8820150" cy="5302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</a:pPr>
            <a:endParaRPr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32675" name="文本框 2332674"/>
          <p:cNvSpPr txBox="1"/>
          <p:nvPr/>
        </p:nvSpPr>
        <p:spPr>
          <a:xfrm>
            <a:off x="2363788" y="1203008"/>
            <a:ext cx="7848600" cy="53403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与之对应。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我们把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称为定义在这个试验上的随机变量。</a:t>
            </a:r>
          </a:p>
        </p:txBody>
      </p:sp>
      <p:sp>
        <p:nvSpPr>
          <p:cNvPr id="2332676" name="矩形 2332675"/>
          <p:cNvSpPr/>
          <p:nvPr/>
        </p:nvSpPr>
        <p:spPr>
          <a:xfrm>
            <a:off x="2435225" y="1949133"/>
            <a:ext cx="6119813" cy="6048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 dirty="0">
                <a:solidFill>
                  <a:srgbClr val="0E0B08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：掷一枚骰子，观察出现的点数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2332677" name="文本框 2332676"/>
          <p:cNvSpPr txBox="1"/>
          <p:nvPr/>
        </p:nvSpPr>
        <p:spPr>
          <a:xfrm>
            <a:off x="3227388" y="2596833"/>
            <a:ext cx="5040312" cy="6048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bg2"/>
              </a:buClr>
              <a:buFont typeface="Monotype Sorts" pitchFamily="2" charset="2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令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X=“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正面出现的点数”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32678" name="文本框 2332677"/>
          <p:cNvSpPr txBox="1"/>
          <p:nvPr/>
        </p:nvSpPr>
        <p:spPr>
          <a:xfrm>
            <a:off x="2147888" y="3388995"/>
            <a:ext cx="8066087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：某产品的使用寿命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X,X&gt;=0.</a:t>
            </a:r>
          </a:p>
        </p:txBody>
      </p:sp>
      <p:graphicFrame>
        <p:nvGraphicFramePr>
          <p:cNvPr id="2332679" name="对象 2332678"/>
          <p:cNvGraphicFramePr/>
          <p:nvPr/>
        </p:nvGraphicFramePr>
        <p:xfrm>
          <a:off x="3730625" y="4973320"/>
          <a:ext cx="24479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3" imgW="1117600" imgH="469900" progId="Equation.3">
                  <p:embed/>
                </p:oleObj>
              </mc:Choice>
              <mc:Fallback>
                <p:oleObj r:id="rId3" imgW="1117600" imgH="469900" progId="Equation.3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0625" y="4973320"/>
                        <a:ext cx="2447925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2680" name="文本框 2332679"/>
          <p:cNvSpPr txBox="1"/>
          <p:nvPr/>
        </p:nvSpPr>
        <p:spPr>
          <a:xfrm>
            <a:off x="2363788" y="4036695"/>
            <a:ext cx="8066087" cy="9461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：掷一枚质地均匀的硬币，观察正反面出现的情况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32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3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332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32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32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32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332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332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3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2676" grpId="0"/>
      <p:bldP spid="2332677" grpId="0"/>
      <p:bldP spid="2332678" grpId="0"/>
      <p:bldP spid="23326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57275"/>
            <a:ext cx="10330815" cy="523303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随机变量</a:t>
            </a:r>
          </a:p>
        </p:txBody>
      </p:sp>
      <p:sp>
        <p:nvSpPr>
          <p:cNvPr id="2333698" name="文本框 2333697"/>
          <p:cNvSpPr txBox="1"/>
          <p:nvPr/>
        </p:nvSpPr>
        <p:spPr>
          <a:xfrm>
            <a:off x="1656080" y="1167130"/>
            <a:ext cx="8820150" cy="5302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</a:pPr>
            <a:endParaRPr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33699" name="矩形 2333698"/>
          <p:cNvSpPr/>
          <p:nvPr/>
        </p:nvSpPr>
        <p:spPr>
          <a:xfrm>
            <a:off x="1871980" y="1525905"/>
            <a:ext cx="8064500" cy="16303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 dirty="0">
                <a:solidFill>
                  <a:srgbClr val="0E0B08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rgbClr val="0E0B08"/>
                </a:solidFill>
                <a:latin typeface="Times New Roman" panose="02020603050405020304" pitchFamily="18" charset="0"/>
              </a:rPr>
              <a:t>一般地，对每一个随机试验，我们都可以引入一个变量</a:t>
            </a:r>
            <a:r>
              <a:rPr lang="en-US" altLang="zh-CN" sz="2800" b="1" dirty="0">
                <a:solidFill>
                  <a:srgbClr val="0E0B08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E0B08"/>
                </a:solidFill>
                <a:latin typeface="Times New Roman" panose="02020603050405020304" pitchFamily="18" charset="0"/>
              </a:rPr>
              <a:t>，使得试验的每一个样本点都有一个</a:t>
            </a:r>
            <a:r>
              <a:rPr lang="en-US" altLang="zh-CN" sz="2800" b="1" dirty="0">
                <a:solidFill>
                  <a:srgbClr val="0E0B08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E0B08"/>
                </a:solidFill>
                <a:latin typeface="Times New Roman" panose="02020603050405020304" pitchFamily="18" charset="0"/>
              </a:rPr>
              <a:t>的取值</a:t>
            </a:r>
            <a:r>
              <a:rPr lang="en-US" altLang="zh-CN" sz="2800" b="1" err="1">
                <a:solidFill>
                  <a:srgbClr val="0E0B08"/>
                </a:solidFill>
                <a:latin typeface="Times New Roman" panose="02020603050405020304" pitchFamily="18" charset="0"/>
              </a:rPr>
              <a:t>X(e</a:t>
            </a:r>
            <a:r>
              <a:rPr lang="en-US" altLang="zh-CN" sz="2800" b="1" dirty="0">
                <a:solidFill>
                  <a:srgbClr val="0E0B08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E0B08"/>
                </a:solidFill>
                <a:latin typeface="Times New Roman" panose="02020603050405020304" pitchFamily="18" charset="0"/>
              </a:rPr>
              <a:t>与之对应，这样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就得到随机变量的概念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333700" name="文本框 2333699"/>
          <p:cNvSpPr txBox="1"/>
          <p:nvPr/>
        </p:nvSpPr>
        <p:spPr>
          <a:xfrm>
            <a:off x="1943418" y="3183255"/>
            <a:ext cx="5040312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 dirty="0">
                <a:solidFill>
                  <a:srgbClr val="F94A3D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F94A3D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、随机变量的定义</a:t>
            </a:r>
            <a:r>
              <a:rPr lang="en-US" altLang="zh-CN" sz="2800" b="1">
                <a:solidFill>
                  <a:srgbClr val="F94A3D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333701" name="文本框 2333700"/>
          <p:cNvSpPr txBox="1"/>
          <p:nvPr/>
        </p:nvSpPr>
        <p:spPr>
          <a:xfrm>
            <a:off x="1943418" y="3830955"/>
            <a:ext cx="8066087" cy="18002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是一个随机试验，其样本空间为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S={e}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，在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上引入一个变量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，如果对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中每一个样本点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，都有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一个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的取值</a:t>
            </a:r>
            <a:r>
              <a:rPr lang="en-US" altLang="zh-CN" sz="2800" b="1" err="1">
                <a:solidFill>
                  <a:schemeClr val="tx1"/>
                </a:solidFill>
                <a:latin typeface="Times New Roman" panose="02020603050405020304" pitchFamily="18" charset="0"/>
              </a:rPr>
              <a:t>X(e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与之对应，我们就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称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为定义在随机试验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E的一个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随机变量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. 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3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3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3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33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3700" grpId="0"/>
      <p:bldP spid="23337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27430"/>
            <a:ext cx="10330815" cy="5358765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随机变量</a:t>
            </a:r>
          </a:p>
        </p:txBody>
      </p:sp>
      <p:sp>
        <p:nvSpPr>
          <p:cNvPr id="2334722" name="矩形 2334721"/>
          <p:cNvSpPr/>
          <p:nvPr/>
        </p:nvSpPr>
        <p:spPr>
          <a:xfrm>
            <a:off x="2173605" y="2242820"/>
            <a:ext cx="8135938" cy="17589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rgbClr val="4E3CFA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4E3CFA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4E3CFA"/>
                </a:solidFill>
                <a:latin typeface="Times New Roman" panose="02020603050405020304" pitchFamily="18" charset="0"/>
              </a:rPr>
              <a:t>）引入随机变量的目的：</a:t>
            </a:r>
          </a:p>
          <a:p>
            <a:pPr>
              <a:lnSpc>
                <a:spcPct val="130000"/>
              </a:lnSpc>
              <a:spcBef>
                <a:spcPct val="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用随机变量的取值范围表示随机事件，利用高等数学的工具研究随机现象。</a:t>
            </a:r>
          </a:p>
        </p:txBody>
      </p:sp>
      <p:sp>
        <p:nvSpPr>
          <p:cNvPr id="2334723" name="矩形 2334722"/>
          <p:cNvSpPr/>
          <p:nvPr/>
        </p:nvSpPr>
        <p:spPr>
          <a:xfrm>
            <a:off x="3037205" y="5057458"/>
            <a:ext cx="6264275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>
                <a:schemeClr val="bg1"/>
              </a:buClr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事件“正面至少出现一次”可表示为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:“X≥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</a:p>
        </p:txBody>
      </p:sp>
      <p:sp>
        <p:nvSpPr>
          <p:cNvPr id="2334724" name="文本框 2334723"/>
          <p:cNvSpPr txBox="1"/>
          <p:nvPr/>
        </p:nvSpPr>
        <p:spPr>
          <a:xfrm>
            <a:off x="2318068" y="1049020"/>
            <a:ext cx="5472112" cy="6477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Clr>
                <a:schemeClr val="bg1"/>
              </a:buClr>
            </a:pPr>
            <a:r>
              <a:rPr lang="en-US" altLang="zh-CN" sz="2800" b="1" dirty="0">
                <a:solidFill>
                  <a:srgbClr val="F94A3D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F94A3D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rgbClr val="F94A3D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随机变量的说明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34725" name="文本框 2334724"/>
          <p:cNvSpPr txBox="1"/>
          <p:nvPr/>
        </p:nvSpPr>
        <p:spPr>
          <a:xfrm>
            <a:off x="2102168" y="1625283"/>
            <a:ext cx="8353425" cy="6477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rgbClr val="4E3CFA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4E3CFA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4E3CFA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rgbClr val="4E3CFA"/>
                </a:solidFill>
                <a:latin typeface="Times New Roman" panose="02020603050405020304" pitchFamily="18" charset="0"/>
              </a:rPr>
              <a:t>随机变量的表示：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常用字母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X,Y,Z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….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表示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; 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34726" name="文本框 2334725"/>
          <p:cNvSpPr txBox="1"/>
          <p:nvPr/>
        </p:nvSpPr>
        <p:spPr>
          <a:xfrm>
            <a:off x="2252736" y="4428062"/>
            <a:ext cx="6624638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>
                <a:schemeClr val="bg1"/>
              </a:buClr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例如：上例中，事件“正面出现两次”可表示为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34727" name="文本框 2334726"/>
          <p:cNvSpPr txBox="1"/>
          <p:nvPr/>
        </p:nvSpPr>
        <p:spPr>
          <a:xfrm>
            <a:off x="3181668" y="5705158"/>
            <a:ext cx="59055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>
                <a:schemeClr val="bg1"/>
              </a:buClr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“0&lt;X≤2”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表示事件“正面至少出现一次”。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34728" name="矩形 2334727"/>
          <p:cNvSpPr/>
          <p:nvPr/>
        </p:nvSpPr>
        <p:spPr>
          <a:xfrm>
            <a:off x="6959257" y="4464289"/>
            <a:ext cx="1117614" cy="36933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0"/>
              </a:spcBef>
              <a:buClr>
                <a:schemeClr val="bg1"/>
              </a:buClr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“X=2”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34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34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334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34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34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34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334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334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334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334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334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334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22" grpId="0"/>
      <p:bldP spid="2334723" grpId="0"/>
      <p:bldP spid="2334725" grpId="0"/>
      <p:bldP spid="2334726" grpId="0"/>
      <p:bldP spid="2334727" grpId="0"/>
      <p:bldP spid="23347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85215"/>
            <a:ext cx="10330815" cy="527177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随机变量</a:t>
            </a:r>
          </a:p>
        </p:txBody>
      </p:sp>
      <p:sp>
        <p:nvSpPr>
          <p:cNvPr id="2335746" name="文本框 2335745"/>
          <p:cNvSpPr txBox="1"/>
          <p:nvPr/>
        </p:nvSpPr>
        <p:spPr>
          <a:xfrm>
            <a:off x="3159760" y="3999865"/>
            <a:ext cx="7162800" cy="33718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endParaRPr sz="16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35747" name="文本框 2335746"/>
          <p:cNvSpPr txBox="1"/>
          <p:nvPr/>
        </p:nvSpPr>
        <p:spPr>
          <a:xfrm>
            <a:off x="2531110" y="3644265"/>
            <a:ext cx="7848600" cy="7366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例如：上例中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P(X=2)=1/4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  </a:t>
            </a:r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rPr>
              <a:t>P(X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≥</a:t>
            </a: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１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)=3/4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</a:p>
          <a:p>
            <a:pPr>
              <a:lnSpc>
                <a:spcPct val="85000"/>
              </a:lnSpc>
              <a:spcBef>
                <a:spcPct val="50000"/>
              </a:spcBef>
              <a:buClr>
                <a:schemeClr val="bg1"/>
              </a:buClr>
            </a:pPr>
            <a:r>
              <a:rPr lang="zh-CN" altLang="en-US" sz="16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</a:t>
            </a:r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rPr>
              <a:t>P(0&lt;X </a:t>
            </a:r>
            <a:r>
              <a:rPr lang="en-US" altLang="zh-CN" sz="1600" b="1">
                <a:solidFill>
                  <a:schemeClr val="tx1"/>
                </a:solidFill>
                <a:latin typeface="宋体" panose="02010600030101010101" pitchFamily="2" charset="-122"/>
              </a:rPr>
              <a:t>≤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2)=3/4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</a:p>
        </p:txBody>
      </p:sp>
      <p:sp>
        <p:nvSpPr>
          <p:cNvPr id="2335748" name="文本框 2335747"/>
          <p:cNvSpPr txBox="1"/>
          <p:nvPr/>
        </p:nvSpPr>
        <p:spPr>
          <a:xfrm>
            <a:off x="2459673" y="2996565"/>
            <a:ext cx="7272337" cy="40449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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随机变量的取值具有一定的概率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2335749" name="文本框 2335748"/>
          <p:cNvSpPr txBox="1"/>
          <p:nvPr/>
        </p:nvSpPr>
        <p:spPr>
          <a:xfrm>
            <a:off x="2386648" y="4723765"/>
            <a:ext cx="3457575" cy="4603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>
                <a:schemeClr val="bg1"/>
              </a:buClr>
            </a:pPr>
            <a:r>
              <a:rPr lang="en-US" altLang="zh-CN" sz="2400" b="1" dirty="0">
                <a:solidFill>
                  <a:srgbClr val="4E3CFA"/>
                </a:solidFill>
                <a:latin typeface="Times New Roman" panose="02020603050405020304" pitchFamily="18" charset="0"/>
              </a:rPr>
              <a:t>(4)</a:t>
            </a:r>
            <a:r>
              <a:rPr lang="zh-CN" altLang="en-US" sz="2400" b="1" dirty="0">
                <a:solidFill>
                  <a:srgbClr val="4E3CFA"/>
                </a:solidFill>
                <a:latin typeface="Times New Roman" panose="02020603050405020304" pitchFamily="18" charset="0"/>
              </a:rPr>
              <a:t>随机变量的类型：</a:t>
            </a:r>
          </a:p>
        </p:txBody>
      </p:sp>
      <p:sp>
        <p:nvSpPr>
          <p:cNvPr id="2335750" name="文本框 2335749"/>
          <p:cNvSpPr txBox="1"/>
          <p:nvPr/>
        </p:nvSpPr>
        <p:spPr>
          <a:xfrm>
            <a:off x="2170748" y="5228590"/>
            <a:ext cx="7775575" cy="97726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这两种类型的随机变量因其取值方式的不同各有特点，学习时注意它们各自的特点及描述方式的不同。</a:t>
            </a:r>
          </a:p>
        </p:txBody>
      </p:sp>
      <p:sp>
        <p:nvSpPr>
          <p:cNvPr id="2335751" name="矩形 2335750"/>
          <p:cNvSpPr/>
          <p:nvPr/>
        </p:nvSpPr>
        <p:spPr>
          <a:xfrm>
            <a:off x="2459673" y="1555115"/>
            <a:ext cx="7813675" cy="105029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Clr>
                <a:schemeClr val="bg1"/>
              </a:buClr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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具有随机性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在一次试验之前不知道它取哪一个值，但事先知道它全部可能的取值。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</a:p>
        </p:txBody>
      </p:sp>
      <p:sp>
        <p:nvSpPr>
          <p:cNvPr id="2335752" name="矩形 2335751"/>
          <p:cNvSpPr/>
          <p:nvPr/>
        </p:nvSpPr>
        <p:spPr>
          <a:xfrm>
            <a:off x="2027873" y="1051878"/>
            <a:ext cx="318008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rgbClr val="4E3CFA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4E3CFA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4E3CFA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rgbClr val="4E3CFA"/>
                </a:solidFill>
                <a:latin typeface="Times New Roman" panose="02020603050405020304" pitchFamily="18" charset="0"/>
              </a:rPr>
              <a:t>随机变量的特点</a:t>
            </a:r>
            <a:r>
              <a:rPr lang="en-US" altLang="zh-CN" sz="2400" b="1">
                <a:solidFill>
                  <a:srgbClr val="4E3CFA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335753" name="矩形 2335752"/>
          <p:cNvSpPr/>
          <p:nvPr/>
        </p:nvSpPr>
        <p:spPr>
          <a:xfrm>
            <a:off x="5699760" y="4671378"/>
            <a:ext cx="373888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离散型与连续型随机变量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35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35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335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35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35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35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335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335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335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335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335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335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747" grpId="0"/>
      <p:bldP spid="2335748" grpId="0"/>
      <p:bldP spid="2335749" grpId="0"/>
      <p:bldP spid="2335750" grpId="0"/>
      <p:bldP spid="2335751" grpId="0"/>
      <p:bldP spid="23357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400" y="1017270"/>
            <a:ext cx="10330815" cy="5330190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sz="180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157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pPr algn="l"/>
            <a:r>
              <a:rPr lang="zh-CN">
                <a:sym typeface="+mn-ea"/>
              </a:rPr>
              <a:t>随机变量</a:t>
            </a:r>
          </a:p>
        </p:txBody>
      </p:sp>
      <p:sp>
        <p:nvSpPr>
          <p:cNvPr id="2336770" name="矩形 2336769"/>
          <p:cNvSpPr/>
          <p:nvPr/>
        </p:nvSpPr>
        <p:spPr>
          <a:xfrm>
            <a:off x="1752600" y="1003935"/>
            <a:ext cx="8351838" cy="15255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112000"/>
              </a:lnSpc>
              <a:spcBef>
                <a:spcPct val="0"/>
              </a:spcBef>
              <a:buClr>
                <a:schemeClr val="bg1"/>
              </a:buClr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用随机变量的取值表示随机事件）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一报童卖报，每份报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0.50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元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其成本为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0.30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元。  报馆每天给报童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1000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份报纸，并规定卖不出的报纸不得退回。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336771" name="图片 2336770" descr="NEWSDEL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5" y="3020060"/>
            <a:ext cx="1168400" cy="1800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36772" name="矩形 2336771"/>
          <p:cNvSpPr/>
          <p:nvPr/>
        </p:nvSpPr>
        <p:spPr>
          <a:xfrm>
            <a:off x="1968500" y="4101148"/>
            <a:ext cx="2160588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解：分析</a:t>
            </a:r>
          </a:p>
        </p:txBody>
      </p:sp>
      <p:grpSp>
        <p:nvGrpSpPr>
          <p:cNvPr id="2336773" name="组合 2336772"/>
          <p:cNvGrpSpPr/>
          <p:nvPr/>
        </p:nvGrpSpPr>
        <p:grpSpPr>
          <a:xfrm>
            <a:off x="1824038" y="4677410"/>
            <a:ext cx="7327900" cy="579438"/>
            <a:chOff x="576" y="2400"/>
            <a:chExt cx="4616" cy="365"/>
          </a:xfrm>
        </p:grpSpPr>
        <p:sp>
          <p:nvSpPr>
            <p:cNvPr id="2336774" name="矩形 2336773"/>
            <p:cNvSpPr/>
            <p:nvPr/>
          </p:nvSpPr>
          <p:spPr>
            <a:xfrm>
              <a:off x="576" y="2400"/>
              <a:ext cx="461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spcBef>
                  <a:spcPct val="0"/>
                </a:spcBef>
                <a:buClr>
                  <a:schemeClr val="bg1"/>
                </a:buClr>
              </a:pPr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{</a:t>
              </a:r>
              <a:r>
                <a: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报童赔钱</a:t>
              </a:r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}        {</a:t>
              </a:r>
              <a:r>
                <a: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卖出报纸的钱不够成本</a:t>
              </a:r>
              <a:r>
                <a:rPr lang="en-US" altLang="zh-CN" sz="32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2336775" name="左右箭头 2336774"/>
            <p:cNvSpPr/>
            <p:nvPr/>
          </p:nvSpPr>
          <p:spPr>
            <a:xfrm>
              <a:off x="1872" y="2544"/>
              <a:ext cx="480" cy="96"/>
            </a:xfrm>
            <a:prstGeom prst="leftRight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36776" name="矩形 2336775"/>
          <p:cNvSpPr/>
          <p:nvPr/>
        </p:nvSpPr>
        <p:spPr>
          <a:xfrm>
            <a:off x="1897063" y="5256848"/>
            <a:ext cx="6580187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0"/>
              </a:spcBef>
              <a:buClr>
                <a:schemeClr val="bg1"/>
              </a:buClr>
            </a:pP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当 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0.50 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&lt;1000× 0.3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时，报童赔钱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.  </a:t>
            </a:r>
          </a:p>
        </p:txBody>
      </p:sp>
      <p:sp>
        <p:nvSpPr>
          <p:cNvPr id="2336778" name="矩形 2336777"/>
          <p:cNvSpPr/>
          <p:nvPr/>
        </p:nvSpPr>
        <p:spPr>
          <a:xfrm>
            <a:off x="1916430" y="5828665"/>
            <a:ext cx="4958080" cy="579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0"/>
              </a:spcBef>
              <a:buClr>
                <a:schemeClr val="bg1"/>
              </a:buClr>
            </a:pP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故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{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报童赔钱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}        {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    600}</a:t>
            </a:r>
          </a:p>
        </p:txBody>
      </p:sp>
      <p:sp>
        <p:nvSpPr>
          <p:cNvPr id="2336781" name="文本框 2336780"/>
          <p:cNvSpPr txBox="1"/>
          <p:nvPr/>
        </p:nvSpPr>
        <p:spPr>
          <a:xfrm>
            <a:off x="1897063" y="2443798"/>
            <a:ext cx="6588125" cy="16303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Clr>
                <a:schemeClr val="bg1"/>
              </a:buClr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令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X=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报童每天卖出的报纸份数”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试将“报童赔钱”这一事件用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的取值表示出来。</a:t>
            </a:r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27855" y="5908675"/>
          <a:ext cx="621665" cy="438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r:id="rId4" imgW="215900" imgH="152400" progId="Equation.KSEE3">
                  <p:embed/>
                </p:oleObj>
              </mc:Choice>
              <mc:Fallback>
                <p:oleObj r:id="rId4" imgW="215900" imgH="152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27855" y="5908675"/>
                        <a:ext cx="621665" cy="438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5542915" y="5863590"/>
          <a:ext cx="468630" cy="54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r:id="rId6" imgW="349250" imgH="439420" progId="Equation.KSEE3">
                  <p:embed/>
                </p:oleObj>
              </mc:Choice>
              <mc:Fallback>
                <p:oleObj r:id="rId6" imgW="349250" imgH="439420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42915" y="5863590"/>
                        <a:ext cx="468630" cy="544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36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36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336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36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3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3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336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336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336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336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336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336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3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6770" grpId="0"/>
      <p:bldP spid="2336772" grpId="0"/>
      <p:bldP spid="2336776" grpId="0"/>
      <p:bldP spid="2336778" grpId="0"/>
      <p:bldP spid="2336781" grpId="0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1892</Words>
  <Application>Microsoft Office PowerPoint</Application>
  <PresentationFormat>宽屏</PresentationFormat>
  <Paragraphs>286</Paragraphs>
  <Slides>49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49</vt:i4>
      </vt:variant>
    </vt:vector>
  </HeadingPairs>
  <TitlesOfParts>
    <vt:vector size="71" baseType="lpstr">
      <vt:lpstr>Monotype Sorts</vt:lpstr>
      <vt:lpstr>DengXian</vt:lpstr>
      <vt:lpstr>DengXian Light</vt:lpstr>
      <vt:lpstr>仿宋_GB2312</vt:lpstr>
      <vt:lpstr>黑体</vt:lpstr>
      <vt:lpstr>华文琥珀</vt:lpstr>
      <vt:lpstr>楷体_GB2312</vt:lpstr>
      <vt:lpstr>宋体</vt:lpstr>
      <vt:lpstr>文鼎CS行楷</vt:lpstr>
      <vt:lpstr>-쉬리M</vt:lpstr>
      <vt:lpstr>Arial</vt:lpstr>
      <vt:lpstr>Monotype Corsiva</vt:lpstr>
      <vt:lpstr>MT Extra</vt:lpstr>
      <vt:lpstr>Symbol</vt:lpstr>
      <vt:lpstr>Tahoma</vt:lpstr>
      <vt:lpstr>Times New Roman</vt:lpstr>
      <vt:lpstr>Wingdings</vt:lpstr>
      <vt:lpstr>自定义设计方案</vt:lpstr>
      <vt:lpstr>Microsoft 公式 3.0</vt:lpstr>
      <vt:lpstr>Equation.DSMT4</vt:lpstr>
      <vt:lpstr>WPS 公式 3.0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h77</cp:lastModifiedBy>
  <cp:revision>97</cp:revision>
  <dcterms:created xsi:type="dcterms:W3CDTF">2017-09-02T13:34:00Z</dcterms:created>
  <dcterms:modified xsi:type="dcterms:W3CDTF">2018-06-04T06:18:27Z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