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2"/>
  </p:notes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14" r:id="rId50"/>
    <p:sldId id="258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E"/>
    <a:srgbClr val="FFFC00"/>
    <a:srgbClr val="F5F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46"/>
  </p:normalViewPr>
  <p:slideViewPr>
    <p:cSldViewPr snapToGrid="0" snapToObjects="1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image" Target="../media/image7.wmf"/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12" Type="http://schemas.openxmlformats.org/officeDocument/2006/relationships/image" Target="../media/image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11" Type="http://schemas.openxmlformats.org/officeDocument/2006/relationships/image" Target="../media/image73.wmf"/><Relationship Id="rId5" Type="http://schemas.openxmlformats.org/officeDocument/2006/relationships/image" Target="../media/image67.wmf"/><Relationship Id="rId15" Type="http://schemas.openxmlformats.org/officeDocument/2006/relationships/image" Target="../media/image75.wmf"/><Relationship Id="rId10" Type="http://schemas.openxmlformats.org/officeDocument/2006/relationships/image" Target="../media/image72.wmf"/><Relationship Id="rId4" Type="http://schemas.openxmlformats.org/officeDocument/2006/relationships/image" Target="../media/image66.wmf"/><Relationship Id="rId9" Type="http://schemas.openxmlformats.org/officeDocument/2006/relationships/image" Target="../media/image71.wmf"/><Relationship Id="rId14" Type="http://schemas.openxmlformats.org/officeDocument/2006/relationships/image" Target="../media/image7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Relationship Id="rId9" Type="http://schemas.openxmlformats.org/officeDocument/2006/relationships/image" Target="../media/image9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image" Target="../media/image104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12" Type="http://schemas.openxmlformats.org/officeDocument/2006/relationships/image" Target="../media/image103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11" Type="http://schemas.openxmlformats.org/officeDocument/2006/relationships/image" Target="../media/image102.wmf"/><Relationship Id="rId5" Type="http://schemas.openxmlformats.org/officeDocument/2006/relationships/image" Target="../media/image96.wmf"/><Relationship Id="rId15" Type="http://schemas.openxmlformats.org/officeDocument/2006/relationships/image" Target="../media/image106.wmf"/><Relationship Id="rId10" Type="http://schemas.openxmlformats.org/officeDocument/2006/relationships/image" Target="../media/image101.wmf"/><Relationship Id="rId4" Type="http://schemas.openxmlformats.org/officeDocument/2006/relationships/image" Target="../media/image95.wmf"/><Relationship Id="rId9" Type="http://schemas.openxmlformats.org/officeDocument/2006/relationships/image" Target="../media/image100.wmf"/><Relationship Id="rId14" Type="http://schemas.openxmlformats.org/officeDocument/2006/relationships/image" Target="../media/image10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10" Type="http://schemas.openxmlformats.org/officeDocument/2006/relationships/image" Target="../media/image116.wmf"/><Relationship Id="rId4" Type="http://schemas.openxmlformats.org/officeDocument/2006/relationships/image" Target="../media/image110.wmf"/><Relationship Id="rId9" Type="http://schemas.openxmlformats.org/officeDocument/2006/relationships/image" Target="../media/image11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10" Type="http://schemas.openxmlformats.org/officeDocument/2006/relationships/image" Target="../media/image130.wmf"/><Relationship Id="rId4" Type="http://schemas.openxmlformats.org/officeDocument/2006/relationships/image" Target="../media/image124.wmf"/><Relationship Id="rId9" Type="http://schemas.openxmlformats.org/officeDocument/2006/relationships/image" Target="../media/image12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image" Target="../media/image133.wmf"/><Relationship Id="rId7" Type="http://schemas.openxmlformats.org/officeDocument/2006/relationships/image" Target="../media/image137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4" Type="http://schemas.openxmlformats.org/officeDocument/2006/relationships/image" Target="../media/image152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6" Type="http://schemas.openxmlformats.org/officeDocument/2006/relationships/image" Target="../media/image160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69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Relationship Id="rId5" Type="http://schemas.openxmlformats.org/officeDocument/2006/relationships/image" Target="../media/image174.wmf"/><Relationship Id="rId4" Type="http://schemas.openxmlformats.org/officeDocument/2006/relationships/image" Target="../media/image17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4" Type="http://schemas.openxmlformats.org/officeDocument/2006/relationships/image" Target="../media/image178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3" Type="http://schemas.openxmlformats.org/officeDocument/2006/relationships/image" Target="../media/image181.wmf"/><Relationship Id="rId7" Type="http://schemas.openxmlformats.org/officeDocument/2006/relationships/image" Target="../media/image185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6" Type="http://schemas.openxmlformats.org/officeDocument/2006/relationships/image" Target="../media/image184.wmf"/><Relationship Id="rId5" Type="http://schemas.openxmlformats.org/officeDocument/2006/relationships/image" Target="../media/image183.wmf"/><Relationship Id="rId4" Type="http://schemas.openxmlformats.org/officeDocument/2006/relationships/image" Target="../media/image182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7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Relationship Id="rId4" Type="http://schemas.openxmlformats.org/officeDocument/2006/relationships/image" Target="../media/image19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Relationship Id="rId5" Type="http://schemas.openxmlformats.org/officeDocument/2006/relationships/image" Target="../media/image196.wmf"/><Relationship Id="rId4" Type="http://schemas.openxmlformats.org/officeDocument/2006/relationships/image" Target="../media/image195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Relationship Id="rId6" Type="http://schemas.openxmlformats.org/officeDocument/2006/relationships/image" Target="../media/image202.wmf"/><Relationship Id="rId5" Type="http://schemas.openxmlformats.org/officeDocument/2006/relationships/image" Target="../media/image201.wmf"/><Relationship Id="rId4" Type="http://schemas.openxmlformats.org/officeDocument/2006/relationships/image" Target="../media/image200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Relationship Id="rId4" Type="http://schemas.openxmlformats.org/officeDocument/2006/relationships/image" Target="../media/image206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wmf"/><Relationship Id="rId13" Type="http://schemas.openxmlformats.org/officeDocument/2006/relationships/image" Target="../media/image219.wmf"/><Relationship Id="rId18" Type="http://schemas.openxmlformats.org/officeDocument/2006/relationships/image" Target="../media/image224.wmf"/><Relationship Id="rId3" Type="http://schemas.openxmlformats.org/officeDocument/2006/relationships/image" Target="../media/image209.wmf"/><Relationship Id="rId7" Type="http://schemas.openxmlformats.org/officeDocument/2006/relationships/image" Target="../media/image213.wmf"/><Relationship Id="rId12" Type="http://schemas.openxmlformats.org/officeDocument/2006/relationships/image" Target="../media/image218.wmf"/><Relationship Id="rId17" Type="http://schemas.openxmlformats.org/officeDocument/2006/relationships/image" Target="../media/image223.wmf"/><Relationship Id="rId2" Type="http://schemas.openxmlformats.org/officeDocument/2006/relationships/image" Target="../media/image208.wmf"/><Relationship Id="rId16" Type="http://schemas.openxmlformats.org/officeDocument/2006/relationships/image" Target="../media/image222.wmf"/><Relationship Id="rId20" Type="http://schemas.openxmlformats.org/officeDocument/2006/relationships/image" Target="../media/image226.wmf"/><Relationship Id="rId1" Type="http://schemas.openxmlformats.org/officeDocument/2006/relationships/image" Target="../media/image207.wmf"/><Relationship Id="rId6" Type="http://schemas.openxmlformats.org/officeDocument/2006/relationships/image" Target="../media/image212.wmf"/><Relationship Id="rId11" Type="http://schemas.openxmlformats.org/officeDocument/2006/relationships/image" Target="../media/image217.wmf"/><Relationship Id="rId5" Type="http://schemas.openxmlformats.org/officeDocument/2006/relationships/image" Target="../media/image211.wmf"/><Relationship Id="rId15" Type="http://schemas.openxmlformats.org/officeDocument/2006/relationships/image" Target="../media/image221.wmf"/><Relationship Id="rId10" Type="http://schemas.openxmlformats.org/officeDocument/2006/relationships/image" Target="../media/image216.wmf"/><Relationship Id="rId19" Type="http://schemas.openxmlformats.org/officeDocument/2006/relationships/image" Target="../media/image225.wmf"/><Relationship Id="rId4" Type="http://schemas.openxmlformats.org/officeDocument/2006/relationships/image" Target="../media/image210.wmf"/><Relationship Id="rId9" Type="http://schemas.openxmlformats.org/officeDocument/2006/relationships/image" Target="../media/image215.wmf"/><Relationship Id="rId14" Type="http://schemas.openxmlformats.org/officeDocument/2006/relationships/image" Target="../media/image220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wmf"/><Relationship Id="rId2" Type="http://schemas.openxmlformats.org/officeDocument/2006/relationships/image" Target="../media/image228.wmf"/><Relationship Id="rId1" Type="http://schemas.openxmlformats.org/officeDocument/2006/relationships/image" Target="../media/image227.wmf"/><Relationship Id="rId4" Type="http://schemas.openxmlformats.org/officeDocument/2006/relationships/image" Target="../media/image230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wmf"/><Relationship Id="rId3" Type="http://schemas.openxmlformats.org/officeDocument/2006/relationships/image" Target="../media/image234.wmf"/><Relationship Id="rId7" Type="http://schemas.openxmlformats.org/officeDocument/2006/relationships/image" Target="../media/image238.wmf"/><Relationship Id="rId2" Type="http://schemas.openxmlformats.org/officeDocument/2006/relationships/image" Target="../media/image233.wmf"/><Relationship Id="rId1" Type="http://schemas.openxmlformats.org/officeDocument/2006/relationships/image" Target="../media/image232.wmf"/><Relationship Id="rId6" Type="http://schemas.openxmlformats.org/officeDocument/2006/relationships/image" Target="../media/image237.wmf"/><Relationship Id="rId5" Type="http://schemas.openxmlformats.org/officeDocument/2006/relationships/image" Target="../media/image236.wmf"/><Relationship Id="rId4" Type="http://schemas.openxmlformats.org/officeDocument/2006/relationships/image" Target="../media/image23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wmf"/><Relationship Id="rId3" Type="http://schemas.openxmlformats.org/officeDocument/2006/relationships/image" Target="../media/image243.wmf"/><Relationship Id="rId7" Type="http://schemas.openxmlformats.org/officeDocument/2006/relationships/image" Target="../media/image247.wmf"/><Relationship Id="rId2" Type="http://schemas.openxmlformats.org/officeDocument/2006/relationships/image" Target="../media/image242.wmf"/><Relationship Id="rId1" Type="http://schemas.openxmlformats.org/officeDocument/2006/relationships/image" Target="../media/image241.wmf"/><Relationship Id="rId6" Type="http://schemas.openxmlformats.org/officeDocument/2006/relationships/image" Target="../media/image246.wmf"/><Relationship Id="rId5" Type="http://schemas.openxmlformats.org/officeDocument/2006/relationships/image" Target="../media/image245.wmf"/><Relationship Id="rId4" Type="http://schemas.openxmlformats.org/officeDocument/2006/relationships/image" Target="../media/image244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wmf"/><Relationship Id="rId2" Type="http://schemas.openxmlformats.org/officeDocument/2006/relationships/image" Target="../media/image250.wmf"/><Relationship Id="rId1" Type="http://schemas.openxmlformats.org/officeDocument/2006/relationships/image" Target="../media/image249.wmf"/><Relationship Id="rId6" Type="http://schemas.openxmlformats.org/officeDocument/2006/relationships/image" Target="../media/image254.wmf"/><Relationship Id="rId5" Type="http://schemas.openxmlformats.org/officeDocument/2006/relationships/image" Target="../media/image253.wmf"/><Relationship Id="rId4" Type="http://schemas.openxmlformats.org/officeDocument/2006/relationships/image" Target="../media/image25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FA71E-5748-E34C-8AB4-B7A054ADA63A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F773C-2958-7540-8A49-3424013067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78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8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image" Target="../media/image19.png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60.w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.wmf"/><Relationship Id="rId18" Type="http://schemas.openxmlformats.org/officeDocument/2006/relationships/oleObject" Target="../embeddings/oleObject68.bin"/><Relationship Id="rId26" Type="http://schemas.openxmlformats.org/officeDocument/2006/relationships/oleObject" Target="../embeddings/oleObject72.bin"/><Relationship Id="rId3" Type="http://schemas.openxmlformats.org/officeDocument/2006/relationships/image" Target="../media/image76.png"/><Relationship Id="rId21" Type="http://schemas.openxmlformats.org/officeDocument/2006/relationships/image" Target="../media/image71.wmf"/><Relationship Id="rId7" Type="http://schemas.openxmlformats.org/officeDocument/2006/relationships/image" Target="../media/image64.wmf"/><Relationship Id="rId12" Type="http://schemas.openxmlformats.org/officeDocument/2006/relationships/oleObject" Target="../embeddings/oleObject65.bin"/><Relationship Id="rId17" Type="http://schemas.openxmlformats.org/officeDocument/2006/relationships/image" Target="../media/image69.wmf"/><Relationship Id="rId25" Type="http://schemas.openxmlformats.org/officeDocument/2006/relationships/image" Target="../media/image73.wmf"/><Relationship Id="rId33" Type="http://schemas.openxmlformats.org/officeDocument/2006/relationships/image" Target="../media/image7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7.bin"/><Relationship Id="rId20" Type="http://schemas.openxmlformats.org/officeDocument/2006/relationships/oleObject" Target="../embeddings/oleObject69.bin"/><Relationship Id="rId29" Type="http://schemas.openxmlformats.org/officeDocument/2006/relationships/image" Target="../media/image7.w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66.wmf"/><Relationship Id="rId24" Type="http://schemas.openxmlformats.org/officeDocument/2006/relationships/oleObject" Target="../embeddings/oleObject71.bin"/><Relationship Id="rId32" Type="http://schemas.openxmlformats.org/officeDocument/2006/relationships/oleObject" Target="../embeddings/oleObject75.bin"/><Relationship Id="rId5" Type="http://schemas.openxmlformats.org/officeDocument/2006/relationships/image" Target="../media/image63.wmf"/><Relationship Id="rId15" Type="http://schemas.openxmlformats.org/officeDocument/2006/relationships/image" Target="../media/image68.wmf"/><Relationship Id="rId23" Type="http://schemas.openxmlformats.org/officeDocument/2006/relationships/image" Target="../media/image72.wmf"/><Relationship Id="rId28" Type="http://schemas.openxmlformats.org/officeDocument/2006/relationships/oleObject" Target="../embeddings/oleObject73.bin"/><Relationship Id="rId10" Type="http://schemas.openxmlformats.org/officeDocument/2006/relationships/oleObject" Target="../embeddings/oleObject64.bin"/><Relationship Id="rId19" Type="http://schemas.openxmlformats.org/officeDocument/2006/relationships/image" Target="../media/image70.wmf"/><Relationship Id="rId31" Type="http://schemas.openxmlformats.org/officeDocument/2006/relationships/image" Target="../media/image74.wmf"/><Relationship Id="rId4" Type="http://schemas.openxmlformats.org/officeDocument/2006/relationships/oleObject" Target="../embeddings/oleObject61.bin"/><Relationship Id="rId9" Type="http://schemas.openxmlformats.org/officeDocument/2006/relationships/image" Target="../media/image65.wmf"/><Relationship Id="rId14" Type="http://schemas.openxmlformats.org/officeDocument/2006/relationships/oleObject" Target="../embeddings/oleObject66.bin"/><Relationship Id="rId22" Type="http://schemas.openxmlformats.org/officeDocument/2006/relationships/oleObject" Target="../embeddings/oleObject70.bin"/><Relationship Id="rId27" Type="http://schemas.openxmlformats.org/officeDocument/2006/relationships/image" Target="../media/image5.wmf"/><Relationship Id="rId30" Type="http://schemas.openxmlformats.org/officeDocument/2006/relationships/oleObject" Target="../embeddings/oleObject74.bin"/><Relationship Id="rId8" Type="http://schemas.openxmlformats.org/officeDocument/2006/relationships/oleObject" Target="../embeddings/oleObject6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81.bin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13" Type="http://schemas.openxmlformats.org/officeDocument/2006/relationships/image" Target="../media/image87.wmf"/><Relationship Id="rId18" Type="http://schemas.openxmlformats.org/officeDocument/2006/relationships/oleObject" Target="../embeddings/oleObject89.bin"/><Relationship Id="rId3" Type="http://schemas.openxmlformats.org/officeDocument/2006/relationships/image" Target="../media/image19.png"/><Relationship Id="rId21" Type="http://schemas.openxmlformats.org/officeDocument/2006/relationships/image" Target="../media/image91.wmf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86.bin"/><Relationship Id="rId17" Type="http://schemas.openxmlformats.org/officeDocument/2006/relationships/image" Target="../media/image8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8.bin"/><Relationship Id="rId20" Type="http://schemas.openxmlformats.org/officeDocument/2006/relationships/oleObject" Target="../embeddings/oleObject90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3.bin"/><Relationship Id="rId11" Type="http://schemas.openxmlformats.org/officeDocument/2006/relationships/image" Target="../media/image86.wmf"/><Relationship Id="rId5" Type="http://schemas.openxmlformats.org/officeDocument/2006/relationships/image" Target="../media/image83.wmf"/><Relationship Id="rId15" Type="http://schemas.openxmlformats.org/officeDocument/2006/relationships/image" Target="../media/image88.wmf"/><Relationship Id="rId10" Type="http://schemas.openxmlformats.org/officeDocument/2006/relationships/oleObject" Target="../embeddings/oleObject85.bin"/><Relationship Id="rId19" Type="http://schemas.openxmlformats.org/officeDocument/2006/relationships/image" Target="../media/image90.wmf"/><Relationship Id="rId4" Type="http://schemas.openxmlformats.org/officeDocument/2006/relationships/oleObject" Target="../embeddings/oleObject82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8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99.wmf"/><Relationship Id="rId26" Type="http://schemas.openxmlformats.org/officeDocument/2006/relationships/image" Target="../media/image103.wmf"/><Relationship Id="rId3" Type="http://schemas.openxmlformats.org/officeDocument/2006/relationships/oleObject" Target="../embeddings/oleObject91.bin"/><Relationship Id="rId21" Type="http://schemas.openxmlformats.org/officeDocument/2006/relationships/oleObject" Target="../embeddings/oleObject100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98.bin"/><Relationship Id="rId25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8.wmf"/><Relationship Id="rId20" Type="http://schemas.openxmlformats.org/officeDocument/2006/relationships/image" Target="../media/image100.wmf"/><Relationship Id="rId29" Type="http://schemas.openxmlformats.org/officeDocument/2006/relationships/oleObject" Target="../embeddings/oleObject104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95.bin"/><Relationship Id="rId24" Type="http://schemas.openxmlformats.org/officeDocument/2006/relationships/image" Target="../media/image102.wmf"/><Relationship Id="rId32" Type="http://schemas.openxmlformats.org/officeDocument/2006/relationships/image" Target="../media/image106.wmf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23" Type="http://schemas.openxmlformats.org/officeDocument/2006/relationships/oleObject" Target="../embeddings/oleObject101.bin"/><Relationship Id="rId28" Type="http://schemas.openxmlformats.org/officeDocument/2006/relationships/image" Target="../media/image104.wmf"/><Relationship Id="rId10" Type="http://schemas.openxmlformats.org/officeDocument/2006/relationships/image" Target="../media/image95.wmf"/><Relationship Id="rId19" Type="http://schemas.openxmlformats.org/officeDocument/2006/relationships/oleObject" Target="../embeddings/oleObject99.bin"/><Relationship Id="rId31" Type="http://schemas.openxmlformats.org/officeDocument/2006/relationships/oleObject" Target="../embeddings/oleObject105.bin"/><Relationship Id="rId4" Type="http://schemas.openxmlformats.org/officeDocument/2006/relationships/image" Target="../media/image92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97.wmf"/><Relationship Id="rId22" Type="http://schemas.openxmlformats.org/officeDocument/2006/relationships/image" Target="../media/image101.wmf"/><Relationship Id="rId27" Type="http://schemas.openxmlformats.org/officeDocument/2006/relationships/oleObject" Target="../embeddings/oleObject103.bin"/><Relationship Id="rId30" Type="http://schemas.openxmlformats.org/officeDocument/2006/relationships/image" Target="../media/image10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114.wmf"/><Relationship Id="rId3" Type="http://schemas.openxmlformats.org/officeDocument/2006/relationships/oleObject" Target="../embeddings/oleObject106.bin"/><Relationship Id="rId21" Type="http://schemas.openxmlformats.org/officeDocument/2006/relationships/oleObject" Target="../embeddings/oleObject115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11.wmf"/><Relationship Id="rId17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3.wmf"/><Relationship Id="rId20" Type="http://schemas.openxmlformats.org/officeDocument/2006/relationships/image" Target="../media/image115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23" Type="http://schemas.openxmlformats.org/officeDocument/2006/relationships/oleObject" Target="../embeddings/oleObject116.bin"/><Relationship Id="rId10" Type="http://schemas.openxmlformats.org/officeDocument/2006/relationships/image" Target="../media/image110.wmf"/><Relationship Id="rId19" Type="http://schemas.openxmlformats.org/officeDocument/2006/relationships/oleObject" Target="../embeddings/oleObject114.bin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12.wmf"/><Relationship Id="rId22" Type="http://schemas.openxmlformats.org/officeDocument/2006/relationships/image" Target="../media/image11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22.bin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111.wmf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2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13" Type="http://schemas.openxmlformats.org/officeDocument/2006/relationships/image" Target="../media/image125.wmf"/><Relationship Id="rId18" Type="http://schemas.openxmlformats.org/officeDocument/2006/relationships/oleObject" Target="../embeddings/oleObject130.bin"/><Relationship Id="rId3" Type="http://schemas.openxmlformats.org/officeDocument/2006/relationships/image" Target="../media/image19.png"/><Relationship Id="rId21" Type="http://schemas.openxmlformats.org/officeDocument/2006/relationships/image" Target="../media/image129.wmf"/><Relationship Id="rId7" Type="http://schemas.openxmlformats.org/officeDocument/2006/relationships/image" Target="../media/image122.wmf"/><Relationship Id="rId12" Type="http://schemas.openxmlformats.org/officeDocument/2006/relationships/oleObject" Target="../embeddings/oleObject127.bin"/><Relationship Id="rId17" Type="http://schemas.openxmlformats.org/officeDocument/2006/relationships/image" Target="../media/image12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9.bin"/><Relationship Id="rId20" Type="http://schemas.openxmlformats.org/officeDocument/2006/relationships/oleObject" Target="../embeddings/oleObject131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24.bin"/><Relationship Id="rId11" Type="http://schemas.openxmlformats.org/officeDocument/2006/relationships/image" Target="../media/image124.wmf"/><Relationship Id="rId5" Type="http://schemas.openxmlformats.org/officeDocument/2006/relationships/image" Target="../media/image121.wmf"/><Relationship Id="rId15" Type="http://schemas.openxmlformats.org/officeDocument/2006/relationships/image" Target="../media/image126.wmf"/><Relationship Id="rId23" Type="http://schemas.openxmlformats.org/officeDocument/2006/relationships/image" Target="../media/image130.wmf"/><Relationship Id="rId10" Type="http://schemas.openxmlformats.org/officeDocument/2006/relationships/oleObject" Target="../embeddings/oleObject126.bin"/><Relationship Id="rId19" Type="http://schemas.openxmlformats.org/officeDocument/2006/relationships/image" Target="../media/image128.wmf"/><Relationship Id="rId4" Type="http://schemas.openxmlformats.org/officeDocument/2006/relationships/oleObject" Target="../embeddings/oleObject123.bin"/><Relationship Id="rId9" Type="http://schemas.openxmlformats.org/officeDocument/2006/relationships/image" Target="../media/image123.wmf"/><Relationship Id="rId14" Type="http://schemas.openxmlformats.org/officeDocument/2006/relationships/oleObject" Target="../embeddings/oleObject128.bin"/><Relationship Id="rId22" Type="http://schemas.openxmlformats.org/officeDocument/2006/relationships/oleObject" Target="../embeddings/oleObject13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13" Type="http://schemas.openxmlformats.org/officeDocument/2006/relationships/image" Target="../media/image135.wmf"/><Relationship Id="rId18" Type="http://schemas.openxmlformats.org/officeDocument/2006/relationships/oleObject" Target="../embeddings/oleObject140.bin"/><Relationship Id="rId3" Type="http://schemas.openxmlformats.org/officeDocument/2006/relationships/image" Target="../media/image76.png"/><Relationship Id="rId7" Type="http://schemas.openxmlformats.org/officeDocument/2006/relationships/image" Target="../media/image132.wmf"/><Relationship Id="rId12" Type="http://schemas.openxmlformats.org/officeDocument/2006/relationships/oleObject" Target="../embeddings/oleObject137.bin"/><Relationship Id="rId17" Type="http://schemas.openxmlformats.org/officeDocument/2006/relationships/image" Target="../media/image13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9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34.bin"/><Relationship Id="rId11" Type="http://schemas.openxmlformats.org/officeDocument/2006/relationships/image" Target="../media/image134.wmf"/><Relationship Id="rId5" Type="http://schemas.openxmlformats.org/officeDocument/2006/relationships/image" Target="../media/image131.wmf"/><Relationship Id="rId15" Type="http://schemas.openxmlformats.org/officeDocument/2006/relationships/image" Target="../media/image136.wmf"/><Relationship Id="rId10" Type="http://schemas.openxmlformats.org/officeDocument/2006/relationships/oleObject" Target="../embeddings/oleObject136.bin"/><Relationship Id="rId19" Type="http://schemas.openxmlformats.org/officeDocument/2006/relationships/image" Target="../media/image138.wmf"/><Relationship Id="rId4" Type="http://schemas.openxmlformats.org/officeDocument/2006/relationships/oleObject" Target="../embeddings/oleObject133.bin"/><Relationship Id="rId9" Type="http://schemas.openxmlformats.org/officeDocument/2006/relationships/image" Target="../media/image133.wmf"/><Relationship Id="rId14" Type="http://schemas.openxmlformats.org/officeDocument/2006/relationships/oleObject" Target="../embeddings/oleObject138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39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43.wmf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45.bin"/><Relationship Id="rId10" Type="http://schemas.openxmlformats.org/officeDocument/2006/relationships/image" Target="../media/image145.wmf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4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47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152.bin"/><Relationship Id="rId10" Type="http://schemas.openxmlformats.org/officeDocument/2006/relationships/image" Target="../media/image152.w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5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156.bin"/><Relationship Id="rId4" Type="http://schemas.openxmlformats.org/officeDocument/2006/relationships/image" Target="../media/image153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oleObject" Target="../embeddings/oleObject162.bin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1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56.wmf"/><Relationship Id="rId11" Type="http://schemas.openxmlformats.org/officeDocument/2006/relationships/oleObject" Target="../embeddings/oleObject161.bin"/><Relationship Id="rId5" Type="http://schemas.openxmlformats.org/officeDocument/2006/relationships/oleObject" Target="../embeddings/oleObject158.bin"/><Relationship Id="rId10" Type="http://schemas.openxmlformats.org/officeDocument/2006/relationships/image" Target="../media/image158.wmf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160.bin"/><Relationship Id="rId14" Type="http://schemas.openxmlformats.org/officeDocument/2006/relationships/image" Target="../media/image16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64.bin"/><Relationship Id="rId4" Type="http://schemas.openxmlformats.org/officeDocument/2006/relationships/image" Target="../media/image161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oleObject" Target="../embeddings/oleObject171.bin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16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170.bin"/><Relationship Id="rId5" Type="http://schemas.openxmlformats.org/officeDocument/2006/relationships/oleObject" Target="../embeddings/oleObject167.bin"/><Relationship Id="rId10" Type="http://schemas.openxmlformats.org/officeDocument/2006/relationships/image" Target="../media/image167.wmf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69.bin"/><Relationship Id="rId14" Type="http://schemas.openxmlformats.org/officeDocument/2006/relationships/image" Target="../media/image169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7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71.wmf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3.bin"/><Relationship Id="rId10" Type="http://schemas.openxmlformats.org/officeDocument/2006/relationships/image" Target="../media/image173.wmf"/><Relationship Id="rId4" Type="http://schemas.openxmlformats.org/officeDocument/2006/relationships/image" Target="../media/image170.wmf"/><Relationship Id="rId9" Type="http://schemas.openxmlformats.org/officeDocument/2006/relationships/oleObject" Target="../embeddings/oleObject175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3" Type="http://schemas.openxmlformats.org/officeDocument/2006/relationships/oleObject" Target="../embeddings/oleObject177.bin"/><Relationship Id="rId7" Type="http://schemas.openxmlformats.org/officeDocument/2006/relationships/oleObject" Target="../embeddings/oleObject1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76.wmf"/><Relationship Id="rId5" Type="http://schemas.openxmlformats.org/officeDocument/2006/relationships/oleObject" Target="../embeddings/oleObject178.bin"/><Relationship Id="rId10" Type="http://schemas.openxmlformats.org/officeDocument/2006/relationships/image" Target="../media/image178.wmf"/><Relationship Id="rId4" Type="http://schemas.openxmlformats.org/officeDocument/2006/relationships/image" Target="../media/image175.wmf"/><Relationship Id="rId9" Type="http://schemas.openxmlformats.org/officeDocument/2006/relationships/oleObject" Target="../embeddings/oleObject180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13" Type="http://schemas.openxmlformats.org/officeDocument/2006/relationships/oleObject" Target="../embeddings/oleObject186.bin"/><Relationship Id="rId18" Type="http://schemas.openxmlformats.org/officeDocument/2006/relationships/image" Target="../media/image186.wmf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83.wmf"/><Relationship Id="rId17" Type="http://schemas.openxmlformats.org/officeDocument/2006/relationships/oleObject" Target="../embeddings/oleObject18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5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80.wmf"/><Relationship Id="rId11" Type="http://schemas.openxmlformats.org/officeDocument/2006/relationships/oleObject" Target="../embeddings/oleObject185.bin"/><Relationship Id="rId5" Type="http://schemas.openxmlformats.org/officeDocument/2006/relationships/oleObject" Target="../embeddings/oleObject182.bin"/><Relationship Id="rId15" Type="http://schemas.openxmlformats.org/officeDocument/2006/relationships/oleObject" Target="../embeddings/oleObject187.bin"/><Relationship Id="rId10" Type="http://schemas.openxmlformats.org/officeDocument/2006/relationships/image" Target="../media/image182.wmf"/><Relationship Id="rId4" Type="http://schemas.openxmlformats.org/officeDocument/2006/relationships/image" Target="../media/image179.w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184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187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3" Type="http://schemas.openxmlformats.org/officeDocument/2006/relationships/oleObject" Target="../embeddings/oleObject190.bin"/><Relationship Id="rId7" Type="http://schemas.openxmlformats.org/officeDocument/2006/relationships/oleObject" Target="../embeddings/oleObject1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89.wmf"/><Relationship Id="rId5" Type="http://schemas.openxmlformats.org/officeDocument/2006/relationships/oleObject" Target="../embeddings/oleObject191.bin"/><Relationship Id="rId10" Type="http://schemas.openxmlformats.org/officeDocument/2006/relationships/image" Target="../media/image191.wmf"/><Relationship Id="rId4" Type="http://schemas.openxmlformats.org/officeDocument/2006/relationships/image" Target="../media/image188.wmf"/><Relationship Id="rId9" Type="http://schemas.openxmlformats.org/officeDocument/2006/relationships/oleObject" Target="../embeddings/oleObject19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19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93.wmf"/><Relationship Id="rId11" Type="http://schemas.openxmlformats.org/officeDocument/2006/relationships/oleObject" Target="../embeddings/oleObject198.bin"/><Relationship Id="rId5" Type="http://schemas.openxmlformats.org/officeDocument/2006/relationships/oleObject" Target="../embeddings/oleObject195.bin"/><Relationship Id="rId10" Type="http://schemas.openxmlformats.org/officeDocument/2006/relationships/image" Target="../media/image195.wmf"/><Relationship Id="rId4" Type="http://schemas.openxmlformats.org/officeDocument/2006/relationships/image" Target="../media/image192.wmf"/><Relationship Id="rId9" Type="http://schemas.openxmlformats.org/officeDocument/2006/relationships/oleObject" Target="../embeddings/oleObject197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13" Type="http://schemas.openxmlformats.org/officeDocument/2006/relationships/oleObject" Target="../embeddings/oleObject204.bin"/><Relationship Id="rId3" Type="http://schemas.openxmlformats.org/officeDocument/2006/relationships/oleObject" Target="../embeddings/oleObject199.bin"/><Relationship Id="rId7" Type="http://schemas.openxmlformats.org/officeDocument/2006/relationships/oleObject" Target="../embeddings/oleObject201.bin"/><Relationship Id="rId12" Type="http://schemas.openxmlformats.org/officeDocument/2006/relationships/image" Target="../media/image20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98.wmf"/><Relationship Id="rId11" Type="http://schemas.openxmlformats.org/officeDocument/2006/relationships/oleObject" Target="../embeddings/oleObject203.bin"/><Relationship Id="rId5" Type="http://schemas.openxmlformats.org/officeDocument/2006/relationships/oleObject" Target="../embeddings/oleObject200.bin"/><Relationship Id="rId10" Type="http://schemas.openxmlformats.org/officeDocument/2006/relationships/image" Target="../media/image200.wmf"/><Relationship Id="rId4" Type="http://schemas.openxmlformats.org/officeDocument/2006/relationships/image" Target="../media/image197.wmf"/><Relationship Id="rId9" Type="http://schemas.openxmlformats.org/officeDocument/2006/relationships/oleObject" Target="../embeddings/oleObject202.bin"/><Relationship Id="rId14" Type="http://schemas.openxmlformats.org/officeDocument/2006/relationships/image" Target="../media/image202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3" Type="http://schemas.openxmlformats.org/officeDocument/2006/relationships/oleObject" Target="../embeddings/oleObject205.bin"/><Relationship Id="rId7" Type="http://schemas.openxmlformats.org/officeDocument/2006/relationships/oleObject" Target="../embeddings/oleObject20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04.wmf"/><Relationship Id="rId5" Type="http://schemas.openxmlformats.org/officeDocument/2006/relationships/oleObject" Target="../embeddings/oleObject206.bin"/><Relationship Id="rId10" Type="http://schemas.openxmlformats.org/officeDocument/2006/relationships/image" Target="../media/image206.wmf"/><Relationship Id="rId4" Type="http://schemas.openxmlformats.org/officeDocument/2006/relationships/image" Target="../media/image203.wmf"/><Relationship Id="rId9" Type="http://schemas.openxmlformats.org/officeDocument/2006/relationships/oleObject" Target="../embeddings/oleObject208.bin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0.wmf"/><Relationship Id="rId18" Type="http://schemas.openxmlformats.org/officeDocument/2006/relationships/oleObject" Target="../embeddings/oleObject218.bin"/><Relationship Id="rId26" Type="http://schemas.openxmlformats.org/officeDocument/2006/relationships/oleObject" Target="../embeddings/oleObject222.bin"/><Relationship Id="rId39" Type="http://schemas.openxmlformats.org/officeDocument/2006/relationships/oleObject" Target="../embeddings/oleObject231.bin"/><Relationship Id="rId21" Type="http://schemas.openxmlformats.org/officeDocument/2006/relationships/image" Target="../media/image214.wmf"/><Relationship Id="rId34" Type="http://schemas.openxmlformats.org/officeDocument/2006/relationships/oleObject" Target="../embeddings/oleObject226.bin"/><Relationship Id="rId42" Type="http://schemas.openxmlformats.org/officeDocument/2006/relationships/oleObject" Target="../embeddings/oleObject234.bin"/><Relationship Id="rId47" Type="http://schemas.openxmlformats.org/officeDocument/2006/relationships/image" Target="../media/image223.wmf"/><Relationship Id="rId50" Type="http://schemas.openxmlformats.org/officeDocument/2006/relationships/oleObject" Target="../embeddings/oleObject238.bin"/><Relationship Id="rId7" Type="http://schemas.openxmlformats.org/officeDocument/2006/relationships/oleObject" Target="../embeddings/oleObject21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7.bin"/><Relationship Id="rId29" Type="http://schemas.openxmlformats.org/officeDocument/2006/relationships/image" Target="../media/image218.wmf"/><Relationship Id="rId11" Type="http://schemas.openxmlformats.org/officeDocument/2006/relationships/oleObject" Target="../embeddings/oleObject214.bin"/><Relationship Id="rId24" Type="http://schemas.openxmlformats.org/officeDocument/2006/relationships/oleObject" Target="../embeddings/oleObject221.bin"/><Relationship Id="rId32" Type="http://schemas.openxmlformats.org/officeDocument/2006/relationships/oleObject" Target="../embeddings/oleObject225.bin"/><Relationship Id="rId37" Type="http://schemas.openxmlformats.org/officeDocument/2006/relationships/oleObject" Target="../embeddings/oleObject229.bin"/><Relationship Id="rId40" Type="http://schemas.openxmlformats.org/officeDocument/2006/relationships/oleObject" Target="../embeddings/oleObject232.bin"/><Relationship Id="rId45" Type="http://schemas.openxmlformats.org/officeDocument/2006/relationships/image" Target="../media/image222.wmf"/><Relationship Id="rId53" Type="http://schemas.openxmlformats.org/officeDocument/2006/relationships/image" Target="../media/image226.wmf"/><Relationship Id="rId5" Type="http://schemas.openxmlformats.org/officeDocument/2006/relationships/oleObject" Target="../embeddings/oleObject210.bin"/><Relationship Id="rId10" Type="http://schemas.openxmlformats.org/officeDocument/2006/relationships/oleObject" Target="../embeddings/oleObject213.bin"/><Relationship Id="rId19" Type="http://schemas.openxmlformats.org/officeDocument/2006/relationships/image" Target="../media/image213.wmf"/><Relationship Id="rId31" Type="http://schemas.openxmlformats.org/officeDocument/2006/relationships/image" Target="../media/image219.wmf"/><Relationship Id="rId44" Type="http://schemas.openxmlformats.org/officeDocument/2006/relationships/oleObject" Target="../embeddings/oleObject235.bin"/><Relationship Id="rId52" Type="http://schemas.openxmlformats.org/officeDocument/2006/relationships/oleObject" Target="../embeddings/oleObject239.bin"/><Relationship Id="rId4" Type="http://schemas.openxmlformats.org/officeDocument/2006/relationships/image" Target="../media/image207.wmf"/><Relationship Id="rId9" Type="http://schemas.openxmlformats.org/officeDocument/2006/relationships/oleObject" Target="../embeddings/oleObject212.bin"/><Relationship Id="rId14" Type="http://schemas.openxmlformats.org/officeDocument/2006/relationships/oleObject" Target="../embeddings/oleObject216.bin"/><Relationship Id="rId22" Type="http://schemas.openxmlformats.org/officeDocument/2006/relationships/oleObject" Target="../embeddings/oleObject220.bin"/><Relationship Id="rId27" Type="http://schemas.openxmlformats.org/officeDocument/2006/relationships/image" Target="../media/image217.wmf"/><Relationship Id="rId30" Type="http://schemas.openxmlformats.org/officeDocument/2006/relationships/oleObject" Target="../embeddings/oleObject224.bin"/><Relationship Id="rId35" Type="http://schemas.openxmlformats.org/officeDocument/2006/relationships/oleObject" Target="../embeddings/oleObject227.bin"/><Relationship Id="rId43" Type="http://schemas.openxmlformats.org/officeDocument/2006/relationships/image" Target="../media/image221.wmf"/><Relationship Id="rId48" Type="http://schemas.openxmlformats.org/officeDocument/2006/relationships/oleObject" Target="../embeddings/oleObject237.bin"/><Relationship Id="rId8" Type="http://schemas.openxmlformats.org/officeDocument/2006/relationships/image" Target="../media/image209.wmf"/><Relationship Id="rId51" Type="http://schemas.openxmlformats.org/officeDocument/2006/relationships/image" Target="../media/image225.wmf"/><Relationship Id="rId3" Type="http://schemas.openxmlformats.org/officeDocument/2006/relationships/oleObject" Target="../embeddings/oleObject209.bin"/><Relationship Id="rId12" Type="http://schemas.openxmlformats.org/officeDocument/2006/relationships/oleObject" Target="../embeddings/oleObject215.bin"/><Relationship Id="rId17" Type="http://schemas.openxmlformats.org/officeDocument/2006/relationships/image" Target="../media/image212.wmf"/><Relationship Id="rId25" Type="http://schemas.openxmlformats.org/officeDocument/2006/relationships/image" Target="../media/image216.wmf"/><Relationship Id="rId33" Type="http://schemas.openxmlformats.org/officeDocument/2006/relationships/image" Target="../media/image220.wmf"/><Relationship Id="rId38" Type="http://schemas.openxmlformats.org/officeDocument/2006/relationships/oleObject" Target="../embeddings/oleObject230.bin"/><Relationship Id="rId46" Type="http://schemas.openxmlformats.org/officeDocument/2006/relationships/oleObject" Target="../embeddings/oleObject236.bin"/><Relationship Id="rId20" Type="http://schemas.openxmlformats.org/officeDocument/2006/relationships/oleObject" Target="../embeddings/oleObject219.bin"/><Relationship Id="rId41" Type="http://schemas.openxmlformats.org/officeDocument/2006/relationships/oleObject" Target="../embeddings/oleObject233.bin"/><Relationship Id="rId54" Type="http://schemas.openxmlformats.org/officeDocument/2006/relationships/image" Target="../media/image76.png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08.wmf"/><Relationship Id="rId15" Type="http://schemas.openxmlformats.org/officeDocument/2006/relationships/image" Target="../media/image211.wmf"/><Relationship Id="rId23" Type="http://schemas.openxmlformats.org/officeDocument/2006/relationships/image" Target="../media/image215.wmf"/><Relationship Id="rId28" Type="http://schemas.openxmlformats.org/officeDocument/2006/relationships/oleObject" Target="../embeddings/oleObject223.bin"/><Relationship Id="rId36" Type="http://schemas.openxmlformats.org/officeDocument/2006/relationships/oleObject" Target="../embeddings/oleObject228.bin"/><Relationship Id="rId49" Type="http://schemas.openxmlformats.org/officeDocument/2006/relationships/image" Target="../media/image224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2.bin"/><Relationship Id="rId3" Type="http://schemas.openxmlformats.org/officeDocument/2006/relationships/image" Target="../media/image231.png"/><Relationship Id="rId7" Type="http://schemas.openxmlformats.org/officeDocument/2006/relationships/image" Target="../media/image2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241.bin"/><Relationship Id="rId11" Type="http://schemas.openxmlformats.org/officeDocument/2006/relationships/image" Target="../media/image230.wmf"/><Relationship Id="rId5" Type="http://schemas.openxmlformats.org/officeDocument/2006/relationships/image" Target="../media/image227.wmf"/><Relationship Id="rId10" Type="http://schemas.openxmlformats.org/officeDocument/2006/relationships/oleObject" Target="../embeddings/oleObject243.bin"/><Relationship Id="rId4" Type="http://schemas.openxmlformats.org/officeDocument/2006/relationships/oleObject" Target="../embeddings/oleObject240.bin"/><Relationship Id="rId9" Type="http://schemas.openxmlformats.org/officeDocument/2006/relationships/image" Target="../media/image229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6.bin"/><Relationship Id="rId13" Type="http://schemas.openxmlformats.org/officeDocument/2006/relationships/image" Target="../media/image236.wmf"/><Relationship Id="rId18" Type="http://schemas.openxmlformats.org/officeDocument/2006/relationships/oleObject" Target="../embeddings/oleObject251.bin"/><Relationship Id="rId3" Type="http://schemas.openxmlformats.org/officeDocument/2006/relationships/image" Target="../media/image240.png"/><Relationship Id="rId7" Type="http://schemas.openxmlformats.org/officeDocument/2006/relationships/image" Target="../media/image233.wmf"/><Relationship Id="rId12" Type="http://schemas.openxmlformats.org/officeDocument/2006/relationships/oleObject" Target="../embeddings/oleObject248.bin"/><Relationship Id="rId17" Type="http://schemas.openxmlformats.org/officeDocument/2006/relationships/image" Target="../media/image23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50.bin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245.bin"/><Relationship Id="rId11" Type="http://schemas.openxmlformats.org/officeDocument/2006/relationships/image" Target="../media/image235.wmf"/><Relationship Id="rId5" Type="http://schemas.openxmlformats.org/officeDocument/2006/relationships/image" Target="../media/image232.wmf"/><Relationship Id="rId15" Type="http://schemas.openxmlformats.org/officeDocument/2006/relationships/image" Target="../media/image237.wmf"/><Relationship Id="rId10" Type="http://schemas.openxmlformats.org/officeDocument/2006/relationships/oleObject" Target="../embeddings/oleObject247.bin"/><Relationship Id="rId19" Type="http://schemas.openxmlformats.org/officeDocument/2006/relationships/image" Target="../media/image239.wmf"/><Relationship Id="rId4" Type="http://schemas.openxmlformats.org/officeDocument/2006/relationships/oleObject" Target="../embeddings/oleObject244.bin"/><Relationship Id="rId9" Type="http://schemas.openxmlformats.org/officeDocument/2006/relationships/image" Target="../media/image234.wmf"/><Relationship Id="rId14" Type="http://schemas.openxmlformats.org/officeDocument/2006/relationships/oleObject" Target="../embeddings/oleObject249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4.bin"/><Relationship Id="rId13" Type="http://schemas.openxmlformats.org/officeDocument/2006/relationships/image" Target="../media/image245.wmf"/><Relationship Id="rId18" Type="http://schemas.openxmlformats.org/officeDocument/2006/relationships/oleObject" Target="../embeddings/oleObject259.bin"/><Relationship Id="rId3" Type="http://schemas.openxmlformats.org/officeDocument/2006/relationships/image" Target="../media/image240.png"/><Relationship Id="rId7" Type="http://schemas.openxmlformats.org/officeDocument/2006/relationships/image" Target="../media/image242.wmf"/><Relationship Id="rId12" Type="http://schemas.openxmlformats.org/officeDocument/2006/relationships/oleObject" Target="../embeddings/oleObject256.bin"/><Relationship Id="rId17" Type="http://schemas.openxmlformats.org/officeDocument/2006/relationships/image" Target="../media/image24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58.bin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253.bin"/><Relationship Id="rId11" Type="http://schemas.openxmlformats.org/officeDocument/2006/relationships/image" Target="../media/image244.wmf"/><Relationship Id="rId5" Type="http://schemas.openxmlformats.org/officeDocument/2006/relationships/image" Target="../media/image241.wmf"/><Relationship Id="rId15" Type="http://schemas.openxmlformats.org/officeDocument/2006/relationships/image" Target="../media/image246.wmf"/><Relationship Id="rId10" Type="http://schemas.openxmlformats.org/officeDocument/2006/relationships/oleObject" Target="../embeddings/oleObject255.bin"/><Relationship Id="rId19" Type="http://schemas.openxmlformats.org/officeDocument/2006/relationships/image" Target="../media/image248.wmf"/><Relationship Id="rId4" Type="http://schemas.openxmlformats.org/officeDocument/2006/relationships/oleObject" Target="../embeddings/oleObject252.bin"/><Relationship Id="rId9" Type="http://schemas.openxmlformats.org/officeDocument/2006/relationships/image" Target="../media/image243.wmf"/><Relationship Id="rId14" Type="http://schemas.openxmlformats.org/officeDocument/2006/relationships/oleObject" Target="../embeddings/oleObject257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wmf"/><Relationship Id="rId13" Type="http://schemas.openxmlformats.org/officeDocument/2006/relationships/oleObject" Target="../embeddings/oleObject265.bin"/><Relationship Id="rId3" Type="http://schemas.openxmlformats.org/officeDocument/2006/relationships/oleObject" Target="../embeddings/oleObject260.bin"/><Relationship Id="rId7" Type="http://schemas.openxmlformats.org/officeDocument/2006/relationships/oleObject" Target="../embeddings/oleObject262.bin"/><Relationship Id="rId12" Type="http://schemas.openxmlformats.org/officeDocument/2006/relationships/image" Target="../media/image2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50.wmf"/><Relationship Id="rId11" Type="http://schemas.openxmlformats.org/officeDocument/2006/relationships/oleObject" Target="../embeddings/oleObject264.bin"/><Relationship Id="rId5" Type="http://schemas.openxmlformats.org/officeDocument/2006/relationships/oleObject" Target="../embeddings/oleObject261.bin"/><Relationship Id="rId10" Type="http://schemas.openxmlformats.org/officeDocument/2006/relationships/image" Target="../media/image252.wmf"/><Relationship Id="rId4" Type="http://schemas.openxmlformats.org/officeDocument/2006/relationships/image" Target="../media/image249.wmf"/><Relationship Id="rId9" Type="http://schemas.openxmlformats.org/officeDocument/2006/relationships/oleObject" Target="../embeddings/oleObject263.bin"/><Relationship Id="rId14" Type="http://schemas.openxmlformats.org/officeDocument/2006/relationships/image" Target="../media/image254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2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7.wmf"/><Relationship Id="rId3" Type="http://schemas.openxmlformats.org/officeDocument/2006/relationships/image" Target="../media/image19.png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16916" y="1374009"/>
            <a:ext cx="538734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bg1"/>
                </a:solidFill>
                <a:latin typeface="+mj-lt"/>
                <a:ea typeface="黑体" panose="02010609060101010101" charset="-122"/>
                <a:cs typeface="黑体" panose="02010609060101010101" charset="-122"/>
              </a:rPr>
              <a:t>课题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:</a:t>
            </a:r>
            <a:r>
              <a:rPr kumimoji="1" lang="zh-CN" sz="48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多维随机变量</a:t>
            </a:r>
          </a:p>
          <a:p>
            <a:r>
              <a:rPr kumimoji="1" lang="en-US" altLang="zh-CN" sz="48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			</a:t>
            </a:r>
            <a:r>
              <a:rPr kumimoji="1" lang="zh-CN" sz="48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及其分布</a:t>
            </a:r>
          </a:p>
        </p:txBody>
      </p:sp>
      <p:sp>
        <p:nvSpPr>
          <p:cNvPr id="5" name="文本框 4"/>
          <p:cNvSpPr txBox="1"/>
          <p:nvPr/>
        </p:nvSpPr>
        <p:spPr>
          <a:xfrm flipH="1">
            <a:off x="6814820" y="3002915"/>
            <a:ext cx="3801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+mj-lt"/>
                <a:ea typeface="黑体" panose="02010609060101010101" charset="-122"/>
                <a:cs typeface="黑体" panose="02010609060101010101" charset="-122"/>
              </a:rPr>
              <a:t>讲师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+mj-lt"/>
                <a:ea typeface="华文琥珀" panose="02010800040101010101" charset="-122"/>
                <a:cs typeface="华文琥珀" panose="02010800040101010101" charset="-122"/>
              </a:rPr>
              <a:t>:</a:t>
            </a:r>
            <a:r>
              <a:rPr kumimoji="1" lang="en-US" altLang="zh-CN" sz="36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华文琥珀" panose="02010800040101010101" charset="-122"/>
              </a:rPr>
              <a:t>Seven</a:t>
            </a:r>
            <a:r>
              <a:rPr kumimoji="1" lang="zh-CN" altLang="en-US" sz="36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华文琥珀" panose="02010800040101010101" charset="-122"/>
              </a:rPr>
              <a:t>老师</a:t>
            </a:r>
            <a:endParaRPr kumimoji="1" lang="zh-CN" altLang="en-US" sz="36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华文琥珀" panose="020108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4115" y="4293329"/>
            <a:ext cx="5828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2018-03-26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（周一）</a:t>
            </a:r>
            <a:r>
              <a:rPr lang="zh-CN" altLang="en-US" sz="2400" b="1" dirty="0">
                <a:solidFill>
                  <a:schemeClr val="bg1"/>
                </a:solidFill>
              </a:rPr>
              <a:t>上课时间</a:t>
            </a:r>
            <a:r>
              <a:rPr lang="en-US" altLang="zh-CN" sz="2400" b="1" dirty="0">
                <a:solidFill>
                  <a:schemeClr val="bg1"/>
                </a:solidFill>
              </a:rPr>
              <a:t>8:30-10:00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996315"/>
            <a:ext cx="10330815" cy="537019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二维随机变量</a:t>
            </a:r>
          </a:p>
        </p:txBody>
      </p:sp>
      <p:sp>
        <p:nvSpPr>
          <p:cNvPr id="2178050" name="矩形 2178049"/>
          <p:cNvSpPr/>
          <p:nvPr/>
        </p:nvSpPr>
        <p:spPr>
          <a:xfrm>
            <a:off x="3313748" y="1037590"/>
            <a:ext cx="20161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>
                <a:schemeClr val="tx1"/>
              </a:buClr>
              <a:buFont typeface="隶书" panose="02010509060101010101" pitchFamily="49" charset="-122"/>
              <a:buNone/>
            </a:pP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sym typeface="Symbol" panose="05050102010706020507" pitchFamily="18" charset="2"/>
              </a:rPr>
              <a:t>(2)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sym typeface="Symbol" panose="05050102010706020507" pitchFamily="18" charset="2"/>
              </a:rPr>
              <a:t>表格法</a:t>
            </a:r>
          </a:p>
        </p:txBody>
      </p:sp>
      <p:grpSp>
        <p:nvGrpSpPr>
          <p:cNvPr id="2178051" name="组合 2178050"/>
          <p:cNvGrpSpPr/>
          <p:nvPr/>
        </p:nvGrpSpPr>
        <p:grpSpPr>
          <a:xfrm>
            <a:off x="4609148" y="1756728"/>
            <a:ext cx="3657600" cy="2663825"/>
            <a:chOff x="1383" y="1117"/>
            <a:chExt cx="2304" cy="1678"/>
          </a:xfrm>
        </p:grpSpPr>
        <p:grpSp>
          <p:nvGrpSpPr>
            <p:cNvPr id="2178052" name="组合 2178051"/>
            <p:cNvGrpSpPr/>
            <p:nvPr/>
          </p:nvGrpSpPr>
          <p:grpSpPr>
            <a:xfrm>
              <a:off x="1429" y="1117"/>
              <a:ext cx="2258" cy="1614"/>
              <a:chOff x="131" y="890"/>
              <a:chExt cx="4019" cy="2384"/>
            </a:xfrm>
          </p:grpSpPr>
          <p:graphicFrame>
            <p:nvGraphicFramePr>
              <p:cNvPr id="2178053" name="内容占位符 2178052"/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1247" y="1661"/>
              <a:ext cx="2903" cy="15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61" r:id="rId3" imgW="1358900" imgH="838200" progId="Equation.3">
                      <p:embed/>
                    </p:oleObj>
                  </mc:Choice>
                  <mc:Fallback>
                    <p:oleObj r:id="rId3" imgW="1358900" imgH="838200" progId="Equation.3">
                      <p:embed/>
                      <p:pic>
                        <p:nvPicPr>
                          <p:cNvPr id="0" name="图片 3092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247" y="1661"/>
                            <a:ext cx="2903" cy="157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178054" name="组合 2178053"/>
              <p:cNvGrpSpPr/>
              <p:nvPr/>
            </p:nvGrpSpPr>
            <p:grpSpPr>
              <a:xfrm>
                <a:off x="131" y="890"/>
                <a:ext cx="3830" cy="2384"/>
                <a:chOff x="131" y="890"/>
                <a:chExt cx="3830" cy="2384"/>
              </a:xfrm>
            </p:grpSpPr>
            <p:graphicFrame>
              <p:nvGraphicFramePr>
                <p:cNvPr id="2178055" name="对象 2178054"/>
                <p:cNvGraphicFramePr/>
                <p:nvPr/>
              </p:nvGraphicFramePr>
              <p:xfrm>
                <a:off x="1299" y="890"/>
                <a:ext cx="2662" cy="5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262" r:id="rId5" imgW="1180465" imgH="228600" progId="Equation.3">
                        <p:embed/>
                      </p:oleObj>
                    </mc:Choice>
                    <mc:Fallback>
                      <p:oleObj r:id="rId5" imgW="1180465" imgH="228600" progId="Equation.3">
                        <p:embed/>
                        <p:pic>
                          <p:nvPicPr>
                            <p:cNvPr id="0" name="图片 3091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299" y="890"/>
                              <a:ext cx="2662" cy="51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2178056" name="组合 2178055"/>
                <p:cNvGrpSpPr/>
                <p:nvPr/>
              </p:nvGrpSpPr>
              <p:grpSpPr>
                <a:xfrm>
                  <a:off x="131" y="914"/>
                  <a:ext cx="1100" cy="611"/>
                  <a:chOff x="1265" y="402"/>
                  <a:chExt cx="1100" cy="611"/>
                </a:xfrm>
              </p:grpSpPr>
              <p:sp>
                <p:nvSpPr>
                  <p:cNvPr id="2178057" name="直接连接符 2178056"/>
                  <p:cNvSpPr/>
                  <p:nvPr/>
                </p:nvSpPr>
                <p:spPr>
                  <a:xfrm>
                    <a:off x="1474" y="436"/>
                    <a:ext cx="680" cy="499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178058" name="文本框 2178057"/>
                  <p:cNvSpPr txBox="1"/>
                  <p:nvPr/>
                </p:nvSpPr>
                <p:spPr>
                  <a:xfrm>
                    <a:off x="1265" y="530"/>
                    <a:ext cx="783" cy="48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  <a:buClr>
                        <a:schemeClr val="bg1"/>
                      </a:buClr>
                    </a:pPr>
                    <a:r>
                      <a:rPr lang="en-US" altLang="zh-CN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X</a:t>
                    </a:r>
                  </a:p>
                </p:txBody>
              </p:sp>
              <p:sp>
                <p:nvSpPr>
                  <p:cNvPr id="2178059" name="文本框 2178058"/>
                  <p:cNvSpPr txBox="1"/>
                  <p:nvPr/>
                </p:nvSpPr>
                <p:spPr>
                  <a:xfrm>
                    <a:off x="1576" y="402"/>
                    <a:ext cx="789" cy="48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  <a:buClr>
                        <a:schemeClr val="bg1"/>
                      </a:buClr>
                    </a:pPr>
                    <a:r>
                      <a:rPr lang="en-US" altLang="zh-CN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  Y</a:t>
                    </a:r>
                  </a:p>
                </p:txBody>
              </p:sp>
            </p:grpSp>
            <p:graphicFrame>
              <p:nvGraphicFramePr>
                <p:cNvPr id="2178060" name="对象 2178059"/>
                <p:cNvGraphicFramePr/>
                <p:nvPr/>
              </p:nvGraphicFramePr>
              <p:xfrm>
                <a:off x="521" y="1661"/>
                <a:ext cx="384" cy="16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263" r:id="rId7" imgW="190500" imgH="799465" progId="Equation.3">
                        <p:embed/>
                      </p:oleObj>
                    </mc:Choice>
                    <mc:Fallback>
                      <p:oleObj r:id="rId7" imgW="190500" imgH="799465" progId="Equation.3">
                        <p:embed/>
                        <p:pic>
                          <p:nvPicPr>
                            <p:cNvPr id="0" name="图片 3089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1" y="1661"/>
                              <a:ext cx="384" cy="161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2178061" name="直接连接符 2178060"/>
            <p:cNvSpPr/>
            <p:nvPr/>
          </p:nvSpPr>
          <p:spPr>
            <a:xfrm>
              <a:off x="1383" y="1525"/>
              <a:ext cx="217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78062" name="直接连接符 2178061"/>
            <p:cNvSpPr/>
            <p:nvPr/>
          </p:nvSpPr>
          <p:spPr>
            <a:xfrm>
              <a:off x="2018" y="1117"/>
              <a:ext cx="0" cy="1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178063" name="文本框 2178062"/>
          <p:cNvSpPr txBox="1"/>
          <p:nvPr/>
        </p:nvSpPr>
        <p:spPr>
          <a:xfrm>
            <a:off x="3313748" y="4565015"/>
            <a:ext cx="7200900" cy="519113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(X,Y)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的概率分布表：</a:t>
            </a:r>
            <a:r>
              <a:rPr lang="zh-CN" altLang="en-US" sz="2800" b="1" dirty="0">
                <a:solidFill>
                  <a:srgbClr val="E90B0B"/>
                </a:solidFill>
                <a:latin typeface="Times New Roman" panose="02020603050405020304" pitchFamily="18" charset="0"/>
              </a:rPr>
              <a:t>描述</a:t>
            </a:r>
            <a:r>
              <a:rPr lang="en-US" altLang="zh-CN" sz="2800" b="1" dirty="0">
                <a:solidFill>
                  <a:srgbClr val="E90B0B"/>
                </a:solidFill>
                <a:latin typeface="Times New Roman" panose="02020603050405020304" pitchFamily="18" charset="0"/>
              </a:rPr>
              <a:t>(X,Y)</a:t>
            </a:r>
            <a:r>
              <a:rPr lang="zh-CN" altLang="en-US" sz="2800" b="1" dirty="0">
                <a:solidFill>
                  <a:srgbClr val="E90B0B"/>
                </a:solidFill>
                <a:latin typeface="Times New Roman" panose="02020603050405020304" pitchFamily="18" charset="0"/>
              </a:rPr>
              <a:t>的取值规律</a:t>
            </a:r>
          </a:p>
        </p:txBody>
      </p:sp>
      <p:graphicFrame>
        <p:nvGraphicFramePr>
          <p:cNvPr id="2178064" name="对象 2178063"/>
          <p:cNvGraphicFramePr/>
          <p:nvPr/>
        </p:nvGraphicFramePr>
        <p:xfrm>
          <a:off x="4393248" y="5357178"/>
          <a:ext cx="3887787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r:id="rId9" imgW="1561465" imgH="381000" progId="Equation.3">
                  <p:embed/>
                </p:oleObj>
              </mc:Choice>
              <mc:Fallback>
                <p:oleObj r:id="rId9" imgW="1561465" imgH="3810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93248" y="5357178"/>
                        <a:ext cx="3887787" cy="9477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7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217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78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7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8050" grpId="0"/>
      <p:bldP spid="21780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28700"/>
            <a:ext cx="10330815" cy="536257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二维随机变量</a:t>
            </a:r>
          </a:p>
        </p:txBody>
      </p:sp>
      <p:sp>
        <p:nvSpPr>
          <p:cNvPr id="2179074" name="文本框 2179073"/>
          <p:cNvSpPr txBox="1"/>
          <p:nvPr/>
        </p:nvSpPr>
        <p:spPr>
          <a:xfrm>
            <a:off x="2704148" y="1006158"/>
            <a:ext cx="7416800" cy="8915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000" b="1" dirty="0">
                <a:solidFill>
                  <a:srgbClr val="E90B0B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将一枚硬币连掷三次，令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X=“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正面出现的次数”，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Y=“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正反面次数之差的绝对值”，试求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(X,Y)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的联合分布律。</a:t>
            </a:r>
          </a:p>
        </p:txBody>
      </p:sp>
      <p:sp>
        <p:nvSpPr>
          <p:cNvPr id="2179075" name="文本框 2179074"/>
          <p:cNvSpPr txBox="1"/>
          <p:nvPr/>
        </p:nvSpPr>
        <p:spPr>
          <a:xfrm>
            <a:off x="3134360" y="2296478"/>
            <a:ext cx="5329238" cy="4914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0,3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）（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1,1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）（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2,1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）（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3,3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）</a:t>
            </a:r>
          </a:p>
        </p:txBody>
      </p:sp>
      <p:sp>
        <p:nvSpPr>
          <p:cNvPr id="2179076" name="文本框 2179075"/>
          <p:cNvSpPr txBox="1"/>
          <p:nvPr/>
        </p:nvSpPr>
        <p:spPr>
          <a:xfrm>
            <a:off x="3207385" y="2788285"/>
            <a:ext cx="5183188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bg1"/>
              </a:buClr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P(X=0,Y=3)=P(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反反反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)=1/8</a:t>
            </a:r>
          </a:p>
        </p:txBody>
      </p:sp>
      <p:sp>
        <p:nvSpPr>
          <p:cNvPr id="2179077" name="文本框 2179076"/>
          <p:cNvSpPr txBox="1"/>
          <p:nvPr/>
        </p:nvSpPr>
        <p:spPr>
          <a:xfrm>
            <a:off x="2581593" y="1898015"/>
            <a:ext cx="5472112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解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en-US" altLang="zh-CN" sz="2000" b="1">
                <a:solidFill>
                  <a:srgbClr val="E90B0B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(X,Y)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所有可能的取值为：</a:t>
            </a:r>
          </a:p>
        </p:txBody>
      </p:sp>
      <p:graphicFrame>
        <p:nvGraphicFramePr>
          <p:cNvPr id="2179078" name="表格 2179077"/>
          <p:cNvGraphicFramePr/>
          <p:nvPr>
            <p:extLst>
              <p:ext uri="{D42A27DB-BD31-4B8C-83A1-F6EECF244321}">
                <p14:modId xmlns:p14="http://schemas.microsoft.com/office/powerpoint/2010/main" val="4277039429"/>
              </p:ext>
            </p:extLst>
          </p:nvPr>
        </p:nvGraphicFramePr>
        <p:xfrm>
          <a:off x="3053398" y="3599815"/>
          <a:ext cx="5616575" cy="2087563"/>
        </p:xfrm>
        <a:graphic>
          <a:graphicData uri="http://schemas.openxmlformats.org/drawingml/2006/table">
            <a:tbl>
              <a:tblPr/>
              <a:tblGrid>
                <a:gridCol w="95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5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6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000" b="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0"/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0"/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0"/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0"/>
                        <a:t>3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0" dirty="0"/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0"/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0"/>
                        <a:t>3/8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0"/>
                        <a:t>3/8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0"/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2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0"/>
                        <a:t>3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0" dirty="0"/>
                        <a:t>1/8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0"/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0"/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0" dirty="0"/>
                        <a:t>1/8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79104" name="组合 2179103"/>
          <p:cNvGrpSpPr/>
          <p:nvPr/>
        </p:nvGrpSpPr>
        <p:grpSpPr>
          <a:xfrm>
            <a:off x="2944846" y="3584575"/>
            <a:ext cx="1090613" cy="720725"/>
            <a:chOff x="742" y="2704"/>
            <a:chExt cx="687" cy="454"/>
          </a:xfrm>
        </p:grpSpPr>
        <p:sp>
          <p:nvSpPr>
            <p:cNvPr id="2179105" name="文本框 2179104"/>
            <p:cNvSpPr txBox="1"/>
            <p:nvPr/>
          </p:nvSpPr>
          <p:spPr>
            <a:xfrm>
              <a:off x="975" y="2704"/>
              <a:ext cx="363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179106" name="文本框 2179105"/>
            <p:cNvSpPr txBox="1"/>
            <p:nvPr/>
          </p:nvSpPr>
          <p:spPr>
            <a:xfrm>
              <a:off x="742" y="2890"/>
              <a:ext cx="31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179107" name="直接连接符 2179106"/>
            <p:cNvSpPr/>
            <p:nvPr/>
          </p:nvSpPr>
          <p:spPr>
            <a:xfrm>
              <a:off x="839" y="2750"/>
              <a:ext cx="590" cy="4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7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7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7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7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217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9075" grpId="0"/>
      <p:bldP spid="2179076" grpId="0"/>
      <p:bldP spid="217907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03935"/>
            <a:ext cx="10330815" cy="539559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二维随机变量</a:t>
            </a:r>
          </a:p>
        </p:txBody>
      </p:sp>
      <p:sp>
        <p:nvSpPr>
          <p:cNvPr id="2180098" name="矩形 2180097"/>
          <p:cNvSpPr/>
          <p:nvPr/>
        </p:nvSpPr>
        <p:spPr>
          <a:xfrm>
            <a:off x="2080260" y="986790"/>
            <a:ext cx="8135938" cy="19923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0"/>
              </a:spcBef>
              <a:buClr>
                <a:schemeClr val="bg1"/>
              </a:buClr>
            </a:pP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</a:rPr>
              <a:t>例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</a:rPr>
              <a:t>2:</a:t>
            </a:r>
            <a:r>
              <a:rPr lang="en-US" altLang="zh-CN" sz="3200" b="1">
                <a:solidFill>
                  <a:schemeClr val="accent2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chemeClr val="tx1"/>
                </a:solidFill>
                <a:latin typeface="隶书" panose="02010509060101010101" pitchFamily="49" charset="-122"/>
              </a:rPr>
              <a:t>设随机变量</a:t>
            </a:r>
            <a:r>
              <a:rPr lang="en-US" altLang="zh-CN" sz="3200" b="1" dirty="0">
                <a:solidFill>
                  <a:schemeClr val="tx1"/>
                </a:solidFill>
                <a:latin typeface="隶书" panose="02010509060101010101" pitchFamily="49" charset="-122"/>
              </a:rPr>
              <a:t>X</a:t>
            </a:r>
            <a:r>
              <a:rPr lang="zh-CN" altLang="en-US" sz="3200" b="1" dirty="0">
                <a:solidFill>
                  <a:schemeClr val="tx1"/>
                </a:solidFill>
                <a:latin typeface="隶书" panose="02010509060101010101" pitchFamily="49" charset="-122"/>
              </a:rPr>
              <a:t>在</a:t>
            </a:r>
            <a:r>
              <a:rPr lang="en-US" altLang="zh-CN" sz="3200" b="1" dirty="0">
                <a:solidFill>
                  <a:schemeClr val="tx1"/>
                </a:solidFill>
                <a:latin typeface="隶书" panose="02010509060101010101" pitchFamily="49" charset="-122"/>
              </a:rPr>
              <a:t>1,2,3,4</a:t>
            </a:r>
            <a:r>
              <a:rPr lang="zh-CN" altLang="en-US" sz="3200" b="1" dirty="0">
                <a:solidFill>
                  <a:schemeClr val="tx1"/>
                </a:solidFill>
                <a:latin typeface="隶书" panose="02010509060101010101" pitchFamily="49" charset="-122"/>
              </a:rPr>
              <a:t>中随机地取一个数</a:t>
            </a:r>
            <a:r>
              <a:rPr lang="en-US" altLang="zh-CN" sz="3200" b="1" dirty="0">
                <a:solidFill>
                  <a:schemeClr val="tx1"/>
                </a:solidFill>
                <a:latin typeface="隶书" panose="02010509060101010101" pitchFamily="49" charset="-122"/>
              </a:rPr>
              <a:t>,</a:t>
            </a:r>
            <a:r>
              <a:rPr lang="zh-CN" altLang="en-US" sz="3200" b="1" dirty="0">
                <a:solidFill>
                  <a:schemeClr val="tx1"/>
                </a:solidFill>
                <a:latin typeface="隶书" panose="02010509060101010101" pitchFamily="49" charset="-122"/>
              </a:rPr>
              <a:t>另一随机变量</a:t>
            </a:r>
            <a:r>
              <a:rPr lang="en-US" altLang="zh-CN" sz="3200" b="1" dirty="0">
                <a:solidFill>
                  <a:schemeClr val="tx1"/>
                </a:solidFill>
                <a:latin typeface="隶书" panose="02010509060101010101" pitchFamily="49" charset="-122"/>
              </a:rPr>
              <a:t>Y</a:t>
            </a:r>
            <a:r>
              <a:rPr lang="zh-CN" altLang="en-US" sz="3200" b="1" dirty="0">
                <a:solidFill>
                  <a:schemeClr val="tx1"/>
                </a:solidFill>
                <a:latin typeface="隶书" panose="02010509060101010101" pitchFamily="49" charset="-122"/>
              </a:rPr>
              <a:t>在</a:t>
            </a:r>
            <a:r>
              <a:rPr lang="en-US" altLang="zh-CN" sz="3200" b="1" dirty="0">
                <a:solidFill>
                  <a:schemeClr val="tx1"/>
                </a:solidFill>
                <a:latin typeface="隶书" panose="02010509060101010101" pitchFamily="49" charset="-122"/>
              </a:rPr>
              <a:t>1</a:t>
            </a:r>
            <a:r>
              <a:rPr lang="zh-CN" altLang="en-US" sz="3200" b="1" dirty="0">
                <a:solidFill>
                  <a:schemeClr val="tx1"/>
                </a:solidFill>
                <a:latin typeface="隶书" panose="02010509060101010101" pitchFamily="49" charset="-122"/>
              </a:rPr>
              <a:t>到</a:t>
            </a:r>
            <a:r>
              <a:rPr lang="en-US" altLang="zh-CN" sz="3200" b="1" dirty="0">
                <a:solidFill>
                  <a:schemeClr val="tx1"/>
                </a:solidFill>
                <a:latin typeface="隶书" panose="02010509060101010101" pitchFamily="49" charset="-122"/>
              </a:rPr>
              <a:t>X</a:t>
            </a:r>
            <a:r>
              <a:rPr lang="zh-CN" altLang="en-US" sz="3200" b="1" dirty="0">
                <a:solidFill>
                  <a:schemeClr val="tx1"/>
                </a:solidFill>
                <a:latin typeface="隶书" panose="02010509060101010101" pitchFamily="49" charset="-122"/>
              </a:rPr>
              <a:t>中随机地取一整数</a:t>
            </a:r>
            <a:r>
              <a:rPr lang="en-US" altLang="zh-CN" sz="3200" b="1" dirty="0">
                <a:solidFill>
                  <a:schemeClr val="tx1"/>
                </a:solidFill>
                <a:latin typeface="隶书" panose="02010509060101010101" pitchFamily="49" charset="-122"/>
              </a:rPr>
              <a:t>.</a:t>
            </a:r>
            <a:r>
              <a:rPr lang="zh-CN" altLang="en-US" sz="3200" b="1" dirty="0">
                <a:solidFill>
                  <a:schemeClr val="tx1"/>
                </a:solidFill>
                <a:latin typeface="隶书" panose="02010509060101010101" pitchFamily="49" charset="-122"/>
              </a:rPr>
              <a:t>求</a:t>
            </a:r>
            <a:r>
              <a:rPr lang="en-US" altLang="zh-CN" sz="3200" b="1" dirty="0">
                <a:solidFill>
                  <a:schemeClr val="tx1"/>
                </a:solidFill>
                <a:latin typeface="隶书" panose="02010509060101010101" pitchFamily="49" charset="-122"/>
              </a:rPr>
              <a:t>(X,Y)</a:t>
            </a:r>
            <a:r>
              <a:rPr lang="zh-CN" altLang="en-US" sz="3200" b="1" dirty="0">
                <a:solidFill>
                  <a:schemeClr val="tx1"/>
                </a:solidFill>
                <a:latin typeface="隶书" panose="02010509060101010101" pitchFamily="49" charset="-122"/>
              </a:rPr>
              <a:t>的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分布律。</a:t>
            </a:r>
            <a:endParaRPr lang="zh-CN" altLang="en-US" sz="3200" b="1">
              <a:solidFill>
                <a:schemeClr val="tx1"/>
              </a:solidFill>
              <a:latin typeface="隶书" panose="02010509060101010101" pitchFamily="49" charset="-122"/>
            </a:endParaRPr>
          </a:p>
        </p:txBody>
      </p:sp>
      <p:sp>
        <p:nvSpPr>
          <p:cNvPr id="2180099" name="矩形 2180098"/>
          <p:cNvSpPr/>
          <p:nvPr/>
        </p:nvSpPr>
        <p:spPr>
          <a:xfrm>
            <a:off x="2080260" y="3147378"/>
            <a:ext cx="7200900" cy="359251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1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</a:lstStyle>
          <a:p>
            <a:pPr lvl="0" algn="l">
              <a:lnSpc>
                <a:spcPct val="120000"/>
              </a:lnSpc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zh-CN" sz="3200" b="0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/>
            </a:r>
            <a:br>
              <a:rPr lang="en-US" altLang="zh-CN" sz="3200" b="0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</a:br>
            <a:r>
              <a:rPr lang="zh-CN" altLang="en-US" sz="3200" b="0" dirty="0">
                <a:solidFill>
                  <a:srgbClr val="2441F2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分析</a:t>
            </a:r>
            <a:r>
              <a:rPr lang="zh-CN" altLang="en-US" sz="3200" b="0" dirty="0">
                <a:solidFill>
                  <a:srgbClr val="000000"/>
                </a:solidFill>
                <a:latin typeface="仿宋_GB2312" pitchFamily="49" charset="-122"/>
              </a:rPr>
              <a:t>  </a:t>
            </a:r>
            <a:r>
              <a:rPr lang="en-US" altLang="zh-CN" sz="3200" b="0" dirty="0">
                <a:solidFill>
                  <a:srgbClr val="000000"/>
                </a:solidFill>
                <a:latin typeface="仿宋_GB2312" pitchFamily="49" charset="-122"/>
              </a:rPr>
              <a:t>(X,Y)</a:t>
            </a:r>
            <a:r>
              <a:rPr lang="zh-CN" altLang="en-US" sz="3200" b="0" dirty="0">
                <a:solidFill>
                  <a:srgbClr val="000000"/>
                </a:solidFill>
                <a:latin typeface="仿宋_GB2312" pitchFamily="49" charset="-122"/>
              </a:rPr>
              <a:t>所有可能的取值为：</a:t>
            </a:r>
            <a:br>
              <a:rPr lang="zh-CN" altLang="en-US" sz="3200" b="0" dirty="0">
                <a:solidFill>
                  <a:srgbClr val="000000"/>
                </a:solidFill>
                <a:latin typeface="仿宋_GB2312" pitchFamily="49" charset="-122"/>
              </a:rPr>
            </a:br>
            <a:r>
              <a:rPr lang="zh-CN" altLang="en-US" sz="3200" b="0" dirty="0">
                <a:solidFill>
                  <a:srgbClr val="000000"/>
                </a:solidFill>
                <a:latin typeface="仿宋_GB2312" pitchFamily="49" charset="-122"/>
              </a:rPr>
              <a:t>       </a:t>
            </a:r>
            <a:r>
              <a:rPr lang="en-US" altLang="zh-CN" sz="3200" b="0" dirty="0">
                <a:solidFill>
                  <a:srgbClr val="000000"/>
                </a:solidFill>
                <a:latin typeface="仿宋_GB2312" pitchFamily="49" charset="-122"/>
              </a:rPr>
              <a:t>(1,1);</a:t>
            </a:r>
            <a:br>
              <a:rPr lang="en-US" altLang="zh-CN" sz="3200" b="0" dirty="0">
                <a:solidFill>
                  <a:srgbClr val="000000"/>
                </a:solidFill>
                <a:latin typeface="仿宋_GB2312" pitchFamily="49" charset="-122"/>
              </a:rPr>
            </a:br>
            <a:r>
              <a:rPr lang="en-US" altLang="zh-CN" sz="3200" b="0" dirty="0">
                <a:solidFill>
                  <a:srgbClr val="000000"/>
                </a:solidFill>
                <a:latin typeface="仿宋_GB2312" pitchFamily="49" charset="-122"/>
              </a:rPr>
              <a:t>       (2,1)</a:t>
            </a:r>
            <a:r>
              <a:rPr lang="zh-CN" altLang="en-US" sz="3200" b="0" dirty="0">
                <a:solidFill>
                  <a:srgbClr val="000000"/>
                </a:solidFill>
                <a:latin typeface="仿宋_GB2312" pitchFamily="49" charset="-122"/>
              </a:rPr>
              <a:t>、</a:t>
            </a:r>
            <a:r>
              <a:rPr lang="en-US" altLang="zh-CN" sz="3200" b="0" dirty="0">
                <a:solidFill>
                  <a:srgbClr val="000000"/>
                </a:solidFill>
                <a:latin typeface="仿宋_GB2312" pitchFamily="49" charset="-122"/>
              </a:rPr>
              <a:t>(2,2); </a:t>
            </a:r>
            <a:br>
              <a:rPr lang="en-US" altLang="zh-CN" sz="3200" b="0" dirty="0">
                <a:solidFill>
                  <a:srgbClr val="000000"/>
                </a:solidFill>
                <a:latin typeface="仿宋_GB2312" pitchFamily="49" charset="-122"/>
              </a:rPr>
            </a:br>
            <a:r>
              <a:rPr lang="en-US" altLang="zh-CN" sz="3200" b="0" dirty="0">
                <a:solidFill>
                  <a:srgbClr val="000000"/>
                </a:solidFill>
                <a:latin typeface="仿宋_GB2312" pitchFamily="49" charset="-122"/>
              </a:rPr>
              <a:t>       (3,1)</a:t>
            </a:r>
            <a:r>
              <a:rPr lang="zh-CN" altLang="en-US" sz="3200" b="0" dirty="0">
                <a:solidFill>
                  <a:srgbClr val="000000"/>
                </a:solidFill>
                <a:latin typeface="仿宋_GB2312" pitchFamily="49" charset="-122"/>
              </a:rPr>
              <a:t>、</a:t>
            </a:r>
            <a:r>
              <a:rPr lang="en-US" altLang="zh-CN" sz="3200" b="0" dirty="0">
                <a:solidFill>
                  <a:srgbClr val="000000"/>
                </a:solidFill>
                <a:latin typeface="仿宋_GB2312" pitchFamily="49" charset="-122"/>
              </a:rPr>
              <a:t>(3,2)</a:t>
            </a:r>
            <a:r>
              <a:rPr lang="zh-CN" altLang="en-US" sz="3200" b="0" dirty="0">
                <a:solidFill>
                  <a:srgbClr val="000000"/>
                </a:solidFill>
                <a:latin typeface="仿宋_GB2312" pitchFamily="49" charset="-122"/>
              </a:rPr>
              <a:t>、 </a:t>
            </a:r>
            <a:r>
              <a:rPr lang="en-US" altLang="zh-CN" sz="3200" b="0" dirty="0">
                <a:solidFill>
                  <a:srgbClr val="000000"/>
                </a:solidFill>
                <a:latin typeface="仿宋_GB2312" pitchFamily="49" charset="-122"/>
              </a:rPr>
              <a:t>(3,3); </a:t>
            </a:r>
            <a:br>
              <a:rPr lang="en-US" altLang="zh-CN" sz="3200" b="0" dirty="0">
                <a:solidFill>
                  <a:srgbClr val="000000"/>
                </a:solidFill>
                <a:latin typeface="仿宋_GB2312" pitchFamily="49" charset="-122"/>
              </a:rPr>
            </a:br>
            <a:r>
              <a:rPr lang="en-US" altLang="zh-CN" sz="3200" b="0" dirty="0">
                <a:solidFill>
                  <a:srgbClr val="000000"/>
                </a:solidFill>
                <a:latin typeface="仿宋_GB2312" pitchFamily="49" charset="-122"/>
              </a:rPr>
              <a:t>       (4,1)</a:t>
            </a:r>
            <a:r>
              <a:rPr lang="zh-CN" altLang="en-US" sz="3200" b="0" dirty="0">
                <a:solidFill>
                  <a:srgbClr val="000000"/>
                </a:solidFill>
                <a:latin typeface="仿宋_GB2312" pitchFamily="49" charset="-122"/>
              </a:rPr>
              <a:t>、</a:t>
            </a:r>
            <a:r>
              <a:rPr lang="en-US" altLang="zh-CN" sz="3200" b="0" dirty="0">
                <a:solidFill>
                  <a:srgbClr val="000000"/>
                </a:solidFill>
                <a:latin typeface="仿宋_GB2312" pitchFamily="49" charset="-122"/>
              </a:rPr>
              <a:t>(4,2)</a:t>
            </a:r>
            <a:r>
              <a:rPr lang="zh-CN" altLang="en-US" sz="3200" b="0" dirty="0">
                <a:solidFill>
                  <a:srgbClr val="000000"/>
                </a:solidFill>
                <a:latin typeface="仿宋_GB2312" pitchFamily="49" charset="-122"/>
              </a:rPr>
              <a:t>、 </a:t>
            </a:r>
            <a:r>
              <a:rPr lang="en-US" altLang="zh-CN" sz="3200" b="0" dirty="0">
                <a:solidFill>
                  <a:srgbClr val="000000"/>
                </a:solidFill>
                <a:latin typeface="仿宋_GB2312" pitchFamily="49" charset="-122"/>
              </a:rPr>
              <a:t>(4,3)</a:t>
            </a:r>
            <a:r>
              <a:rPr lang="zh-CN" altLang="en-US" sz="3200" b="0" dirty="0">
                <a:solidFill>
                  <a:srgbClr val="000000"/>
                </a:solidFill>
                <a:latin typeface="仿宋_GB2312" pitchFamily="49" charset="-122"/>
              </a:rPr>
              <a:t>、</a:t>
            </a:r>
            <a:r>
              <a:rPr lang="en-US" altLang="zh-CN" sz="3200" b="0">
                <a:solidFill>
                  <a:srgbClr val="000000"/>
                </a:solidFill>
                <a:latin typeface="仿宋_GB2312" pitchFamily="49" charset="-122"/>
              </a:rPr>
              <a:t>(4,4).</a:t>
            </a:r>
            <a:r>
              <a:rPr lang="en-US" altLang="zh-CN" sz="3200" b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/>
            </a:r>
            <a:br>
              <a:rPr lang="en-US" altLang="zh-CN" sz="3200" b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 sz="3200" b="0">
              <a:solidFill>
                <a:srgbClr val="006600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8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00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36955"/>
            <a:ext cx="10330815" cy="540321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二维随机变量</a:t>
            </a:r>
          </a:p>
        </p:txBody>
      </p:sp>
      <p:graphicFrame>
        <p:nvGraphicFramePr>
          <p:cNvPr id="2181122" name="对象 2181121"/>
          <p:cNvGraphicFramePr/>
          <p:nvPr/>
        </p:nvGraphicFramePr>
        <p:xfrm>
          <a:off x="3845560" y="2960370"/>
          <a:ext cx="288131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r:id="rId3" imgW="1015365" imgH="203200" progId="Equation.3">
                  <p:embed/>
                </p:oleObj>
              </mc:Choice>
              <mc:Fallback>
                <p:oleObj r:id="rId3" imgW="1015365" imgH="2032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45560" y="2960370"/>
                        <a:ext cx="2881313" cy="585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23" name="对象 2181122"/>
          <p:cNvGraphicFramePr/>
          <p:nvPr/>
        </p:nvGraphicFramePr>
        <p:xfrm>
          <a:off x="3774123" y="4687570"/>
          <a:ext cx="2952750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r:id="rId5" imgW="1002665" imgH="596900" progId="Equation.3">
                  <p:embed/>
                </p:oleObj>
              </mc:Choice>
              <mc:Fallback>
                <p:oleObj r:id="rId5" imgW="1002665" imgH="5969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4123" y="4687570"/>
                        <a:ext cx="2952750" cy="1757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24" name="对象 2181123"/>
          <p:cNvGraphicFramePr/>
          <p:nvPr/>
        </p:nvGraphicFramePr>
        <p:xfrm>
          <a:off x="6869748" y="1303020"/>
          <a:ext cx="230505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r:id="rId7" imgW="786765" imgH="203200" progId="Equation.3">
                  <p:embed/>
                </p:oleObj>
              </mc:Choice>
              <mc:Fallback>
                <p:oleObj r:id="rId7" imgW="786765" imgH="2032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69748" y="1303020"/>
                        <a:ext cx="2305050" cy="595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25" name="对象 2181124"/>
          <p:cNvGraphicFramePr/>
          <p:nvPr/>
        </p:nvGraphicFramePr>
        <p:xfrm>
          <a:off x="6510973" y="2023745"/>
          <a:ext cx="2374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r:id="rId9" imgW="862965" imgH="203200" progId="Equation.3">
                  <p:embed/>
                </p:oleObj>
              </mc:Choice>
              <mc:Fallback>
                <p:oleObj r:id="rId9" imgW="862965" imgH="2032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10973" y="2023745"/>
                        <a:ext cx="23749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126" name="文本框 2181125"/>
          <p:cNvSpPr txBox="1"/>
          <p:nvPr/>
        </p:nvSpPr>
        <p:spPr>
          <a:xfrm>
            <a:off x="2766060" y="1160145"/>
            <a:ext cx="4392613" cy="7254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0"/>
              </a:spcBef>
              <a:buClr>
                <a:schemeClr val="bg1"/>
              </a:buClr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解：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可能的取值为</a:t>
            </a:r>
          </a:p>
        </p:txBody>
      </p:sp>
      <p:sp>
        <p:nvSpPr>
          <p:cNvPr id="2181127" name="文本框 2181126"/>
          <p:cNvSpPr txBox="1"/>
          <p:nvPr/>
        </p:nvSpPr>
        <p:spPr>
          <a:xfrm>
            <a:off x="3629660" y="1952308"/>
            <a:ext cx="3455988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bg1"/>
              </a:buClr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可能的取值为</a:t>
            </a:r>
          </a:p>
        </p:txBody>
      </p:sp>
      <p:sp>
        <p:nvSpPr>
          <p:cNvPr id="2181128" name="文本框 2181127"/>
          <p:cNvSpPr txBox="1"/>
          <p:nvPr/>
        </p:nvSpPr>
        <p:spPr>
          <a:xfrm>
            <a:off x="2837498" y="2960370"/>
            <a:ext cx="11525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则：</a:t>
            </a:r>
          </a:p>
        </p:txBody>
      </p:sp>
      <p:graphicFrame>
        <p:nvGraphicFramePr>
          <p:cNvPr id="2181129" name="对象 2181128"/>
          <p:cNvGraphicFramePr/>
          <p:nvPr/>
        </p:nvGraphicFramePr>
        <p:xfrm>
          <a:off x="3702685" y="3823970"/>
          <a:ext cx="504031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r:id="rId11" imgW="1751330" imgH="254000" progId="Equation.3">
                  <p:embed/>
                </p:oleObj>
              </mc:Choice>
              <mc:Fallback>
                <p:oleObj r:id="rId11" imgW="1751330" imgH="2540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02685" y="3823970"/>
                        <a:ext cx="5040313" cy="730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8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8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8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81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18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18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18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36955"/>
            <a:ext cx="10330815" cy="553466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二维随机变量</a:t>
            </a:r>
          </a:p>
        </p:txBody>
      </p:sp>
      <p:graphicFrame>
        <p:nvGraphicFramePr>
          <p:cNvPr id="2182146" name="表格 2182145"/>
          <p:cNvGraphicFramePr/>
          <p:nvPr/>
        </p:nvGraphicFramePr>
        <p:xfrm>
          <a:off x="3356610" y="1638300"/>
          <a:ext cx="5306695" cy="4829048"/>
        </p:xfrm>
        <a:graphic>
          <a:graphicData uri="http://schemas.openxmlformats.org/drawingml/2006/table">
            <a:tbl>
              <a:tblPr/>
              <a:tblGrid>
                <a:gridCol w="116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5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3200" b="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200" b="0"/>
                        <a:t>1</a:t>
                      </a:r>
                      <a:endParaRPr lang="zh-CN" altLang="en-US" sz="32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200" b="0"/>
                        <a:t>2</a:t>
                      </a:r>
                      <a:endParaRPr lang="zh-CN" altLang="en-US" sz="32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200" b="0"/>
                        <a:t>3</a:t>
                      </a:r>
                      <a:endParaRPr lang="zh-CN" altLang="en-US" sz="32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200" b="0"/>
                        <a:t>4</a:t>
                      </a:r>
                      <a:endParaRPr lang="zh-CN" altLang="en-US" sz="32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9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200" b="0"/>
                        <a:t>1</a:t>
                      </a:r>
                      <a:endParaRPr lang="zh-CN" altLang="en-US" sz="3200" b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200" b="0"/>
                        <a:t>1/4</a:t>
                      </a:r>
                      <a:endParaRPr lang="zh-CN" altLang="en-US" sz="32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200" b="0"/>
                        <a:t>1/8</a:t>
                      </a:r>
                      <a:endParaRPr lang="zh-CN" altLang="en-US" sz="32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200" b="0"/>
                        <a:t>1/12</a:t>
                      </a:r>
                      <a:endParaRPr lang="zh-CN" altLang="en-US" sz="32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200" b="0"/>
                        <a:t>1/16</a:t>
                      </a:r>
                      <a:endParaRPr lang="zh-CN" altLang="en-US" sz="32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395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200" b="0"/>
                        <a:t>2</a:t>
                      </a:r>
                      <a:endParaRPr lang="zh-CN" altLang="en-US" sz="3200" b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200" b="0"/>
                        <a:t>0</a:t>
                      </a:r>
                      <a:endParaRPr lang="zh-CN" altLang="en-US" sz="32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200" b="0"/>
                        <a:t>1/8</a:t>
                      </a:r>
                      <a:endParaRPr lang="zh-CN" altLang="en-US" sz="32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200" b="0"/>
                        <a:t>1/12</a:t>
                      </a:r>
                      <a:endParaRPr lang="zh-CN" altLang="en-US" sz="32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200" b="0"/>
                        <a:t>1/16</a:t>
                      </a:r>
                    </a:p>
                    <a:p>
                      <a:pPr marL="0" lvl="0" indent="0" algn="ctr">
                        <a:buNone/>
                      </a:pPr>
                      <a:endParaRPr lang="zh-CN" altLang="en-US" sz="3200" b="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395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200" b="0"/>
                        <a:t>3</a:t>
                      </a:r>
                      <a:endParaRPr lang="zh-CN" altLang="en-US" sz="3200" b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200" b="0"/>
                        <a:t>0</a:t>
                      </a:r>
                      <a:endParaRPr lang="zh-CN" altLang="en-US" sz="32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200" b="0"/>
                        <a:t>0</a:t>
                      </a:r>
                      <a:endParaRPr lang="zh-CN" altLang="en-US" sz="32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200" b="0"/>
                        <a:t>1/12</a:t>
                      </a:r>
                      <a:endParaRPr lang="zh-CN" altLang="en-US" sz="32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200" b="0"/>
                        <a:t>1/16</a:t>
                      </a:r>
                    </a:p>
                    <a:p>
                      <a:pPr marL="0" lvl="0" indent="0" algn="ctr">
                        <a:buNone/>
                      </a:pPr>
                      <a:endParaRPr lang="zh-CN" altLang="en-US" sz="3200" b="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57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200" b="0"/>
                        <a:t>4</a:t>
                      </a:r>
                      <a:endParaRPr lang="zh-CN" altLang="en-US" sz="3200" b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200" b="0"/>
                        <a:t>0</a:t>
                      </a:r>
                      <a:endParaRPr lang="zh-CN" altLang="en-US" sz="32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200" b="0"/>
                        <a:t>0</a:t>
                      </a:r>
                      <a:endParaRPr lang="zh-CN" altLang="en-US" sz="32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200" b="0"/>
                        <a:t>0</a:t>
                      </a:r>
                      <a:endParaRPr lang="zh-CN" altLang="en-US" sz="32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200" b="0"/>
                        <a:t>1/16</a:t>
                      </a:r>
                    </a:p>
                    <a:p>
                      <a:pPr marL="0" lvl="0" indent="0" algn="ctr">
                        <a:buNone/>
                      </a:pPr>
                      <a:endParaRPr lang="zh-CN" altLang="en-US" sz="3200" b="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82184" name="文本框 2182183"/>
          <p:cNvSpPr txBox="1"/>
          <p:nvPr/>
        </p:nvSpPr>
        <p:spPr>
          <a:xfrm>
            <a:off x="3572510" y="990600"/>
            <a:ext cx="48482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bg1"/>
              </a:buClr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(X,Y)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的联合分布律为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182185" name="直接连接符 2182184"/>
          <p:cNvSpPr/>
          <p:nvPr/>
        </p:nvSpPr>
        <p:spPr>
          <a:xfrm>
            <a:off x="3356610" y="1638300"/>
            <a:ext cx="1197610" cy="56134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82186" name="文本框 2182185"/>
          <p:cNvSpPr txBox="1"/>
          <p:nvPr/>
        </p:nvSpPr>
        <p:spPr>
          <a:xfrm>
            <a:off x="4106545" y="1638300"/>
            <a:ext cx="8553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bg1"/>
              </a:buClr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182187" name="文本框 2182186"/>
          <p:cNvSpPr txBox="1"/>
          <p:nvPr/>
        </p:nvSpPr>
        <p:spPr>
          <a:xfrm>
            <a:off x="3500755" y="1856105"/>
            <a:ext cx="400050" cy="521970"/>
          </a:xfrm>
          <a:prstGeom prst="rect">
            <a:avLst/>
          </a:prstGeom>
          <a:noFill/>
          <a:ln w="57150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69975"/>
            <a:ext cx="10330815" cy="536257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二维随机变量</a:t>
            </a:r>
          </a:p>
        </p:txBody>
      </p:sp>
      <p:sp>
        <p:nvSpPr>
          <p:cNvPr id="1148968" name="矩形 1148967"/>
          <p:cNvSpPr/>
          <p:nvPr/>
        </p:nvSpPr>
        <p:spPr>
          <a:xfrm>
            <a:off x="3836988" y="3460433"/>
            <a:ext cx="3624262" cy="866775"/>
          </a:xfrm>
          <a:prstGeom prst="rect">
            <a:avLst/>
          </a:prstGeom>
          <a:solidFill>
            <a:schemeClr val="bg1"/>
          </a:solidFill>
          <a:ln w="222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8930" name="标题 1148929"/>
          <p:cNvSpPr>
            <a:spLocks noGrp="1"/>
          </p:cNvSpPr>
          <p:nvPr/>
        </p:nvSpPr>
        <p:spPr>
          <a:xfrm>
            <a:off x="2376488" y="1039495"/>
            <a:ext cx="7561262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0" i="0" u="none" kern="1200" baseline="0">
                <a:solidFill>
                  <a:srgbClr val="3F3B9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3F3B91"/>
              </a:buClr>
              <a:buBlip>
                <a:blip r:embed="rId3"/>
              </a:buBlip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二维连续型随机变量</a:t>
            </a:r>
          </a:p>
        </p:txBody>
      </p:sp>
      <p:graphicFrame>
        <p:nvGraphicFramePr>
          <p:cNvPr id="1148932" name="对象 1148931"/>
          <p:cNvGraphicFramePr/>
          <p:nvPr/>
        </p:nvGraphicFramePr>
        <p:xfrm>
          <a:off x="2536825" y="2441258"/>
          <a:ext cx="7118350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r:id="rId4" imgW="3416300" imgH="838200" progId="Equation.DSMT4">
                  <p:embed/>
                </p:oleObj>
              </mc:Choice>
              <mc:Fallback>
                <p:oleObj r:id="rId4" imgW="3416300" imgH="8382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36825" y="2441258"/>
                        <a:ext cx="7118350" cy="174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8936" name="对象 1148935"/>
          <p:cNvGraphicFramePr/>
          <p:nvPr/>
        </p:nvGraphicFramePr>
        <p:xfrm>
          <a:off x="2573338" y="4655820"/>
          <a:ext cx="616902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r:id="rId6" imgW="2296795" imgH="254000" progId="Equation.DSMT4">
                  <p:embed/>
                </p:oleObj>
              </mc:Choice>
              <mc:Fallback>
                <p:oleObj r:id="rId6" imgW="2296795" imgH="2540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73338" y="4655820"/>
                        <a:ext cx="6169025" cy="681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8941" name="对象 1148940"/>
          <p:cNvGraphicFramePr/>
          <p:nvPr/>
        </p:nvGraphicFramePr>
        <p:xfrm>
          <a:off x="2392363" y="5478145"/>
          <a:ext cx="785653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r:id="rId8" imgW="3185160" imgH="254000" progId="Equation.DSMT4">
                  <p:embed/>
                </p:oleObj>
              </mc:Choice>
              <mc:Fallback>
                <p:oleObj r:id="rId8" imgW="3185160" imgH="2540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92363" y="5478145"/>
                        <a:ext cx="7856537" cy="625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8943" name="文本框 1148942"/>
          <p:cNvSpPr txBox="1"/>
          <p:nvPr/>
        </p:nvSpPr>
        <p:spPr>
          <a:xfrm>
            <a:off x="2738438" y="4130358"/>
            <a:ext cx="4095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 marL="228600" indent="-228600">
              <a:buClr>
                <a:schemeClr val="tx1"/>
              </a:buClr>
              <a:buSzPct val="80000"/>
              <a:buChar char="•"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1148967" name="Litebulb"/>
          <p:cNvSpPr>
            <a:spLocks noEditPoints="1"/>
          </p:cNvSpPr>
          <p:nvPr/>
        </p:nvSpPr>
        <p:spPr>
          <a:xfrm>
            <a:off x="2284413" y="2526983"/>
            <a:ext cx="214312" cy="279400"/>
          </a:xfrm>
          <a:custGeom>
            <a:avLst/>
            <a:gdLst>
              <a:gd name="txL" fmla="*/ 3556 w 21600"/>
              <a:gd name="txT" fmla="*/ 2188 h 21600"/>
              <a:gd name="txR" fmla="*/ 18277 w 21600"/>
              <a:gd name="txB" fmla="*/ 9282 h 21600"/>
            </a:gdLst>
            <a:ahLst/>
            <a:cxnLst>
              <a:cxn ang="0">
                <a:pos x="10800" y="0"/>
              </a:cxn>
              <a:cxn ang="0">
                <a:pos x="21600" y="7782"/>
              </a:cxn>
              <a:cxn ang="0">
                <a:pos x="0" y="7782"/>
              </a:cxn>
              <a:cxn ang="0">
                <a:pos x="10800" y="21600"/>
              </a:cxn>
            </a:cxnLst>
            <a:rect l="txL" t="txT" r="txR" b="txB"/>
            <a:pathLst>
              <a:path w="21600" h="2160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00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8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8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4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4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76020" y="1062355"/>
            <a:ext cx="10330815" cy="53619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二维随机变量</a:t>
            </a:r>
          </a:p>
        </p:txBody>
      </p:sp>
      <p:sp>
        <p:nvSpPr>
          <p:cNvPr id="2185218" name="文本框 2185217"/>
          <p:cNvSpPr txBox="1"/>
          <p:nvPr/>
        </p:nvSpPr>
        <p:spPr>
          <a:xfrm>
            <a:off x="2168843" y="1162050"/>
            <a:ext cx="15128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说明</a:t>
            </a:r>
          </a:p>
        </p:txBody>
      </p:sp>
      <p:graphicFrame>
        <p:nvGraphicFramePr>
          <p:cNvPr id="2185219" name="对象 2185218"/>
          <p:cNvGraphicFramePr/>
          <p:nvPr/>
        </p:nvGraphicFramePr>
        <p:xfrm>
          <a:off x="2745105" y="5194300"/>
          <a:ext cx="3973513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4" r:id="rId3" imgW="1751965" imgH="330200" progId="Equation.3">
                  <p:embed/>
                </p:oleObj>
              </mc:Choice>
              <mc:Fallback>
                <p:oleObj r:id="rId3" imgW="1751965" imgH="3302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5105" y="5194300"/>
                        <a:ext cx="3973513" cy="747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85220" name="组合 2185219"/>
          <p:cNvGrpSpPr/>
          <p:nvPr/>
        </p:nvGrpSpPr>
        <p:grpSpPr>
          <a:xfrm>
            <a:off x="2240280" y="3538538"/>
            <a:ext cx="3059113" cy="547687"/>
            <a:chOff x="567" y="2387"/>
            <a:chExt cx="1814" cy="345"/>
          </a:xfrm>
        </p:grpSpPr>
        <p:sp>
          <p:nvSpPr>
            <p:cNvPr id="2185221" name="文本框 2185220"/>
            <p:cNvSpPr txBox="1"/>
            <p:nvPr/>
          </p:nvSpPr>
          <p:spPr>
            <a:xfrm>
              <a:off x="567" y="2387"/>
              <a:ext cx="1814" cy="327"/>
            </a:xfrm>
            <a:prstGeom prst="rect">
              <a:avLst/>
            </a:prstGeom>
            <a:noFill/>
            <a:ln w="571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(2)               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的性质</a:t>
              </a:r>
            </a:p>
          </p:txBody>
        </p:sp>
        <p:graphicFrame>
          <p:nvGraphicFramePr>
            <p:cNvPr id="2185222" name="对象 2185221"/>
            <p:cNvGraphicFramePr/>
            <p:nvPr/>
          </p:nvGraphicFramePr>
          <p:xfrm>
            <a:off x="846" y="2432"/>
            <a:ext cx="71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5" r:id="rId5" imgW="481965" imgH="203200" progId="Equation.DSMT4">
                    <p:embed/>
                  </p:oleObj>
                </mc:Choice>
                <mc:Fallback>
                  <p:oleObj r:id="rId5" imgW="481965" imgH="203200" progId="Equation.DSMT4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46" y="2432"/>
                          <a:ext cx="712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85223" name="对象 2185222"/>
          <p:cNvGraphicFramePr/>
          <p:nvPr/>
        </p:nvGraphicFramePr>
        <p:xfrm>
          <a:off x="2672080" y="4330700"/>
          <a:ext cx="24082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6" r:id="rId7" imgW="939165" imgH="203200" progId="Equation.3">
                  <p:embed/>
                </p:oleObj>
              </mc:Choice>
              <mc:Fallback>
                <p:oleObj r:id="rId7" imgW="939165" imgH="2032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72080" y="4330700"/>
                        <a:ext cx="2408238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85224" name="组合 2185223"/>
          <p:cNvGrpSpPr/>
          <p:nvPr/>
        </p:nvGrpSpPr>
        <p:grpSpPr>
          <a:xfrm>
            <a:off x="2168843" y="2027238"/>
            <a:ext cx="7704137" cy="1160462"/>
            <a:chOff x="567" y="981"/>
            <a:chExt cx="4853" cy="731"/>
          </a:xfrm>
        </p:grpSpPr>
        <p:sp>
          <p:nvSpPr>
            <p:cNvPr id="2185225" name="文本框 2185224"/>
            <p:cNvSpPr txBox="1"/>
            <p:nvPr/>
          </p:nvSpPr>
          <p:spPr>
            <a:xfrm>
              <a:off x="567" y="981"/>
              <a:ext cx="4853" cy="7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  <a:buClr>
                  <a:schemeClr val="bg1"/>
                </a:buClr>
                <a:buAutoNum type="arabicParenBoth"/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分布函数                是连续函数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. (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因为            </a:t>
              </a:r>
            </a:p>
            <a:p>
              <a:pPr marL="457200" indent="-457200">
                <a:spcBef>
                  <a:spcPct val="50000"/>
                </a:spcBef>
                <a:buClr>
                  <a:schemeClr val="bg1"/>
                </a:buClr>
                <a:buNone/>
              </a:pP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是积分上限函数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graphicFrame>
          <p:nvGraphicFramePr>
            <p:cNvPr id="2185226" name="对象 2185225"/>
            <p:cNvGraphicFramePr/>
            <p:nvPr/>
          </p:nvGraphicFramePr>
          <p:xfrm>
            <a:off x="4468" y="981"/>
            <a:ext cx="799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7" r:id="rId9" imgW="520065" imgH="203200" progId="Equation.3">
                    <p:embed/>
                  </p:oleObj>
                </mc:Choice>
                <mc:Fallback>
                  <p:oleObj r:id="rId9" imgW="520065" imgH="203200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468" y="981"/>
                          <a:ext cx="799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85227" name="对象 2185226"/>
            <p:cNvGraphicFramePr/>
            <p:nvPr/>
          </p:nvGraphicFramePr>
          <p:xfrm>
            <a:off x="1882" y="1026"/>
            <a:ext cx="799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8" r:id="rId11" imgW="520065" imgH="203200" progId="Equation.3">
                    <p:embed/>
                  </p:oleObj>
                </mc:Choice>
                <mc:Fallback>
                  <p:oleObj r:id="rId11" imgW="520065" imgH="20320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882" y="1026"/>
                          <a:ext cx="799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8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8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8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8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18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52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52830"/>
            <a:ext cx="10330815" cy="531241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二维随机变量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024380" y="2492693"/>
            <a:ext cx="184150" cy="519112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endParaRPr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40280" y="3500755"/>
            <a:ext cx="7886700" cy="557213"/>
            <a:chOff x="612" y="1842"/>
            <a:chExt cx="4968" cy="351"/>
          </a:xfrm>
        </p:grpSpPr>
        <p:graphicFrame>
          <p:nvGraphicFramePr>
            <p:cNvPr id="4" name="对象 3"/>
            <p:cNvGraphicFramePr/>
            <p:nvPr/>
          </p:nvGraphicFramePr>
          <p:xfrm>
            <a:off x="612" y="1842"/>
            <a:ext cx="814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9" r:id="rId3" imgW="507365" imgH="203200" progId="Equation.3">
                    <p:embed/>
                  </p:oleObj>
                </mc:Choice>
                <mc:Fallback>
                  <p:oleObj r:id="rId3" imgW="507365" imgH="2032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12" y="1842"/>
                          <a:ext cx="814" cy="3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文本框 5"/>
            <p:cNvSpPr txBox="1"/>
            <p:nvPr/>
          </p:nvSpPr>
          <p:spPr>
            <a:xfrm>
              <a:off x="1292" y="1842"/>
              <a:ext cx="4288" cy="327"/>
            </a:xfrm>
            <a:prstGeom prst="rect">
              <a:avLst/>
            </a:prstGeom>
            <a:noFill/>
            <a:ln w="571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反映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(X,Y)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落在            处附近的概率大小</a:t>
              </a:r>
            </a:p>
          </p:txBody>
        </p:sp>
        <p:graphicFrame>
          <p:nvGraphicFramePr>
            <p:cNvPr id="7" name="对象 6"/>
            <p:cNvGraphicFramePr/>
            <p:nvPr/>
          </p:nvGraphicFramePr>
          <p:xfrm>
            <a:off x="2744" y="1842"/>
            <a:ext cx="680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80" r:id="rId5" imgW="393065" imgH="203200" progId="Equation.3">
                    <p:embed/>
                  </p:oleObj>
                </mc:Choice>
                <mc:Fallback>
                  <p:oleObj r:id="rId5" imgW="393065" imgH="2032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44" y="1842"/>
                          <a:ext cx="680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文本框 8"/>
          <p:cNvSpPr txBox="1"/>
          <p:nvPr/>
        </p:nvSpPr>
        <p:spPr>
          <a:xfrm>
            <a:off x="2024380" y="4077018"/>
            <a:ext cx="3816350" cy="519112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endParaRPr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/>
          <p:nvPr/>
        </p:nvGraphicFramePr>
        <p:xfrm>
          <a:off x="2600643" y="4365943"/>
          <a:ext cx="5834062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r:id="rId7" imgW="2183765" imgH="431800" progId="Equation.3">
                  <p:embed/>
                </p:oleObj>
              </mc:Choice>
              <mc:Fallback>
                <p:oleObj r:id="rId7" imgW="2183765" imgH="4318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00643" y="4365943"/>
                        <a:ext cx="5834062" cy="1154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直接连接符 11"/>
          <p:cNvSpPr/>
          <p:nvPr/>
        </p:nvSpPr>
        <p:spPr>
          <a:xfrm>
            <a:off x="4472305" y="5374005"/>
            <a:ext cx="720725" cy="43180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" name="文本框 12"/>
          <p:cNvSpPr txBox="1"/>
          <p:nvPr/>
        </p:nvSpPr>
        <p:spPr>
          <a:xfrm>
            <a:off x="5264468" y="5734368"/>
            <a:ext cx="1873250" cy="519112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概率微分</a:t>
            </a:r>
          </a:p>
        </p:txBody>
      </p:sp>
      <p:graphicFrame>
        <p:nvGraphicFramePr>
          <p:cNvPr id="14" name="对象 13"/>
          <p:cNvGraphicFramePr/>
          <p:nvPr/>
        </p:nvGraphicFramePr>
        <p:xfrm>
          <a:off x="1899127" y="1052672"/>
          <a:ext cx="4284345" cy="535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2" r:id="rId9" imgW="1727200" imgH="215900" progId="Equation.DSMT4">
                  <p:embed/>
                </p:oleObj>
              </mc:Choice>
              <mc:Fallback>
                <p:oleObj r:id="rId9" imgW="1727200" imgH="2159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99127" y="1052672"/>
                        <a:ext cx="4284345" cy="5353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/>
          <p:nvPr/>
        </p:nvGraphicFramePr>
        <p:xfrm>
          <a:off x="2384743" y="2781618"/>
          <a:ext cx="29622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3" r:id="rId11" imgW="1218565" imgH="241300" progId="Equation.3">
                  <p:embed/>
                </p:oleObj>
              </mc:Choice>
              <mc:Fallback>
                <p:oleObj r:id="rId11" imgW="1218565" imgH="2413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84743" y="2781618"/>
                        <a:ext cx="2962275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/>
          <p:nvPr/>
        </p:nvGraphicFramePr>
        <p:xfrm>
          <a:off x="2384743" y="1773555"/>
          <a:ext cx="4459287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4" r:id="rId13" imgW="1891665" imgH="330200" progId="Equation.3">
                  <p:embed/>
                </p:oleObj>
              </mc:Choice>
              <mc:Fallback>
                <p:oleObj r:id="rId13" imgW="1891665" imgH="3302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84743" y="1773555"/>
                        <a:ext cx="4459287" cy="777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56970" y="1038860"/>
            <a:ext cx="10330815" cy="534860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二维随机变量</a:t>
            </a:r>
          </a:p>
        </p:txBody>
      </p:sp>
      <p:graphicFrame>
        <p:nvGraphicFramePr>
          <p:cNvPr id="2" name="对象 1"/>
          <p:cNvGraphicFramePr/>
          <p:nvPr/>
        </p:nvGraphicFramePr>
        <p:xfrm>
          <a:off x="2509838" y="2410143"/>
          <a:ext cx="50546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r:id="rId3" imgW="2018665" imgH="393700" progId="Equation.3">
                  <p:embed/>
                </p:oleObj>
              </mc:Choice>
              <mc:Fallback>
                <p:oleObj r:id="rId3" imgW="2018665" imgH="3937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9838" y="2410143"/>
                        <a:ext cx="5054600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958080" y="1402080"/>
            <a:ext cx="4319270" cy="519430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rgbClr val="E90B0B"/>
                </a:solidFill>
                <a:latin typeface="Times New Roman" panose="02020603050405020304" pitchFamily="18" charset="0"/>
              </a:rPr>
              <a:t>描述</a:t>
            </a:r>
            <a:r>
              <a:rPr lang="en-US" altLang="zh-CN" sz="2800" b="1" dirty="0">
                <a:solidFill>
                  <a:srgbClr val="E90B0B"/>
                </a:solidFill>
                <a:latin typeface="Times New Roman" panose="02020603050405020304" pitchFamily="18" charset="0"/>
              </a:rPr>
              <a:t>(X,Y)</a:t>
            </a:r>
            <a:r>
              <a:rPr lang="zh-CN" altLang="en-US" sz="2800" b="1" dirty="0">
                <a:solidFill>
                  <a:srgbClr val="E90B0B"/>
                </a:solidFill>
                <a:latin typeface="Times New Roman" panose="02020603050405020304" pitchFamily="18" charset="0"/>
              </a:rPr>
              <a:t>的取值规律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8258493" y="1795145"/>
            <a:ext cx="2808288" cy="2089150"/>
            <a:chOff x="5193" y="1238"/>
            <a:chExt cx="1769" cy="1316"/>
          </a:xfrm>
        </p:grpSpPr>
        <p:sp>
          <p:nvSpPr>
            <p:cNvPr id="18" name="直接连接符 17"/>
            <p:cNvSpPr/>
            <p:nvPr/>
          </p:nvSpPr>
          <p:spPr>
            <a:xfrm>
              <a:off x="5193" y="2100"/>
              <a:ext cx="1769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" name="直接连接符 18"/>
            <p:cNvSpPr/>
            <p:nvPr/>
          </p:nvSpPr>
          <p:spPr>
            <a:xfrm flipV="1">
              <a:off x="5647" y="1238"/>
              <a:ext cx="0" cy="1316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" name="椭圆 19"/>
            <p:cNvSpPr/>
            <p:nvPr/>
          </p:nvSpPr>
          <p:spPr>
            <a:xfrm>
              <a:off x="5742" y="1380"/>
              <a:ext cx="1043" cy="589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191" y="1511"/>
              <a:ext cx="227" cy="327"/>
            </a:xfrm>
            <a:prstGeom prst="rect">
              <a:avLst/>
            </a:prstGeom>
            <a:noFill/>
            <a:ln w="571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</p:grpSp>
      <p:graphicFrame>
        <p:nvGraphicFramePr>
          <p:cNvPr id="13" name="对象 12"/>
          <p:cNvGraphicFramePr/>
          <p:nvPr/>
        </p:nvGraphicFramePr>
        <p:xfrm>
          <a:off x="1856740" y="1402080"/>
          <a:ext cx="3009900" cy="634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r:id="rId5" imgW="3009900" imgH="634365" progId="Equation.KSEE3">
                  <p:embed/>
                </p:oleObj>
              </mc:Choice>
              <mc:Fallback>
                <p:oleObj r:id="rId5" imgW="3009900" imgH="634365" progId="Equation.KSEE3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6740" y="1402080"/>
                        <a:ext cx="3009900" cy="634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0449" name="对象 1810448"/>
          <p:cNvGraphicFramePr/>
          <p:nvPr/>
        </p:nvGraphicFramePr>
        <p:xfrm>
          <a:off x="1156653" y="3163570"/>
          <a:ext cx="8199437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r:id="rId7" imgW="3300730" imgH="1269365" progId="Equation.DSMT4">
                  <p:embed/>
                </p:oleObj>
              </mc:Choice>
              <mc:Fallback>
                <p:oleObj r:id="rId7" imgW="3300730" imgH="1269365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56653" y="3163570"/>
                        <a:ext cx="8199437" cy="315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10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10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47115"/>
            <a:ext cx="10330815" cy="529018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二维随机变量</a:t>
            </a:r>
          </a:p>
        </p:txBody>
      </p:sp>
      <p:sp>
        <p:nvSpPr>
          <p:cNvPr id="526339" name="文本占位符 526338"/>
          <p:cNvSpPr>
            <a:spLocks noGrp="1"/>
          </p:cNvSpPr>
          <p:nvPr/>
        </p:nvSpPr>
        <p:spPr>
          <a:xfrm>
            <a:off x="1960563" y="1139508"/>
            <a:ext cx="7640637" cy="49450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Blip>
                <a:blip r:embed="rId3"/>
              </a:buBlip>
            </a:pP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例：设二维随机变量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(X,Y)</a:t>
            </a:r>
            <a:r>
              <a:rPr lang="zh-CN" altLang="en-US" sz="2400" dirty="0">
                <a:ea typeface="宋体" panose="02010600030101010101" pitchFamily="2" charset="-122"/>
              </a:rPr>
              <a:t>具有概率密度</a:t>
            </a:r>
          </a:p>
          <a:p>
            <a:pPr marL="0" indent="0">
              <a:buAutoNum type="arabicParenBoth"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indent="0">
              <a:buAutoNum type="arabicParenBoth"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1009650" lvl="1" indent="-381000"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  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ea typeface="宋体" panose="02010600030101010101" pitchFamily="2" charset="-122"/>
              </a:rPr>
              <a:t>求常数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000">
                <a:ea typeface="宋体" panose="02010600030101010101" pitchFamily="2" charset="-122"/>
              </a:rPr>
              <a:t>；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ea typeface="宋体" panose="02010600030101010101" pitchFamily="2" charset="-122"/>
              </a:rPr>
              <a:t>求概率</a:t>
            </a:r>
          </a:p>
          <a:p>
            <a:pPr marL="0" indent="0"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  解：</a:t>
            </a:r>
            <a:endParaRPr lang="zh-CN" altLang="en-US" sz="2400"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graphicFrame>
        <p:nvGraphicFramePr>
          <p:cNvPr id="526340" name="对象 526339"/>
          <p:cNvGraphicFramePr/>
          <p:nvPr/>
        </p:nvGraphicFramePr>
        <p:xfrm>
          <a:off x="2935288" y="1593533"/>
          <a:ext cx="315118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6" r:id="rId4" imgW="1840865" imgH="482600" progId="Equation.DSMT4">
                  <p:embed/>
                </p:oleObj>
              </mc:Choice>
              <mc:Fallback>
                <p:oleObj r:id="rId4" imgW="1840865" imgH="4826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5288" y="1593533"/>
                        <a:ext cx="3151187" cy="8255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46" name="对象 526345"/>
          <p:cNvGraphicFramePr/>
          <p:nvPr/>
        </p:nvGraphicFramePr>
        <p:xfrm>
          <a:off x="2882900" y="3052445"/>
          <a:ext cx="31559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7" r:id="rId6" imgW="1929765" imgH="330200" progId="Equation.DSMT4">
                  <p:embed/>
                </p:oleObj>
              </mc:Choice>
              <mc:Fallback>
                <p:oleObj r:id="rId6" imgW="1929765" imgH="3302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82900" y="3052445"/>
                        <a:ext cx="3155950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47" name="对象 526346"/>
          <p:cNvGraphicFramePr/>
          <p:nvPr/>
        </p:nvGraphicFramePr>
        <p:xfrm>
          <a:off x="2846388" y="3568383"/>
          <a:ext cx="29432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8" r:id="rId8" imgW="1688465" imgH="330200" progId="Equation.DSMT4">
                  <p:embed/>
                </p:oleObj>
              </mc:Choice>
              <mc:Fallback>
                <p:oleObj r:id="rId8" imgW="1688465" imgH="3302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46388" y="3568383"/>
                        <a:ext cx="2943225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48" name="对象 526347"/>
          <p:cNvGraphicFramePr/>
          <p:nvPr/>
        </p:nvGraphicFramePr>
        <p:xfrm>
          <a:off x="2884488" y="4836795"/>
          <a:ext cx="18192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9" r:id="rId10" imgW="1066165" imgH="254000" progId="Equation.DSMT4">
                  <p:embed/>
                </p:oleObj>
              </mc:Choice>
              <mc:Fallback>
                <p:oleObj r:id="rId10" imgW="1066165" imgH="2540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84488" y="4836795"/>
                        <a:ext cx="181927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69" name="对象 526368"/>
          <p:cNvGraphicFramePr/>
          <p:nvPr/>
        </p:nvGraphicFramePr>
        <p:xfrm>
          <a:off x="5808663" y="2490470"/>
          <a:ext cx="14890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0" r:id="rId12" imgW="850265" imgH="228600" progId="Equation.DSMT4">
                  <p:embed/>
                </p:oleObj>
              </mc:Choice>
              <mc:Fallback>
                <p:oleObj r:id="rId12" imgW="850265" imgH="2286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808663" y="2490470"/>
                        <a:ext cx="1489075" cy="4000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72" name="对象 526371"/>
          <p:cNvGraphicFramePr/>
          <p:nvPr/>
        </p:nvGraphicFramePr>
        <p:xfrm>
          <a:off x="5849938" y="3565208"/>
          <a:ext cx="16383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1" r:id="rId14" imgW="939165" imgH="330200" progId="Equation.DSMT4">
                  <p:embed/>
                </p:oleObj>
              </mc:Choice>
              <mc:Fallback>
                <p:oleObj r:id="rId14" imgW="939165" imgH="3302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849938" y="3565208"/>
                        <a:ext cx="1638300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73" name="对象 526372"/>
          <p:cNvGraphicFramePr/>
          <p:nvPr/>
        </p:nvGraphicFramePr>
        <p:xfrm>
          <a:off x="3475038" y="4098608"/>
          <a:ext cx="1636712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2" r:id="rId16" imgW="939165" imgH="393700" progId="Equation.DSMT4">
                  <p:embed/>
                </p:oleObj>
              </mc:Choice>
              <mc:Fallback>
                <p:oleObj r:id="rId16" imgW="939165" imgH="3937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475038" y="4098608"/>
                        <a:ext cx="1636712" cy="684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74" name="对象 526373"/>
          <p:cNvGraphicFramePr/>
          <p:nvPr/>
        </p:nvGraphicFramePr>
        <p:xfrm>
          <a:off x="5218113" y="4292283"/>
          <a:ext cx="928687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3" r:id="rId18" imgW="532765" imgH="177800" progId="Equation.DSMT4">
                  <p:embed/>
                </p:oleObj>
              </mc:Choice>
              <mc:Fallback>
                <p:oleObj r:id="rId18" imgW="532765" imgH="1778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218113" y="4292283"/>
                        <a:ext cx="928687" cy="309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75" name="对象 526374"/>
          <p:cNvGraphicFramePr/>
          <p:nvPr/>
        </p:nvGraphicFramePr>
        <p:xfrm>
          <a:off x="4794250" y="4673283"/>
          <a:ext cx="18192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4" r:id="rId20" imgW="1066165" imgH="381000" progId="Equation.DSMT4">
                  <p:embed/>
                </p:oleObj>
              </mc:Choice>
              <mc:Fallback>
                <p:oleObj r:id="rId20" imgW="1066165" imgH="3810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794250" y="4673283"/>
                        <a:ext cx="1819275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76" name="对象 526375"/>
          <p:cNvGraphicFramePr/>
          <p:nvPr/>
        </p:nvGraphicFramePr>
        <p:xfrm>
          <a:off x="6764338" y="4681220"/>
          <a:ext cx="2425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5" r:id="rId22" imgW="1421765" imgH="381000" progId="Equation.DSMT4">
                  <p:embed/>
                </p:oleObj>
              </mc:Choice>
              <mc:Fallback>
                <p:oleObj r:id="rId22" imgW="1421765" imgH="3810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764338" y="4681220"/>
                        <a:ext cx="242570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77" name="对象 526376"/>
          <p:cNvGraphicFramePr/>
          <p:nvPr/>
        </p:nvGraphicFramePr>
        <p:xfrm>
          <a:off x="4808538" y="5344795"/>
          <a:ext cx="3074987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6" r:id="rId24" imgW="1803400" imgH="419100" progId="Equation.DSMT4">
                  <p:embed/>
                </p:oleObj>
              </mc:Choice>
              <mc:Fallback>
                <p:oleObj r:id="rId24" imgW="1803400" imgH="4191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808538" y="5344795"/>
                        <a:ext cx="3074987" cy="712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6389" name="组合 526388"/>
          <p:cNvGrpSpPr/>
          <p:nvPr/>
        </p:nvGrpSpPr>
        <p:grpSpPr>
          <a:xfrm>
            <a:off x="7713663" y="1441133"/>
            <a:ext cx="2533650" cy="2509837"/>
            <a:chOff x="3965" y="865"/>
            <a:chExt cx="1596" cy="1581"/>
          </a:xfrm>
        </p:grpSpPr>
        <p:sp>
          <p:nvSpPr>
            <p:cNvPr id="526349" name="直接连接符 526348"/>
            <p:cNvSpPr/>
            <p:nvPr/>
          </p:nvSpPr>
          <p:spPr>
            <a:xfrm>
              <a:off x="3965" y="2094"/>
              <a:ext cx="1553" cy="0"/>
            </a:xfrm>
            <a:prstGeom prst="line">
              <a:avLst/>
            </a:prstGeom>
            <a:ln w="9525" cap="flat" cmpd="sng">
              <a:solidFill>
                <a:srgbClr val="FF66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26350" name="直接连接符 526349"/>
            <p:cNvSpPr/>
            <p:nvPr/>
          </p:nvSpPr>
          <p:spPr>
            <a:xfrm flipV="1">
              <a:off x="4299" y="951"/>
              <a:ext cx="0" cy="1495"/>
            </a:xfrm>
            <a:prstGeom prst="line">
              <a:avLst/>
            </a:prstGeom>
            <a:ln w="9525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26351" name="直接连接符 526350"/>
            <p:cNvSpPr/>
            <p:nvPr/>
          </p:nvSpPr>
          <p:spPr>
            <a:xfrm>
              <a:off x="4298" y="1511"/>
              <a:ext cx="51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6352" name="直接连接符 526351"/>
            <p:cNvSpPr/>
            <p:nvPr/>
          </p:nvSpPr>
          <p:spPr>
            <a:xfrm flipV="1">
              <a:off x="4309" y="1511"/>
              <a:ext cx="481" cy="59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6353" name="直接连接符 526352"/>
            <p:cNvSpPr/>
            <p:nvPr/>
          </p:nvSpPr>
          <p:spPr>
            <a:xfrm flipV="1">
              <a:off x="4301" y="1803"/>
              <a:ext cx="263" cy="12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6366" name="文本框 526365"/>
            <p:cNvSpPr txBox="1"/>
            <p:nvPr/>
          </p:nvSpPr>
          <p:spPr>
            <a:xfrm>
              <a:off x="4090" y="1348"/>
              <a:ext cx="19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lstStyle/>
            <a:p>
              <a:pPr marL="228600" indent="-228600">
                <a:buClr>
                  <a:schemeClr val="tx1"/>
                </a:buClr>
                <a:buSzPct val="80000"/>
              </a:pPr>
              <a:r>
                <a:rPr lang="en-US" altLang="zh-CN" sz="1800" b="1">
                  <a:latin typeface="Arial" panose="020B0604020202020204" pitchFamily="34" charset="0"/>
                </a:rPr>
                <a:t>1</a:t>
              </a:r>
            </a:p>
          </p:txBody>
        </p:sp>
        <p:graphicFrame>
          <p:nvGraphicFramePr>
            <p:cNvPr id="526378" name="对象 526377"/>
            <p:cNvGraphicFramePr/>
            <p:nvPr/>
          </p:nvGraphicFramePr>
          <p:xfrm>
            <a:off x="5379" y="2121"/>
            <a:ext cx="18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37" r:id="rId26" imgW="127000" imgH="139700" progId="Equation.DSMT4">
                    <p:embed/>
                  </p:oleObj>
                </mc:Choice>
                <mc:Fallback>
                  <p:oleObj r:id="rId26" imgW="127000" imgH="139700" progId="Equation.DSMT4">
                    <p:embed/>
                    <p:pic>
                      <p:nvPicPr>
                        <p:cNvPr id="0" name="图片 326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5379" y="2121"/>
                          <a:ext cx="182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6379" name="对象 526378"/>
            <p:cNvGraphicFramePr/>
            <p:nvPr/>
          </p:nvGraphicFramePr>
          <p:xfrm>
            <a:off x="4359" y="865"/>
            <a:ext cx="200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38" r:id="rId28" imgW="139700" imgH="165100" progId="Equation.DSMT4">
                    <p:embed/>
                  </p:oleObj>
                </mc:Choice>
                <mc:Fallback>
                  <p:oleObj r:id="rId28" imgW="139700" imgH="165100" progId="Equation.DSMT4">
                    <p:embed/>
                    <p:pic>
                      <p:nvPicPr>
                        <p:cNvPr id="0" name="图片 3270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4359" y="865"/>
                          <a:ext cx="200" cy="2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6380" name="对象 526379"/>
            <p:cNvGraphicFramePr/>
            <p:nvPr/>
          </p:nvGraphicFramePr>
          <p:xfrm>
            <a:off x="4808" y="1372"/>
            <a:ext cx="42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39" r:id="rId30" imgW="367665" imgH="165100" progId="Equation.DSMT4">
                    <p:embed/>
                  </p:oleObj>
                </mc:Choice>
                <mc:Fallback>
                  <p:oleObj r:id="rId30" imgW="367665" imgH="165100" progId="Equation.DSMT4">
                    <p:embed/>
                    <p:pic>
                      <p:nvPicPr>
                        <p:cNvPr id="0" name="图片 3268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4808" y="1372"/>
                          <a:ext cx="429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6382" name="直接连接符 526381"/>
            <p:cNvSpPr/>
            <p:nvPr/>
          </p:nvSpPr>
          <p:spPr>
            <a:xfrm flipH="1">
              <a:off x="4297" y="1509"/>
              <a:ext cx="113" cy="250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6383" name="直接连接符 526382"/>
            <p:cNvSpPr/>
            <p:nvPr/>
          </p:nvSpPr>
          <p:spPr>
            <a:xfrm flipH="1">
              <a:off x="4325" y="1518"/>
              <a:ext cx="145" cy="306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6384" name="直接连接符 526383"/>
            <p:cNvSpPr/>
            <p:nvPr/>
          </p:nvSpPr>
          <p:spPr>
            <a:xfrm flipH="1">
              <a:off x="4352" y="1533"/>
              <a:ext cx="320" cy="508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6385" name="直接连接符 526384"/>
            <p:cNvSpPr/>
            <p:nvPr/>
          </p:nvSpPr>
          <p:spPr>
            <a:xfrm flipH="1">
              <a:off x="4317" y="1507"/>
              <a:ext cx="231" cy="446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526387" name="对象 526386"/>
            <p:cNvGraphicFramePr/>
            <p:nvPr/>
          </p:nvGraphicFramePr>
          <p:xfrm>
            <a:off x="4198" y="1995"/>
            <a:ext cx="170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40" r:id="rId32" imgW="127000" imgH="177165" progId="Equation.DSMT4">
                    <p:embed/>
                  </p:oleObj>
                </mc:Choice>
                <mc:Fallback>
                  <p:oleObj r:id="rId32" imgW="127000" imgH="177165" progId="Equation.DSMT4">
                    <p:embed/>
                    <p:pic>
                      <p:nvPicPr>
                        <p:cNvPr id="0" name="图片 3271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4198" y="1995"/>
                          <a:ext cx="170" cy="2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6390" name="直接连接符 526389"/>
          <p:cNvSpPr/>
          <p:nvPr/>
        </p:nvSpPr>
        <p:spPr>
          <a:xfrm>
            <a:off x="7637463" y="1703070"/>
            <a:ext cx="1857375" cy="2327275"/>
          </a:xfrm>
          <a:prstGeom prst="line">
            <a:avLst/>
          </a:prstGeom>
          <a:ln w="31750" cap="flat" cmpd="sng">
            <a:solidFill>
              <a:srgbClr val="FF0000"/>
            </a:solidFill>
            <a:prstDash val="solid"/>
            <a:headEnd type="none" w="med" len="med"/>
            <a:tailEnd type="none" w="med" len="lg"/>
          </a:ln>
        </p:spPr>
      </p:sp>
      <p:grpSp>
        <p:nvGrpSpPr>
          <p:cNvPr id="526399" name="组合 526398"/>
          <p:cNvGrpSpPr/>
          <p:nvPr/>
        </p:nvGrpSpPr>
        <p:grpSpPr>
          <a:xfrm>
            <a:off x="8228013" y="2549208"/>
            <a:ext cx="344487" cy="727075"/>
            <a:chOff x="4289" y="1563"/>
            <a:chExt cx="217" cy="458"/>
          </a:xfrm>
        </p:grpSpPr>
        <p:sp>
          <p:nvSpPr>
            <p:cNvPr id="526400" name="直接连接符 526399"/>
            <p:cNvSpPr/>
            <p:nvPr/>
          </p:nvSpPr>
          <p:spPr>
            <a:xfrm>
              <a:off x="4303" y="1702"/>
              <a:ext cx="148" cy="192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lg"/>
            </a:ln>
          </p:spPr>
        </p:sp>
        <p:sp>
          <p:nvSpPr>
            <p:cNvPr id="526401" name="直接连接符 526400"/>
            <p:cNvSpPr/>
            <p:nvPr/>
          </p:nvSpPr>
          <p:spPr>
            <a:xfrm>
              <a:off x="4289" y="1563"/>
              <a:ext cx="217" cy="305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lg"/>
            </a:ln>
          </p:spPr>
        </p:sp>
        <p:sp>
          <p:nvSpPr>
            <p:cNvPr id="526402" name="直接连接符 526401"/>
            <p:cNvSpPr/>
            <p:nvPr/>
          </p:nvSpPr>
          <p:spPr>
            <a:xfrm>
              <a:off x="4295" y="1829"/>
              <a:ext cx="113" cy="123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lg"/>
            </a:ln>
          </p:spPr>
        </p:sp>
        <p:sp>
          <p:nvSpPr>
            <p:cNvPr id="526403" name="直接连接符 526402"/>
            <p:cNvSpPr/>
            <p:nvPr/>
          </p:nvSpPr>
          <p:spPr>
            <a:xfrm>
              <a:off x="4301" y="1943"/>
              <a:ext cx="52" cy="78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lg"/>
            </a:ln>
          </p:spPr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2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2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2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2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2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52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52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52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52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marL="1257300" lvl="2" indent="-342900">
              <a:lnSpc>
                <a:spcPct val="180000"/>
              </a:lnSpc>
              <a:buFont typeface="Wingdings" panose="05000000000000000000" charset="0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sz="3600"/>
              <a:t>二维随机变量</a:t>
            </a:r>
          </a:p>
          <a:p>
            <a:pPr marL="1257300" lvl="2" indent="-342900">
              <a:lnSpc>
                <a:spcPct val="180000"/>
              </a:lnSpc>
              <a:buFont typeface="Wingdings" panose="05000000000000000000" charset="0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sz="3600"/>
              <a:t>边缘分布</a:t>
            </a:r>
          </a:p>
          <a:p>
            <a:pPr marL="1257300" lvl="2" indent="-342900">
              <a:lnSpc>
                <a:spcPct val="180000"/>
              </a:lnSpc>
              <a:buFont typeface="Wingdings" panose="05000000000000000000" charset="0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sz="3600"/>
              <a:t>条件分布</a:t>
            </a:r>
          </a:p>
          <a:p>
            <a:pPr marL="1257300" lvl="2" indent="-342900">
              <a:lnSpc>
                <a:spcPct val="180000"/>
              </a:lnSpc>
              <a:buFont typeface="Wingdings" panose="05000000000000000000" charset="0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sz="3600"/>
              <a:t>相互独立的随机变量</a:t>
            </a:r>
          </a:p>
          <a:p>
            <a:pPr lvl="2" indent="0">
              <a:lnSpc>
                <a:spcPct val="15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36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27430"/>
            <a:ext cx="10330815" cy="541655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/>
              <a:t>边缘分布</a:t>
            </a:r>
          </a:p>
        </p:txBody>
      </p:sp>
      <p:sp>
        <p:nvSpPr>
          <p:cNvPr id="529411" name="文本占位符 529410"/>
          <p:cNvSpPr>
            <a:spLocks noGrp="1"/>
          </p:cNvSpPr>
          <p:nvPr/>
        </p:nvSpPr>
        <p:spPr>
          <a:xfrm>
            <a:off x="2134553" y="1236028"/>
            <a:ext cx="7864475" cy="13906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</a:t>
            </a:r>
            <a:r>
              <a:rPr lang="zh-CN" altLang="en-US" sz="2400" dirty="0">
                <a:solidFill>
                  <a:srgbClr val="996600"/>
                </a:solidFill>
                <a:ea typeface="宋体" panose="02010600030101010101" pitchFamily="2" charset="-122"/>
              </a:rPr>
              <a:t>二维随机变量</a:t>
            </a:r>
            <a:r>
              <a:rPr lang="en-US" altLang="zh-CN" sz="2400">
                <a:solidFill>
                  <a:srgbClr val="99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(X,Y)</a:t>
            </a:r>
            <a:r>
              <a:rPr lang="zh-CN" altLang="en-US" sz="2400" dirty="0">
                <a:solidFill>
                  <a:srgbClr val="996600"/>
                </a:solidFill>
                <a:ea typeface="宋体" panose="02010600030101010101" pitchFamily="2" charset="-122"/>
              </a:rPr>
              <a:t>作为整体，有分布函数	     	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996600"/>
                </a:solidFill>
                <a:ea typeface="宋体" panose="02010600030101010101" pitchFamily="2" charset="-122"/>
              </a:rPr>
              <a:t>其中</a:t>
            </a:r>
            <a:r>
              <a:rPr lang="en-US" altLang="zh-CN" sz="2400">
                <a:solidFill>
                  <a:srgbClr val="99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>
                <a:solidFill>
                  <a:srgbClr val="996600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400">
                <a:solidFill>
                  <a:srgbClr val="99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solidFill>
                  <a:srgbClr val="996600"/>
                </a:solidFill>
                <a:ea typeface="宋体" panose="02010600030101010101" pitchFamily="2" charset="-122"/>
              </a:rPr>
              <a:t>都是随机变量，它们的分布函数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996600"/>
                </a:solidFill>
                <a:ea typeface="宋体" panose="02010600030101010101" pitchFamily="2" charset="-122"/>
              </a:rPr>
              <a:t>	  记为：	</a:t>
            </a:r>
            <a:r>
              <a:rPr lang="zh-CN" altLang="en-US" sz="2400" dirty="0">
                <a:ea typeface="宋体" panose="02010600030101010101" pitchFamily="2" charset="-122"/>
              </a:rPr>
              <a:t>          </a:t>
            </a:r>
            <a:r>
              <a:rPr lang="zh-CN" altLang="en-US" sz="2400" dirty="0">
                <a:solidFill>
                  <a:srgbClr val="996600"/>
                </a:solidFill>
                <a:ea typeface="宋体" panose="02010600030101010101" pitchFamily="2" charset="-122"/>
              </a:rPr>
              <a:t>称为</a:t>
            </a:r>
            <a:r>
              <a:rPr lang="zh-CN" altLang="en-US" sz="2400" b="1" dirty="0">
                <a:solidFill>
                  <a:schemeClr val="accent2"/>
                </a:solidFill>
                <a:ea typeface="宋体" panose="02010600030101010101" pitchFamily="2" charset="-122"/>
              </a:rPr>
              <a:t>边缘分布函数</a:t>
            </a:r>
            <a:r>
              <a:rPr lang="zh-CN" altLang="en-US" sz="2400" dirty="0">
                <a:solidFill>
                  <a:schemeClr val="accent2"/>
                </a:solidFill>
                <a:ea typeface="宋体" panose="02010600030101010101" pitchFamily="2" charset="-122"/>
              </a:rPr>
              <a:t>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graphicFrame>
        <p:nvGraphicFramePr>
          <p:cNvPr id="529412" name="对象 529411"/>
          <p:cNvGraphicFramePr/>
          <p:nvPr/>
        </p:nvGraphicFramePr>
        <p:xfrm>
          <a:off x="8336915" y="1272540"/>
          <a:ext cx="9969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1" r:id="rId3" imgW="520065" imgH="203200" progId="Equation.DSMT4">
                  <p:embed/>
                </p:oleObj>
              </mc:Choice>
              <mc:Fallback>
                <p:oleObj r:id="rId3" imgW="520065" imgH="203200" progId="Equation.DSMT4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36915" y="1272540"/>
                        <a:ext cx="996950" cy="3889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14" name="对象 529413"/>
          <p:cNvGraphicFramePr/>
          <p:nvPr>
            <p:extLst>
              <p:ext uri="{D42A27DB-BD31-4B8C-83A1-F6EECF244321}">
                <p14:modId xmlns:p14="http://schemas.microsoft.com/office/powerpoint/2010/main" val="540209987"/>
              </p:ext>
            </p:extLst>
          </p:nvPr>
        </p:nvGraphicFramePr>
        <p:xfrm>
          <a:off x="3445828" y="2071053"/>
          <a:ext cx="1468437" cy="338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" r:id="rId5" imgW="876300" imgH="228600" progId="Equation.DSMT4">
                  <p:embed/>
                </p:oleObj>
              </mc:Choice>
              <mc:Fallback>
                <p:oleObj r:id="rId5" imgW="876300" imgH="228600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45828" y="2071053"/>
                        <a:ext cx="1468437" cy="338039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9423" name="组合 529422"/>
          <p:cNvGrpSpPr/>
          <p:nvPr/>
        </p:nvGrpSpPr>
        <p:grpSpPr>
          <a:xfrm>
            <a:off x="4557078" y="2564765"/>
            <a:ext cx="2979737" cy="1055688"/>
            <a:chOff x="655" y="2195"/>
            <a:chExt cx="1877" cy="665"/>
          </a:xfrm>
        </p:grpSpPr>
        <p:sp>
          <p:nvSpPr>
            <p:cNvPr id="529416" name="横卷形 529415"/>
            <p:cNvSpPr/>
            <p:nvPr/>
          </p:nvSpPr>
          <p:spPr>
            <a:xfrm>
              <a:off x="655" y="2195"/>
              <a:ext cx="1877" cy="665"/>
            </a:xfrm>
            <a:prstGeom prst="horizontalScroll">
              <a:avLst>
                <a:gd name="adj" fmla="val 12500"/>
              </a:avLst>
            </a:prstGeom>
            <a:solidFill>
              <a:schemeClr val="bg1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29417" name="对象 529416"/>
            <p:cNvGraphicFramePr/>
            <p:nvPr/>
          </p:nvGraphicFramePr>
          <p:xfrm>
            <a:off x="880" y="2254"/>
            <a:ext cx="1489" cy="5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3" r:id="rId7" imgW="1117600" imgH="457200" progId="Equation.DSMT4">
                    <p:embed/>
                  </p:oleObj>
                </mc:Choice>
                <mc:Fallback>
                  <p:oleObj r:id="rId7" imgW="1117600" imgH="457200" progId="Equation.DSMT4">
                    <p:embed/>
                    <p:pic>
                      <p:nvPicPr>
                        <p:cNvPr id="0" name="图片 317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80" y="2254"/>
                          <a:ext cx="1489" cy="5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9418" name="对象 529417"/>
          <p:cNvGraphicFramePr/>
          <p:nvPr/>
        </p:nvGraphicFramePr>
        <p:xfrm>
          <a:off x="3036253" y="5357178"/>
          <a:ext cx="501491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4" r:id="rId9" imgW="2387600" imgH="228600" progId="Equation.DSMT4">
                  <p:embed/>
                </p:oleObj>
              </mc:Choice>
              <mc:Fallback>
                <p:oleObj r:id="rId9" imgW="2387600" imgH="228600" progId="Equation.DSMT4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36253" y="5357178"/>
                        <a:ext cx="5014912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19" name="对象 529418"/>
          <p:cNvGraphicFramePr/>
          <p:nvPr/>
        </p:nvGraphicFramePr>
        <p:xfrm>
          <a:off x="2998153" y="3966528"/>
          <a:ext cx="62547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5" r:id="rId11" imgW="3048000" imgH="228600" progId="Equation.DSMT4">
                  <p:embed/>
                </p:oleObj>
              </mc:Choice>
              <mc:Fallback>
                <p:oleObj r:id="rId11" imgW="3048000" imgH="228600" progId="Equation.DSMT4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98153" y="3966528"/>
                        <a:ext cx="625475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21" name="对象 529420"/>
          <p:cNvGraphicFramePr/>
          <p:nvPr/>
        </p:nvGraphicFramePr>
        <p:xfrm>
          <a:off x="3010853" y="4485640"/>
          <a:ext cx="67929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6" r:id="rId13" imgW="3213100" imgH="228600" progId="Equation.DSMT4">
                  <p:embed/>
                </p:oleObj>
              </mc:Choice>
              <mc:Fallback>
                <p:oleObj r:id="rId13" imgW="3213100" imgH="228600" progId="Equation.DSMT4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10853" y="4485640"/>
                        <a:ext cx="6792912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425" name="矩形 529424"/>
          <p:cNvSpPr/>
          <p:nvPr/>
        </p:nvSpPr>
        <p:spPr>
          <a:xfrm>
            <a:off x="2286953" y="3610928"/>
            <a:ext cx="7864475" cy="4778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latinLnBrk="1">
              <a:lnSpc>
                <a:spcPct val="90000"/>
              </a:lnSpc>
              <a:buClr>
                <a:schemeClr val="bg1"/>
              </a:buClr>
            </a:pPr>
            <a:r>
              <a:rPr lang="zh-CN" altLang="en-US" dirty="0">
                <a:solidFill>
                  <a:schemeClr val="tx1"/>
                </a:solidFill>
                <a:latin typeface="-윤고딕120" pitchFamily="18" charset="-127"/>
              </a:rPr>
              <a:t>事实上，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2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2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1" grpId="0"/>
      <p:bldP spid="5294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988060"/>
            <a:ext cx="10330815" cy="541655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边缘分布</a:t>
            </a:r>
          </a:p>
        </p:txBody>
      </p:sp>
      <p:sp>
        <p:nvSpPr>
          <p:cNvPr id="532483" name="文本占位符 532482"/>
          <p:cNvSpPr>
            <a:spLocks noGrp="1"/>
          </p:cNvSpPr>
          <p:nvPr/>
        </p:nvSpPr>
        <p:spPr>
          <a:xfrm>
            <a:off x="2133918" y="1113473"/>
            <a:ext cx="8351837" cy="5826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zh-CN" altLang="en-US" sz="2400" dirty="0">
                <a:ea typeface="宋体" panose="02010600030101010101" pitchFamily="2" charset="-122"/>
              </a:rPr>
              <a:t>对于</a:t>
            </a:r>
            <a:r>
              <a:rPr lang="zh-CN" altLang="en-US" sz="2400" dirty="0">
                <a:solidFill>
                  <a:srgbClr val="FF9900"/>
                </a:solidFill>
                <a:ea typeface="宋体" panose="02010600030101010101" pitchFamily="2" charset="-122"/>
              </a:rPr>
              <a:t>离散型</a:t>
            </a:r>
            <a:r>
              <a:rPr lang="zh-CN" altLang="en-US" sz="2400" dirty="0">
                <a:ea typeface="宋体" panose="02010600030101010101" pitchFamily="2" charset="-122"/>
              </a:rPr>
              <a:t>随机变量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(X,Y)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dirty="0">
                <a:ea typeface="宋体" panose="02010600030101010101" pitchFamily="2" charset="-122"/>
              </a:rPr>
              <a:t>分布律为</a:t>
            </a:r>
          </a:p>
        </p:txBody>
      </p:sp>
      <p:graphicFrame>
        <p:nvGraphicFramePr>
          <p:cNvPr id="532484" name="对象 532483"/>
          <p:cNvGraphicFramePr/>
          <p:nvPr/>
        </p:nvGraphicFramePr>
        <p:xfrm>
          <a:off x="2773680" y="1624648"/>
          <a:ext cx="4154488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8" r:id="rId4" imgW="2195830" imgH="241300" progId="Equation.DSMT4">
                  <p:embed/>
                </p:oleObj>
              </mc:Choice>
              <mc:Fallback>
                <p:oleObj r:id="rId4" imgW="2195830" imgH="241300" progId="Equation.DSMT4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73680" y="1624648"/>
                        <a:ext cx="4154488" cy="4556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88" name="对象 532487"/>
          <p:cNvGraphicFramePr/>
          <p:nvPr/>
        </p:nvGraphicFramePr>
        <p:xfrm>
          <a:off x="3005455" y="3043873"/>
          <a:ext cx="6181725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9" r:id="rId6" imgW="3465830" imgH="431800" progId="Equation.DSMT4">
                  <p:embed/>
                </p:oleObj>
              </mc:Choice>
              <mc:Fallback>
                <p:oleObj r:id="rId6" imgW="3465830" imgH="431800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05455" y="3043873"/>
                        <a:ext cx="6181725" cy="7699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91" name="对象 532490"/>
          <p:cNvGraphicFramePr/>
          <p:nvPr/>
        </p:nvGraphicFramePr>
        <p:xfrm>
          <a:off x="2987993" y="2327910"/>
          <a:ext cx="6281737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0" r:id="rId8" imgW="3543300" imgH="419100" progId="Equation.DSMT4">
                  <p:embed/>
                </p:oleObj>
              </mc:Choice>
              <mc:Fallback>
                <p:oleObj r:id="rId8" imgW="3543300" imgH="419100" progId="Equation.DSMT4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87993" y="2327910"/>
                        <a:ext cx="6281737" cy="744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93" name="对象 532492"/>
          <p:cNvGraphicFramePr/>
          <p:nvPr/>
        </p:nvGraphicFramePr>
        <p:xfrm>
          <a:off x="2600643" y="4231323"/>
          <a:ext cx="3844925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" r:id="rId10" imgW="1878965" imgH="761365" progId="Equation.DSMT4">
                  <p:embed/>
                </p:oleObj>
              </mc:Choice>
              <mc:Fallback>
                <p:oleObj r:id="rId10" imgW="1878965" imgH="761365" progId="Equation.DSMT4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00643" y="4231323"/>
                        <a:ext cx="3844925" cy="1558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600" name="组合 532599"/>
          <p:cNvGrpSpPr/>
          <p:nvPr/>
        </p:nvGrpSpPr>
        <p:grpSpPr>
          <a:xfrm>
            <a:off x="6458268" y="3853498"/>
            <a:ext cx="3898900" cy="2259012"/>
            <a:chOff x="2977" y="1893"/>
            <a:chExt cx="2456" cy="1423"/>
          </a:xfrm>
        </p:grpSpPr>
        <p:sp>
          <p:nvSpPr>
            <p:cNvPr id="532549" name="直接连接符 532548"/>
            <p:cNvSpPr/>
            <p:nvPr/>
          </p:nvSpPr>
          <p:spPr>
            <a:xfrm>
              <a:off x="4906" y="1971"/>
              <a:ext cx="0" cy="1327"/>
            </a:xfrm>
            <a:prstGeom prst="line">
              <a:avLst/>
            </a:prstGeom>
            <a:ln w="9525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499" name="直接连接符 532498"/>
            <p:cNvSpPr/>
            <p:nvPr/>
          </p:nvSpPr>
          <p:spPr>
            <a:xfrm>
              <a:off x="3294" y="2019"/>
              <a:ext cx="212" cy="171"/>
            </a:xfrm>
            <a:prstGeom prst="line">
              <a:avLst/>
            </a:prstGeom>
            <a:ln w="9525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498" name="直接连接符 532497"/>
            <p:cNvSpPr/>
            <p:nvPr/>
          </p:nvSpPr>
          <p:spPr>
            <a:xfrm>
              <a:off x="3523" y="1968"/>
              <a:ext cx="0" cy="1348"/>
            </a:xfrm>
            <a:prstGeom prst="line">
              <a:avLst/>
            </a:prstGeom>
            <a:ln w="9525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32599" name="组合 532598"/>
            <p:cNvGrpSpPr/>
            <p:nvPr/>
          </p:nvGrpSpPr>
          <p:grpSpPr>
            <a:xfrm>
              <a:off x="2977" y="1893"/>
              <a:ext cx="2456" cy="1384"/>
              <a:chOff x="2977" y="2383"/>
              <a:chExt cx="2456" cy="1384"/>
            </a:xfrm>
          </p:grpSpPr>
          <p:sp>
            <p:nvSpPr>
              <p:cNvPr id="532548" name="直接连接符 532547"/>
              <p:cNvSpPr/>
              <p:nvPr/>
            </p:nvSpPr>
            <p:spPr>
              <a:xfrm>
                <a:off x="3293" y="3545"/>
                <a:ext cx="2070" cy="0"/>
              </a:xfrm>
              <a:prstGeom prst="line">
                <a:avLst/>
              </a:prstGeom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32497" name="直接连接符 532496"/>
              <p:cNvSpPr/>
              <p:nvPr/>
            </p:nvSpPr>
            <p:spPr>
              <a:xfrm flipV="1">
                <a:off x="3268" y="2682"/>
                <a:ext cx="2070" cy="7"/>
              </a:xfrm>
              <a:prstGeom prst="line">
                <a:avLst/>
              </a:prstGeom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532598" name="组合 532597"/>
              <p:cNvGrpSpPr/>
              <p:nvPr/>
            </p:nvGrpSpPr>
            <p:grpSpPr>
              <a:xfrm>
                <a:off x="2977" y="2383"/>
                <a:ext cx="2456" cy="1384"/>
                <a:chOff x="2977" y="2383"/>
                <a:chExt cx="2456" cy="1384"/>
              </a:xfrm>
            </p:grpSpPr>
            <p:grpSp>
              <p:nvGrpSpPr>
                <p:cNvPr id="532579" name="组合 532578"/>
                <p:cNvGrpSpPr/>
                <p:nvPr/>
              </p:nvGrpSpPr>
              <p:grpSpPr>
                <a:xfrm>
                  <a:off x="3329" y="3316"/>
                  <a:ext cx="1899" cy="242"/>
                  <a:chOff x="3395" y="3719"/>
                  <a:chExt cx="1899" cy="242"/>
                </a:xfrm>
              </p:grpSpPr>
              <p:sp>
                <p:nvSpPr>
                  <p:cNvPr id="532547" name="文本框 532546"/>
                  <p:cNvSpPr txBox="1"/>
                  <p:nvPr/>
                </p:nvSpPr>
                <p:spPr>
                  <a:xfrm>
                    <a:off x="3395" y="3768"/>
                    <a:ext cx="267" cy="18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vert="eaVert" wrap="none" lIns="90000" tIns="46800" rIns="90000" bIns="46800" anchor="t">
                    <a:spAutoFit/>
                  </a:bodyPr>
                  <a:lstStyle/>
                  <a:p>
                    <a:pPr marL="228600" indent="-228600">
                      <a:buClr>
                        <a:schemeClr val="tx1"/>
                      </a:buClr>
                      <a:buSzPct val="80000"/>
                    </a:pPr>
                    <a:r>
                      <a:rPr lang="en-US" altLang="zh-CN" sz="1600">
                        <a:latin typeface="Arial" panose="020B0604020202020204" pitchFamily="34" charset="0"/>
                      </a:rPr>
                      <a:t>…</a:t>
                    </a:r>
                  </a:p>
                </p:txBody>
              </p:sp>
              <p:grpSp>
                <p:nvGrpSpPr>
                  <p:cNvPr id="532578" name="组合 532577"/>
                  <p:cNvGrpSpPr/>
                  <p:nvPr/>
                </p:nvGrpSpPr>
                <p:grpSpPr>
                  <a:xfrm>
                    <a:off x="3612" y="3719"/>
                    <a:ext cx="1682" cy="242"/>
                    <a:chOff x="3612" y="3719"/>
                    <a:chExt cx="1682" cy="242"/>
                  </a:xfrm>
                </p:grpSpPr>
                <p:grpSp>
                  <p:nvGrpSpPr>
                    <p:cNvPr id="532543" name="组合 532542"/>
                    <p:cNvGrpSpPr/>
                    <p:nvPr/>
                  </p:nvGrpSpPr>
                  <p:grpSpPr>
                    <a:xfrm>
                      <a:off x="3612" y="3719"/>
                      <a:ext cx="1337" cy="214"/>
                      <a:chOff x="3905" y="3538"/>
                      <a:chExt cx="1565" cy="297"/>
                    </a:xfrm>
                  </p:grpSpPr>
                  <p:sp>
                    <p:nvSpPr>
                      <p:cNvPr id="532544" name="文本框 532543"/>
                      <p:cNvSpPr txBox="1"/>
                      <p:nvPr/>
                    </p:nvSpPr>
                    <p:spPr>
                      <a:xfrm>
                        <a:off x="3905" y="3538"/>
                        <a:ext cx="283" cy="29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none" lIns="90000" tIns="46800" rIns="90000" bIns="46800" anchor="t">
                        <a:spAutoFit/>
                      </a:bodyPr>
                      <a:lstStyle/>
                      <a:p>
                        <a:pPr marL="228600" indent="-228600">
                          <a:buClr>
                            <a:schemeClr val="tx1"/>
                          </a:buClr>
                          <a:buSzPct val="80000"/>
                        </a:pPr>
                        <a:r>
                          <a:rPr lang="en-US" altLang="zh-CN" sz="1600">
                            <a:latin typeface="Arial" panose="020B0604020202020204" pitchFamily="34" charset="0"/>
                          </a:rPr>
                          <a:t>…</a:t>
                        </a:r>
                      </a:p>
                    </p:txBody>
                  </p:sp>
                  <p:sp>
                    <p:nvSpPr>
                      <p:cNvPr id="532545" name="文本框 532544"/>
                      <p:cNvSpPr txBox="1"/>
                      <p:nvPr/>
                    </p:nvSpPr>
                    <p:spPr>
                      <a:xfrm>
                        <a:off x="4596" y="3540"/>
                        <a:ext cx="283" cy="29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none" lIns="90000" tIns="46800" rIns="90000" bIns="46800" anchor="t">
                        <a:spAutoFit/>
                      </a:bodyPr>
                      <a:lstStyle/>
                      <a:p>
                        <a:pPr marL="228600" indent="-228600">
                          <a:buClr>
                            <a:schemeClr val="tx1"/>
                          </a:buClr>
                          <a:buSzPct val="80000"/>
                        </a:pPr>
                        <a:r>
                          <a:rPr lang="en-US" altLang="zh-CN" sz="1600">
                            <a:latin typeface="Arial" panose="020B0604020202020204" pitchFamily="34" charset="0"/>
                          </a:rPr>
                          <a:t>…</a:t>
                        </a:r>
                        <a:endParaRPr lang="en-US" altLang="zh-CN" sz="1600" baseline="-2500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32546" name="文本框 532545"/>
                      <p:cNvSpPr txBox="1"/>
                      <p:nvPr/>
                    </p:nvSpPr>
                    <p:spPr>
                      <a:xfrm>
                        <a:off x="5187" y="3539"/>
                        <a:ext cx="283" cy="29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none" lIns="90000" tIns="46800" rIns="90000" bIns="46800" anchor="t">
                        <a:spAutoFit/>
                      </a:bodyPr>
                      <a:lstStyle/>
                      <a:p>
                        <a:pPr marL="228600" indent="-228600">
                          <a:buClr>
                            <a:schemeClr val="tx1"/>
                          </a:buClr>
                          <a:buSzPct val="80000"/>
                        </a:pPr>
                        <a:r>
                          <a:rPr lang="en-US" altLang="zh-CN" sz="1600">
                            <a:latin typeface="Arial" panose="020B0604020202020204" pitchFamily="34" charset="0"/>
                          </a:rPr>
                          <a:t>…</a:t>
                        </a:r>
                        <a:endParaRPr lang="en-US" altLang="zh-CN" sz="1600" baseline="-25000"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532565" name="文本框 532564"/>
                    <p:cNvSpPr txBox="1"/>
                    <p:nvPr/>
                  </p:nvSpPr>
                  <p:spPr>
                    <a:xfrm>
                      <a:off x="5026" y="3775"/>
                      <a:ext cx="268" cy="186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vert="eaVert" wrap="none" lIns="90000" tIns="46800" rIns="90000" bIns="46800" anchor="t">
                      <a:spAutoFit/>
                    </a:bodyPr>
                    <a:lstStyle/>
                    <a:p>
                      <a:pPr marL="228600" indent="-228600">
                        <a:buClr>
                          <a:schemeClr val="tx1"/>
                        </a:buClr>
                        <a:buSzPct val="80000"/>
                      </a:pPr>
                      <a:r>
                        <a:rPr lang="en-US" altLang="zh-CN" sz="1600">
                          <a:latin typeface="Arial" panose="020B0604020202020204" pitchFamily="34" charset="0"/>
                        </a:rPr>
                        <a:t>…</a:t>
                      </a:r>
                    </a:p>
                  </p:txBody>
                </p:sp>
              </p:grpSp>
            </p:grpSp>
            <p:grpSp>
              <p:nvGrpSpPr>
                <p:cNvPr id="532576" name="组合 532575"/>
                <p:cNvGrpSpPr/>
                <p:nvPr/>
              </p:nvGrpSpPr>
              <p:grpSpPr>
                <a:xfrm>
                  <a:off x="3324" y="2974"/>
                  <a:ext cx="1869" cy="245"/>
                  <a:chOff x="3390" y="3377"/>
                  <a:chExt cx="1869" cy="245"/>
                </a:xfrm>
              </p:grpSpPr>
              <p:sp>
                <p:nvSpPr>
                  <p:cNvPr id="532541" name="文本框 532540"/>
                  <p:cNvSpPr txBox="1"/>
                  <p:nvPr/>
                </p:nvSpPr>
                <p:spPr>
                  <a:xfrm>
                    <a:off x="3390" y="3436"/>
                    <a:ext cx="267" cy="18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vert="eaVert" wrap="none" lIns="90000" tIns="46800" rIns="90000" bIns="46800" anchor="t">
                    <a:spAutoFit/>
                  </a:bodyPr>
                  <a:lstStyle/>
                  <a:p>
                    <a:pPr marL="228600" indent="-228600">
                      <a:buClr>
                        <a:schemeClr val="tx1"/>
                      </a:buClr>
                      <a:buSzPct val="80000"/>
                    </a:pPr>
                    <a:r>
                      <a:rPr lang="en-US" altLang="zh-CN" sz="1600">
                        <a:latin typeface="Arial" panose="020B0604020202020204" pitchFamily="34" charset="0"/>
                      </a:rPr>
                      <a:t>…</a:t>
                    </a:r>
                  </a:p>
                </p:txBody>
              </p:sp>
              <p:grpSp>
                <p:nvGrpSpPr>
                  <p:cNvPr id="532575" name="组合 532574"/>
                  <p:cNvGrpSpPr/>
                  <p:nvPr/>
                </p:nvGrpSpPr>
                <p:grpSpPr>
                  <a:xfrm>
                    <a:off x="3615" y="3377"/>
                    <a:ext cx="1644" cy="244"/>
                    <a:chOff x="3615" y="3369"/>
                    <a:chExt cx="1644" cy="244"/>
                  </a:xfrm>
                </p:grpSpPr>
                <p:grpSp>
                  <p:nvGrpSpPr>
                    <p:cNvPr id="532537" name="组合 532536"/>
                    <p:cNvGrpSpPr/>
                    <p:nvPr/>
                  </p:nvGrpSpPr>
                  <p:grpSpPr>
                    <a:xfrm>
                      <a:off x="3615" y="3369"/>
                      <a:ext cx="1338" cy="214"/>
                      <a:chOff x="3905" y="3538"/>
                      <a:chExt cx="1566" cy="298"/>
                    </a:xfrm>
                  </p:grpSpPr>
                  <p:sp>
                    <p:nvSpPr>
                      <p:cNvPr id="532538" name="文本框 532537"/>
                      <p:cNvSpPr txBox="1"/>
                      <p:nvPr/>
                    </p:nvSpPr>
                    <p:spPr>
                      <a:xfrm>
                        <a:off x="3905" y="3538"/>
                        <a:ext cx="283" cy="29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none" lIns="90000" tIns="46800" rIns="90000" bIns="46800" anchor="t">
                        <a:spAutoFit/>
                      </a:bodyPr>
                      <a:lstStyle/>
                      <a:p>
                        <a:pPr marL="228600" indent="-228600">
                          <a:buClr>
                            <a:schemeClr val="tx1"/>
                          </a:buClr>
                          <a:buSzPct val="80000"/>
                        </a:pPr>
                        <a:r>
                          <a:rPr lang="en-US" altLang="zh-CN" sz="1600">
                            <a:latin typeface="Arial" panose="020B0604020202020204" pitchFamily="34" charset="0"/>
                          </a:rPr>
                          <a:t>…</a:t>
                        </a:r>
                      </a:p>
                    </p:txBody>
                  </p:sp>
                  <p:sp>
                    <p:nvSpPr>
                      <p:cNvPr id="532539" name="文本框 532538"/>
                      <p:cNvSpPr txBox="1"/>
                      <p:nvPr/>
                    </p:nvSpPr>
                    <p:spPr>
                      <a:xfrm>
                        <a:off x="4596" y="3541"/>
                        <a:ext cx="284" cy="29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none" lIns="90000" tIns="46800" rIns="90000" bIns="46800" anchor="t">
                        <a:spAutoFit/>
                      </a:bodyPr>
                      <a:lstStyle/>
                      <a:p>
                        <a:pPr marL="228600" indent="-228600">
                          <a:buClr>
                            <a:schemeClr val="tx1"/>
                          </a:buClr>
                          <a:buSzPct val="80000"/>
                        </a:pPr>
                        <a:r>
                          <a:rPr lang="en-US" altLang="zh-CN" sz="1600">
                            <a:latin typeface="Arial" panose="020B0604020202020204" pitchFamily="34" charset="0"/>
                          </a:rPr>
                          <a:t>…</a:t>
                        </a:r>
                        <a:endParaRPr lang="en-US" altLang="zh-CN" sz="1600" baseline="-2500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32540" name="文本框 532539"/>
                      <p:cNvSpPr txBox="1"/>
                      <p:nvPr/>
                    </p:nvSpPr>
                    <p:spPr>
                      <a:xfrm>
                        <a:off x="5188" y="3539"/>
                        <a:ext cx="283" cy="29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none" lIns="90000" tIns="46800" rIns="90000" bIns="46800" anchor="t">
                        <a:spAutoFit/>
                      </a:bodyPr>
                      <a:lstStyle/>
                      <a:p>
                        <a:pPr marL="228600" indent="-228600">
                          <a:buClr>
                            <a:schemeClr val="tx1"/>
                          </a:buClr>
                          <a:buSzPct val="80000"/>
                        </a:pPr>
                        <a:r>
                          <a:rPr lang="en-US" altLang="zh-CN" sz="1600">
                            <a:latin typeface="Arial" panose="020B0604020202020204" pitchFamily="34" charset="0"/>
                          </a:rPr>
                          <a:t>…</a:t>
                        </a:r>
                        <a:endParaRPr lang="en-US" altLang="zh-CN" sz="1600" baseline="-25000"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532566" name="文本框 532565"/>
                    <p:cNvSpPr txBox="1"/>
                    <p:nvPr/>
                  </p:nvSpPr>
                  <p:spPr>
                    <a:xfrm>
                      <a:off x="4991" y="3427"/>
                      <a:ext cx="268" cy="186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vert="eaVert" wrap="none" lIns="90000" tIns="46800" rIns="90000" bIns="46800" anchor="t">
                      <a:spAutoFit/>
                    </a:bodyPr>
                    <a:lstStyle/>
                    <a:p>
                      <a:pPr marL="228600" indent="-228600">
                        <a:buClr>
                          <a:schemeClr val="tx1"/>
                        </a:buClr>
                        <a:buSzPct val="80000"/>
                      </a:pPr>
                      <a:r>
                        <a:rPr lang="en-US" altLang="zh-CN" sz="1600">
                          <a:latin typeface="Arial" panose="020B0604020202020204" pitchFamily="34" charset="0"/>
                        </a:rPr>
                        <a:t>…</a:t>
                      </a:r>
                    </a:p>
                  </p:txBody>
                </p:sp>
              </p:grpSp>
            </p:grpSp>
            <p:grpSp>
              <p:nvGrpSpPr>
                <p:cNvPr id="532596" name="组合 532595"/>
                <p:cNvGrpSpPr/>
                <p:nvPr/>
              </p:nvGrpSpPr>
              <p:grpSpPr>
                <a:xfrm>
                  <a:off x="3344" y="2646"/>
                  <a:ext cx="1826" cy="242"/>
                  <a:chOff x="3344" y="2646"/>
                  <a:chExt cx="1826" cy="242"/>
                </a:xfrm>
              </p:grpSpPr>
              <p:grpSp>
                <p:nvGrpSpPr>
                  <p:cNvPr id="532514" name="组合 532513"/>
                  <p:cNvGrpSpPr/>
                  <p:nvPr/>
                </p:nvGrpSpPr>
                <p:grpSpPr>
                  <a:xfrm>
                    <a:off x="3546" y="2652"/>
                    <a:ext cx="1338" cy="216"/>
                    <a:chOff x="3871" y="2217"/>
                    <a:chExt cx="1566" cy="301"/>
                  </a:xfrm>
                </p:grpSpPr>
                <p:sp>
                  <p:nvSpPr>
                    <p:cNvPr id="532515" name="文本框 532514"/>
                    <p:cNvSpPr txBox="1"/>
                    <p:nvPr/>
                  </p:nvSpPr>
                  <p:spPr>
                    <a:xfrm>
                      <a:off x="3871" y="2221"/>
                      <a:ext cx="314" cy="296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lIns="90000" tIns="46800" rIns="90000" bIns="46800" anchor="t">
                      <a:spAutoFit/>
                    </a:bodyPr>
                    <a:lstStyle/>
                    <a:p>
                      <a:pPr marL="228600" indent="-228600">
                        <a:buClr>
                          <a:schemeClr val="tx1"/>
                        </a:buClr>
                        <a:buSzPct val="80000"/>
                      </a:pPr>
                      <a:r>
                        <a:rPr lang="en-US" altLang="zh-CN" sz="1600">
                          <a:latin typeface="Monotype Corsiva" panose="03010101010201010101" pitchFamily="66" charset="0"/>
                        </a:rPr>
                        <a:t>p</a:t>
                      </a:r>
                      <a:r>
                        <a:rPr lang="en-US" altLang="zh-CN" sz="1600" baseline="-50000">
                          <a:latin typeface="Arial" panose="020B0604020202020204" pitchFamily="34" charset="0"/>
                        </a:rPr>
                        <a:t>11</a:t>
                      </a:r>
                    </a:p>
                  </p:txBody>
                </p:sp>
                <p:sp>
                  <p:nvSpPr>
                    <p:cNvPr id="532516" name="文本框 532515"/>
                    <p:cNvSpPr txBox="1"/>
                    <p:nvPr/>
                  </p:nvSpPr>
                  <p:spPr>
                    <a:xfrm>
                      <a:off x="4562" y="2223"/>
                      <a:ext cx="283" cy="295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lIns="90000" tIns="46800" rIns="90000" bIns="46800" anchor="t">
                      <a:spAutoFit/>
                    </a:bodyPr>
                    <a:lstStyle/>
                    <a:p>
                      <a:pPr marL="228600" indent="-228600">
                        <a:buClr>
                          <a:schemeClr val="tx1"/>
                        </a:buClr>
                        <a:buSzPct val="80000"/>
                      </a:pPr>
                      <a:r>
                        <a:rPr lang="en-US" altLang="zh-CN" sz="1600">
                          <a:latin typeface="Arial" panose="020B0604020202020204" pitchFamily="34" charset="0"/>
                        </a:rPr>
                        <a:t>…</a:t>
                      </a:r>
                      <a:endParaRPr lang="en-US" altLang="zh-CN" sz="1600" baseline="-250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32517" name="文本框 532516"/>
                    <p:cNvSpPr txBox="1"/>
                    <p:nvPr/>
                  </p:nvSpPr>
                  <p:spPr>
                    <a:xfrm>
                      <a:off x="4275" y="2217"/>
                      <a:ext cx="313" cy="295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lIns="90000" tIns="46800" rIns="90000" bIns="46800" anchor="t">
                      <a:spAutoFit/>
                    </a:bodyPr>
                    <a:lstStyle/>
                    <a:p>
                      <a:pPr marL="228600" indent="-228600">
                        <a:buClr>
                          <a:schemeClr val="tx1"/>
                        </a:buClr>
                        <a:buSzPct val="80000"/>
                      </a:pPr>
                      <a:r>
                        <a:rPr lang="en-US" altLang="zh-CN" sz="1600">
                          <a:latin typeface="Monotype Corsiva" panose="03010101010201010101" pitchFamily="66" charset="0"/>
                        </a:rPr>
                        <a:t>p</a:t>
                      </a:r>
                      <a:r>
                        <a:rPr lang="en-US" altLang="zh-CN" sz="1600" baseline="-50000">
                          <a:latin typeface="Arial" panose="020B0604020202020204" pitchFamily="34" charset="0"/>
                        </a:rPr>
                        <a:t>12</a:t>
                      </a:r>
                    </a:p>
                  </p:txBody>
                </p:sp>
                <p:sp>
                  <p:nvSpPr>
                    <p:cNvPr id="532518" name="文本框 532517"/>
                    <p:cNvSpPr txBox="1"/>
                    <p:nvPr/>
                  </p:nvSpPr>
                  <p:spPr>
                    <a:xfrm>
                      <a:off x="4826" y="2223"/>
                      <a:ext cx="280" cy="295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lIns="90000" tIns="46800" rIns="90000" bIns="46800" anchor="t">
                      <a:spAutoFit/>
                    </a:bodyPr>
                    <a:lstStyle/>
                    <a:p>
                      <a:pPr marL="228600" indent="-228600">
                        <a:buClr>
                          <a:schemeClr val="tx1"/>
                        </a:buClr>
                        <a:buSzPct val="80000"/>
                      </a:pPr>
                      <a:r>
                        <a:rPr lang="en-US" altLang="zh-CN" sz="1600">
                          <a:latin typeface="Monotype Corsiva" panose="03010101010201010101" pitchFamily="66" charset="0"/>
                        </a:rPr>
                        <a:t>p</a:t>
                      </a:r>
                      <a:r>
                        <a:rPr lang="en-US" altLang="zh-CN" sz="1600" baseline="-50000">
                          <a:latin typeface="Arial" panose="020B0604020202020204" pitchFamily="34" charset="0"/>
                        </a:rPr>
                        <a:t>1j</a:t>
                      </a:r>
                    </a:p>
                  </p:txBody>
                </p:sp>
                <p:sp>
                  <p:nvSpPr>
                    <p:cNvPr id="532519" name="文本框 532518"/>
                    <p:cNvSpPr txBox="1"/>
                    <p:nvPr/>
                  </p:nvSpPr>
                  <p:spPr>
                    <a:xfrm>
                      <a:off x="5154" y="2222"/>
                      <a:ext cx="283" cy="295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lIns="90000" tIns="46800" rIns="90000" bIns="46800" anchor="t">
                      <a:spAutoFit/>
                    </a:bodyPr>
                    <a:lstStyle/>
                    <a:p>
                      <a:pPr marL="228600" indent="-228600">
                        <a:buClr>
                          <a:schemeClr val="tx1"/>
                        </a:buClr>
                        <a:buSzPct val="80000"/>
                      </a:pPr>
                      <a:r>
                        <a:rPr lang="en-US" altLang="zh-CN" sz="1600">
                          <a:latin typeface="Arial" panose="020B0604020202020204" pitchFamily="34" charset="0"/>
                        </a:rPr>
                        <a:t>…</a:t>
                      </a:r>
                      <a:endParaRPr lang="en-US" altLang="zh-CN" sz="1600" baseline="-25000">
                        <a:latin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532551" name="文本框 532550"/>
                  <p:cNvSpPr txBox="1"/>
                  <p:nvPr/>
                </p:nvSpPr>
                <p:spPr>
                  <a:xfrm>
                    <a:off x="4942" y="2657"/>
                    <a:ext cx="228" cy="21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 anchor="t">
                    <a:spAutoFit/>
                  </a:bodyPr>
                  <a:lstStyle/>
                  <a:p>
                    <a:pPr marL="228600" indent="-228600">
                      <a:buClr>
                        <a:schemeClr val="tx1"/>
                      </a:buClr>
                      <a:buSzPct val="80000"/>
                    </a:pPr>
                    <a:r>
                      <a:rPr lang="en-US" altLang="zh-CN" sz="1600">
                        <a:latin typeface="Monotype Corsiva" panose="03010101010201010101" pitchFamily="66" charset="0"/>
                      </a:rPr>
                      <a:t>p</a:t>
                    </a:r>
                    <a:r>
                      <a:rPr lang="en-US" altLang="zh-CN" sz="1600" baseline="-25000">
                        <a:latin typeface="Monotype Corsiva" panose="03010101010201010101" pitchFamily="66" charset="0"/>
                      </a:rPr>
                      <a:t>1·</a:t>
                    </a:r>
                  </a:p>
                </p:txBody>
              </p:sp>
              <p:graphicFrame>
                <p:nvGraphicFramePr>
                  <p:cNvPr id="532587" name="对象 532586"/>
                  <p:cNvGraphicFramePr/>
                  <p:nvPr/>
                </p:nvGraphicFramePr>
                <p:xfrm>
                  <a:off x="3344" y="2646"/>
                  <a:ext cx="161" cy="24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7512" r:id="rId12" imgW="152400" imgH="228600" progId="Equation.DSMT4">
                          <p:embed/>
                        </p:oleObj>
                      </mc:Choice>
                      <mc:Fallback>
                        <p:oleObj r:id="rId12" imgW="152400" imgH="228600" progId="Equation.DSMT4">
                          <p:embed/>
                          <p:pic>
                            <p:nvPicPr>
                              <p:cNvPr id="0" name="图片 3180"/>
                              <p:cNvPicPr/>
                              <p:nvPr/>
                            </p:nvPicPr>
                            <p:blipFill>
                              <a:blip r:embed="rId13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344" y="2646"/>
                                <a:ext cx="161" cy="242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532595" name="组合 532594"/>
                <p:cNvGrpSpPr/>
                <p:nvPr/>
              </p:nvGrpSpPr>
              <p:grpSpPr>
                <a:xfrm>
                  <a:off x="3342" y="2834"/>
                  <a:ext cx="1827" cy="242"/>
                  <a:chOff x="3342" y="2834"/>
                  <a:chExt cx="1827" cy="242"/>
                </a:xfrm>
              </p:grpSpPr>
              <p:grpSp>
                <p:nvGrpSpPr>
                  <p:cNvPr id="532573" name="组合 532572"/>
                  <p:cNvGrpSpPr/>
                  <p:nvPr/>
                </p:nvGrpSpPr>
                <p:grpSpPr>
                  <a:xfrm>
                    <a:off x="3551" y="2841"/>
                    <a:ext cx="1618" cy="226"/>
                    <a:chOff x="3617" y="3292"/>
                    <a:chExt cx="1618" cy="226"/>
                  </a:xfrm>
                </p:grpSpPr>
                <p:grpSp>
                  <p:nvGrpSpPr>
                    <p:cNvPr id="532522" name="组合 532521"/>
                    <p:cNvGrpSpPr/>
                    <p:nvPr/>
                  </p:nvGrpSpPr>
                  <p:grpSpPr>
                    <a:xfrm>
                      <a:off x="3617" y="3292"/>
                      <a:ext cx="1338" cy="215"/>
                      <a:chOff x="3897" y="2514"/>
                      <a:chExt cx="1566" cy="299"/>
                    </a:xfrm>
                  </p:grpSpPr>
                  <p:sp>
                    <p:nvSpPr>
                      <p:cNvPr id="532523" name="文本框 532522"/>
                      <p:cNvSpPr txBox="1"/>
                      <p:nvPr/>
                    </p:nvSpPr>
                    <p:spPr>
                      <a:xfrm>
                        <a:off x="3897" y="2517"/>
                        <a:ext cx="314" cy="29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none" lIns="90000" tIns="46800" rIns="90000" bIns="46800" anchor="t">
                        <a:spAutoFit/>
                      </a:bodyPr>
                      <a:lstStyle/>
                      <a:p>
                        <a:pPr marL="228600" indent="-228600">
                          <a:buClr>
                            <a:schemeClr val="tx1"/>
                          </a:buClr>
                          <a:buSzPct val="80000"/>
                        </a:pPr>
                        <a:r>
                          <a:rPr lang="en-US" altLang="zh-CN" sz="1600">
                            <a:latin typeface="Monotype Corsiva" panose="03010101010201010101" pitchFamily="66" charset="0"/>
                          </a:rPr>
                          <a:t>p</a:t>
                        </a:r>
                        <a:r>
                          <a:rPr lang="en-US" altLang="zh-CN" sz="1600" baseline="-50000">
                            <a:latin typeface="Arial" panose="020B0604020202020204" pitchFamily="34" charset="0"/>
                          </a:rPr>
                          <a:t>21</a:t>
                        </a:r>
                      </a:p>
                    </p:txBody>
                  </p:sp>
                  <p:sp>
                    <p:nvSpPr>
                      <p:cNvPr id="532524" name="文本框 532523"/>
                      <p:cNvSpPr txBox="1"/>
                      <p:nvPr/>
                    </p:nvSpPr>
                    <p:spPr>
                      <a:xfrm>
                        <a:off x="4588" y="2518"/>
                        <a:ext cx="283" cy="29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none" lIns="90000" tIns="46800" rIns="90000" bIns="46800" anchor="t">
                        <a:spAutoFit/>
                      </a:bodyPr>
                      <a:lstStyle/>
                      <a:p>
                        <a:pPr marL="228600" indent="-228600">
                          <a:buClr>
                            <a:schemeClr val="tx1"/>
                          </a:buClr>
                          <a:buSzPct val="80000"/>
                        </a:pPr>
                        <a:r>
                          <a:rPr lang="en-US" altLang="zh-CN" sz="1600">
                            <a:latin typeface="Arial" panose="020B0604020202020204" pitchFamily="34" charset="0"/>
                          </a:rPr>
                          <a:t>…</a:t>
                        </a:r>
                        <a:endParaRPr lang="en-US" altLang="zh-CN" sz="1600" baseline="-2500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32525" name="文本框 532524"/>
                      <p:cNvSpPr txBox="1"/>
                      <p:nvPr/>
                    </p:nvSpPr>
                    <p:spPr>
                      <a:xfrm>
                        <a:off x="4301" y="2514"/>
                        <a:ext cx="313" cy="29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none" lIns="90000" tIns="46800" rIns="90000" bIns="46800" anchor="t">
                        <a:spAutoFit/>
                      </a:bodyPr>
                      <a:lstStyle/>
                      <a:p>
                        <a:pPr marL="228600" indent="-228600">
                          <a:buClr>
                            <a:schemeClr val="tx1"/>
                          </a:buClr>
                          <a:buSzPct val="80000"/>
                        </a:pPr>
                        <a:r>
                          <a:rPr lang="en-US" altLang="zh-CN" sz="1600">
                            <a:latin typeface="Monotype Corsiva" panose="03010101010201010101" pitchFamily="66" charset="0"/>
                          </a:rPr>
                          <a:t>p</a:t>
                        </a:r>
                        <a:r>
                          <a:rPr lang="en-US" altLang="zh-CN" sz="1600" baseline="-50000">
                            <a:latin typeface="Arial" panose="020B0604020202020204" pitchFamily="34" charset="0"/>
                          </a:rPr>
                          <a:t>22</a:t>
                        </a:r>
                      </a:p>
                    </p:txBody>
                  </p:sp>
                  <p:sp>
                    <p:nvSpPr>
                      <p:cNvPr id="532526" name="文本框 532525"/>
                      <p:cNvSpPr txBox="1"/>
                      <p:nvPr/>
                    </p:nvSpPr>
                    <p:spPr>
                      <a:xfrm>
                        <a:off x="4852" y="2518"/>
                        <a:ext cx="280" cy="29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none" lIns="90000" tIns="46800" rIns="90000" bIns="46800" anchor="t">
                        <a:spAutoFit/>
                      </a:bodyPr>
                      <a:lstStyle/>
                      <a:p>
                        <a:pPr marL="228600" indent="-228600">
                          <a:buClr>
                            <a:schemeClr val="tx1"/>
                          </a:buClr>
                          <a:buSzPct val="80000"/>
                        </a:pPr>
                        <a:r>
                          <a:rPr lang="en-US" altLang="zh-CN" sz="1600">
                            <a:latin typeface="Monotype Corsiva" panose="03010101010201010101" pitchFamily="66" charset="0"/>
                          </a:rPr>
                          <a:t>p</a:t>
                        </a:r>
                        <a:r>
                          <a:rPr lang="en-US" altLang="zh-CN" sz="1600" baseline="-50000">
                            <a:latin typeface="Arial" panose="020B0604020202020204" pitchFamily="34" charset="0"/>
                          </a:rPr>
                          <a:t>2j</a:t>
                        </a:r>
                      </a:p>
                    </p:txBody>
                  </p:sp>
                  <p:sp>
                    <p:nvSpPr>
                      <p:cNvPr id="532527" name="文本框 532526"/>
                      <p:cNvSpPr txBox="1"/>
                      <p:nvPr/>
                    </p:nvSpPr>
                    <p:spPr>
                      <a:xfrm>
                        <a:off x="5180" y="2516"/>
                        <a:ext cx="283" cy="29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none" lIns="90000" tIns="46800" rIns="90000" bIns="46800" anchor="t">
                        <a:spAutoFit/>
                      </a:bodyPr>
                      <a:lstStyle/>
                      <a:p>
                        <a:pPr marL="228600" indent="-228600">
                          <a:buClr>
                            <a:schemeClr val="tx1"/>
                          </a:buClr>
                          <a:buSzPct val="80000"/>
                        </a:pPr>
                        <a:r>
                          <a:rPr lang="en-US" altLang="zh-CN" sz="1600">
                            <a:latin typeface="Arial" panose="020B0604020202020204" pitchFamily="34" charset="0"/>
                          </a:rPr>
                          <a:t>…</a:t>
                        </a:r>
                        <a:endParaRPr lang="en-US" altLang="zh-CN" sz="1600" baseline="-25000"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532554" name="文本框 532553"/>
                    <p:cNvSpPr txBox="1"/>
                    <p:nvPr/>
                  </p:nvSpPr>
                  <p:spPr>
                    <a:xfrm>
                      <a:off x="5007" y="3306"/>
                      <a:ext cx="228" cy="21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lIns="90000" tIns="46800" rIns="90000" bIns="46800" anchor="t">
                      <a:spAutoFit/>
                    </a:bodyPr>
                    <a:lstStyle/>
                    <a:p>
                      <a:pPr marL="228600" indent="-228600">
                        <a:buClr>
                          <a:schemeClr val="tx1"/>
                        </a:buClr>
                        <a:buSzPct val="80000"/>
                      </a:pPr>
                      <a:r>
                        <a:rPr lang="en-US" altLang="zh-CN" sz="1600">
                          <a:latin typeface="Monotype Corsiva" panose="03010101010201010101" pitchFamily="66" charset="0"/>
                        </a:rPr>
                        <a:t>p</a:t>
                      </a:r>
                      <a:r>
                        <a:rPr lang="en-US" altLang="zh-CN" sz="1600" baseline="-25000">
                          <a:latin typeface="Monotype Corsiva" panose="03010101010201010101" pitchFamily="66" charset="0"/>
                        </a:rPr>
                        <a:t>2·</a:t>
                      </a:r>
                    </a:p>
                  </p:txBody>
                </p:sp>
              </p:grpSp>
              <p:graphicFrame>
                <p:nvGraphicFramePr>
                  <p:cNvPr id="532588" name="对象 532587"/>
                  <p:cNvGraphicFramePr/>
                  <p:nvPr/>
                </p:nvGraphicFramePr>
                <p:xfrm>
                  <a:off x="3342" y="2834"/>
                  <a:ext cx="175" cy="24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7513" r:id="rId14" imgW="165100" imgH="228600" progId="Equation.DSMT4">
                          <p:embed/>
                        </p:oleObj>
                      </mc:Choice>
                      <mc:Fallback>
                        <p:oleObj r:id="rId14" imgW="165100" imgH="228600" progId="Equation.DSMT4">
                          <p:embed/>
                          <p:pic>
                            <p:nvPicPr>
                              <p:cNvPr id="0" name="图片 3182"/>
                              <p:cNvPicPr/>
                              <p:nvPr/>
                            </p:nvPicPr>
                            <p:blipFill>
                              <a:blip r:embed="rId1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342" y="2834"/>
                                <a:ext cx="175" cy="242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532594" name="组合 532593"/>
                <p:cNvGrpSpPr/>
                <p:nvPr/>
              </p:nvGrpSpPr>
              <p:grpSpPr>
                <a:xfrm>
                  <a:off x="3348" y="3130"/>
                  <a:ext cx="1830" cy="246"/>
                  <a:chOff x="3348" y="3130"/>
                  <a:chExt cx="1830" cy="246"/>
                </a:xfrm>
              </p:grpSpPr>
              <p:grpSp>
                <p:nvGrpSpPr>
                  <p:cNvPr id="532530" name="组合 532529"/>
                  <p:cNvGrpSpPr/>
                  <p:nvPr/>
                </p:nvGrpSpPr>
                <p:grpSpPr>
                  <a:xfrm>
                    <a:off x="3552" y="3130"/>
                    <a:ext cx="1337" cy="216"/>
                    <a:chOff x="3908" y="3198"/>
                    <a:chExt cx="1565" cy="301"/>
                  </a:xfrm>
                </p:grpSpPr>
                <p:sp>
                  <p:nvSpPr>
                    <p:cNvPr id="532531" name="文本框 532530"/>
                    <p:cNvSpPr txBox="1"/>
                    <p:nvPr/>
                  </p:nvSpPr>
                  <p:spPr>
                    <a:xfrm>
                      <a:off x="3908" y="3204"/>
                      <a:ext cx="280" cy="295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lIns="90000" tIns="46800" rIns="90000" bIns="46800" anchor="t">
                      <a:spAutoFit/>
                    </a:bodyPr>
                    <a:lstStyle/>
                    <a:p>
                      <a:pPr marL="228600" indent="-228600">
                        <a:buClr>
                          <a:schemeClr val="tx1"/>
                        </a:buClr>
                        <a:buSzPct val="80000"/>
                      </a:pPr>
                      <a:r>
                        <a:rPr lang="en-US" altLang="zh-CN" sz="1600">
                          <a:latin typeface="Monotype Corsiva" panose="03010101010201010101" pitchFamily="66" charset="0"/>
                        </a:rPr>
                        <a:t>p</a:t>
                      </a:r>
                      <a:r>
                        <a:rPr lang="en-US" altLang="zh-CN" sz="1600" baseline="-50000">
                          <a:latin typeface="Arial" panose="020B0604020202020204" pitchFamily="34" charset="0"/>
                        </a:rPr>
                        <a:t>i1</a:t>
                      </a:r>
                    </a:p>
                  </p:txBody>
                </p:sp>
                <p:sp>
                  <p:nvSpPr>
                    <p:cNvPr id="532532" name="文本框 532531"/>
                    <p:cNvSpPr txBox="1"/>
                    <p:nvPr/>
                  </p:nvSpPr>
                  <p:spPr>
                    <a:xfrm>
                      <a:off x="4599" y="3203"/>
                      <a:ext cx="283" cy="296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lIns="90000" tIns="46800" rIns="90000" bIns="46800" anchor="t">
                      <a:spAutoFit/>
                    </a:bodyPr>
                    <a:lstStyle/>
                    <a:p>
                      <a:pPr marL="228600" indent="-228600">
                        <a:buClr>
                          <a:schemeClr val="tx1"/>
                        </a:buClr>
                        <a:buSzPct val="80000"/>
                      </a:pPr>
                      <a:r>
                        <a:rPr lang="en-US" altLang="zh-CN" sz="1600">
                          <a:latin typeface="Arial" panose="020B0604020202020204" pitchFamily="34" charset="0"/>
                        </a:rPr>
                        <a:t>…</a:t>
                      </a:r>
                      <a:endParaRPr lang="en-US" altLang="zh-CN" sz="1600" baseline="-250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32533" name="文本框 532532"/>
                    <p:cNvSpPr txBox="1"/>
                    <p:nvPr/>
                  </p:nvSpPr>
                  <p:spPr>
                    <a:xfrm>
                      <a:off x="4312" y="3198"/>
                      <a:ext cx="280" cy="295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lIns="90000" tIns="46800" rIns="90000" bIns="46800" anchor="t">
                      <a:spAutoFit/>
                    </a:bodyPr>
                    <a:lstStyle/>
                    <a:p>
                      <a:pPr marL="228600" indent="-228600">
                        <a:buClr>
                          <a:schemeClr val="tx1"/>
                        </a:buClr>
                        <a:buSzPct val="80000"/>
                      </a:pPr>
                      <a:r>
                        <a:rPr lang="en-US" altLang="zh-CN" sz="1600">
                          <a:latin typeface="Monotype Corsiva" panose="03010101010201010101" pitchFamily="66" charset="0"/>
                        </a:rPr>
                        <a:t>p</a:t>
                      </a:r>
                      <a:r>
                        <a:rPr lang="en-US" altLang="zh-CN" sz="1600" baseline="-50000">
                          <a:latin typeface="Arial" panose="020B0604020202020204" pitchFamily="34" charset="0"/>
                        </a:rPr>
                        <a:t>i2</a:t>
                      </a:r>
                    </a:p>
                  </p:txBody>
                </p:sp>
                <p:sp>
                  <p:nvSpPr>
                    <p:cNvPr id="532534" name="文本框 532533"/>
                    <p:cNvSpPr txBox="1"/>
                    <p:nvPr/>
                  </p:nvSpPr>
                  <p:spPr>
                    <a:xfrm>
                      <a:off x="4863" y="3204"/>
                      <a:ext cx="246" cy="295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lIns="90000" tIns="46800" rIns="90000" bIns="46800" anchor="t">
                      <a:spAutoFit/>
                    </a:bodyPr>
                    <a:lstStyle/>
                    <a:p>
                      <a:pPr marL="228600" indent="-228600">
                        <a:buClr>
                          <a:schemeClr val="tx1"/>
                        </a:buClr>
                        <a:buSzPct val="80000"/>
                      </a:pPr>
                      <a:r>
                        <a:rPr lang="en-US" altLang="zh-CN" sz="1600" dirty="0" err="1">
                          <a:latin typeface="Monotype Corsiva" panose="03010101010201010101" pitchFamily="66" charset="0"/>
                        </a:rPr>
                        <a:t>p</a:t>
                      </a:r>
                      <a:r>
                        <a:rPr lang="en-US" altLang="zh-CN" sz="1600" baseline="-50000" dirty="0" err="1">
                          <a:latin typeface="Arial" panose="020B0604020202020204" pitchFamily="34" charset="0"/>
                        </a:rPr>
                        <a:t>ij</a:t>
                      </a:r>
                      <a:endParaRPr lang="en-US" altLang="zh-CN" sz="1600" baseline="-500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32535" name="文本框 532534"/>
                    <p:cNvSpPr txBox="1"/>
                    <p:nvPr/>
                  </p:nvSpPr>
                  <p:spPr>
                    <a:xfrm>
                      <a:off x="5190" y="3202"/>
                      <a:ext cx="283" cy="295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lIns="90000" tIns="46800" rIns="90000" bIns="46800" anchor="t">
                      <a:spAutoFit/>
                    </a:bodyPr>
                    <a:lstStyle/>
                    <a:p>
                      <a:pPr marL="228600" indent="-228600">
                        <a:buClr>
                          <a:schemeClr val="tx1"/>
                        </a:buClr>
                        <a:buSzPct val="80000"/>
                      </a:pPr>
                      <a:r>
                        <a:rPr lang="en-US" altLang="zh-CN" sz="1600">
                          <a:latin typeface="Arial" panose="020B0604020202020204" pitchFamily="34" charset="0"/>
                        </a:rPr>
                        <a:t>…</a:t>
                      </a:r>
                      <a:endParaRPr lang="en-US" altLang="zh-CN" sz="1600" baseline="-25000">
                        <a:latin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532555" name="文本框 532554"/>
                  <p:cNvSpPr txBox="1"/>
                  <p:nvPr/>
                </p:nvSpPr>
                <p:spPr>
                  <a:xfrm>
                    <a:off x="4940" y="3152"/>
                    <a:ext cx="238" cy="21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 anchor="t">
                    <a:spAutoFit/>
                  </a:bodyPr>
                  <a:lstStyle/>
                  <a:p>
                    <a:pPr marL="228600" indent="-228600">
                      <a:buClr>
                        <a:schemeClr val="tx1"/>
                      </a:buClr>
                      <a:buSzPct val="80000"/>
                    </a:pPr>
                    <a:r>
                      <a:rPr lang="en-US" altLang="zh-CN" sz="1600">
                        <a:latin typeface="Monotype Corsiva" panose="03010101010201010101" pitchFamily="66" charset="0"/>
                      </a:rPr>
                      <a:t>p</a:t>
                    </a:r>
                    <a:r>
                      <a:rPr lang="en-US" altLang="zh-CN" sz="1600" baseline="-25000">
                        <a:latin typeface="Monotype Corsiva" panose="03010101010201010101" pitchFamily="66" charset="0"/>
                      </a:rPr>
                      <a:t>i</a:t>
                    </a:r>
                    <a:r>
                      <a:rPr lang="en-US" altLang="zh-CN" sz="1600">
                        <a:latin typeface="Monotype Corsiva" panose="03010101010201010101" pitchFamily="66" charset="0"/>
                      </a:rPr>
                      <a:t> </a:t>
                    </a:r>
                    <a:r>
                      <a:rPr lang="en-US" altLang="zh-CN" sz="1600" baseline="-25000">
                        <a:latin typeface="Monotype Corsiva" panose="03010101010201010101" pitchFamily="66" charset="0"/>
                      </a:rPr>
                      <a:t>·</a:t>
                    </a:r>
                  </a:p>
                </p:txBody>
              </p:sp>
              <p:graphicFrame>
                <p:nvGraphicFramePr>
                  <p:cNvPr id="532589" name="对象 532588"/>
                  <p:cNvGraphicFramePr/>
                  <p:nvPr/>
                </p:nvGraphicFramePr>
                <p:xfrm>
                  <a:off x="3348" y="3134"/>
                  <a:ext cx="161" cy="24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7514" r:id="rId16" imgW="152400" imgH="228600" progId="Equation.DSMT4">
                          <p:embed/>
                        </p:oleObj>
                      </mc:Choice>
                      <mc:Fallback>
                        <p:oleObj r:id="rId16" imgW="152400" imgH="228600" progId="Equation.DSMT4">
                          <p:embed/>
                          <p:pic>
                            <p:nvPicPr>
                              <p:cNvPr id="0" name="图片 3183"/>
                              <p:cNvPicPr/>
                              <p:nvPr/>
                            </p:nvPicPr>
                            <p:blipFill>
                              <a:blip r:embed="rId17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348" y="3134"/>
                                <a:ext cx="161" cy="242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532597" name="组合 532596"/>
                <p:cNvGrpSpPr/>
                <p:nvPr/>
              </p:nvGrpSpPr>
              <p:grpSpPr>
                <a:xfrm>
                  <a:off x="3234" y="2383"/>
                  <a:ext cx="2199" cy="339"/>
                  <a:chOff x="3234" y="2383"/>
                  <a:chExt cx="2199" cy="339"/>
                </a:xfrm>
              </p:grpSpPr>
              <p:sp>
                <p:nvSpPr>
                  <p:cNvPr id="532501" name="文本框 532500"/>
                  <p:cNvSpPr txBox="1"/>
                  <p:nvPr/>
                </p:nvSpPr>
                <p:spPr>
                  <a:xfrm>
                    <a:off x="3234" y="2510"/>
                    <a:ext cx="178" cy="21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 anchor="t">
                    <a:spAutoFit/>
                  </a:bodyPr>
                  <a:lstStyle/>
                  <a:p>
                    <a:pPr marL="228600" indent="-228600">
                      <a:buClr>
                        <a:schemeClr val="tx1"/>
                      </a:buClr>
                      <a:buSzPct val="80000"/>
                    </a:pPr>
                    <a:r>
                      <a:rPr lang="en-US" altLang="zh-CN" sz="1600">
                        <a:latin typeface="宋体" panose="02010600030101010101" pitchFamily="2" charset="-122"/>
                      </a:rPr>
                      <a:t>X</a:t>
                    </a:r>
                    <a:endParaRPr lang="en-US" altLang="zh-CN" sz="1600" baseline="-25000">
                      <a:latin typeface="宋体" panose="02010600030101010101" pitchFamily="2" charset="-122"/>
                    </a:endParaRPr>
                  </a:p>
                </p:txBody>
              </p:sp>
              <p:sp>
                <p:nvSpPr>
                  <p:cNvPr id="532503" name="文本框 532502"/>
                  <p:cNvSpPr txBox="1"/>
                  <p:nvPr/>
                </p:nvSpPr>
                <p:spPr>
                  <a:xfrm>
                    <a:off x="3378" y="2459"/>
                    <a:ext cx="179" cy="21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 anchor="t">
                    <a:spAutoFit/>
                  </a:bodyPr>
                  <a:lstStyle/>
                  <a:p>
                    <a:pPr marL="228600" indent="-228600">
                      <a:buClr>
                        <a:schemeClr val="tx1"/>
                      </a:buClr>
                      <a:buSzPct val="80000"/>
                    </a:pPr>
                    <a:r>
                      <a:rPr lang="en-US" altLang="zh-CN" sz="1600">
                        <a:latin typeface="宋体" panose="02010600030101010101" pitchFamily="2" charset="-122"/>
                      </a:rPr>
                      <a:t>Y</a:t>
                    </a:r>
                    <a:endParaRPr lang="en-US" altLang="zh-CN" sz="1600" baseline="-25000">
                      <a:latin typeface="宋体" panose="02010600030101010101" pitchFamily="2" charset="-122"/>
                    </a:endParaRPr>
                  </a:p>
                </p:txBody>
              </p:sp>
              <p:grpSp>
                <p:nvGrpSpPr>
                  <p:cNvPr id="532505" name="组合 532504"/>
                  <p:cNvGrpSpPr/>
                  <p:nvPr/>
                </p:nvGrpSpPr>
                <p:grpSpPr>
                  <a:xfrm>
                    <a:off x="3551" y="2383"/>
                    <a:ext cx="1383" cy="301"/>
                    <a:chOff x="3897" y="1911"/>
                    <a:chExt cx="1619" cy="419"/>
                  </a:xfrm>
                </p:grpSpPr>
                <p:sp>
                  <p:nvSpPr>
                    <p:cNvPr id="532506" name="文本框 532505"/>
                    <p:cNvSpPr txBox="1"/>
                    <p:nvPr/>
                  </p:nvSpPr>
                  <p:spPr>
                    <a:xfrm>
                      <a:off x="3897" y="2028"/>
                      <a:ext cx="266" cy="295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lIns="90000" tIns="46800" rIns="90000" bIns="46800" anchor="t">
                      <a:spAutoFit/>
                    </a:bodyPr>
                    <a:lstStyle/>
                    <a:p>
                      <a:pPr marL="228600" indent="-228600">
                        <a:buClr>
                          <a:schemeClr val="tx1"/>
                        </a:buClr>
                        <a:buSzPct val="80000"/>
                      </a:pPr>
                      <a:r>
                        <a:rPr lang="en-US" altLang="zh-CN" sz="1600">
                          <a:latin typeface="Arial" panose="020B0604020202020204" pitchFamily="34" charset="0"/>
                        </a:rPr>
                        <a:t>y</a:t>
                      </a:r>
                      <a:r>
                        <a:rPr lang="en-US" altLang="zh-CN" sz="1600" baseline="-25000">
                          <a:latin typeface="Arial" panose="020B0604020202020204" pitchFamily="34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532507" name="文本框 532506"/>
                    <p:cNvSpPr txBox="1"/>
                    <p:nvPr/>
                  </p:nvSpPr>
                  <p:spPr>
                    <a:xfrm>
                      <a:off x="4281" y="2035"/>
                      <a:ext cx="266" cy="295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lIns="90000" tIns="46800" rIns="90000" bIns="46800" anchor="t">
                      <a:spAutoFit/>
                    </a:bodyPr>
                    <a:lstStyle/>
                    <a:p>
                      <a:pPr marL="228600" indent="-228600">
                        <a:buClr>
                          <a:schemeClr val="tx1"/>
                        </a:buClr>
                        <a:buSzPct val="80000"/>
                      </a:pPr>
                      <a:r>
                        <a:rPr lang="en-US" altLang="zh-CN" sz="1600">
                          <a:latin typeface="Arial" panose="020B0604020202020204" pitchFamily="34" charset="0"/>
                        </a:rPr>
                        <a:t>y</a:t>
                      </a:r>
                      <a:r>
                        <a:rPr lang="en-US" altLang="zh-CN" sz="1600" baseline="-25000">
                          <a:latin typeface="Arial" panose="020B0604020202020204" pitchFamily="34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532508" name="文本框 532507"/>
                    <p:cNvSpPr txBox="1"/>
                    <p:nvPr/>
                  </p:nvSpPr>
                  <p:spPr>
                    <a:xfrm>
                      <a:off x="4558" y="1917"/>
                      <a:ext cx="359" cy="401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lIns="90000" tIns="46800" rIns="90000" bIns="46800" anchor="t">
                      <a:spAutoFit/>
                    </a:bodyPr>
                    <a:lstStyle/>
                    <a:p>
                      <a:pPr marL="228600" indent="-228600">
                        <a:buClr>
                          <a:schemeClr val="tx1"/>
                        </a:buClr>
                        <a:buSzPct val="80000"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…</a:t>
                      </a:r>
                      <a:endParaRPr lang="en-US" altLang="zh-CN" baseline="-250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32509" name="文本框 532508"/>
                    <p:cNvSpPr txBox="1"/>
                    <p:nvPr/>
                  </p:nvSpPr>
                  <p:spPr>
                    <a:xfrm>
                      <a:off x="4862" y="2028"/>
                      <a:ext cx="231" cy="295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lIns="90000" tIns="46800" rIns="90000" bIns="46800" anchor="t">
                      <a:spAutoFit/>
                    </a:bodyPr>
                    <a:lstStyle/>
                    <a:p>
                      <a:pPr marL="228600" indent="-228600">
                        <a:buClr>
                          <a:schemeClr val="tx1"/>
                        </a:buClr>
                        <a:buSzPct val="80000"/>
                      </a:pPr>
                      <a:r>
                        <a:rPr lang="en-US" altLang="zh-CN" sz="1600" dirty="0" err="1">
                          <a:latin typeface="Arial" panose="020B0604020202020204" pitchFamily="34" charset="0"/>
                        </a:rPr>
                        <a:t>y</a:t>
                      </a:r>
                      <a:r>
                        <a:rPr lang="en-US" altLang="zh-CN" sz="1600" baseline="-25000" dirty="0" err="1">
                          <a:latin typeface="Arial" panose="020B0604020202020204" pitchFamily="34" charset="0"/>
                        </a:rPr>
                        <a:t>j</a:t>
                      </a:r>
                      <a:endParaRPr lang="en-US" altLang="zh-CN" sz="1600" baseline="-250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32510" name="文本框 532509"/>
                    <p:cNvSpPr txBox="1"/>
                    <p:nvPr/>
                  </p:nvSpPr>
                  <p:spPr>
                    <a:xfrm>
                      <a:off x="5158" y="1911"/>
                      <a:ext cx="358" cy="401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lIns="90000" tIns="46800" rIns="90000" bIns="46800" anchor="t">
                      <a:spAutoFit/>
                    </a:bodyPr>
                    <a:lstStyle/>
                    <a:p>
                      <a:pPr marL="228600" indent="-228600">
                        <a:buClr>
                          <a:schemeClr val="tx1"/>
                        </a:buClr>
                        <a:buSzPct val="80000"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…</a:t>
                      </a:r>
                      <a:endParaRPr lang="en-US" altLang="zh-CN" baseline="-25000">
                        <a:latin typeface="Arial" panose="020B0604020202020204" pitchFamily="34" charset="0"/>
                      </a:endParaRPr>
                    </a:p>
                  </p:txBody>
                </p:sp>
              </p:grpSp>
              <p:graphicFrame>
                <p:nvGraphicFramePr>
                  <p:cNvPr id="532591" name="对象 532590"/>
                  <p:cNvGraphicFramePr/>
                  <p:nvPr/>
                </p:nvGraphicFramePr>
                <p:xfrm>
                  <a:off x="4903" y="2486"/>
                  <a:ext cx="530" cy="19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7515" r:id="rId18" imgW="685165" imgH="254000" progId="Equation.DSMT4">
                          <p:embed/>
                        </p:oleObj>
                      </mc:Choice>
                      <mc:Fallback>
                        <p:oleObj r:id="rId18" imgW="685165" imgH="254000" progId="Equation.DSMT4">
                          <p:embed/>
                          <p:pic>
                            <p:nvPicPr>
                              <p:cNvPr id="0" name="图片 3181"/>
                              <p:cNvPicPr/>
                              <p:nvPr/>
                            </p:nvPicPr>
                            <p:blipFill>
                              <a:blip r:embed="rId19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903" y="2486"/>
                                <a:ext cx="530" cy="197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532593" name="组合 532592"/>
                <p:cNvGrpSpPr/>
                <p:nvPr/>
              </p:nvGrpSpPr>
              <p:grpSpPr>
                <a:xfrm>
                  <a:off x="2977" y="3501"/>
                  <a:ext cx="2167" cy="266"/>
                  <a:chOff x="2977" y="3501"/>
                  <a:chExt cx="2167" cy="266"/>
                </a:xfrm>
              </p:grpSpPr>
              <p:sp>
                <p:nvSpPr>
                  <p:cNvPr id="532553" name="文本框 532552"/>
                  <p:cNvSpPr txBox="1"/>
                  <p:nvPr/>
                </p:nvSpPr>
                <p:spPr>
                  <a:xfrm>
                    <a:off x="3544" y="3530"/>
                    <a:ext cx="237" cy="21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 anchor="t">
                    <a:spAutoFit/>
                  </a:bodyPr>
                  <a:lstStyle/>
                  <a:p>
                    <a:pPr marL="228600" indent="-228600">
                      <a:buClr>
                        <a:schemeClr val="tx1"/>
                      </a:buClr>
                      <a:buSzPct val="80000"/>
                    </a:pPr>
                    <a:r>
                      <a:rPr lang="en-US" altLang="zh-CN" sz="1600">
                        <a:latin typeface="Monotype Corsiva" panose="03010101010201010101" pitchFamily="66" charset="0"/>
                      </a:rPr>
                      <a:t>p</a:t>
                    </a:r>
                    <a:r>
                      <a:rPr lang="en-US" altLang="zh-CN" baseline="-25000">
                        <a:latin typeface="Monotype Corsiva" panose="03010101010201010101" pitchFamily="66" charset="0"/>
                      </a:rPr>
                      <a:t>·</a:t>
                    </a:r>
                    <a:r>
                      <a:rPr lang="en-US" altLang="zh-CN" sz="1600" baseline="-25000">
                        <a:latin typeface="Monotype Corsiva" panose="03010101010201010101" pitchFamily="66" charset="0"/>
                      </a:rPr>
                      <a:t>1</a:t>
                    </a:r>
                  </a:p>
                </p:txBody>
              </p:sp>
              <p:sp>
                <p:nvSpPr>
                  <p:cNvPr id="532560" name="文本框 532559"/>
                  <p:cNvSpPr txBox="1"/>
                  <p:nvPr/>
                </p:nvSpPr>
                <p:spPr>
                  <a:xfrm>
                    <a:off x="3898" y="3527"/>
                    <a:ext cx="257" cy="21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pPr marL="228600" indent="-228600">
                      <a:buClr>
                        <a:schemeClr val="tx1"/>
                      </a:buClr>
                      <a:buSzPct val="80000"/>
                    </a:pPr>
                    <a:r>
                      <a:rPr lang="en-US" altLang="zh-CN" sz="1600">
                        <a:latin typeface="Monotype Corsiva" panose="03010101010201010101" pitchFamily="66" charset="0"/>
                      </a:rPr>
                      <a:t>p</a:t>
                    </a:r>
                    <a:r>
                      <a:rPr lang="en-US" altLang="zh-CN" sz="1600" baseline="-25000">
                        <a:latin typeface="Monotype Corsiva" panose="03010101010201010101" pitchFamily="66" charset="0"/>
                      </a:rPr>
                      <a:t>·2</a:t>
                    </a:r>
                  </a:p>
                </p:txBody>
              </p:sp>
              <p:sp>
                <p:nvSpPr>
                  <p:cNvPr id="532561" name="文本框 532560"/>
                  <p:cNvSpPr txBox="1"/>
                  <p:nvPr/>
                </p:nvSpPr>
                <p:spPr>
                  <a:xfrm>
                    <a:off x="4387" y="3532"/>
                    <a:ext cx="208" cy="21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 anchor="t">
                    <a:spAutoFit/>
                  </a:bodyPr>
                  <a:lstStyle/>
                  <a:p>
                    <a:pPr marL="228600" indent="-228600">
                      <a:buClr>
                        <a:schemeClr val="tx1"/>
                      </a:buClr>
                      <a:buSzPct val="80000"/>
                    </a:pPr>
                    <a:r>
                      <a:rPr lang="en-US" altLang="zh-CN" sz="1600">
                        <a:latin typeface="Monotype Corsiva" panose="03010101010201010101" pitchFamily="66" charset="0"/>
                      </a:rPr>
                      <a:t>p</a:t>
                    </a:r>
                    <a:r>
                      <a:rPr lang="en-US" altLang="zh-CN" sz="1600" baseline="-25000">
                        <a:latin typeface="Monotype Corsiva" panose="03010101010201010101" pitchFamily="66" charset="0"/>
                      </a:rPr>
                      <a:t>.j</a:t>
                    </a:r>
                  </a:p>
                </p:txBody>
              </p:sp>
              <p:sp>
                <p:nvSpPr>
                  <p:cNvPr id="532563" name="文本框 532562"/>
                  <p:cNvSpPr txBox="1"/>
                  <p:nvPr/>
                </p:nvSpPr>
                <p:spPr>
                  <a:xfrm>
                    <a:off x="4636" y="3503"/>
                    <a:ext cx="242" cy="21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 anchor="t">
                    <a:spAutoFit/>
                  </a:bodyPr>
                  <a:lstStyle/>
                  <a:p>
                    <a:pPr marL="228600" indent="-228600">
                      <a:buClr>
                        <a:schemeClr val="tx1"/>
                      </a:buClr>
                      <a:buSzPct val="80000"/>
                    </a:pPr>
                    <a:r>
                      <a:rPr lang="en-US" altLang="zh-CN" sz="1600">
                        <a:latin typeface="Arial" panose="020B060402020202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532564" name="文本框 532563"/>
                  <p:cNvSpPr txBox="1"/>
                  <p:nvPr/>
                </p:nvSpPr>
                <p:spPr>
                  <a:xfrm>
                    <a:off x="4141" y="3501"/>
                    <a:ext cx="242" cy="21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 anchor="t">
                    <a:spAutoFit/>
                  </a:bodyPr>
                  <a:lstStyle/>
                  <a:p>
                    <a:pPr marL="228600" indent="-228600">
                      <a:buClr>
                        <a:schemeClr val="tx1"/>
                      </a:buClr>
                      <a:buSzPct val="80000"/>
                    </a:pPr>
                    <a:r>
                      <a:rPr lang="en-US" altLang="zh-CN" sz="1600">
                        <a:latin typeface="Arial" panose="020B060402020202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532567" name="文本框 532566"/>
                  <p:cNvSpPr txBox="1"/>
                  <p:nvPr/>
                </p:nvSpPr>
                <p:spPr>
                  <a:xfrm>
                    <a:off x="4959" y="3555"/>
                    <a:ext cx="185" cy="21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 anchor="t">
                    <a:spAutoFit/>
                  </a:bodyPr>
                  <a:lstStyle/>
                  <a:p>
                    <a:pPr marL="228600" indent="-228600">
                      <a:buClr>
                        <a:schemeClr val="tx1"/>
                      </a:buClr>
                      <a:buSzPct val="80000"/>
                    </a:pPr>
                    <a:r>
                      <a:rPr lang="en-US" altLang="zh-CN" sz="1600">
                        <a:latin typeface="Arial" panose="020B0604020202020204" pitchFamily="34" charset="0"/>
                      </a:rPr>
                      <a:t>1</a:t>
                    </a:r>
                  </a:p>
                </p:txBody>
              </p:sp>
              <p:graphicFrame>
                <p:nvGraphicFramePr>
                  <p:cNvPr id="532592" name="对象 532591"/>
                  <p:cNvGraphicFramePr/>
                  <p:nvPr/>
                </p:nvGraphicFramePr>
                <p:xfrm>
                  <a:off x="2977" y="3538"/>
                  <a:ext cx="521" cy="21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7516" r:id="rId20" imgW="673100" imgH="279400" progId="Equation.DSMT4">
                          <p:embed/>
                        </p:oleObj>
                      </mc:Choice>
                      <mc:Fallback>
                        <p:oleObj r:id="rId20" imgW="673100" imgH="279400" progId="Equation.DSMT4">
                          <p:embed/>
                          <p:pic>
                            <p:nvPicPr>
                              <p:cNvPr id="0" name="图片 3179"/>
                              <p:cNvPicPr/>
                              <p:nvPr/>
                            </p:nvPicPr>
                            <p:blipFill>
                              <a:blip r:embed="rId21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977" y="3538"/>
                                <a:ext cx="521" cy="217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</p:grpSp>
      <p:sp>
        <p:nvSpPr>
          <p:cNvPr id="532601" name="矩形 532600"/>
          <p:cNvSpPr/>
          <p:nvPr/>
        </p:nvSpPr>
        <p:spPr>
          <a:xfrm>
            <a:off x="2286318" y="2019935"/>
            <a:ext cx="8351837" cy="4730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latinLnBrk="1">
              <a:buClr>
                <a:schemeClr val="bg1"/>
              </a:buClr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X,Y</a:t>
            </a:r>
            <a:r>
              <a:rPr lang="zh-CN" altLang="en-US" dirty="0">
                <a:solidFill>
                  <a:schemeClr val="tx1"/>
                </a:solidFill>
                <a:latin typeface="-윤고딕120" pitchFamily="18" charset="-127"/>
              </a:rPr>
              <a:t>的边缘分布律为：</a:t>
            </a:r>
          </a:p>
        </p:txBody>
      </p:sp>
      <p:sp>
        <p:nvSpPr>
          <p:cNvPr id="532602" name="矩形 532601"/>
          <p:cNvSpPr/>
          <p:nvPr/>
        </p:nvSpPr>
        <p:spPr>
          <a:xfrm>
            <a:off x="2286318" y="3758248"/>
            <a:ext cx="8351837" cy="5286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latinLnBrk="1">
              <a:buClr>
                <a:schemeClr val="bg1"/>
              </a:buClr>
            </a:pPr>
            <a:r>
              <a:rPr lang="zh-CN" altLang="en-US" dirty="0">
                <a:solidFill>
                  <a:schemeClr val="tx1"/>
                </a:solidFill>
                <a:latin typeface="-윤고딕120" pitchFamily="18" charset="-127"/>
              </a:rPr>
              <a:t>注意：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2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2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2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01" grpId="0"/>
      <p:bldP spid="53260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6495" y="1035685"/>
            <a:ext cx="10330815" cy="540512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边缘分布</a:t>
            </a:r>
          </a:p>
        </p:txBody>
      </p:sp>
      <p:sp>
        <p:nvSpPr>
          <p:cNvPr id="2" name="矩形 1"/>
          <p:cNvSpPr/>
          <p:nvPr/>
        </p:nvSpPr>
        <p:spPr>
          <a:xfrm>
            <a:off x="2773680" y="1045845"/>
            <a:ext cx="59105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>
                <a:schemeClr val="tx1"/>
              </a:buClr>
              <a:buFont typeface="隶书" panose="02010509060101010101" pitchFamily="49" charset="-122"/>
              <a:buNone/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sym typeface="Symbol" panose="05050102010706020507" pitchFamily="18" charset="2"/>
              </a:rPr>
              <a:t>我们常在表格上直接求边缘分布律</a:t>
            </a:r>
          </a:p>
        </p:txBody>
      </p:sp>
      <p:graphicFrame>
        <p:nvGraphicFramePr>
          <p:cNvPr id="3" name="对象 2"/>
          <p:cNvGraphicFramePr/>
          <p:nvPr/>
        </p:nvGraphicFramePr>
        <p:xfrm>
          <a:off x="3926205" y="2630170"/>
          <a:ext cx="4531360" cy="2018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8" r:id="rId3" imgW="1371600" imgH="685800" progId="Equation.3">
                  <p:embed/>
                </p:oleObj>
              </mc:Choice>
              <mc:Fallback>
                <p:oleObj r:id="rId3" imgW="1371600" imgH="6858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6205" y="2630170"/>
                        <a:ext cx="4531360" cy="201866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2844800" y="1911350"/>
          <a:ext cx="6566535" cy="3404870"/>
        </p:xfrm>
        <a:graphic>
          <a:graphicData uri="http://schemas.openxmlformats.org/drawingml/2006/table">
            <a:tbl>
              <a:tblPr/>
              <a:tblGrid>
                <a:gridCol w="109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4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6865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45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28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65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8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3200" b="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3084195" y="4608195"/>
          <a:ext cx="66865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9" r:id="rId5" imgW="203200" imgH="241300" progId="Equation.3">
                  <p:embed/>
                </p:oleObj>
              </mc:Choice>
              <mc:Fallback>
                <p:oleObj r:id="rId5" imgW="203200" imgH="2413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84195" y="4608195"/>
                        <a:ext cx="668655" cy="7080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2844800" y="1911350"/>
            <a:ext cx="1095375" cy="691776"/>
            <a:chOff x="1474" y="436"/>
            <a:chExt cx="680" cy="548"/>
          </a:xfrm>
        </p:grpSpPr>
        <p:sp>
          <p:nvSpPr>
            <p:cNvPr id="9" name="直接连接符 8"/>
            <p:cNvSpPr/>
            <p:nvPr/>
          </p:nvSpPr>
          <p:spPr>
            <a:xfrm>
              <a:off x="1474" y="436"/>
              <a:ext cx="680" cy="4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" name="文本框 9"/>
            <p:cNvSpPr txBox="1"/>
            <p:nvPr/>
          </p:nvSpPr>
          <p:spPr>
            <a:xfrm>
              <a:off x="1519" y="571"/>
              <a:ext cx="272" cy="4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837" y="436"/>
              <a:ext cx="273" cy="4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</p:grpSp>
      <p:graphicFrame>
        <p:nvGraphicFramePr>
          <p:cNvPr id="12" name="对象 11"/>
          <p:cNvGraphicFramePr/>
          <p:nvPr/>
        </p:nvGraphicFramePr>
        <p:xfrm>
          <a:off x="4284980" y="1911350"/>
          <a:ext cx="3822065" cy="718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0" r:id="rId7" imgW="1054100" imgH="228600" progId="Equation.3">
                  <p:embed/>
                </p:oleObj>
              </mc:Choice>
              <mc:Fallback>
                <p:oleObj r:id="rId7" imgW="1054100" imgH="2286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84980" y="1911350"/>
                        <a:ext cx="3822065" cy="7188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3997325" y="4648835"/>
          <a:ext cx="4579620" cy="702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1" r:id="rId9" imgW="1244600" imgH="228600" progId="Equation.3">
                  <p:embed/>
                </p:oleObj>
              </mc:Choice>
              <mc:Fallback>
                <p:oleObj r:id="rId9" imgW="1244600" imgH="2286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97325" y="4648835"/>
                        <a:ext cx="4579620" cy="7023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/>
          <p:nvPr/>
        </p:nvGraphicFramePr>
        <p:xfrm>
          <a:off x="8677275" y="4287520"/>
          <a:ext cx="247650" cy="47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2" r:id="rId11" imgW="76200" imgH="189865" progId="Equation.3">
                  <p:embed/>
                </p:oleObj>
              </mc:Choice>
              <mc:Fallback>
                <p:oleObj r:id="rId11" imgW="76200" imgH="189865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E90B0B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677275" y="4287520"/>
                        <a:ext cx="247650" cy="4787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8579812" y="4718368"/>
            <a:ext cx="5842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bg1"/>
              </a:buClr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19" name="对象 18"/>
          <p:cNvGraphicFramePr/>
          <p:nvPr/>
        </p:nvGraphicFramePr>
        <p:xfrm>
          <a:off x="3133725" y="2630170"/>
          <a:ext cx="568960" cy="564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3" r:id="rId13" imgW="177800" imgH="215265" progId="Equation.3">
                  <p:embed/>
                </p:oleObj>
              </mc:Choice>
              <mc:Fallback>
                <p:oleObj r:id="rId13" imgW="177800" imgH="215265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33725" y="2630170"/>
                        <a:ext cx="568960" cy="5645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/>
          <p:nvPr/>
        </p:nvGraphicFramePr>
        <p:xfrm>
          <a:off x="3189605" y="3422650"/>
          <a:ext cx="610870" cy="564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4" r:id="rId15" imgW="190500" imgH="215900" progId="Equation.3">
                  <p:embed/>
                </p:oleObj>
              </mc:Choice>
              <mc:Fallback>
                <p:oleObj r:id="rId15" imgW="190500" imgH="2159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89605" y="3422650"/>
                        <a:ext cx="610870" cy="5645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/>
          <p:nvPr/>
        </p:nvGraphicFramePr>
        <p:xfrm>
          <a:off x="3349625" y="4214495"/>
          <a:ext cx="294640" cy="600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5" r:id="rId17" imgW="76200" imgH="189865" progId="Equation.3">
                  <p:embed/>
                </p:oleObj>
              </mc:Choice>
              <mc:Fallback>
                <p:oleObj r:id="rId17" imgW="76200" imgH="189865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349625" y="4214495"/>
                        <a:ext cx="294640" cy="6007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/>
          <p:nvPr/>
        </p:nvGraphicFramePr>
        <p:xfrm>
          <a:off x="8481695" y="2680970"/>
          <a:ext cx="619760" cy="542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6" r:id="rId19" imgW="190500" imgH="215900" progId="Equation.3">
                  <p:embed/>
                </p:oleObj>
              </mc:Choice>
              <mc:Fallback>
                <p:oleObj r:id="rId19" imgW="190500" imgH="2159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481695" y="2680970"/>
                        <a:ext cx="619760" cy="5422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/>
          <p:nvPr/>
        </p:nvGraphicFramePr>
        <p:xfrm>
          <a:off x="8472805" y="3493770"/>
          <a:ext cx="661670" cy="542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7" r:id="rId21" imgW="203200" imgH="215900" progId="Equation.3">
                  <p:embed/>
                </p:oleObj>
              </mc:Choice>
              <mc:Fallback>
                <p:oleObj r:id="rId21" imgW="203200" imgH="2159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472805" y="3493770"/>
                        <a:ext cx="661670" cy="5422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/>
          <p:nvPr/>
        </p:nvGraphicFramePr>
        <p:xfrm>
          <a:off x="8461375" y="1974215"/>
          <a:ext cx="6191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8" r:id="rId23" imgW="190500" imgH="228600" progId="Equation.3">
                  <p:embed/>
                </p:oleObj>
              </mc:Choice>
              <mc:Fallback>
                <p:oleObj r:id="rId23" imgW="190500" imgH="2286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461375" y="1974215"/>
                        <a:ext cx="619125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直接连接符 30"/>
          <p:cNvSpPr/>
          <p:nvPr/>
        </p:nvSpPr>
        <p:spPr>
          <a:xfrm>
            <a:off x="3997325" y="2919095"/>
            <a:ext cx="4523740" cy="635"/>
          </a:xfrm>
          <a:prstGeom prst="line">
            <a:avLst/>
          </a:prstGeom>
          <a:ln w="57150" cap="flat" cmpd="sng">
            <a:solidFill>
              <a:srgbClr val="E90B0B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" name="直接连接符 31"/>
          <p:cNvSpPr/>
          <p:nvPr/>
        </p:nvSpPr>
        <p:spPr>
          <a:xfrm>
            <a:off x="3997325" y="3711575"/>
            <a:ext cx="4523740" cy="635"/>
          </a:xfrm>
          <a:prstGeom prst="line">
            <a:avLst/>
          </a:prstGeom>
          <a:ln w="57150" cap="flat" cmpd="sng">
            <a:solidFill>
              <a:srgbClr val="E90B0B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5" name="直接连接符 34"/>
          <p:cNvSpPr/>
          <p:nvPr/>
        </p:nvSpPr>
        <p:spPr>
          <a:xfrm>
            <a:off x="4789805" y="2630170"/>
            <a:ext cx="635" cy="2334895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6" name="直接连接符 35"/>
          <p:cNvSpPr/>
          <p:nvPr/>
        </p:nvSpPr>
        <p:spPr>
          <a:xfrm>
            <a:off x="6878955" y="2630170"/>
            <a:ext cx="635" cy="2334895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37" name="对象 36"/>
          <p:cNvGraphicFramePr/>
          <p:nvPr/>
        </p:nvGraphicFramePr>
        <p:xfrm>
          <a:off x="9326880" y="2487295"/>
          <a:ext cx="1251585" cy="882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9" r:id="rId25" imgW="546100" imgH="444500" progId="Equation.3">
                  <p:embed/>
                </p:oleObj>
              </mc:Choice>
              <mc:Fallback>
                <p:oleObj r:id="rId25" imgW="546100" imgH="4445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326880" y="2487295"/>
                        <a:ext cx="1251585" cy="88201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/>
          <p:nvPr/>
        </p:nvGraphicFramePr>
        <p:xfrm>
          <a:off x="9384030" y="3422650"/>
          <a:ext cx="1280160" cy="882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0" r:id="rId27" imgW="558800" imgH="444500" progId="Equation.3">
                  <p:embed/>
                </p:oleObj>
              </mc:Choice>
              <mc:Fallback>
                <p:oleObj r:id="rId27" imgW="558800" imgH="4445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9384030" y="3422650"/>
                        <a:ext cx="1280160" cy="8820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/>
          <p:nvPr/>
        </p:nvGraphicFramePr>
        <p:xfrm>
          <a:off x="3940175" y="5575300"/>
          <a:ext cx="913130" cy="740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1" r:id="rId29" imgW="520700" imgH="660400" progId="Equation.3">
                  <p:embed/>
                </p:oleObj>
              </mc:Choice>
              <mc:Fallback>
                <p:oleObj r:id="rId29" imgW="520700" imgH="6604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940175" y="5575300"/>
                        <a:ext cx="913130" cy="7404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/>
          <p:nvPr/>
        </p:nvGraphicFramePr>
        <p:xfrm>
          <a:off x="6061710" y="5575300"/>
          <a:ext cx="990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2" r:id="rId31" imgW="533400" imgH="660400" progId="Equation.3">
                  <p:embed/>
                </p:oleObj>
              </mc:Choice>
              <mc:Fallback>
                <p:oleObj r:id="rId31" imgW="533400" imgH="6604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061710" y="5575300"/>
                        <a:ext cx="9906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46480"/>
            <a:ext cx="10330815" cy="535813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边缘分布</a:t>
            </a:r>
          </a:p>
        </p:txBody>
      </p:sp>
      <p:sp>
        <p:nvSpPr>
          <p:cNvPr id="2208770" name="文本框 2208769"/>
          <p:cNvSpPr txBox="1"/>
          <p:nvPr/>
        </p:nvSpPr>
        <p:spPr>
          <a:xfrm>
            <a:off x="2506345" y="1099503"/>
            <a:ext cx="7272338" cy="120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: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求例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中二维随机变量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(X,Y)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关于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与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Y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的边缘分布律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</a:p>
        </p:txBody>
      </p:sp>
      <p:graphicFrame>
        <p:nvGraphicFramePr>
          <p:cNvPr id="2208771" name="表格 2208770"/>
          <p:cNvGraphicFramePr/>
          <p:nvPr/>
        </p:nvGraphicFramePr>
        <p:xfrm>
          <a:off x="2937828" y="2338070"/>
          <a:ext cx="6096000" cy="4064000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9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16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0"/>
                        <a:t>0</a:t>
                      </a:r>
                      <a:endParaRPr lang="zh-CN" altLang="en-US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0"/>
                        <a:t>1</a:t>
                      </a:r>
                      <a:endParaRPr lang="zh-CN" altLang="en-US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0"/>
                        <a:t>2</a:t>
                      </a:r>
                      <a:endParaRPr lang="zh-CN" altLang="en-US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0"/>
                        <a:t>3</a:t>
                      </a:r>
                      <a:endParaRPr lang="zh-CN" altLang="en-US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0"/>
                        <a:t>1</a:t>
                      </a:r>
                      <a:endParaRPr lang="zh-CN" altLang="en-US" b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0"/>
                        <a:t>0</a:t>
                      </a:r>
                      <a:endParaRPr lang="zh-CN" altLang="en-US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0"/>
                        <a:t>3/8</a:t>
                      </a:r>
                      <a:endParaRPr lang="zh-CN" altLang="en-US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0"/>
                        <a:t>3/8</a:t>
                      </a:r>
                      <a:endParaRPr lang="zh-CN" altLang="en-US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0"/>
                        <a:t>0</a:t>
                      </a:r>
                      <a:endParaRPr lang="zh-CN" altLang="en-US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0"/>
                        <a:t>3</a:t>
                      </a:r>
                      <a:endParaRPr lang="zh-CN" altLang="en-US" b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0"/>
                        <a:t>1/8</a:t>
                      </a:r>
                      <a:endParaRPr lang="zh-CN" altLang="en-US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0"/>
                        <a:t>0</a:t>
                      </a:r>
                      <a:endParaRPr lang="zh-CN" altLang="en-US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0"/>
                        <a:t>0</a:t>
                      </a:r>
                      <a:endParaRPr lang="zh-CN" altLang="en-US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0"/>
                        <a:t>1/8</a:t>
                      </a:r>
                      <a:endParaRPr lang="zh-CN" altLang="en-US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0" baseline="-250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08808" name="直接连接符 2208807"/>
          <p:cNvSpPr/>
          <p:nvPr/>
        </p:nvSpPr>
        <p:spPr>
          <a:xfrm>
            <a:off x="2988997" y="2380211"/>
            <a:ext cx="936625" cy="9366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208809" name="对象 2208808"/>
          <p:cNvGraphicFramePr/>
          <p:nvPr/>
        </p:nvGraphicFramePr>
        <p:xfrm>
          <a:off x="8122920" y="2610803"/>
          <a:ext cx="709613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8" r:id="rId3" imgW="215900" imgH="241300" progId="Equation.3">
                  <p:embed/>
                </p:oleObj>
              </mc:Choice>
              <mc:Fallback>
                <p:oleObj r:id="rId3" imgW="215900" imgH="2413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22920" y="2610803"/>
                        <a:ext cx="709613" cy="792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8810" name="对象 2208809"/>
          <p:cNvGraphicFramePr/>
          <p:nvPr/>
        </p:nvGraphicFramePr>
        <p:xfrm>
          <a:off x="3061970" y="5636578"/>
          <a:ext cx="681038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9" r:id="rId5" imgW="203200" imgH="228600" progId="Equation.3">
                  <p:embed/>
                </p:oleObj>
              </mc:Choice>
              <mc:Fallback>
                <p:oleObj r:id="rId5" imgW="203200" imgH="22860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61970" y="5636578"/>
                        <a:ext cx="681038" cy="765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8811" name="对象 2208810"/>
          <p:cNvGraphicFramePr/>
          <p:nvPr>
            <p:extLst>
              <p:ext uri="{D42A27DB-BD31-4B8C-83A1-F6EECF244321}">
                <p14:modId xmlns:p14="http://schemas.microsoft.com/office/powerpoint/2010/main" val="2933956067"/>
              </p:ext>
            </p:extLst>
          </p:nvPr>
        </p:nvGraphicFramePr>
        <p:xfrm>
          <a:off x="3472180" y="2346557"/>
          <a:ext cx="5032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0" r:id="rId7" imgW="177800" imgH="165100" progId="Equation.3">
                  <p:embed/>
                </p:oleObj>
              </mc:Choice>
              <mc:Fallback>
                <p:oleObj r:id="rId7" imgW="177800" imgH="1651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72180" y="2346557"/>
                        <a:ext cx="503238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8812" name="对象 2208811"/>
          <p:cNvGraphicFramePr/>
          <p:nvPr>
            <p:extLst>
              <p:ext uri="{D42A27DB-BD31-4B8C-83A1-F6EECF244321}">
                <p14:modId xmlns:p14="http://schemas.microsoft.com/office/powerpoint/2010/main" val="3666018595"/>
              </p:ext>
            </p:extLst>
          </p:nvPr>
        </p:nvGraphicFramePr>
        <p:xfrm>
          <a:off x="3019055" y="2846936"/>
          <a:ext cx="453125" cy="484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1" r:id="rId9" imgW="139700" imgH="165100" progId="Equation.3">
                  <p:embed/>
                </p:oleObj>
              </mc:Choice>
              <mc:Fallback>
                <p:oleObj r:id="rId9" imgW="139700" imgH="165100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19055" y="2846936"/>
                        <a:ext cx="453125" cy="4842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8813" name="对象 2208812"/>
          <p:cNvGraphicFramePr/>
          <p:nvPr/>
        </p:nvGraphicFramePr>
        <p:xfrm>
          <a:off x="6049645" y="401574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2" r:id="rId11" imgW="914400" imgH="215900" progId="Equation.3">
                  <p:embed/>
                </p:oleObj>
              </mc:Choice>
              <mc:Fallback>
                <p:oleObj r:id="rId11" imgW="914400" imgH="2159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49645" y="4015740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8814" name="对象 2208813"/>
          <p:cNvGraphicFramePr/>
          <p:nvPr/>
        </p:nvGraphicFramePr>
        <p:xfrm>
          <a:off x="4118293" y="5418773"/>
          <a:ext cx="62388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3" r:id="rId13" imgW="139700" imgH="393700" progId="Equation.3">
                  <p:embed/>
                </p:oleObj>
              </mc:Choice>
              <mc:Fallback>
                <p:oleObj r:id="rId13" imgW="139700" imgH="3937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18293" y="5418773"/>
                        <a:ext cx="623887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08815" name="组合 2208814"/>
          <p:cNvGrpSpPr/>
          <p:nvPr/>
        </p:nvGrpSpPr>
        <p:grpSpPr>
          <a:xfrm>
            <a:off x="8122924" y="3417252"/>
            <a:ext cx="709613" cy="2001838"/>
            <a:chOff x="3334" y="1897"/>
            <a:chExt cx="447" cy="1261"/>
          </a:xfrm>
        </p:grpSpPr>
        <p:graphicFrame>
          <p:nvGraphicFramePr>
            <p:cNvPr id="2208816" name="对象 2208815"/>
            <p:cNvGraphicFramePr/>
            <p:nvPr>
              <p:extLst>
                <p:ext uri="{D42A27DB-BD31-4B8C-83A1-F6EECF244321}">
                  <p14:modId xmlns:p14="http://schemas.microsoft.com/office/powerpoint/2010/main" val="3506281396"/>
                </p:ext>
              </p:extLst>
            </p:nvPr>
          </p:nvGraphicFramePr>
          <p:xfrm>
            <a:off x="3352" y="1897"/>
            <a:ext cx="429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84" r:id="rId15" imgW="152400" imgH="393065" progId="Equation.3">
                    <p:embed/>
                  </p:oleObj>
                </mc:Choice>
                <mc:Fallback>
                  <p:oleObj r:id="rId15" imgW="152400" imgH="393065" progId="Equation.3">
                    <p:embed/>
                    <p:pic>
                      <p:nvPicPr>
                        <p:cNvPr id="0" name="图片 319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352" y="1897"/>
                          <a:ext cx="429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08817" name="对象 2208816"/>
            <p:cNvGraphicFramePr/>
            <p:nvPr>
              <p:extLst>
                <p:ext uri="{D42A27DB-BD31-4B8C-83A1-F6EECF244321}">
                  <p14:modId xmlns:p14="http://schemas.microsoft.com/office/powerpoint/2010/main" val="717223329"/>
                </p:ext>
              </p:extLst>
            </p:nvPr>
          </p:nvGraphicFramePr>
          <p:xfrm>
            <a:off x="3334" y="2558"/>
            <a:ext cx="429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85" r:id="rId17" imgW="152400" imgH="393065" progId="Equation.3">
                    <p:embed/>
                  </p:oleObj>
                </mc:Choice>
                <mc:Fallback>
                  <p:oleObj r:id="rId17" imgW="152400" imgH="393065" progId="Equation.3">
                    <p:embed/>
                    <p:pic>
                      <p:nvPicPr>
                        <p:cNvPr id="0" name="图片 319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334" y="2558"/>
                          <a:ext cx="429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08818" name="文本框 2208817"/>
          <p:cNvSpPr txBox="1"/>
          <p:nvPr/>
        </p:nvSpPr>
        <p:spPr>
          <a:xfrm>
            <a:off x="8051483" y="5852478"/>
            <a:ext cx="57626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buClr>
                <a:schemeClr val="bg1"/>
              </a:buClr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2208819" name="对象 2208818"/>
          <p:cNvGraphicFramePr/>
          <p:nvPr/>
        </p:nvGraphicFramePr>
        <p:xfrm>
          <a:off x="5117148" y="5418773"/>
          <a:ext cx="62388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6" r:id="rId19" imgW="139700" imgH="393700" progId="Equation.3">
                  <p:embed/>
                </p:oleObj>
              </mc:Choice>
              <mc:Fallback>
                <p:oleObj r:id="rId19" imgW="139700" imgH="3937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117148" y="5418773"/>
                        <a:ext cx="623887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8820" name="对象 2208819"/>
          <p:cNvGraphicFramePr/>
          <p:nvPr/>
        </p:nvGraphicFramePr>
        <p:xfrm>
          <a:off x="6163945" y="5419090"/>
          <a:ext cx="62388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7" r:id="rId21" imgW="139700" imgH="393700" progId="Equation.3">
                  <p:embed/>
                </p:oleObj>
              </mc:Choice>
              <mc:Fallback>
                <p:oleObj r:id="rId21" imgW="139700" imgH="3937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163945" y="5419090"/>
                        <a:ext cx="623888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8821" name="对象 2208820"/>
          <p:cNvGraphicFramePr/>
          <p:nvPr/>
        </p:nvGraphicFramePr>
        <p:xfrm>
          <a:off x="7107873" y="5358765"/>
          <a:ext cx="62388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8" r:id="rId23" imgW="139700" imgH="393700" progId="Equation.3">
                  <p:embed/>
                </p:oleObj>
              </mc:Choice>
              <mc:Fallback>
                <p:oleObj r:id="rId23" imgW="139700" imgH="3937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107873" y="5358765"/>
                        <a:ext cx="623887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20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220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220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220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2208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220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220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208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208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88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36955"/>
            <a:ext cx="10330815" cy="536829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边缘分布</a:t>
            </a:r>
          </a:p>
        </p:txBody>
      </p:sp>
      <p:sp>
        <p:nvSpPr>
          <p:cNvPr id="2209794" name="文本框 2209793"/>
          <p:cNvSpPr txBox="1"/>
          <p:nvPr/>
        </p:nvSpPr>
        <p:spPr>
          <a:xfrm>
            <a:off x="2705100" y="1172845"/>
            <a:ext cx="4608513" cy="7254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</a:rPr>
              <a:t>X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</a:rPr>
              <a:t>与</a:t>
            </a: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</a:rPr>
              <a:t>Y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</a:rPr>
              <a:t>的边缘分布律如下</a:t>
            </a:r>
            <a:r>
              <a:rPr lang="en-US" altLang="zh-CN" sz="3200" b="1">
                <a:solidFill>
                  <a:schemeClr val="tx1"/>
                </a:solidFill>
                <a:latin typeface="宋体" panose="02010600030101010101" pitchFamily="2" charset="-122"/>
              </a:rPr>
              <a:t>:</a:t>
            </a:r>
          </a:p>
        </p:txBody>
      </p:sp>
      <p:graphicFrame>
        <p:nvGraphicFramePr>
          <p:cNvPr id="2209795" name="表格 2209794"/>
          <p:cNvGraphicFramePr/>
          <p:nvPr/>
        </p:nvGraphicFramePr>
        <p:xfrm>
          <a:off x="3065463" y="2187258"/>
          <a:ext cx="5008563" cy="2032000"/>
        </p:xfrm>
        <a:graphic>
          <a:graphicData uri="http://schemas.openxmlformats.org/drawingml/2006/table">
            <a:tbl>
              <a:tblPr/>
              <a:tblGrid>
                <a:gridCol w="944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2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9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16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0"/>
                        <a:t>0</a:t>
                      </a:r>
                      <a:endParaRPr lang="zh-CN" altLang="en-US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0"/>
                        <a:t>1</a:t>
                      </a:r>
                      <a:endParaRPr lang="zh-CN" altLang="en-US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0"/>
                        <a:t>2</a:t>
                      </a:r>
                      <a:endParaRPr lang="zh-CN" altLang="en-US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0"/>
                        <a:t>3</a:t>
                      </a:r>
                      <a:endParaRPr lang="zh-CN" altLang="en-US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0" baseline="-250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09815" name="对象 2209814"/>
          <p:cNvGraphicFramePr/>
          <p:nvPr/>
        </p:nvGraphicFramePr>
        <p:xfrm>
          <a:off x="3352800" y="5570220"/>
          <a:ext cx="70961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7" r:id="rId3" imgW="215900" imgH="241300" progId="Equation.3">
                  <p:embed/>
                </p:oleObj>
              </mc:Choice>
              <mc:Fallback>
                <p:oleObj r:id="rId3" imgW="215900" imgH="2413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800" y="5570220"/>
                        <a:ext cx="709613" cy="792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9816" name="对象 2209815"/>
          <p:cNvGraphicFramePr/>
          <p:nvPr/>
        </p:nvGraphicFramePr>
        <p:xfrm>
          <a:off x="3209925" y="3122295"/>
          <a:ext cx="681038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8" r:id="rId5" imgW="203200" imgH="228600" progId="Equation.3">
                  <p:embed/>
                </p:oleObj>
              </mc:Choice>
              <mc:Fallback>
                <p:oleObj r:id="rId5" imgW="203200" imgH="228600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9925" y="3122295"/>
                        <a:ext cx="681038" cy="765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9817" name="对象 2209816"/>
          <p:cNvGraphicFramePr/>
          <p:nvPr/>
        </p:nvGraphicFramePr>
        <p:xfrm>
          <a:off x="3281363" y="2330133"/>
          <a:ext cx="50323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9" r:id="rId7" imgW="177800" imgH="165100" progId="Equation.3">
                  <p:embed/>
                </p:oleObj>
              </mc:Choice>
              <mc:Fallback>
                <p:oleObj r:id="rId7" imgW="177800" imgH="1651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81363" y="2330133"/>
                        <a:ext cx="503237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9818" name="对象 2209817"/>
          <p:cNvGraphicFramePr/>
          <p:nvPr/>
        </p:nvGraphicFramePr>
        <p:xfrm>
          <a:off x="6248400" y="337470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0" r:id="rId9" imgW="914400" imgH="215900" progId="Equation.3">
                  <p:embed/>
                </p:oleObj>
              </mc:Choice>
              <mc:Fallback>
                <p:oleObj r:id="rId9" imgW="914400" imgH="215900" progId="Equation.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48400" y="3374708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9819" name="对象 2209818"/>
          <p:cNvGraphicFramePr/>
          <p:nvPr/>
        </p:nvGraphicFramePr>
        <p:xfrm>
          <a:off x="4289425" y="3266758"/>
          <a:ext cx="36131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1" r:id="rId11" imgW="875665" imgH="405765" progId="Equation.3">
                  <p:embed/>
                </p:oleObj>
              </mc:Choice>
              <mc:Fallback>
                <p:oleObj r:id="rId11" imgW="875665" imgH="405765" progId="Equation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89425" y="3266758"/>
                        <a:ext cx="3613150" cy="908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9820" name="对象 2209819"/>
          <p:cNvGraphicFramePr/>
          <p:nvPr/>
        </p:nvGraphicFramePr>
        <p:xfrm>
          <a:off x="4360863" y="5498783"/>
          <a:ext cx="215741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2" r:id="rId13" imgW="545465" imgH="405765" progId="Equation.3">
                  <p:embed/>
                </p:oleObj>
              </mc:Choice>
              <mc:Fallback>
                <p:oleObj r:id="rId13" imgW="545465" imgH="405765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60863" y="5498783"/>
                        <a:ext cx="2157412" cy="869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9821" name="表格 2209820"/>
          <p:cNvGraphicFramePr/>
          <p:nvPr/>
        </p:nvGraphicFramePr>
        <p:xfrm>
          <a:off x="3281363" y="4706620"/>
          <a:ext cx="2736850" cy="1727200"/>
        </p:xfrm>
        <a:graphic>
          <a:graphicData uri="http://schemas.openxmlformats.org/drawingml/2006/table">
            <a:tbl>
              <a:tblPr/>
              <a:tblGrid>
                <a:gridCol w="912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36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Y</a:t>
                      </a:r>
                      <a:endParaRPr lang="zh-CN" alt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0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0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0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0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0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17270"/>
            <a:ext cx="10330815" cy="53492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边缘分布</a:t>
            </a:r>
          </a:p>
        </p:txBody>
      </p:sp>
      <p:sp>
        <p:nvSpPr>
          <p:cNvPr id="535555" name="文本占位符 535554"/>
          <p:cNvSpPr>
            <a:spLocks noGrp="1"/>
          </p:cNvSpPr>
          <p:nvPr/>
        </p:nvSpPr>
        <p:spPr>
          <a:xfrm>
            <a:off x="1936115" y="1210945"/>
            <a:ext cx="7848600" cy="5159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zh-CN" altLang="en-US" sz="2400" dirty="0">
                <a:ea typeface="宋体" panose="02010600030101010101" pitchFamily="2" charset="-122"/>
              </a:rPr>
              <a:t>对于</a:t>
            </a:r>
            <a:r>
              <a:rPr lang="zh-CN" altLang="en-US" sz="2400" dirty="0">
                <a:solidFill>
                  <a:srgbClr val="FF9900"/>
                </a:solidFill>
                <a:ea typeface="宋体" panose="02010600030101010101" pitchFamily="2" charset="-122"/>
              </a:rPr>
              <a:t>连续型</a:t>
            </a:r>
            <a:r>
              <a:rPr lang="zh-CN" altLang="en-US" sz="2400" dirty="0">
                <a:ea typeface="宋体" panose="02010600030101010101" pitchFamily="2" charset="-122"/>
              </a:rPr>
              <a:t>随机变量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(X,Y)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dirty="0">
                <a:ea typeface="宋体" panose="02010600030101010101" pitchFamily="2" charset="-122"/>
              </a:rPr>
              <a:t>概率密度为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graphicFrame>
        <p:nvGraphicFramePr>
          <p:cNvPr id="535556" name="对象 535555"/>
          <p:cNvGraphicFramePr/>
          <p:nvPr/>
        </p:nvGraphicFramePr>
        <p:xfrm>
          <a:off x="7740015" y="1295083"/>
          <a:ext cx="7858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5" r:id="rId4" imgW="481965" imgH="203200" progId="Equation.DSMT4">
                  <p:embed/>
                </p:oleObj>
              </mc:Choice>
              <mc:Fallback>
                <p:oleObj r:id="rId4" imgW="481965" imgH="203200" progId="Equation.DSMT4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40015" y="1295083"/>
                        <a:ext cx="785813" cy="3302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559" name="对象 535558"/>
          <p:cNvGraphicFramePr/>
          <p:nvPr/>
        </p:nvGraphicFramePr>
        <p:xfrm>
          <a:off x="5454015" y="1750695"/>
          <a:ext cx="2603500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6" r:id="rId6" imgW="1358265" imgH="660400" progId="Equation.DSMT4">
                  <p:embed/>
                </p:oleObj>
              </mc:Choice>
              <mc:Fallback>
                <p:oleObj r:id="rId6" imgW="1358265" imgH="660400" progId="Equation.DSMT4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54015" y="1750695"/>
                        <a:ext cx="2603500" cy="12652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562" name="对象 535561"/>
          <p:cNvGraphicFramePr/>
          <p:nvPr/>
        </p:nvGraphicFramePr>
        <p:xfrm>
          <a:off x="3025140" y="3312795"/>
          <a:ext cx="7445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7" r:id="rId8" imgW="405765" imgH="228600" progId="Equation.DSMT4">
                  <p:embed/>
                </p:oleObj>
              </mc:Choice>
              <mc:Fallback>
                <p:oleObj r:id="rId8" imgW="405765" imgH="228600" progId="Equation.DSMT4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25140" y="3312795"/>
                        <a:ext cx="744538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564" name="对象 535563"/>
          <p:cNvGraphicFramePr/>
          <p:nvPr/>
        </p:nvGraphicFramePr>
        <p:xfrm>
          <a:off x="3785553" y="3336608"/>
          <a:ext cx="1303337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8" r:id="rId10" imgW="710565" imgH="203200" progId="Equation.DSMT4">
                  <p:embed/>
                </p:oleObj>
              </mc:Choice>
              <mc:Fallback>
                <p:oleObj r:id="rId10" imgW="710565" imgH="203200" progId="Equation.DSMT4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785553" y="3336608"/>
                        <a:ext cx="1303337" cy="37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565" name="对象 535564"/>
          <p:cNvGraphicFramePr/>
          <p:nvPr/>
        </p:nvGraphicFramePr>
        <p:xfrm>
          <a:off x="5166678" y="3177858"/>
          <a:ext cx="253523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9" r:id="rId12" imgW="1383665" imgH="381000" progId="Equation.DSMT4">
                  <p:embed/>
                </p:oleObj>
              </mc:Choice>
              <mc:Fallback>
                <p:oleObj r:id="rId12" imgW="1383665" imgH="381000" progId="Equation.DSMT4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166678" y="3177858"/>
                        <a:ext cx="2535237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566" name="对象 535565"/>
          <p:cNvGraphicFramePr/>
          <p:nvPr/>
        </p:nvGraphicFramePr>
        <p:xfrm>
          <a:off x="3785553" y="3806508"/>
          <a:ext cx="14890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0" r:id="rId14" imgW="812165" imgH="330200" progId="Equation.DSMT4">
                  <p:embed/>
                </p:oleObj>
              </mc:Choice>
              <mc:Fallback>
                <p:oleObj r:id="rId14" imgW="812165" imgH="330200" progId="Equation.DSMT4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785553" y="3806508"/>
                        <a:ext cx="1489075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567" name="对象 535566"/>
          <p:cNvGraphicFramePr/>
          <p:nvPr/>
        </p:nvGraphicFramePr>
        <p:xfrm>
          <a:off x="3018790" y="4782820"/>
          <a:ext cx="7461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1" r:id="rId16" imgW="405765" imgH="228600" progId="Equation.DSMT4">
                  <p:embed/>
                </p:oleObj>
              </mc:Choice>
              <mc:Fallback>
                <p:oleObj r:id="rId16" imgW="405765" imgH="228600" progId="Equation.DSMT4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018790" y="4782820"/>
                        <a:ext cx="746125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568" name="对象 535567"/>
          <p:cNvGraphicFramePr/>
          <p:nvPr/>
        </p:nvGraphicFramePr>
        <p:xfrm>
          <a:off x="3768090" y="4806633"/>
          <a:ext cx="132556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2" r:id="rId18" imgW="723265" imgH="203200" progId="Equation.DSMT4">
                  <p:embed/>
                </p:oleObj>
              </mc:Choice>
              <mc:Fallback>
                <p:oleObj r:id="rId18" imgW="723265" imgH="203200" progId="Equation.DSMT4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768090" y="4806633"/>
                        <a:ext cx="1325563" cy="37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569" name="对象 535568"/>
          <p:cNvGraphicFramePr/>
          <p:nvPr/>
        </p:nvGraphicFramePr>
        <p:xfrm>
          <a:off x="5171440" y="4647883"/>
          <a:ext cx="251301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3" r:id="rId20" imgW="1370965" imgH="381000" progId="Equation.DSMT4">
                  <p:embed/>
                </p:oleObj>
              </mc:Choice>
              <mc:Fallback>
                <p:oleObj r:id="rId20" imgW="1370965" imgH="381000" progId="Equation.DSMT4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171440" y="4647883"/>
                        <a:ext cx="2513013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570" name="对象 535569"/>
          <p:cNvGraphicFramePr/>
          <p:nvPr/>
        </p:nvGraphicFramePr>
        <p:xfrm>
          <a:off x="3790315" y="5276533"/>
          <a:ext cx="146526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4" r:id="rId22" imgW="799465" imgH="330200" progId="Equation.DSMT4">
                  <p:embed/>
                </p:oleObj>
              </mc:Choice>
              <mc:Fallback>
                <p:oleObj r:id="rId22" imgW="799465" imgH="330200" progId="Equation.DSMT4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790315" y="5276533"/>
                        <a:ext cx="1465263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71" name="矩形 535570"/>
          <p:cNvSpPr/>
          <p:nvPr/>
        </p:nvSpPr>
        <p:spPr>
          <a:xfrm>
            <a:off x="5446078" y="1790383"/>
            <a:ext cx="2651125" cy="1216025"/>
          </a:xfrm>
          <a:prstGeom prst="rect">
            <a:avLst/>
          </a:prstGeom>
          <a:noFill/>
          <a:ln w="2540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5572" name="矩形 535571"/>
          <p:cNvSpPr/>
          <p:nvPr/>
        </p:nvSpPr>
        <p:spPr>
          <a:xfrm>
            <a:off x="2088515" y="2976245"/>
            <a:ext cx="7848600" cy="5699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latinLnBrk="1">
              <a:buClr>
                <a:schemeClr val="bg1"/>
              </a:buClr>
            </a:pPr>
            <a:r>
              <a:rPr lang="zh-CN" altLang="en-US" dirty="0">
                <a:solidFill>
                  <a:schemeClr val="tx1"/>
                </a:solidFill>
                <a:latin typeface="-윤고딕120" pitchFamily="18" charset="-127"/>
              </a:rPr>
              <a:t>事实上，</a:t>
            </a:r>
          </a:p>
        </p:txBody>
      </p:sp>
      <p:sp>
        <p:nvSpPr>
          <p:cNvPr id="535573" name="矩形 535572"/>
          <p:cNvSpPr/>
          <p:nvPr/>
        </p:nvSpPr>
        <p:spPr>
          <a:xfrm>
            <a:off x="2088515" y="4304983"/>
            <a:ext cx="7848600" cy="4953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latinLnBrk="1">
              <a:buClr>
                <a:schemeClr val="bg1"/>
              </a:buClr>
            </a:pPr>
            <a:r>
              <a:rPr lang="en-US" altLang="zh-CN" dirty="0">
                <a:solidFill>
                  <a:schemeClr val="tx1"/>
                </a:solidFill>
                <a:latin typeface="-윤고딕120" pitchFamily="18" charset="-127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-윤고딕120" pitchFamily="18" charset="-127"/>
              </a:rPr>
              <a:t>同理：</a:t>
            </a:r>
            <a:endParaRPr lang="zh-CN" altLang="en-US">
              <a:solidFill>
                <a:schemeClr val="tx1"/>
              </a:solidFill>
              <a:latin typeface="-윤고딕120" pitchFamily="18" charset="-127"/>
            </a:endParaRPr>
          </a:p>
        </p:txBody>
      </p:sp>
      <p:sp>
        <p:nvSpPr>
          <p:cNvPr id="535574" name="矩形 535573"/>
          <p:cNvSpPr/>
          <p:nvPr/>
        </p:nvSpPr>
        <p:spPr>
          <a:xfrm>
            <a:off x="1936115" y="1695133"/>
            <a:ext cx="7848600" cy="5159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latinLnBrk="1">
              <a:buClr>
                <a:schemeClr val="bg1"/>
              </a:buClr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  X,Y</a:t>
            </a:r>
            <a:r>
              <a:rPr lang="zh-CN" altLang="en-US" dirty="0">
                <a:solidFill>
                  <a:schemeClr val="tx1"/>
                </a:solidFill>
                <a:latin typeface="-윤고딕120" pitchFamily="18" charset="-127"/>
              </a:rPr>
              <a:t>的边缘概率密度为：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5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5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3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5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35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3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35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35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3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3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72" grpId="0"/>
      <p:bldP spid="535573" grpId="0"/>
      <p:bldP spid="53557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997585"/>
            <a:ext cx="10330815" cy="539813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边缘分布</a:t>
            </a:r>
          </a:p>
        </p:txBody>
      </p:sp>
      <p:sp>
        <p:nvSpPr>
          <p:cNvPr id="542723" name="文本占位符 542722"/>
          <p:cNvSpPr>
            <a:spLocks noGrp="1"/>
          </p:cNvSpPr>
          <p:nvPr/>
        </p:nvSpPr>
        <p:spPr>
          <a:xfrm>
            <a:off x="1858963" y="1075373"/>
            <a:ext cx="8228012" cy="22415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Blip>
                <a:blip r:embed="rId3"/>
              </a:buBlip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(X,Y)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的联合分布律为</a:t>
            </a:r>
          </a:p>
          <a:p>
            <a:pPr marL="0" indent="0"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	  求：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(1)a,b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的值；</a:t>
            </a: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	  	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(2)X,Y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的边缘分布律；</a:t>
            </a: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	 	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(3) </a:t>
            </a:r>
          </a:p>
        </p:txBody>
      </p:sp>
      <p:graphicFrame>
        <p:nvGraphicFramePr>
          <p:cNvPr id="542749" name="对象 542748"/>
          <p:cNvGraphicFramePr/>
          <p:nvPr/>
        </p:nvGraphicFramePr>
        <p:xfrm>
          <a:off x="4216400" y="2926398"/>
          <a:ext cx="16192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7" r:id="rId4" imgW="964565" imgH="203200" progId="Equation.DSMT4">
                  <p:embed/>
                </p:oleObj>
              </mc:Choice>
              <mc:Fallback>
                <p:oleObj r:id="rId4" imgW="964565" imgH="203200" progId="Equation.DSMT4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16400" y="2926398"/>
                        <a:ext cx="1619250" cy="3397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748" name="组合 542747"/>
          <p:cNvGrpSpPr/>
          <p:nvPr/>
        </p:nvGrpSpPr>
        <p:grpSpPr>
          <a:xfrm>
            <a:off x="6711950" y="1069023"/>
            <a:ext cx="2068513" cy="1336675"/>
            <a:chOff x="1421" y="1958"/>
            <a:chExt cx="1303" cy="842"/>
          </a:xfrm>
        </p:grpSpPr>
        <p:sp>
          <p:nvSpPr>
            <p:cNvPr id="542725" name="直接连接符 542724"/>
            <p:cNvSpPr/>
            <p:nvPr/>
          </p:nvSpPr>
          <p:spPr>
            <a:xfrm>
              <a:off x="1470" y="2284"/>
              <a:ext cx="1191" cy="0"/>
            </a:xfrm>
            <a:prstGeom prst="line">
              <a:avLst/>
            </a:prstGeom>
            <a:ln w="9525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42747" name="组合 542746"/>
            <p:cNvGrpSpPr/>
            <p:nvPr/>
          </p:nvGrpSpPr>
          <p:grpSpPr>
            <a:xfrm>
              <a:off x="1421" y="1958"/>
              <a:ext cx="1303" cy="842"/>
              <a:chOff x="1421" y="1958"/>
              <a:chExt cx="1303" cy="842"/>
            </a:xfrm>
          </p:grpSpPr>
          <p:sp>
            <p:nvSpPr>
              <p:cNvPr id="542726" name="直接连接符 542725"/>
              <p:cNvSpPr/>
              <p:nvPr/>
            </p:nvSpPr>
            <p:spPr>
              <a:xfrm>
                <a:off x="1728" y="1976"/>
                <a:ext cx="0" cy="824"/>
              </a:xfrm>
              <a:prstGeom prst="line">
                <a:avLst/>
              </a:prstGeom>
              <a:ln w="9525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2727" name="直接连接符 542726"/>
              <p:cNvSpPr/>
              <p:nvPr/>
            </p:nvSpPr>
            <p:spPr>
              <a:xfrm>
                <a:off x="1490" y="2026"/>
                <a:ext cx="248" cy="248"/>
              </a:xfrm>
              <a:prstGeom prst="line">
                <a:avLst/>
              </a:prstGeom>
              <a:ln w="9525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542746" name="组合 542745"/>
              <p:cNvGrpSpPr/>
              <p:nvPr/>
            </p:nvGrpSpPr>
            <p:grpSpPr>
              <a:xfrm>
                <a:off x="1421" y="1958"/>
                <a:ext cx="1303" cy="751"/>
                <a:chOff x="1421" y="1958"/>
                <a:chExt cx="1303" cy="751"/>
              </a:xfrm>
            </p:grpSpPr>
            <p:grpSp>
              <p:nvGrpSpPr>
                <p:cNvPr id="542745" name="组合 542744"/>
                <p:cNvGrpSpPr/>
                <p:nvPr/>
              </p:nvGrpSpPr>
              <p:grpSpPr>
                <a:xfrm>
                  <a:off x="1421" y="1958"/>
                  <a:ext cx="1208" cy="346"/>
                  <a:chOff x="1421" y="1958"/>
                  <a:chExt cx="1208" cy="346"/>
                </a:xfrm>
              </p:grpSpPr>
              <p:sp>
                <p:nvSpPr>
                  <p:cNvPr id="542728" name="文本框 542727"/>
                  <p:cNvSpPr txBox="1"/>
                  <p:nvPr/>
                </p:nvSpPr>
                <p:spPr>
                  <a:xfrm>
                    <a:off x="1552" y="1958"/>
                    <a:ext cx="186" cy="23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 anchor="t">
                    <a:spAutoFit/>
                  </a:bodyPr>
                  <a:lstStyle/>
                  <a:p>
                    <a:pPr marL="228600" indent="-228600">
                      <a:buClr>
                        <a:schemeClr val="tx1"/>
                      </a:buClr>
                      <a:buSzPct val="80000"/>
                    </a:pPr>
                    <a:r>
                      <a:rPr lang="en-US" altLang="zh-CN" sz="1800">
                        <a:latin typeface="宋体" panose="02010600030101010101" pitchFamily="2" charset="-122"/>
                      </a:rPr>
                      <a:t>Y</a:t>
                    </a:r>
                  </a:p>
                </p:txBody>
              </p:sp>
              <p:sp>
                <p:nvSpPr>
                  <p:cNvPr id="542729" name="文本框 542728"/>
                  <p:cNvSpPr txBox="1"/>
                  <p:nvPr/>
                </p:nvSpPr>
                <p:spPr>
                  <a:xfrm>
                    <a:off x="1421" y="2073"/>
                    <a:ext cx="186" cy="23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 anchor="t">
                    <a:spAutoFit/>
                  </a:bodyPr>
                  <a:lstStyle/>
                  <a:p>
                    <a:pPr marL="228600" indent="-228600">
                      <a:buClr>
                        <a:schemeClr val="tx1"/>
                      </a:buClr>
                      <a:buSzPct val="80000"/>
                    </a:pPr>
                    <a:r>
                      <a:rPr lang="en-US" altLang="zh-CN" sz="1800">
                        <a:latin typeface="宋体" panose="02010600030101010101" pitchFamily="2" charset="-122"/>
                      </a:rPr>
                      <a:t>X</a:t>
                    </a:r>
                  </a:p>
                </p:txBody>
              </p:sp>
              <p:sp>
                <p:nvSpPr>
                  <p:cNvPr id="542731" name="文本框 542730"/>
                  <p:cNvSpPr txBox="1"/>
                  <p:nvPr/>
                </p:nvSpPr>
                <p:spPr>
                  <a:xfrm>
                    <a:off x="1804" y="2021"/>
                    <a:ext cx="258" cy="23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 anchor="t">
                    <a:spAutoFit/>
                  </a:bodyPr>
                  <a:lstStyle/>
                  <a:p>
                    <a:pPr marL="228600" indent="-228600">
                      <a:buClr>
                        <a:schemeClr val="tx1"/>
                      </a:buClr>
                      <a:buSzPct val="80000"/>
                    </a:pPr>
                    <a:r>
                      <a:rPr lang="en-US" altLang="zh-CN" sz="1800">
                        <a:latin typeface="宋体" panose="02010600030101010101" pitchFamily="2" charset="-122"/>
                      </a:rPr>
                      <a:t>-1</a:t>
                    </a:r>
                  </a:p>
                </p:txBody>
              </p:sp>
              <p:sp>
                <p:nvSpPr>
                  <p:cNvPr id="542733" name="文本框 542732"/>
                  <p:cNvSpPr txBox="1"/>
                  <p:nvPr/>
                </p:nvSpPr>
                <p:spPr>
                  <a:xfrm>
                    <a:off x="2443" y="2025"/>
                    <a:ext cx="186" cy="23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 anchor="t">
                    <a:spAutoFit/>
                  </a:bodyPr>
                  <a:lstStyle/>
                  <a:p>
                    <a:pPr marL="228600" indent="-228600">
                      <a:buClr>
                        <a:schemeClr val="tx1"/>
                      </a:buClr>
                      <a:buSzPct val="80000"/>
                    </a:pPr>
                    <a:r>
                      <a:rPr lang="en-US" altLang="zh-CN" sz="1800">
                        <a:latin typeface="宋体" panose="02010600030101010101" pitchFamily="2" charset="-122"/>
                      </a:rPr>
                      <a:t>1</a:t>
                    </a:r>
                  </a:p>
                </p:txBody>
              </p:sp>
              <p:sp>
                <p:nvSpPr>
                  <p:cNvPr id="542735" name="文本框 542734"/>
                  <p:cNvSpPr txBox="1"/>
                  <p:nvPr/>
                </p:nvSpPr>
                <p:spPr>
                  <a:xfrm>
                    <a:off x="2142" y="2023"/>
                    <a:ext cx="186" cy="23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 anchor="t">
                    <a:spAutoFit/>
                  </a:bodyPr>
                  <a:lstStyle/>
                  <a:p>
                    <a:pPr marL="228600" indent="-228600">
                      <a:buClr>
                        <a:schemeClr val="tx1"/>
                      </a:buClr>
                      <a:buSzPct val="80000"/>
                    </a:pPr>
                    <a:r>
                      <a:rPr lang="en-US" altLang="zh-CN" sz="1800">
                        <a:latin typeface="宋体" panose="02010600030101010101" pitchFamily="2" charset="-122"/>
                      </a:rPr>
                      <a:t>0</a:t>
                    </a:r>
                  </a:p>
                </p:txBody>
              </p:sp>
            </p:grpSp>
            <p:grpSp>
              <p:nvGrpSpPr>
                <p:cNvPr id="542744" name="组合 542743"/>
                <p:cNvGrpSpPr/>
                <p:nvPr/>
              </p:nvGrpSpPr>
              <p:grpSpPr>
                <a:xfrm>
                  <a:off x="1506" y="2266"/>
                  <a:ext cx="1218" cy="238"/>
                  <a:chOff x="1506" y="2266"/>
                  <a:chExt cx="1218" cy="238"/>
                </a:xfrm>
              </p:grpSpPr>
              <p:sp>
                <p:nvSpPr>
                  <p:cNvPr id="542734" name="文本框 542733"/>
                  <p:cNvSpPr txBox="1"/>
                  <p:nvPr/>
                </p:nvSpPr>
                <p:spPr>
                  <a:xfrm>
                    <a:off x="2394" y="2273"/>
                    <a:ext cx="330" cy="23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 anchor="t">
                    <a:spAutoFit/>
                  </a:bodyPr>
                  <a:lstStyle/>
                  <a:p>
                    <a:pPr marL="228600" indent="-228600">
                      <a:buClr>
                        <a:schemeClr val="tx1"/>
                      </a:buClr>
                      <a:buSzPct val="80000"/>
                    </a:pPr>
                    <a:r>
                      <a:rPr lang="en-US" altLang="zh-CN" sz="1800">
                        <a:latin typeface="宋体" panose="02010600030101010101" pitchFamily="2" charset="-122"/>
                      </a:rPr>
                      <a:t>0.2</a:t>
                    </a:r>
                  </a:p>
                </p:txBody>
              </p:sp>
              <p:grpSp>
                <p:nvGrpSpPr>
                  <p:cNvPr id="542743" name="组合 542742"/>
                  <p:cNvGrpSpPr/>
                  <p:nvPr/>
                </p:nvGrpSpPr>
                <p:grpSpPr>
                  <a:xfrm>
                    <a:off x="1506" y="2266"/>
                    <a:ext cx="820" cy="237"/>
                    <a:chOff x="1506" y="2266"/>
                    <a:chExt cx="820" cy="237"/>
                  </a:xfrm>
                </p:grpSpPr>
                <p:sp>
                  <p:nvSpPr>
                    <p:cNvPr id="542730" name="文本框 542729"/>
                    <p:cNvSpPr txBox="1"/>
                    <p:nvPr/>
                  </p:nvSpPr>
                  <p:spPr>
                    <a:xfrm>
                      <a:off x="1778" y="2272"/>
                      <a:ext cx="330" cy="231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lIns="90000" tIns="46800" rIns="90000" bIns="46800" anchor="t">
                      <a:spAutoFit/>
                    </a:bodyPr>
                    <a:lstStyle/>
                    <a:p>
                      <a:pPr marL="228600" indent="-228600">
                        <a:buClr>
                          <a:schemeClr val="tx1"/>
                        </a:buClr>
                        <a:buSzPct val="80000"/>
                      </a:pPr>
                      <a:r>
                        <a:rPr lang="en-US" altLang="zh-CN" sz="1800">
                          <a:latin typeface="宋体" panose="02010600030101010101" pitchFamily="2" charset="-122"/>
                        </a:rPr>
                        <a:t>0.1</a:t>
                      </a:r>
                    </a:p>
                  </p:txBody>
                </p:sp>
                <p:sp>
                  <p:nvSpPr>
                    <p:cNvPr id="542732" name="文本框 542731"/>
                    <p:cNvSpPr txBox="1"/>
                    <p:nvPr/>
                  </p:nvSpPr>
                  <p:spPr>
                    <a:xfrm>
                      <a:off x="2139" y="2266"/>
                      <a:ext cx="187" cy="231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lIns="90000" tIns="46800" rIns="90000" bIns="46800" anchor="t">
                      <a:spAutoFit/>
                    </a:bodyPr>
                    <a:lstStyle/>
                    <a:p>
                      <a:pPr marL="228600" indent="-228600">
                        <a:buClr>
                          <a:schemeClr val="tx1"/>
                        </a:buClr>
                        <a:buSzPct val="80000"/>
                      </a:pPr>
                      <a:r>
                        <a:rPr lang="en-US" altLang="zh-CN" sz="1800">
                          <a:latin typeface="宋体" panose="02010600030101010101" pitchFamily="2" charset="-122"/>
                        </a:rPr>
                        <a:t>a</a:t>
                      </a:r>
                    </a:p>
                  </p:txBody>
                </p:sp>
                <p:sp>
                  <p:nvSpPr>
                    <p:cNvPr id="542737" name="文本框 542736"/>
                    <p:cNvSpPr txBox="1"/>
                    <p:nvPr/>
                  </p:nvSpPr>
                  <p:spPr>
                    <a:xfrm>
                      <a:off x="1506" y="2268"/>
                      <a:ext cx="186" cy="231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lIns="90000" tIns="46800" rIns="90000" bIns="46800" anchor="t">
                      <a:spAutoFit/>
                    </a:bodyPr>
                    <a:lstStyle/>
                    <a:p>
                      <a:pPr marL="228600" indent="-228600">
                        <a:buClr>
                          <a:schemeClr val="tx1"/>
                        </a:buClr>
                        <a:buSzPct val="80000"/>
                      </a:pPr>
                      <a:r>
                        <a:rPr lang="en-US" altLang="zh-CN" sz="1800">
                          <a:latin typeface="宋体" panose="02010600030101010101" pitchFamily="2" charset="-122"/>
                        </a:rPr>
                        <a:t>1</a:t>
                      </a:r>
                    </a:p>
                  </p:txBody>
                </p:sp>
              </p:grpSp>
            </p:grpSp>
            <p:grpSp>
              <p:nvGrpSpPr>
                <p:cNvPr id="542742" name="组合 542741"/>
                <p:cNvGrpSpPr/>
                <p:nvPr/>
              </p:nvGrpSpPr>
              <p:grpSpPr>
                <a:xfrm>
                  <a:off x="1500" y="2469"/>
                  <a:ext cx="1140" cy="240"/>
                  <a:chOff x="1500" y="2539"/>
                  <a:chExt cx="1140" cy="240"/>
                </a:xfrm>
              </p:grpSpPr>
              <p:grpSp>
                <p:nvGrpSpPr>
                  <p:cNvPr id="542741" name="组合 542740"/>
                  <p:cNvGrpSpPr/>
                  <p:nvPr/>
                </p:nvGrpSpPr>
                <p:grpSpPr>
                  <a:xfrm>
                    <a:off x="1500" y="2539"/>
                    <a:ext cx="912" cy="240"/>
                    <a:chOff x="1500" y="2539"/>
                    <a:chExt cx="912" cy="240"/>
                  </a:xfrm>
                </p:grpSpPr>
                <p:sp>
                  <p:nvSpPr>
                    <p:cNvPr id="542736" name="文本框 542735"/>
                    <p:cNvSpPr txBox="1"/>
                    <p:nvPr/>
                  </p:nvSpPr>
                  <p:spPr>
                    <a:xfrm>
                      <a:off x="1500" y="2539"/>
                      <a:ext cx="186" cy="231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lIns="90000" tIns="46800" rIns="90000" bIns="46800" anchor="t">
                      <a:spAutoFit/>
                    </a:bodyPr>
                    <a:lstStyle/>
                    <a:p>
                      <a:pPr marL="228600" indent="-228600">
                        <a:buClr>
                          <a:schemeClr val="tx1"/>
                        </a:buClr>
                        <a:buSzPct val="80000"/>
                      </a:pPr>
                      <a:r>
                        <a:rPr lang="en-US" altLang="zh-CN" sz="1800">
                          <a:latin typeface="宋体" panose="02010600030101010101" pitchFamily="2" charset="-122"/>
                        </a:rPr>
                        <a:t>2</a:t>
                      </a:r>
                    </a:p>
                  </p:txBody>
                </p:sp>
                <p:sp>
                  <p:nvSpPr>
                    <p:cNvPr id="542738" name="文本框 542737"/>
                    <p:cNvSpPr txBox="1"/>
                    <p:nvPr/>
                  </p:nvSpPr>
                  <p:spPr>
                    <a:xfrm>
                      <a:off x="1785" y="2547"/>
                      <a:ext cx="330" cy="231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lIns="90000" tIns="46800" rIns="90000" bIns="46800" anchor="t">
                      <a:spAutoFit/>
                    </a:bodyPr>
                    <a:lstStyle/>
                    <a:p>
                      <a:pPr marL="228600" indent="-228600">
                        <a:buClr>
                          <a:schemeClr val="tx1"/>
                        </a:buClr>
                        <a:buSzPct val="80000"/>
                      </a:pPr>
                      <a:r>
                        <a:rPr lang="en-US" altLang="zh-CN" sz="1800">
                          <a:latin typeface="宋体" panose="02010600030101010101" pitchFamily="2" charset="-122"/>
                        </a:rPr>
                        <a:t>0.1</a:t>
                      </a:r>
                    </a:p>
                  </p:txBody>
                </p:sp>
                <p:sp>
                  <p:nvSpPr>
                    <p:cNvPr id="542739" name="文本框 542738"/>
                    <p:cNvSpPr txBox="1"/>
                    <p:nvPr/>
                  </p:nvSpPr>
                  <p:spPr>
                    <a:xfrm>
                      <a:off x="2082" y="2548"/>
                      <a:ext cx="330" cy="231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lIns="90000" tIns="46800" rIns="90000" bIns="46800" anchor="t">
                      <a:spAutoFit/>
                    </a:bodyPr>
                    <a:lstStyle/>
                    <a:p>
                      <a:pPr marL="228600" indent="-228600">
                        <a:buClr>
                          <a:schemeClr val="tx1"/>
                        </a:buClr>
                        <a:buSzPct val="80000"/>
                      </a:pPr>
                      <a:r>
                        <a:rPr lang="en-US" altLang="zh-CN" sz="1800">
                          <a:latin typeface="宋体" panose="02010600030101010101" pitchFamily="2" charset="-122"/>
                        </a:rPr>
                        <a:t>0.2</a:t>
                      </a:r>
                    </a:p>
                  </p:txBody>
                </p:sp>
              </p:grpSp>
              <p:sp>
                <p:nvSpPr>
                  <p:cNvPr id="542740" name="文本框 542739"/>
                  <p:cNvSpPr txBox="1"/>
                  <p:nvPr/>
                </p:nvSpPr>
                <p:spPr>
                  <a:xfrm>
                    <a:off x="2454" y="2541"/>
                    <a:ext cx="186" cy="23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 anchor="t">
                    <a:spAutoFit/>
                  </a:bodyPr>
                  <a:lstStyle/>
                  <a:p>
                    <a:pPr marL="228600" indent="-228600">
                      <a:buClr>
                        <a:schemeClr val="tx1"/>
                      </a:buClr>
                      <a:buSzPct val="80000"/>
                    </a:pPr>
                    <a:r>
                      <a:rPr lang="en-US" altLang="zh-CN" sz="1800">
                        <a:latin typeface="宋体" panose="02010600030101010101" pitchFamily="2" charset="-122"/>
                      </a:rPr>
                      <a:t>b</a:t>
                    </a:r>
                  </a:p>
                </p:txBody>
              </p:sp>
            </p:grpSp>
          </p:grpSp>
        </p:grpSp>
      </p:grpSp>
      <p:graphicFrame>
        <p:nvGraphicFramePr>
          <p:cNvPr id="542752" name="对象 542751"/>
          <p:cNvGraphicFramePr/>
          <p:nvPr/>
        </p:nvGraphicFramePr>
        <p:xfrm>
          <a:off x="3130550" y="1599248"/>
          <a:ext cx="331628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8" r:id="rId6" imgW="1724660" imgH="215900" progId="Equation.DSMT4">
                  <p:embed/>
                </p:oleObj>
              </mc:Choice>
              <mc:Fallback>
                <p:oleObj r:id="rId6" imgW="1724660" imgH="215900" progId="Equation.DSMT4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30550" y="1599248"/>
                        <a:ext cx="3316288" cy="4143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5" name="对象 542754"/>
          <p:cNvGraphicFramePr/>
          <p:nvPr/>
        </p:nvGraphicFramePr>
        <p:xfrm>
          <a:off x="3189288" y="4145598"/>
          <a:ext cx="3116262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9" r:id="rId8" imgW="1675765" imgH="330200" progId="Equation.DSMT4">
                  <p:embed/>
                </p:oleObj>
              </mc:Choice>
              <mc:Fallback>
                <p:oleObj r:id="rId8" imgW="1675765" imgH="330200" progId="Equation.DSMT4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89288" y="4145598"/>
                        <a:ext cx="3116262" cy="569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787" name="组合 542786"/>
          <p:cNvGrpSpPr/>
          <p:nvPr/>
        </p:nvGrpSpPr>
        <p:grpSpPr>
          <a:xfrm>
            <a:off x="3144838" y="4756785"/>
            <a:ext cx="4783137" cy="863600"/>
            <a:chOff x="1032" y="2855"/>
            <a:chExt cx="3013" cy="544"/>
          </a:xfrm>
        </p:grpSpPr>
        <p:grpSp>
          <p:nvGrpSpPr>
            <p:cNvPr id="542771" name="组合 542770"/>
            <p:cNvGrpSpPr/>
            <p:nvPr/>
          </p:nvGrpSpPr>
          <p:grpSpPr>
            <a:xfrm>
              <a:off x="1032" y="2861"/>
              <a:ext cx="1026" cy="518"/>
              <a:chOff x="768" y="2751"/>
              <a:chExt cx="1026" cy="518"/>
            </a:xfrm>
          </p:grpSpPr>
          <p:grpSp>
            <p:nvGrpSpPr>
              <p:cNvPr id="542770" name="组合 542769"/>
              <p:cNvGrpSpPr/>
              <p:nvPr/>
            </p:nvGrpSpPr>
            <p:grpSpPr>
              <a:xfrm>
                <a:off x="768" y="2751"/>
                <a:ext cx="1026" cy="507"/>
                <a:chOff x="768" y="2751"/>
                <a:chExt cx="1026" cy="507"/>
              </a:xfrm>
            </p:grpSpPr>
            <p:sp>
              <p:nvSpPr>
                <p:cNvPr id="542757" name="直接连接符 542756"/>
                <p:cNvSpPr/>
                <p:nvPr/>
              </p:nvSpPr>
              <p:spPr>
                <a:xfrm>
                  <a:off x="775" y="3019"/>
                  <a:ext cx="1003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pSp>
              <p:nvGrpSpPr>
                <p:cNvPr id="542769" name="组合 542768"/>
                <p:cNvGrpSpPr/>
                <p:nvPr/>
              </p:nvGrpSpPr>
              <p:grpSpPr>
                <a:xfrm>
                  <a:off x="768" y="2751"/>
                  <a:ext cx="1026" cy="507"/>
                  <a:chOff x="768" y="2751"/>
                  <a:chExt cx="1026" cy="507"/>
                </a:xfrm>
              </p:grpSpPr>
              <p:sp>
                <p:nvSpPr>
                  <p:cNvPr id="542760" name="直接连接符 542759"/>
                  <p:cNvSpPr/>
                  <p:nvPr/>
                </p:nvSpPr>
                <p:spPr>
                  <a:xfrm>
                    <a:off x="993" y="2751"/>
                    <a:ext cx="0" cy="507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grpSp>
                <p:nvGrpSpPr>
                  <p:cNvPr id="542768" name="组合 542767"/>
                  <p:cNvGrpSpPr/>
                  <p:nvPr/>
                </p:nvGrpSpPr>
                <p:grpSpPr>
                  <a:xfrm>
                    <a:off x="768" y="2766"/>
                    <a:ext cx="1026" cy="474"/>
                    <a:chOff x="768" y="2766"/>
                    <a:chExt cx="1026" cy="474"/>
                  </a:xfrm>
                </p:grpSpPr>
                <p:sp>
                  <p:nvSpPr>
                    <p:cNvPr id="542761" name="文本框 542760"/>
                    <p:cNvSpPr txBox="1"/>
                    <p:nvPr/>
                  </p:nvSpPr>
                  <p:spPr>
                    <a:xfrm>
                      <a:off x="768" y="2766"/>
                      <a:ext cx="194" cy="25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lIns="90000" tIns="46800" rIns="90000" bIns="46800" anchor="t">
                      <a:spAutoFit/>
                    </a:bodyPr>
                    <a:lstStyle/>
                    <a:p>
                      <a:pPr marL="228600" indent="-228600">
                        <a:buClr>
                          <a:schemeClr val="tx1"/>
                        </a:buClr>
                        <a:buSzPct val="80000"/>
                      </a:pPr>
                      <a:r>
                        <a:rPr lang="en-US" altLang="zh-CN" sz="2000">
                          <a:latin typeface="宋体" panose="02010600030101010101" pitchFamily="2" charset="-122"/>
                        </a:rPr>
                        <a:t>X</a:t>
                      </a:r>
                    </a:p>
                  </p:txBody>
                </p:sp>
                <p:sp>
                  <p:nvSpPr>
                    <p:cNvPr id="542762" name="文本框 542761"/>
                    <p:cNvSpPr txBox="1"/>
                    <p:nvPr/>
                  </p:nvSpPr>
                  <p:spPr>
                    <a:xfrm>
                      <a:off x="1143" y="2773"/>
                      <a:ext cx="195" cy="25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lIns="90000" tIns="46800" rIns="90000" bIns="46800" anchor="t">
                      <a:spAutoFit/>
                    </a:bodyPr>
                    <a:lstStyle/>
                    <a:p>
                      <a:pPr marL="228600" indent="-228600">
                        <a:buClr>
                          <a:schemeClr val="tx1"/>
                        </a:buClr>
                        <a:buSzPct val="80000"/>
                      </a:pPr>
                      <a:r>
                        <a:rPr lang="en-US" altLang="zh-CN" sz="2000">
                          <a:latin typeface="宋体" panose="02010600030101010101" pitchFamily="2" charset="-122"/>
                        </a:rPr>
                        <a:t>1</a:t>
                      </a:r>
                    </a:p>
                  </p:txBody>
                </p:sp>
                <p:sp>
                  <p:nvSpPr>
                    <p:cNvPr id="542763" name="文本框 542762"/>
                    <p:cNvSpPr txBox="1"/>
                    <p:nvPr/>
                  </p:nvSpPr>
                  <p:spPr>
                    <a:xfrm>
                      <a:off x="1089" y="2988"/>
                      <a:ext cx="354" cy="25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lIns="90000" tIns="46800" rIns="90000" bIns="46800" anchor="t">
                      <a:spAutoFit/>
                    </a:bodyPr>
                    <a:lstStyle/>
                    <a:p>
                      <a:pPr marL="228600" indent="-228600">
                        <a:buClr>
                          <a:schemeClr val="tx1"/>
                        </a:buClr>
                        <a:buSzPct val="80000"/>
                      </a:pPr>
                      <a:r>
                        <a:rPr lang="en-US" altLang="zh-CN" sz="2000">
                          <a:latin typeface="宋体" panose="02010600030101010101" pitchFamily="2" charset="-122"/>
                        </a:rPr>
                        <a:t>0.4</a:t>
                      </a:r>
                    </a:p>
                  </p:txBody>
                </p:sp>
                <p:sp>
                  <p:nvSpPr>
                    <p:cNvPr id="542764" name="文本框 542763"/>
                    <p:cNvSpPr txBox="1"/>
                    <p:nvPr/>
                  </p:nvSpPr>
                  <p:spPr>
                    <a:xfrm>
                      <a:off x="1494" y="2767"/>
                      <a:ext cx="194" cy="25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lIns="90000" tIns="46800" rIns="90000" bIns="46800" anchor="t">
                      <a:spAutoFit/>
                    </a:bodyPr>
                    <a:lstStyle/>
                    <a:p>
                      <a:pPr marL="228600" indent="-228600">
                        <a:buClr>
                          <a:schemeClr val="tx1"/>
                        </a:buClr>
                        <a:buSzPct val="80000"/>
                      </a:pPr>
                      <a:r>
                        <a:rPr lang="en-US" altLang="zh-CN" sz="2000">
                          <a:latin typeface="宋体" panose="02010600030101010101" pitchFamily="2" charset="-122"/>
                        </a:rPr>
                        <a:t>2</a:t>
                      </a:r>
                    </a:p>
                  </p:txBody>
                </p:sp>
                <p:sp>
                  <p:nvSpPr>
                    <p:cNvPr id="542766" name="文本框 542765"/>
                    <p:cNvSpPr txBox="1"/>
                    <p:nvPr/>
                  </p:nvSpPr>
                  <p:spPr>
                    <a:xfrm>
                      <a:off x="1440" y="2990"/>
                      <a:ext cx="354" cy="25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lIns="90000" tIns="46800" rIns="90000" bIns="46800" anchor="t">
                      <a:spAutoFit/>
                    </a:bodyPr>
                    <a:lstStyle/>
                    <a:p>
                      <a:pPr marL="228600" indent="-228600">
                        <a:buClr>
                          <a:schemeClr val="tx1"/>
                        </a:buClr>
                        <a:buSzPct val="80000"/>
                      </a:pPr>
                      <a:r>
                        <a:rPr lang="en-US" altLang="zh-CN" sz="2000">
                          <a:latin typeface="宋体" panose="02010600030101010101" pitchFamily="2" charset="-122"/>
                        </a:rPr>
                        <a:t>0.6</a:t>
                      </a:r>
                    </a:p>
                  </p:txBody>
                </p:sp>
              </p:grpSp>
            </p:grpSp>
          </p:grpSp>
          <p:graphicFrame>
            <p:nvGraphicFramePr>
              <p:cNvPr id="542767" name="对象 542766"/>
              <p:cNvGraphicFramePr/>
              <p:nvPr/>
            </p:nvGraphicFramePr>
            <p:xfrm>
              <a:off x="775" y="2971"/>
              <a:ext cx="232" cy="2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20" r:id="rId10" imgW="177800" imgH="227965" progId="Equation.DSMT4">
                      <p:embed/>
                    </p:oleObj>
                  </mc:Choice>
                  <mc:Fallback>
                    <p:oleObj r:id="rId10" imgW="177800" imgH="227965" progId="Equation.DSMT4">
                      <p:embed/>
                      <p:pic>
                        <p:nvPicPr>
                          <p:cNvPr id="0" name="图片 3229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775" y="2971"/>
                            <a:ext cx="232" cy="29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42785" name="组合 542784"/>
            <p:cNvGrpSpPr/>
            <p:nvPr/>
          </p:nvGrpSpPr>
          <p:grpSpPr>
            <a:xfrm>
              <a:off x="2733" y="2855"/>
              <a:ext cx="1312" cy="544"/>
              <a:chOff x="2195" y="2728"/>
              <a:chExt cx="1312" cy="544"/>
            </a:xfrm>
          </p:grpSpPr>
          <p:sp>
            <p:nvSpPr>
              <p:cNvPr id="542773" name="直接连接符 542772"/>
              <p:cNvSpPr/>
              <p:nvPr/>
            </p:nvSpPr>
            <p:spPr>
              <a:xfrm>
                <a:off x="2483" y="2728"/>
                <a:ext cx="0" cy="52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542784" name="组合 542783"/>
              <p:cNvGrpSpPr/>
              <p:nvPr/>
            </p:nvGrpSpPr>
            <p:grpSpPr>
              <a:xfrm>
                <a:off x="2195" y="2742"/>
                <a:ext cx="1312" cy="530"/>
                <a:chOff x="2195" y="3102"/>
                <a:chExt cx="1312" cy="530"/>
              </a:xfrm>
            </p:grpSpPr>
            <p:graphicFrame>
              <p:nvGraphicFramePr>
                <p:cNvPr id="542775" name="对象 542774"/>
                <p:cNvGraphicFramePr/>
                <p:nvPr/>
              </p:nvGraphicFramePr>
              <p:xfrm>
                <a:off x="2247" y="3314"/>
                <a:ext cx="251" cy="31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621" r:id="rId12" imgW="190500" imgH="241300" progId="Equation.DSMT4">
                        <p:embed/>
                      </p:oleObj>
                    </mc:Choice>
                    <mc:Fallback>
                      <p:oleObj r:id="rId12" imgW="190500" imgH="241300" progId="Equation.DSMT4">
                        <p:embed/>
                        <p:pic>
                          <p:nvPicPr>
                            <p:cNvPr id="0" name="图片 3227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247" y="3314"/>
                              <a:ext cx="251" cy="31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542783" name="组合 542782"/>
                <p:cNvGrpSpPr/>
                <p:nvPr/>
              </p:nvGrpSpPr>
              <p:grpSpPr>
                <a:xfrm>
                  <a:off x="2195" y="3102"/>
                  <a:ext cx="1312" cy="493"/>
                  <a:chOff x="2195" y="3102"/>
                  <a:chExt cx="1312" cy="493"/>
                </a:xfrm>
              </p:grpSpPr>
              <p:sp>
                <p:nvSpPr>
                  <p:cNvPr id="542772" name="直接连接符 542771"/>
                  <p:cNvSpPr/>
                  <p:nvPr/>
                </p:nvSpPr>
                <p:spPr>
                  <a:xfrm>
                    <a:off x="2195" y="3367"/>
                    <a:ext cx="1311" cy="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grpSp>
                <p:nvGrpSpPr>
                  <p:cNvPr id="542782" name="组合 542781"/>
                  <p:cNvGrpSpPr/>
                  <p:nvPr/>
                </p:nvGrpSpPr>
                <p:grpSpPr>
                  <a:xfrm>
                    <a:off x="2247" y="3102"/>
                    <a:ext cx="1260" cy="493"/>
                    <a:chOff x="2247" y="3102"/>
                    <a:chExt cx="1260" cy="493"/>
                  </a:xfrm>
                </p:grpSpPr>
                <p:sp>
                  <p:nvSpPr>
                    <p:cNvPr id="542774" name="文本框 542773"/>
                    <p:cNvSpPr txBox="1"/>
                    <p:nvPr/>
                  </p:nvSpPr>
                  <p:spPr>
                    <a:xfrm>
                      <a:off x="2247" y="3112"/>
                      <a:ext cx="194" cy="25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lIns="90000" tIns="46800" rIns="90000" bIns="46800" anchor="t">
                      <a:spAutoFit/>
                    </a:bodyPr>
                    <a:lstStyle/>
                    <a:p>
                      <a:pPr marL="228600" indent="-228600">
                        <a:buClr>
                          <a:schemeClr val="tx1"/>
                        </a:buClr>
                        <a:buSzPct val="80000"/>
                      </a:pPr>
                      <a:r>
                        <a:rPr lang="en-US" altLang="zh-CN" sz="2000">
                          <a:latin typeface="宋体" panose="02010600030101010101" pitchFamily="2" charset="-122"/>
                        </a:rPr>
                        <a:t>Y</a:t>
                      </a:r>
                    </a:p>
                  </p:txBody>
                </p:sp>
                <p:sp>
                  <p:nvSpPr>
                    <p:cNvPr id="542776" name="文本框 542775"/>
                    <p:cNvSpPr txBox="1"/>
                    <p:nvPr/>
                  </p:nvSpPr>
                  <p:spPr>
                    <a:xfrm>
                      <a:off x="2819" y="3345"/>
                      <a:ext cx="360" cy="25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lIns="90000" tIns="46800" rIns="90000" bIns="46800">
                      <a:spAutoFit/>
                    </a:bodyPr>
                    <a:lstStyle/>
                    <a:p>
                      <a:pPr marL="228600" indent="-228600">
                        <a:buClr>
                          <a:schemeClr val="tx1"/>
                        </a:buClr>
                        <a:buSzPct val="80000"/>
                      </a:pPr>
                      <a:r>
                        <a:rPr lang="en-US" altLang="zh-CN" sz="2000">
                          <a:latin typeface="宋体" panose="02010600030101010101" pitchFamily="2" charset="-122"/>
                        </a:rPr>
                        <a:t>0.3</a:t>
                      </a:r>
                    </a:p>
                  </p:txBody>
                </p:sp>
                <p:sp>
                  <p:nvSpPr>
                    <p:cNvPr id="542777" name="文本框 542776"/>
                    <p:cNvSpPr txBox="1"/>
                    <p:nvPr/>
                  </p:nvSpPr>
                  <p:spPr>
                    <a:xfrm>
                      <a:off x="3153" y="3333"/>
                      <a:ext cx="354" cy="25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lIns="90000" tIns="46800" rIns="90000" bIns="46800" anchor="t">
                      <a:spAutoFit/>
                    </a:bodyPr>
                    <a:lstStyle/>
                    <a:p>
                      <a:pPr marL="228600" indent="-228600">
                        <a:buClr>
                          <a:schemeClr val="tx1"/>
                        </a:buClr>
                        <a:buSzPct val="80000"/>
                      </a:pPr>
                      <a:r>
                        <a:rPr lang="en-US" altLang="zh-CN" sz="2000">
                          <a:latin typeface="宋体" panose="02010600030101010101" pitchFamily="2" charset="-122"/>
                        </a:rPr>
                        <a:t>0.5</a:t>
                      </a:r>
                    </a:p>
                  </p:txBody>
                </p:sp>
                <p:sp>
                  <p:nvSpPr>
                    <p:cNvPr id="542778" name="文本框 542777"/>
                    <p:cNvSpPr txBox="1"/>
                    <p:nvPr/>
                  </p:nvSpPr>
                  <p:spPr>
                    <a:xfrm>
                      <a:off x="2526" y="3102"/>
                      <a:ext cx="274" cy="25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lIns="90000" tIns="46800" rIns="90000" bIns="46800" anchor="t">
                      <a:spAutoFit/>
                    </a:bodyPr>
                    <a:lstStyle/>
                    <a:p>
                      <a:pPr marL="228600" indent="-228600">
                        <a:buClr>
                          <a:schemeClr val="tx1"/>
                        </a:buClr>
                        <a:buSzPct val="80000"/>
                      </a:pPr>
                      <a:r>
                        <a:rPr lang="en-US" altLang="zh-CN" sz="2000">
                          <a:latin typeface="宋体" panose="02010600030101010101" pitchFamily="2" charset="-122"/>
                        </a:rPr>
                        <a:t>-1</a:t>
                      </a:r>
                    </a:p>
                  </p:txBody>
                </p:sp>
                <p:sp>
                  <p:nvSpPr>
                    <p:cNvPr id="542779" name="文本框 542778"/>
                    <p:cNvSpPr txBox="1"/>
                    <p:nvPr/>
                  </p:nvSpPr>
                  <p:spPr>
                    <a:xfrm>
                      <a:off x="3208" y="3110"/>
                      <a:ext cx="194" cy="25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lIns="90000" tIns="46800" rIns="90000" bIns="46800" anchor="t">
                      <a:spAutoFit/>
                    </a:bodyPr>
                    <a:lstStyle/>
                    <a:p>
                      <a:pPr marL="228600" indent="-228600">
                        <a:buClr>
                          <a:schemeClr val="tx1"/>
                        </a:buClr>
                        <a:buSzPct val="80000"/>
                      </a:pPr>
                      <a:r>
                        <a:rPr lang="en-US" altLang="zh-CN" sz="2000">
                          <a:latin typeface="宋体" panose="02010600030101010101" pitchFamily="2" charset="-122"/>
                        </a:rPr>
                        <a:t>1</a:t>
                      </a:r>
                    </a:p>
                  </p:txBody>
                </p:sp>
                <p:sp>
                  <p:nvSpPr>
                    <p:cNvPr id="542780" name="文本框 542779"/>
                    <p:cNvSpPr txBox="1"/>
                    <p:nvPr/>
                  </p:nvSpPr>
                  <p:spPr>
                    <a:xfrm>
                      <a:off x="2880" y="3110"/>
                      <a:ext cx="194" cy="25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lIns="90000" tIns="46800" rIns="90000" bIns="46800" anchor="t">
                      <a:spAutoFit/>
                    </a:bodyPr>
                    <a:lstStyle/>
                    <a:p>
                      <a:pPr marL="228600" indent="-228600">
                        <a:buClr>
                          <a:schemeClr val="tx1"/>
                        </a:buClr>
                        <a:buSzPct val="80000"/>
                      </a:pPr>
                      <a:r>
                        <a:rPr lang="en-US" altLang="zh-CN" sz="2000">
                          <a:latin typeface="宋体" panose="02010600030101010101" pitchFamily="2" charset="-122"/>
                        </a:rPr>
                        <a:t>0</a:t>
                      </a:r>
                    </a:p>
                  </p:txBody>
                </p:sp>
                <p:sp>
                  <p:nvSpPr>
                    <p:cNvPr id="542781" name="文本框 542780"/>
                    <p:cNvSpPr txBox="1"/>
                    <p:nvPr/>
                  </p:nvSpPr>
                  <p:spPr>
                    <a:xfrm>
                      <a:off x="2511" y="3336"/>
                      <a:ext cx="354" cy="25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lIns="90000" tIns="46800" rIns="90000" bIns="46800" anchor="t">
                      <a:spAutoFit/>
                    </a:bodyPr>
                    <a:lstStyle/>
                    <a:p>
                      <a:pPr marL="228600" indent="-228600">
                        <a:buClr>
                          <a:schemeClr val="tx1"/>
                        </a:buClr>
                        <a:buSzPct val="80000"/>
                      </a:pPr>
                      <a:r>
                        <a:rPr lang="en-US" altLang="zh-CN" sz="2000">
                          <a:latin typeface="宋体" panose="02010600030101010101" pitchFamily="2" charset="-122"/>
                        </a:rPr>
                        <a:t>0.2</a:t>
                      </a:r>
                    </a:p>
                  </p:txBody>
                </p:sp>
              </p:grpSp>
            </p:grpSp>
          </p:grpSp>
        </p:grpSp>
      </p:grpSp>
      <p:graphicFrame>
        <p:nvGraphicFramePr>
          <p:cNvPr id="542786" name="对象 542785"/>
          <p:cNvGraphicFramePr/>
          <p:nvPr/>
        </p:nvGraphicFramePr>
        <p:xfrm>
          <a:off x="2630488" y="5590223"/>
          <a:ext cx="317658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2" r:id="rId14" imgW="1802765" imgH="330200" progId="Equation.DSMT4">
                  <p:embed/>
                </p:oleObj>
              </mc:Choice>
              <mc:Fallback>
                <p:oleObj r:id="rId14" imgW="1802765" imgH="330200" progId="Equation.DSMT4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630488" y="5590223"/>
                        <a:ext cx="3176587" cy="58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8" name="对象 542787"/>
          <p:cNvGraphicFramePr/>
          <p:nvPr/>
        </p:nvGraphicFramePr>
        <p:xfrm>
          <a:off x="6456363" y="4136073"/>
          <a:ext cx="1674812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3" r:id="rId16" imgW="901065" imgH="330200" progId="Equation.DSMT4">
                  <p:embed/>
                </p:oleObj>
              </mc:Choice>
              <mc:Fallback>
                <p:oleObj r:id="rId16" imgW="901065" imgH="330200" progId="Equation.DSMT4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456363" y="4136073"/>
                        <a:ext cx="1674812" cy="569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9" name="对象 542788"/>
          <p:cNvGraphicFramePr/>
          <p:nvPr/>
        </p:nvGraphicFramePr>
        <p:xfrm>
          <a:off x="8104188" y="4247198"/>
          <a:ext cx="195897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4" r:id="rId18" imgW="1052195" imgH="177800" progId="Equation.DSMT4">
                  <p:embed/>
                </p:oleObj>
              </mc:Choice>
              <mc:Fallback>
                <p:oleObj r:id="rId18" imgW="1052195" imgH="177800" progId="Equation.DSMT4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104188" y="4247198"/>
                        <a:ext cx="1958975" cy="306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0" name="文本框 542789"/>
          <p:cNvSpPr txBox="1"/>
          <p:nvPr/>
        </p:nvSpPr>
        <p:spPr>
          <a:xfrm>
            <a:off x="2492375" y="4804410"/>
            <a:ext cx="6381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 marL="228600" indent="-228600">
              <a:buClr>
                <a:schemeClr val="tx1"/>
              </a:buClr>
              <a:buSzPct val="80000"/>
            </a:pPr>
            <a:r>
              <a:rPr lang="en-US" altLang="zh-CN">
                <a:latin typeface="宋体" panose="02010600030101010101" pitchFamily="2" charset="-122"/>
              </a:rPr>
              <a:t>(2)</a:t>
            </a:r>
          </a:p>
        </p:txBody>
      </p:sp>
      <p:sp>
        <p:nvSpPr>
          <p:cNvPr id="542791" name="矩形 542790"/>
          <p:cNvSpPr/>
          <p:nvPr/>
        </p:nvSpPr>
        <p:spPr>
          <a:xfrm>
            <a:off x="2011363" y="3307398"/>
            <a:ext cx="8228012" cy="8794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atinLnBrk="1">
              <a:buClr>
                <a:schemeClr val="bg1"/>
              </a:buClr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解：</a:t>
            </a:r>
          </a:p>
          <a:p>
            <a:pPr latinLnBrk="1">
              <a:buClr>
                <a:schemeClr val="bg1"/>
              </a:buClr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    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(1)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由分布律性质知 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a+b+0.6=1 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即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a+b=0.4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4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4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90" grpId="0"/>
      <p:bldP spid="54279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77925" y="948055"/>
            <a:ext cx="10330815" cy="546417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/>
              <a:t>条件分布</a:t>
            </a:r>
          </a:p>
        </p:txBody>
      </p:sp>
      <p:graphicFrame>
        <p:nvGraphicFramePr>
          <p:cNvPr id="2191362" name="对象 2191361"/>
          <p:cNvGraphicFramePr/>
          <p:nvPr/>
        </p:nvGraphicFramePr>
        <p:xfrm>
          <a:off x="5281930" y="4824730"/>
          <a:ext cx="277336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6" r:id="rId3" imgW="1244600" imgH="279400" progId="Equation.3">
                  <p:embed/>
                </p:oleObj>
              </mc:Choice>
              <mc:Fallback>
                <p:oleObj r:id="rId3" imgW="1244600" imgH="279400" progId="Equation.3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81930" y="4824730"/>
                        <a:ext cx="2773363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363" name="文本框 2191362"/>
          <p:cNvSpPr txBox="1"/>
          <p:nvPr/>
        </p:nvSpPr>
        <p:spPr>
          <a:xfrm>
            <a:off x="2473643" y="3168968"/>
            <a:ext cx="41036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当（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）为离散型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91364" name="文本框 2191363"/>
          <p:cNvSpPr txBox="1"/>
          <p:nvPr/>
        </p:nvSpPr>
        <p:spPr>
          <a:xfrm>
            <a:off x="2329180" y="1008380"/>
            <a:ext cx="5689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>
                <a:schemeClr val="bg1"/>
              </a:buClr>
            </a:pP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三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.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二维随机变量的条件分布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91365" name="文本框 2191364"/>
          <p:cNvSpPr txBox="1"/>
          <p:nvPr/>
        </p:nvSpPr>
        <p:spPr>
          <a:xfrm>
            <a:off x="2329180" y="1729105"/>
            <a:ext cx="8064500" cy="946150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定义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(X,Y)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中，当一个随机变量取固定值的条件下，另一个随机变量的分布，此分布为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条件分布</a:t>
            </a:r>
          </a:p>
        </p:txBody>
      </p:sp>
      <p:grpSp>
        <p:nvGrpSpPr>
          <p:cNvPr id="2191366" name="组合 2191365"/>
          <p:cNvGrpSpPr/>
          <p:nvPr/>
        </p:nvGrpSpPr>
        <p:grpSpPr>
          <a:xfrm>
            <a:off x="2832418" y="3961130"/>
            <a:ext cx="5689600" cy="563563"/>
            <a:chOff x="793" y="2160"/>
            <a:chExt cx="3584" cy="355"/>
          </a:xfrm>
        </p:grpSpPr>
        <p:sp>
          <p:nvSpPr>
            <p:cNvPr id="2191367" name="文本框 2191366"/>
            <p:cNvSpPr txBox="1"/>
            <p:nvPr/>
          </p:nvSpPr>
          <p:spPr>
            <a:xfrm>
              <a:off x="793" y="2160"/>
              <a:ext cx="3584" cy="327"/>
            </a:xfrm>
            <a:prstGeom prst="rect">
              <a:avLst/>
            </a:prstGeom>
            <a:noFill/>
            <a:ln w="571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在               条件下，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的条件分布</a:t>
              </a:r>
            </a:p>
          </p:txBody>
        </p:sp>
        <p:graphicFrame>
          <p:nvGraphicFramePr>
            <p:cNvPr id="2191368" name="对象 2191367"/>
            <p:cNvGraphicFramePr/>
            <p:nvPr/>
          </p:nvGraphicFramePr>
          <p:xfrm>
            <a:off x="1156" y="2160"/>
            <a:ext cx="635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7" r:id="rId5" imgW="431800" imgH="241300" progId="Equation.3">
                    <p:embed/>
                  </p:oleObj>
                </mc:Choice>
                <mc:Fallback>
                  <p:oleObj r:id="rId5" imgW="431800" imgH="241300" progId="Equation.3">
                    <p:embed/>
                    <p:pic>
                      <p:nvPicPr>
                        <p:cNvPr id="0" name="图片 325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56" y="2160"/>
                          <a:ext cx="635" cy="3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91369" name="对象 2191368"/>
          <p:cNvGraphicFramePr/>
          <p:nvPr/>
        </p:nvGraphicFramePr>
        <p:xfrm>
          <a:off x="3295968" y="4702493"/>
          <a:ext cx="20256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8" r:id="rId7" imgW="749300" imgH="279400" progId="Equation.3">
                  <p:embed/>
                </p:oleObj>
              </mc:Choice>
              <mc:Fallback>
                <p:oleObj r:id="rId7" imgW="749300" imgH="279400" progId="Equation.3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95968" y="4702493"/>
                        <a:ext cx="2025650" cy="755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370" name="直接连接符 2191369"/>
          <p:cNvSpPr/>
          <p:nvPr/>
        </p:nvSpPr>
        <p:spPr>
          <a:xfrm>
            <a:off x="5066030" y="5256530"/>
            <a:ext cx="647700" cy="360363"/>
          </a:xfrm>
          <a:prstGeom prst="line">
            <a:avLst/>
          </a:prstGeom>
          <a:ln w="28575" cap="flat" cmpd="sng">
            <a:solidFill>
              <a:srgbClr val="E90B0B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91371" name="文本框 2191370"/>
          <p:cNvSpPr txBox="1"/>
          <p:nvPr/>
        </p:nvSpPr>
        <p:spPr>
          <a:xfrm>
            <a:off x="5640705" y="5616893"/>
            <a:ext cx="1296988" cy="519112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rgbClr val="E90B0B"/>
                </a:solidFill>
                <a:latin typeface="Times New Roman" panose="02020603050405020304" pitchFamily="18" charset="0"/>
              </a:rPr>
              <a:t>固定值</a:t>
            </a:r>
          </a:p>
        </p:txBody>
      </p:sp>
      <p:sp>
        <p:nvSpPr>
          <p:cNvPr id="2191372" name="直接连接符 2191371"/>
          <p:cNvSpPr/>
          <p:nvPr/>
        </p:nvSpPr>
        <p:spPr>
          <a:xfrm flipH="1">
            <a:off x="3984943" y="5256530"/>
            <a:ext cx="360362" cy="504825"/>
          </a:xfrm>
          <a:prstGeom prst="line">
            <a:avLst/>
          </a:prstGeom>
          <a:ln w="28575" cap="flat" cmpd="sng">
            <a:solidFill>
              <a:srgbClr val="E90B0B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91373" name="文本框 2191372"/>
          <p:cNvSpPr txBox="1"/>
          <p:nvPr/>
        </p:nvSpPr>
        <p:spPr>
          <a:xfrm>
            <a:off x="3265805" y="5761355"/>
            <a:ext cx="1727200" cy="519113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rgbClr val="E90B0B"/>
                </a:solidFill>
                <a:latin typeface="Times New Roman" panose="02020603050405020304" pitchFamily="18" charset="0"/>
              </a:rPr>
              <a:t>自变量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9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9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9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9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219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19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19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191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19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63" grpId="0"/>
      <p:bldP spid="2191365" grpId="0"/>
      <p:bldP spid="219137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条件分布</a:t>
            </a:r>
          </a:p>
        </p:txBody>
      </p:sp>
      <p:graphicFrame>
        <p:nvGraphicFramePr>
          <p:cNvPr id="2192386" name="对象 2192385"/>
          <p:cNvGraphicFramePr/>
          <p:nvPr/>
        </p:nvGraphicFramePr>
        <p:xfrm>
          <a:off x="2625725" y="1758950"/>
          <a:ext cx="462597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2" r:id="rId3" imgW="2032000" imgH="469900" progId="Equation.3">
                  <p:embed/>
                </p:oleObj>
              </mc:Choice>
              <mc:Fallback>
                <p:oleObj r:id="rId3" imgW="2032000" imgH="469900" progId="Equation.3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5725" y="1758950"/>
                        <a:ext cx="4625975" cy="1069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2387" name="文本框 2192386"/>
          <p:cNvSpPr txBox="1"/>
          <p:nvPr/>
        </p:nvSpPr>
        <p:spPr>
          <a:xfrm>
            <a:off x="2409825" y="3630613"/>
            <a:ext cx="1655763" cy="519112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同理</a:t>
            </a:r>
          </a:p>
        </p:txBody>
      </p:sp>
      <p:graphicFrame>
        <p:nvGraphicFramePr>
          <p:cNvPr id="2192388" name="对象 2192387"/>
          <p:cNvGraphicFramePr/>
          <p:nvPr/>
        </p:nvGraphicFramePr>
        <p:xfrm>
          <a:off x="3017838" y="4318000"/>
          <a:ext cx="20256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3" r:id="rId5" imgW="748030" imgH="266065" progId="Equation.3">
                  <p:embed/>
                </p:oleObj>
              </mc:Choice>
              <mc:Fallback>
                <p:oleObj r:id="rId5" imgW="748030" imgH="266065" progId="Equation.3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17838" y="4318000"/>
                        <a:ext cx="2025650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2389" name="对象 2192388"/>
          <p:cNvGraphicFramePr/>
          <p:nvPr/>
        </p:nvGraphicFramePr>
        <p:xfrm>
          <a:off x="5146675" y="4206875"/>
          <a:ext cx="1871663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4" r:id="rId7" imgW="736600" imgH="457200" progId="Equation.3">
                  <p:embed/>
                </p:oleObj>
              </mc:Choice>
              <mc:Fallback>
                <p:oleObj r:id="rId7" imgW="736600" imgH="457200" progId="Equation.3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46675" y="4206875"/>
                        <a:ext cx="1871663" cy="1162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2390" name="对象 2192389"/>
          <p:cNvGraphicFramePr/>
          <p:nvPr/>
        </p:nvGraphicFramePr>
        <p:xfrm>
          <a:off x="7523163" y="2119313"/>
          <a:ext cx="16065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5" r:id="rId9" imgW="622300" imgH="190500" progId="Equation.3">
                  <p:embed/>
                </p:oleObj>
              </mc:Choice>
              <mc:Fallback>
                <p:oleObj r:id="rId9" imgW="622300" imgH="190500" progId="Equation.3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23163" y="2119313"/>
                        <a:ext cx="1606550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2391" name="对象 2192390"/>
          <p:cNvGraphicFramePr/>
          <p:nvPr/>
        </p:nvGraphicFramePr>
        <p:xfrm>
          <a:off x="7378700" y="4494213"/>
          <a:ext cx="16716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6" r:id="rId11" imgW="647065" imgH="203200" progId="Equation.3">
                  <p:embed/>
                </p:oleObj>
              </mc:Choice>
              <mc:Fallback>
                <p:oleObj r:id="rId11" imgW="647065" imgH="203200" progId="Equation.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78700" y="4494213"/>
                        <a:ext cx="1671638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2392" name="直接连接符 2192391"/>
          <p:cNvSpPr/>
          <p:nvPr/>
        </p:nvSpPr>
        <p:spPr>
          <a:xfrm>
            <a:off x="6442075" y="2767013"/>
            <a:ext cx="647700" cy="360362"/>
          </a:xfrm>
          <a:prstGeom prst="line">
            <a:avLst/>
          </a:prstGeom>
          <a:ln w="28575" cap="flat" cmpd="sng">
            <a:solidFill>
              <a:srgbClr val="E90B0B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92393" name="文本框 2192392"/>
          <p:cNvSpPr txBox="1"/>
          <p:nvPr/>
        </p:nvSpPr>
        <p:spPr>
          <a:xfrm>
            <a:off x="7018338" y="2982913"/>
            <a:ext cx="1296987" cy="519112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rgbClr val="E90B0B"/>
                </a:solidFill>
                <a:latin typeface="Times New Roman" panose="02020603050405020304" pitchFamily="18" charset="0"/>
              </a:rPr>
              <a:t>总和</a:t>
            </a:r>
          </a:p>
        </p:txBody>
      </p:sp>
      <p:sp>
        <p:nvSpPr>
          <p:cNvPr id="2192394" name="直接连接符 2192393"/>
          <p:cNvSpPr/>
          <p:nvPr/>
        </p:nvSpPr>
        <p:spPr>
          <a:xfrm flipV="1">
            <a:off x="6657975" y="1614488"/>
            <a:ext cx="865188" cy="215900"/>
          </a:xfrm>
          <a:prstGeom prst="line">
            <a:avLst/>
          </a:prstGeom>
          <a:ln w="28575" cap="flat" cmpd="sng">
            <a:solidFill>
              <a:srgbClr val="E90B0B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92395" name="文本框 2192394"/>
          <p:cNvSpPr txBox="1"/>
          <p:nvPr/>
        </p:nvSpPr>
        <p:spPr>
          <a:xfrm>
            <a:off x="7523163" y="1398588"/>
            <a:ext cx="1081087" cy="519112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rgbClr val="E90B0B"/>
                </a:solidFill>
                <a:latin typeface="Times New Roman" panose="02020603050405020304" pitchFamily="18" charset="0"/>
              </a:rPr>
              <a:t>分量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9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9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219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9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219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19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19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19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19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19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2393" grpId="0"/>
      <p:bldP spid="219239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956310"/>
            <a:ext cx="10330815" cy="546481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条件分布</a:t>
            </a:r>
          </a:p>
        </p:txBody>
      </p:sp>
      <p:grpSp>
        <p:nvGrpSpPr>
          <p:cNvPr id="2193410" name="组合 2193409"/>
          <p:cNvGrpSpPr/>
          <p:nvPr/>
        </p:nvGrpSpPr>
        <p:grpSpPr>
          <a:xfrm>
            <a:off x="1887855" y="2179955"/>
            <a:ext cx="7740015" cy="4351020"/>
            <a:chOff x="249" y="663"/>
            <a:chExt cx="5216" cy="3130"/>
          </a:xfrm>
        </p:grpSpPr>
        <p:sp>
          <p:nvSpPr>
            <p:cNvPr id="2193411" name="矩形 2193410"/>
            <p:cNvSpPr/>
            <p:nvPr/>
          </p:nvSpPr>
          <p:spPr>
            <a:xfrm>
              <a:off x="3833" y="2205"/>
              <a:ext cx="868" cy="73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400" b="1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000" b="1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buNone/>
              </a:pPr>
              <a:r>
                <a:rPr lang="en-US" altLang="zh-CN" sz="3200" b="0"/>
                <a:t>1/16</a:t>
              </a:r>
            </a:p>
            <a:p>
              <a:pPr marL="0" lvl="0" indent="0" algn="ctr">
                <a:buNone/>
              </a:pPr>
              <a:endParaRPr lang="en-US" altLang="zh-CN" sz="3200" b="0" dirty="0"/>
            </a:p>
          </p:txBody>
        </p:sp>
        <p:sp>
          <p:nvSpPr>
            <p:cNvPr id="2193412" name="矩形 2193411"/>
            <p:cNvSpPr/>
            <p:nvPr/>
          </p:nvSpPr>
          <p:spPr>
            <a:xfrm>
              <a:off x="3152" y="2205"/>
              <a:ext cx="757" cy="73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400" b="1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000" b="1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buNone/>
              </a:pPr>
              <a:r>
                <a:rPr lang="en-US" altLang="zh-CN" sz="3200" b="0"/>
                <a:t>1/12</a:t>
              </a:r>
            </a:p>
          </p:txBody>
        </p:sp>
        <p:sp>
          <p:nvSpPr>
            <p:cNvPr id="2193413" name="矩形 2193412"/>
            <p:cNvSpPr/>
            <p:nvPr/>
          </p:nvSpPr>
          <p:spPr>
            <a:xfrm>
              <a:off x="2336" y="2205"/>
              <a:ext cx="780" cy="73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400" b="1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000" b="1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buNone/>
              </a:pPr>
              <a:r>
                <a:rPr lang="en-US" altLang="zh-CN" sz="3200" b="0"/>
                <a:t>0</a:t>
              </a:r>
            </a:p>
          </p:txBody>
        </p:sp>
        <p:sp>
          <p:nvSpPr>
            <p:cNvPr id="2193414" name="矩形 2193413"/>
            <p:cNvSpPr/>
            <p:nvPr/>
          </p:nvSpPr>
          <p:spPr>
            <a:xfrm>
              <a:off x="1655" y="2205"/>
              <a:ext cx="929" cy="73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400" b="1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000" b="1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buNone/>
              </a:pPr>
              <a:r>
                <a:rPr lang="en-US" altLang="zh-CN" sz="3200" b="0"/>
                <a:t>0</a:t>
              </a:r>
            </a:p>
          </p:txBody>
        </p:sp>
        <p:sp>
          <p:nvSpPr>
            <p:cNvPr id="2193415" name="矩形 2193414"/>
            <p:cNvSpPr/>
            <p:nvPr/>
          </p:nvSpPr>
          <p:spPr>
            <a:xfrm>
              <a:off x="703" y="2160"/>
              <a:ext cx="930" cy="73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400" b="1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000" b="1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buNone/>
              </a:pPr>
              <a:r>
                <a:rPr lang="en-US" altLang="zh-CN" sz="3200" b="0"/>
                <a:t>3</a:t>
              </a:r>
            </a:p>
          </p:txBody>
        </p:sp>
        <p:sp>
          <p:nvSpPr>
            <p:cNvPr id="2193416" name="矩形 2193415"/>
            <p:cNvSpPr/>
            <p:nvPr/>
          </p:nvSpPr>
          <p:spPr>
            <a:xfrm>
              <a:off x="3923" y="2750"/>
              <a:ext cx="681" cy="74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400" b="1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000" b="1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buNone/>
              </a:pPr>
              <a:r>
                <a:rPr lang="en-US" altLang="zh-CN" sz="3200" b="0" dirty="0" smtClean="0"/>
                <a:t>1/16</a:t>
              </a:r>
              <a:endParaRPr lang="en-US" altLang="zh-CN" sz="3200" b="0" dirty="0"/>
            </a:p>
            <a:p>
              <a:pPr marL="0" lvl="0" indent="0" algn="ctr">
                <a:buNone/>
              </a:pPr>
              <a:endParaRPr lang="en-US" altLang="zh-CN" sz="3200" b="0" dirty="0"/>
            </a:p>
          </p:txBody>
        </p:sp>
        <p:sp>
          <p:nvSpPr>
            <p:cNvPr id="2193417" name="矩形 2193416"/>
            <p:cNvSpPr/>
            <p:nvPr/>
          </p:nvSpPr>
          <p:spPr>
            <a:xfrm>
              <a:off x="3061" y="2795"/>
              <a:ext cx="763" cy="74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400" b="1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000" b="1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buNone/>
              </a:pPr>
              <a:r>
                <a:rPr lang="en-US" altLang="zh-CN" sz="3200" b="0"/>
                <a:t>0</a:t>
              </a:r>
            </a:p>
          </p:txBody>
        </p:sp>
        <p:sp>
          <p:nvSpPr>
            <p:cNvPr id="2193418" name="矩形 2193417"/>
            <p:cNvSpPr/>
            <p:nvPr/>
          </p:nvSpPr>
          <p:spPr>
            <a:xfrm>
              <a:off x="2336" y="2750"/>
              <a:ext cx="780" cy="74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400" b="1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000" b="1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buNone/>
              </a:pPr>
              <a:r>
                <a:rPr lang="en-US" altLang="zh-CN" sz="3200" b="0"/>
                <a:t>0</a:t>
              </a:r>
            </a:p>
          </p:txBody>
        </p:sp>
        <p:sp>
          <p:nvSpPr>
            <p:cNvPr id="2193419" name="矩形 2193418"/>
            <p:cNvSpPr/>
            <p:nvPr/>
          </p:nvSpPr>
          <p:spPr>
            <a:xfrm>
              <a:off x="1655" y="2704"/>
              <a:ext cx="929" cy="74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400" b="1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000" b="1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buNone/>
              </a:pPr>
              <a:r>
                <a:rPr lang="en-US" altLang="zh-CN" sz="3200" b="0"/>
                <a:t>0</a:t>
              </a:r>
            </a:p>
          </p:txBody>
        </p:sp>
        <p:sp>
          <p:nvSpPr>
            <p:cNvPr id="2193420" name="矩形 2193419"/>
            <p:cNvSpPr/>
            <p:nvPr/>
          </p:nvSpPr>
          <p:spPr>
            <a:xfrm>
              <a:off x="703" y="2795"/>
              <a:ext cx="930" cy="74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400" b="1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000" b="1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buNone/>
              </a:pPr>
              <a:r>
                <a:rPr lang="en-US" altLang="zh-CN" sz="3200" b="0"/>
                <a:t>4</a:t>
              </a:r>
            </a:p>
          </p:txBody>
        </p:sp>
        <p:sp>
          <p:nvSpPr>
            <p:cNvPr id="2193421" name="矩形 2193420"/>
            <p:cNvSpPr/>
            <p:nvPr/>
          </p:nvSpPr>
          <p:spPr>
            <a:xfrm>
              <a:off x="3787" y="1706"/>
              <a:ext cx="868" cy="73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400" b="1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000" b="1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buNone/>
              </a:pPr>
              <a:r>
                <a:rPr lang="en-US" altLang="zh-CN" sz="3200" b="0"/>
                <a:t>1/16</a:t>
              </a:r>
            </a:p>
            <a:p>
              <a:pPr marL="0" lvl="0" indent="0" algn="ctr">
                <a:buNone/>
              </a:pPr>
              <a:endParaRPr lang="en-US" altLang="zh-CN" sz="3200" b="0" dirty="0"/>
            </a:p>
          </p:txBody>
        </p:sp>
        <p:sp>
          <p:nvSpPr>
            <p:cNvPr id="2193422" name="矩形 2193421"/>
            <p:cNvSpPr/>
            <p:nvPr/>
          </p:nvSpPr>
          <p:spPr>
            <a:xfrm>
              <a:off x="3152" y="1706"/>
              <a:ext cx="757" cy="73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400" b="1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000" b="1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buNone/>
              </a:pPr>
              <a:r>
                <a:rPr lang="en-US" altLang="zh-CN" sz="3200" b="0"/>
                <a:t>1/12</a:t>
              </a:r>
            </a:p>
          </p:txBody>
        </p:sp>
        <p:sp>
          <p:nvSpPr>
            <p:cNvPr id="2193423" name="矩形 2193422"/>
            <p:cNvSpPr/>
            <p:nvPr/>
          </p:nvSpPr>
          <p:spPr>
            <a:xfrm>
              <a:off x="2336" y="1752"/>
              <a:ext cx="780" cy="73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400" b="1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000" b="1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buNone/>
              </a:pPr>
              <a:r>
                <a:rPr lang="en-US" altLang="zh-CN" sz="3200" b="0"/>
                <a:t>1/8</a:t>
              </a:r>
            </a:p>
          </p:txBody>
        </p:sp>
        <p:sp>
          <p:nvSpPr>
            <p:cNvPr id="2193424" name="矩形 2193423"/>
            <p:cNvSpPr/>
            <p:nvPr/>
          </p:nvSpPr>
          <p:spPr>
            <a:xfrm>
              <a:off x="1655" y="1706"/>
              <a:ext cx="929" cy="73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400" b="1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000" b="1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buNone/>
              </a:pPr>
              <a:r>
                <a:rPr lang="en-US" altLang="zh-CN" sz="3200" b="0"/>
                <a:t>0</a:t>
              </a:r>
            </a:p>
          </p:txBody>
        </p:sp>
        <p:sp>
          <p:nvSpPr>
            <p:cNvPr id="2193425" name="矩形 2193424"/>
            <p:cNvSpPr/>
            <p:nvPr/>
          </p:nvSpPr>
          <p:spPr>
            <a:xfrm>
              <a:off x="703" y="1717"/>
              <a:ext cx="930" cy="73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400" b="1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000" b="1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buNone/>
              </a:pPr>
              <a:r>
                <a:rPr lang="en-US" altLang="zh-CN" sz="3200" b="0"/>
                <a:t>2</a:t>
              </a:r>
            </a:p>
          </p:txBody>
        </p:sp>
        <p:sp>
          <p:nvSpPr>
            <p:cNvPr id="2193426" name="矩形 2193425"/>
            <p:cNvSpPr/>
            <p:nvPr/>
          </p:nvSpPr>
          <p:spPr>
            <a:xfrm>
              <a:off x="3833" y="1162"/>
              <a:ext cx="868" cy="61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400" b="1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000" b="1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buNone/>
              </a:pPr>
              <a:r>
                <a:rPr lang="en-US" altLang="zh-CN" sz="3200" b="0"/>
                <a:t>1/16</a:t>
              </a:r>
            </a:p>
          </p:txBody>
        </p:sp>
        <p:sp>
          <p:nvSpPr>
            <p:cNvPr id="2193427" name="矩形 2193426"/>
            <p:cNvSpPr/>
            <p:nvPr/>
          </p:nvSpPr>
          <p:spPr>
            <a:xfrm>
              <a:off x="3198" y="1117"/>
              <a:ext cx="627" cy="61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400" b="1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000" b="1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buNone/>
              </a:pPr>
              <a:r>
                <a:rPr lang="en-US" altLang="zh-CN" sz="3200" b="0"/>
                <a:t>1/12</a:t>
              </a:r>
            </a:p>
          </p:txBody>
        </p:sp>
        <p:sp>
          <p:nvSpPr>
            <p:cNvPr id="2193428" name="矩形 2193427"/>
            <p:cNvSpPr/>
            <p:nvPr/>
          </p:nvSpPr>
          <p:spPr>
            <a:xfrm>
              <a:off x="2426" y="1117"/>
              <a:ext cx="780" cy="61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400" b="1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000" b="1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buNone/>
              </a:pPr>
              <a:r>
                <a:rPr lang="en-US" altLang="zh-CN" sz="3200" b="0"/>
                <a:t>1/8</a:t>
              </a:r>
            </a:p>
          </p:txBody>
        </p:sp>
        <p:sp>
          <p:nvSpPr>
            <p:cNvPr id="2193429" name="矩形 2193428"/>
            <p:cNvSpPr/>
            <p:nvPr/>
          </p:nvSpPr>
          <p:spPr>
            <a:xfrm>
              <a:off x="1633" y="1105"/>
              <a:ext cx="929" cy="61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400" b="1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000" b="1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buNone/>
              </a:pPr>
              <a:r>
                <a:rPr lang="en-US" altLang="zh-CN" sz="3200" b="0"/>
                <a:t>1/4</a:t>
              </a:r>
            </a:p>
          </p:txBody>
        </p:sp>
        <p:sp>
          <p:nvSpPr>
            <p:cNvPr id="2193430" name="矩形 2193429"/>
            <p:cNvSpPr/>
            <p:nvPr/>
          </p:nvSpPr>
          <p:spPr>
            <a:xfrm>
              <a:off x="703" y="1105"/>
              <a:ext cx="930" cy="61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400" b="1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000" b="1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buNone/>
              </a:pPr>
              <a:r>
                <a:rPr lang="en-US" altLang="zh-CN" sz="3200" b="0"/>
                <a:t>1</a:t>
              </a:r>
            </a:p>
          </p:txBody>
        </p:sp>
        <p:sp>
          <p:nvSpPr>
            <p:cNvPr id="2193431" name="矩形 2193430"/>
            <p:cNvSpPr/>
            <p:nvPr/>
          </p:nvSpPr>
          <p:spPr>
            <a:xfrm>
              <a:off x="3878" y="709"/>
              <a:ext cx="868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400" b="1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000" b="1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buNone/>
              </a:pPr>
              <a:r>
                <a:rPr lang="en-US" altLang="zh-CN" sz="3200" b="0"/>
                <a:t>4</a:t>
              </a:r>
            </a:p>
          </p:txBody>
        </p:sp>
        <p:sp>
          <p:nvSpPr>
            <p:cNvPr id="2193432" name="矩形 2193431"/>
            <p:cNvSpPr/>
            <p:nvPr/>
          </p:nvSpPr>
          <p:spPr>
            <a:xfrm>
              <a:off x="3107" y="709"/>
              <a:ext cx="757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400" b="1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000" b="1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buNone/>
              </a:pPr>
              <a:r>
                <a:rPr lang="en-US" altLang="zh-CN" sz="3200" b="0"/>
                <a:t>3</a:t>
              </a:r>
            </a:p>
          </p:txBody>
        </p:sp>
        <p:sp>
          <p:nvSpPr>
            <p:cNvPr id="2193433" name="矩形 2193432"/>
            <p:cNvSpPr/>
            <p:nvPr/>
          </p:nvSpPr>
          <p:spPr>
            <a:xfrm>
              <a:off x="2426" y="663"/>
              <a:ext cx="780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400" b="1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000" b="1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buNone/>
              </a:pPr>
              <a:r>
                <a:rPr lang="en-US" altLang="zh-CN" sz="3200" b="0"/>
                <a:t>2</a:t>
              </a:r>
            </a:p>
          </p:txBody>
        </p:sp>
        <p:sp>
          <p:nvSpPr>
            <p:cNvPr id="2193434" name="矩形 2193433"/>
            <p:cNvSpPr/>
            <p:nvPr/>
          </p:nvSpPr>
          <p:spPr>
            <a:xfrm>
              <a:off x="1633" y="663"/>
              <a:ext cx="929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400" b="1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000" b="1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buNone/>
              </a:pPr>
              <a:r>
                <a:rPr lang="en-US" altLang="zh-CN" sz="3200" b="0"/>
                <a:t>1</a:t>
              </a:r>
            </a:p>
          </p:txBody>
        </p:sp>
        <p:sp>
          <p:nvSpPr>
            <p:cNvPr id="2193435" name="矩形 2193434"/>
            <p:cNvSpPr/>
            <p:nvPr/>
          </p:nvSpPr>
          <p:spPr>
            <a:xfrm>
              <a:off x="703" y="663"/>
              <a:ext cx="930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1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400" b="1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000" b="1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buNone/>
              </a:pPr>
              <a:endParaRPr sz="3200" b="0" dirty="0"/>
            </a:p>
          </p:txBody>
        </p:sp>
        <p:sp>
          <p:nvSpPr>
            <p:cNvPr id="2193436" name="直接连接符 2193435"/>
            <p:cNvSpPr/>
            <p:nvPr/>
          </p:nvSpPr>
          <p:spPr>
            <a:xfrm>
              <a:off x="703" y="663"/>
              <a:ext cx="426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93437" name="直接连接符 2193436"/>
            <p:cNvSpPr/>
            <p:nvPr/>
          </p:nvSpPr>
          <p:spPr>
            <a:xfrm>
              <a:off x="703" y="1117"/>
              <a:ext cx="426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93438" name="直接连接符 2193437"/>
            <p:cNvSpPr/>
            <p:nvPr/>
          </p:nvSpPr>
          <p:spPr>
            <a:xfrm>
              <a:off x="703" y="1717"/>
              <a:ext cx="426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93439" name="直接连接符 2193438"/>
            <p:cNvSpPr/>
            <p:nvPr/>
          </p:nvSpPr>
          <p:spPr>
            <a:xfrm>
              <a:off x="703" y="2205"/>
              <a:ext cx="426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93440" name="直接连接符 2193439"/>
            <p:cNvSpPr/>
            <p:nvPr/>
          </p:nvSpPr>
          <p:spPr>
            <a:xfrm>
              <a:off x="703" y="3203"/>
              <a:ext cx="426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93441" name="直接连接符 2193440"/>
            <p:cNvSpPr/>
            <p:nvPr/>
          </p:nvSpPr>
          <p:spPr>
            <a:xfrm>
              <a:off x="703" y="663"/>
              <a:ext cx="0" cy="3039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93442" name="直接连接符 2193441"/>
            <p:cNvSpPr/>
            <p:nvPr/>
          </p:nvSpPr>
          <p:spPr>
            <a:xfrm>
              <a:off x="1655" y="663"/>
              <a:ext cx="0" cy="308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93443" name="直接连接符 2193442"/>
            <p:cNvSpPr/>
            <p:nvPr/>
          </p:nvSpPr>
          <p:spPr>
            <a:xfrm>
              <a:off x="2381" y="663"/>
              <a:ext cx="0" cy="308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93444" name="直接连接符 2193443"/>
            <p:cNvSpPr/>
            <p:nvPr/>
          </p:nvSpPr>
          <p:spPr>
            <a:xfrm>
              <a:off x="3152" y="663"/>
              <a:ext cx="0" cy="308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93445" name="直接连接符 2193444"/>
            <p:cNvSpPr/>
            <p:nvPr/>
          </p:nvSpPr>
          <p:spPr>
            <a:xfrm>
              <a:off x="3923" y="663"/>
              <a:ext cx="0" cy="313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93446" name="直接连接符 2193445"/>
            <p:cNvSpPr/>
            <p:nvPr/>
          </p:nvSpPr>
          <p:spPr>
            <a:xfrm>
              <a:off x="4604" y="709"/>
              <a:ext cx="0" cy="3084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93447" name="直接连接符 2193446"/>
            <p:cNvSpPr/>
            <p:nvPr/>
          </p:nvSpPr>
          <p:spPr>
            <a:xfrm>
              <a:off x="748" y="2750"/>
              <a:ext cx="426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93448" name="直接连接符 2193447"/>
            <p:cNvSpPr/>
            <p:nvPr/>
          </p:nvSpPr>
          <p:spPr>
            <a:xfrm>
              <a:off x="703" y="709"/>
              <a:ext cx="952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93449" name="文本框 2193448"/>
            <p:cNvSpPr txBox="1"/>
            <p:nvPr/>
          </p:nvSpPr>
          <p:spPr>
            <a:xfrm>
              <a:off x="1202" y="709"/>
              <a:ext cx="680" cy="3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193450" name="文本框 2193449"/>
            <p:cNvSpPr txBox="1"/>
            <p:nvPr/>
          </p:nvSpPr>
          <p:spPr>
            <a:xfrm>
              <a:off x="249" y="799"/>
              <a:ext cx="862" cy="3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193451" name="文本框 2193450"/>
            <p:cNvSpPr txBox="1"/>
            <p:nvPr/>
          </p:nvSpPr>
          <p:spPr>
            <a:xfrm>
              <a:off x="1791" y="3339"/>
              <a:ext cx="499" cy="375"/>
            </a:xfrm>
            <a:prstGeom prst="rect">
              <a:avLst/>
            </a:prstGeom>
            <a:noFill/>
            <a:ln w="571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1/4</a:t>
              </a:r>
            </a:p>
          </p:txBody>
        </p:sp>
        <p:sp>
          <p:nvSpPr>
            <p:cNvPr id="2193452" name="文本框 2193451"/>
            <p:cNvSpPr txBox="1"/>
            <p:nvPr/>
          </p:nvSpPr>
          <p:spPr>
            <a:xfrm>
              <a:off x="2517" y="3339"/>
              <a:ext cx="499" cy="375"/>
            </a:xfrm>
            <a:prstGeom prst="rect">
              <a:avLst/>
            </a:prstGeom>
            <a:noFill/>
            <a:ln w="571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1/4</a:t>
              </a:r>
            </a:p>
          </p:txBody>
        </p:sp>
        <p:sp>
          <p:nvSpPr>
            <p:cNvPr id="2193453" name="文本框 2193452"/>
            <p:cNvSpPr txBox="1"/>
            <p:nvPr/>
          </p:nvSpPr>
          <p:spPr>
            <a:xfrm>
              <a:off x="3243" y="3339"/>
              <a:ext cx="499" cy="375"/>
            </a:xfrm>
            <a:prstGeom prst="rect">
              <a:avLst/>
            </a:prstGeom>
            <a:noFill/>
            <a:ln w="571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1/4</a:t>
              </a:r>
            </a:p>
          </p:txBody>
        </p:sp>
        <p:sp>
          <p:nvSpPr>
            <p:cNvPr id="2193454" name="文本框 2193453"/>
            <p:cNvSpPr txBox="1"/>
            <p:nvPr/>
          </p:nvSpPr>
          <p:spPr>
            <a:xfrm>
              <a:off x="4014" y="3339"/>
              <a:ext cx="499" cy="375"/>
            </a:xfrm>
            <a:prstGeom prst="rect">
              <a:avLst/>
            </a:prstGeom>
            <a:noFill/>
            <a:ln w="571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1/4</a:t>
              </a:r>
            </a:p>
          </p:txBody>
        </p:sp>
        <p:graphicFrame>
          <p:nvGraphicFramePr>
            <p:cNvPr id="2193455" name="内容占位符 2193454"/>
            <p:cNvGraphicFramePr>
              <a:graphicFrameLocks noGrp="1"/>
            </p:cNvGraphicFramePr>
            <p:nvPr>
              <p:ph sz="half" idx="1"/>
            </p:nvPr>
          </p:nvGraphicFramePr>
          <p:xfrm>
            <a:off x="984" y="3294"/>
            <a:ext cx="527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3" r:id="rId3" imgW="368300" imgH="215900" progId="Equation.3">
                    <p:embed/>
                  </p:oleObj>
                </mc:Choice>
                <mc:Fallback>
                  <p:oleObj r:id="rId3" imgW="368300" imgH="215900" progId="Equation.3">
                    <p:embed/>
                    <p:pic>
                      <p:nvPicPr>
                        <p:cNvPr id="0" name="图片 326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84" y="3294"/>
                          <a:ext cx="527" cy="308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93456" name="内容占位符 2193455"/>
            <p:cNvGraphicFramePr>
              <a:graphicFrameLocks noGrp="1"/>
            </p:cNvGraphicFramePr>
            <p:nvPr>
              <p:ph sz="half" idx="2"/>
            </p:nvPr>
          </p:nvGraphicFramePr>
          <p:xfrm>
            <a:off x="4703" y="709"/>
            <a:ext cx="517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4" r:id="rId5" imgW="342900" imgH="215900" progId="Equation.3">
                    <p:embed/>
                  </p:oleObj>
                </mc:Choice>
                <mc:Fallback>
                  <p:oleObj r:id="rId5" imgW="342900" imgH="215900" progId="Equation.3">
                    <p:embed/>
                    <p:pic>
                      <p:nvPicPr>
                        <p:cNvPr id="0" name="图片 326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03" y="709"/>
                          <a:ext cx="517" cy="325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93457" name="文本框 2193456"/>
            <p:cNvSpPr txBox="1"/>
            <p:nvPr/>
          </p:nvSpPr>
          <p:spPr>
            <a:xfrm>
              <a:off x="4604" y="1207"/>
              <a:ext cx="816" cy="375"/>
            </a:xfrm>
            <a:prstGeom prst="rect">
              <a:avLst/>
            </a:prstGeom>
            <a:noFill/>
            <a:ln w="571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2800" b="1">
                  <a:solidFill>
                    <a:srgbClr val="E90B0B"/>
                  </a:solidFill>
                  <a:latin typeface="Times New Roman" panose="02020603050405020304" pitchFamily="18" charset="0"/>
                </a:rPr>
                <a:t>25/48</a:t>
              </a:r>
            </a:p>
          </p:txBody>
        </p:sp>
        <p:sp>
          <p:nvSpPr>
            <p:cNvPr id="2193458" name="文本框 2193457"/>
            <p:cNvSpPr txBox="1"/>
            <p:nvPr/>
          </p:nvSpPr>
          <p:spPr>
            <a:xfrm>
              <a:off x="4649" y="1752"/>
              <a:ext cx="816" cy="375"/>
            </a:xfrm>
            <a:prstGeom prst="rect">
              <a:avLst/>
            </a:prstGeom>
            <a:noFill/>
            <a:ln w="571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2800" b="1">
                  <a:solidFill>
                    <a:srgbClr val="E90B0B"/>
                  </a:solidFill>
                  <a:latin typeface="Times New Roman" panose="02020603050405020304" pitchFamily="18" charset="0"/>
                </a:rPr>
                <a:t>13/48</a:t>
              </a:r>
            </a:p>
          </p:txBody>
        </p:sp>
        <p:sp>
          <p:nvSpPr>
            <p:cNvPr id="2193459" name="文本框 2193458"/>
            <p:cNvSpPr txBox="1"/>
            <p:nvPr/>
          </p:nvSpPr>
          <p:spPr>
            <a:xfrm>
              <a:off x="4649" y="2296"/>
              <a:ext cx="816" cy="375"/>
            </a:xfrm>
            <a:prstGeom prst="rect">
              <a:avLst/>
            </a:prstGeom>
            <a:noFill/>
            <a:ln w="571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2800" b="1">
                  <a:solidFill>
                    <a:srgbClr val="E90B0B"/>
                  </a:solidFill>
                  <a:latin typeface="Times New Roman" panose="02020603050405020304" pitchFamily="18" charset="0"/>
                </a:rPr>
                <a:t>7/48</a:t>
              </a:r>
            </a:p>
          </p:txBody>
        </p:sp>
        <p:sp>
          <p:nvSpPr>
            <p:cNvPr id="2193460" name="文本框 2193459"/>
            <p:cNvSpPr txBox="1"/>
            <p:nvPr/>
          </p:nvSpPr>
          <p:spPr>
            <a:xfrm>
              <a:off x="4649" y="2795"/>
              <a:ext cx="816" cy="375"/>
            </a:xfrm>
            <a:prstGeom prst="rect">
              <a:avLst/>
            </a:prstGeom>
            <a:noFill/>
            <a:ln w="571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2800" b="1">
                  <a:solidFill>
                    <a:srgbClr val="E90B0B"/>
                  </a:solidFill>
                  <a:latin typeface="Times New Roman" panose="02020603050405020304" pitchFamily="18" charset="0"/>
                </a:rPr>
                <a:t>3/48</a:t>
              </a:r>
            </a:p>
          </p:txBody>
        </p:sp>
      </p:grpSp>
      <p:sp>
        <p:nvSpPr>
          <p:cNvPr id="2193461" name="文本框 2193460"/>
          <p:cNvSpPr txBox="1"/>
          <p:nvPr/>
        </p:nvSpPr>
        <p:spPr>
          <a:xfrm>
            <a:off x="2392680" y="955675"/>
            <a:ext cx="760476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8 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在例</a:t>
            </a:r>
            <a:r>
              <a:rPr lang="en-US" altLang="zh-CN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中，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求：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(1)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X=3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的条件下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Y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的条件分布律；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求在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Y=1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的条件下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的条件分布律。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9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93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34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/>
              <a:t>二维随机变量</a:t>
            </a:r>
          </a:p>
        </p:txBody>
      </p:sp>
      <p:sp>
        <p:nvSpPr>
          <p:cNvPr id="2" name="文本占位符 488450"/>
          <p:cNvSpPr>
            <a:spLocks noGrp="1"/>
          </p:cNvSpPr>
          <p:nvPr/>
        </p:nvSpPr>
        <p:spPr>
          <a:xfrm>
            <a:off x="2159635" y="1257300"/>
            <a:ext cx="7872413" cy="46624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0">
              <a:buClr>
                <a:srgbClr val="FF9900"/>
              </a:buClr>
              <a:buFont typeface="Wingdings" panose="05000000000000000000" pitchFamily="2" charset="2"/>
              <a:buNone/>
              <a:tabLst>
                <a:tab pos="1529080" algn="l"/>
              </a:tabLst>
            </a:pPr>
            <a:r>
              <a:rPr lang="zh-CN" altLang="en-US" dirty="0">
                <a:ea typeface="宋体" panose="02010600030101010101" pitchFamily="2" charset="-122"/>
              </a:rPr>
              <a:t>问题的提出</a:t>
            </a:r>
          </a:p>
          <a:p>
            <a:pPr lvl="1" defTabSz="0">
              <a:buClr>
                <a:srgbClr val="FF9900"/>
              </a:buClr>
              <a:buFont typeface="Wingdings" panose="05000000000000000000" pitchFamily="2" charset="2"/>
              <a:buChar char="u"/>
              <a:tabLst>
                <a:tab pos="1529080" algn="l"/>
              </a:tabLst>
            </a:pPr>
            <a:endParaRPr lang="zh-CN" altLang="en-US" dirty="0">
              <a:ea typeface="宋体" panose="02010600030101010101" pitchFamily="2" charset="-122"/>
            </a:endParaRPr>
          </a:p>
          <a:p>
            <a:pPr lvl="1" defTabSz="0">
              <a:buClr>
                <a:srgbClr val="FF9900"/>
              </a:buClr>
              <a:buFont typeface="Wingdings" panose="05000000000000000000" pitchFamily="2" charset="2"/>
              <a:buBlip>
                <a:blip r:embed="rId2"/>
              </a:buBlip>
              <a:tabLst>
                <a:tab pos="1529080" algn="l"/>
              </a:tabLst>
            </a:pPr>
            <a:r>
              <a:rPr lang="zh-CN" altLang="en-US" dirty="0">
                <a:ea typeface="宋体" panose="02010600030101010101" pitchFamily="2" charset="-122"/>
              </a:rPr>
              <a:t>例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：研究某一地区学龄儿童的发育情况。仅研究身	高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dirty="0">
                <a:ea typeface="宋体" panose="02010600030101010101" pitchFamily="2" charset="-122"/>
              </a:rPr>
              <a:t>的分布或仅研究体重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en-US" dirty="0">
                <a:ea typeface="宋体" panose="02010600030101010101" pitchFamily="2" charset="-122"/>
              </a:rPr>
              <a:t>的分布是不够的。需	要同时考察每个儿童的身高和体重值，研究身	高和体重之间的关系，这就要引入定义在同一	样本空间的两个随机变量。</a:t>
            </a:r>
          </a:p>
          <a:p>
            <a:pPr defTabSz="0">
              <a:buClr>
                <a:srgbClr val="FF9900"/>
              </a:buClr>
              <a:buFont typeface="Wingdings" panose="05000000000000000000" pitchFamily="2" charset="2"/>
              <a:buBlip>
                <a:blip r:embed="rId2"/>
              </a:buBlip>
              <a:tabLst>
                <a:tab pos="1529080" algn="l"/>
              </a:tabLst>
            </a:pPr>
            <a:endParaRPr lang="zh-CN" altLang="en-US" dirty="0">
              <a:ea typeface="宋体" panose="02010600030101010101" pitchFamily="2" charset="-122"/>
            </a:endParaRPr>
          </a:p>
          <a:p>
            <a:pPr lvl="1" defTabSz="0">
              <a:buClr>
                <a:srgbClr val="FF9900"/>
              </a:buClr>
              <a:buFont typeface="Wingdings" panose="05000000000000000000" pitchFamily="2" charset="2"/>
              <a:buBlip>
                <a:blip r:embed="rId2"/>
              </a:buBlip>
              <a:tabLst>
                <a:tab pos="1529080" algn="l"/>
              </a:tabLst>
            </a:pPr>
            <a:r>
              <a:rPr lang="zh-CN" altLang="en-US" dirty="0">
                <a:ea typeface="宋体" panose="02010600030101010101" pitchFamily="2" charset="-122"/>
              </a:rPr>
              <a:t>例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：研究某种型号炮弹的弹着点分布。每枚炮弹的	弹着点位置需要由横坐标和纵坐标来确定，而	它们是定义在同一样本空间的两个随机变量。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35685"/>
            <a:ext cx="10330815" cy="520509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条件分布</a:t>
            </a:r>
          </a:p>
        </p:txBody>
      </p:sp>
      <p:graphicFrame>
        <p:nvGraphicFramePr>
          <p:cNvPr id="2194434" name="对象 2194433"/>
          <p:cNvGraphicFramePr/>
          <p:nvPr/>
        </p:nvGraphicFramePr>
        <p:xfrm>
          <a:off x="3212783" y="1109028"/>
          <a:ext cx="4392612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9" r:id="rId3" imgW="1536065" imgH="431800" progId="Equation.3">
                  <p:embed/>
                </p:oleObj>
              </mc:Choice>
              <mc:Fallback>
                <p:oleObj r:id="rId3" imgW="1536065" imgH="431800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2783" y="1109028"/>
                        <a:ext cx="4392612" cy="1233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4435" name="对象 2194434"/>
          <p:cNvGraphicFramePr/>
          <p:nvPr/>
        </p:nvGraphicFramePr>
        <p:xfrm>
          <a:off x="3285808" y="2477453"/>
          <a:ext cx="4248150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0" r:id="rId5" imgW="1548765" imgH="431800" progId="Equation.3">
                  <p:embed/>
                </p:oleObj>
              </mc:Choice>
              <mc:Fallback>
                <p:oleObj r:id="rId5" imgW="1548765" imgH="431800" progId="Equation.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85808" y="2477453"/>
                        <a:ext cx="4248150" cy="1182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4436" name="对象 2194435"/>
          <p:cNvGraphicFramePr/>
          <p:nvPr/>
        </p:nvGraphicFramePr>
        <p:xfrm>
          <a:off x="3285808" y="3701415"/>
          <a:ext cx="4464050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1" r:id="rId7" imgW="1548765" imgH="431800" progId="Equation.3">
                  <p:embed/>
                </p:oleObj>
              </mc:Choice>
              <mc:Fallback>
                <p:oleObj r:id="rId7" imgW="1548765" imgH="431800" progId="Equation.3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85808" y="3701415"/>
                        <a:ext cx="4464050" cy="1243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4437" name="对象 2194436"/>
          <p:cNvGraphicFramePr/>
          <p:nvPr/>
        </p:nvGraphicFramePr>
        <p:xfrm>
          <a:off x="3430270" y="4853940"/>
          <a:ext cx="4319588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2" r:id="rId9" imgW="1485265" imgH="431800" progId="Equation.3">
                  <p:embed/>
                </p:oleObj>
              </mc:Choice>
              <mc:Fallback>
                <p:oleObj r:id="rId9" imgW="1485265" imgH="431800" progId="Equation.3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30270" y="4853940"/>
                        <a:ext cx="4319588" cy="1254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4438" name="文本框 2194437"/>
          <p:cNvSpPr txBox="1"/>
          <p:nvPr/>
        </p:nvSpPr>
        <p:spPr>
          <a:xfrm>
            <a:off x="1772920" y="1382078"/>
            <a:ext cx="1728788" cy="519112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因为：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9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9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9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9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27430"/>
            <a:ext cx="10330815" cy="536829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条件分布</a:t>
            </a:r>
          </a:p>
        </p:txBody>
      </p:sp>
      <p:grpSp>
        <p:nvGrpSpPr>
          <p:cNvPr id="2195458" name="组合 2195457"/>
          <p:cNvGrpSpPr/>
          <p:nvPr/>
        </p:nvGrpSpPr>
        <p:grpSpPr>
          <a:xfrm>
            <a:off x="3856038" y="1229043"/>
            <a:ext cx="5789612" cy="1511300"/>
            <a:chOff x="748" y="391"/>
            <a:chExt cx="3647" cy="952"/>
          </a:xfrm>
        </p:grpSpPr>
        <p:graphicFrame>
          <p:nvGraphicFramePr>
            <p:cNvPr id="2195459" name="对象 2195458"/>
            <p:cNvGraphicFramePr/>
            <p:nvPr/>
          </p:nvGraphicFramePr>
          <p:xfrm>
            <a:off x="748" y="391"/>
            <a:ext cx="3575" cy="9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1" r:id="rId3" imgW="2311400" imgH="609600" progId="Equation.3">
                    <p:embed/>
                  </p:oleObj>
                </mc:Choice>
                <mc:Fallback>
                  <p:oleObj r:id="rId3" imgW="2311400" imgH="609600" progId="Equation.3">
                    <p:embed/>
                    <p:pic>
                      <p:nvPicPr>
                        <p:cNvPr id="0" name="图片 326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48" y="391"/>
                          <a:ext cx="3575" cy="9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95460" name="直接连接符 2195459"/>
            <p:cNvSpPr/>
            <p:nvPr/>
          </p:nvSpPr>
          <p:spPr>
            <a:xfrm>
              <a:off x="766" y="754"/>
              <a:ext cx="362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95461" name="直接连接符 2195460"/>
            <p:cNvSpPr/>
            <p:nvPr/>
          </p:nvSpPr>
          <p:spPr>
            <a:xfrm>
              <a:off x="2626" y="391"/>
              <a:ext cx="0" cy="9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195462" name="组合 2195461"/>
          <p:cNvGrpSpPr/>
          <p:nvPr/>
        </p:nvGrpSpPr>
        <p:grpSpPr>
          <a:xfrm>
            <a:off x="2516188" y="4037330"/>
            <a:ext cx="6454775" cy="1511300"/>
            <a:chOff x="521" y="1752"/>
            <a:chExt cx="4066" cy="952"/>
          </a:xfrm>
        </p:grpSpPr>
        <p:graphicFrame>
          <p:nvGraphicFramePr>
            <p:cNvPr id="2195463" name="对象 2195462"/>
            <p:cNvGraphicFramePr/>
            <p:nvPr/>
          </p:nvGraphicFramePr>
          <p:xfrm>
            <a:off x="521" y="1752"/>
            <a:ext cx="4066" cy="9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2" r:id="rId5" imgW="2628900" imgH="609600" progId="Equation.3">
                    <p:embed/>
                  </p:oleObj>
                </mc:Choice>
                <mc:Fallback>
                  <p:oleObj r:id="rId5" imgW="2628900" imgH="609600" progId="Equation.3">
                    <p:embed/>
                    <p:pic>
                      <p:nvPicPr>
                        <p:cNvPr id="0" name="图片 326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21" y="1752"/>
                          <a:ext cx="4066" cy="9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95464" name="直接连接符 2195463"/>
            <p:cNvSpPr/>
            <p:nvPr/>
          </p:nvSpPr>
          <p:spPr>
            <a:xfrm>
              <a:off x="612" y="2115"/>
              <a:ext cx="390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95465" name="直接连接符 2195464"/>
            <p:cNvSpPr/>
            <p:nvPr/>
          </p:nvSpPr>
          <p:spPr>
            <a:xfrm>
              <a:off x="2426" y="1797"/>
              <a:ext cx="0" cy="90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195466" name="文本框 2195465"/>
          <p:cNvSpPr txBox="1"/>
          <p:nvPr/>
        </p:nvSpPr>
        <p:spPr>
          <a:xfrm>
            <a:off x="2444750" y="1516380"/>
            <a:ext cx="1368425" cy="519113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所以，</a:t>
            </a:r>
          </a:p>
        </p:txBody>
      </p:sp>
      <p:sp>
        <p:nvSpPr>
          <p:cNvPr id="2195467" name="文本框 2195466"/>
          <p:cNvSpPr txBox="1"/>
          <p:nvPr/>
        </p:nvSpPr>
        <p:spPr>
          <a:xfrm>
            <a:off x="2228850" y="3100705"/>
            <a:ext cx="2160588" cy="519113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类似可求：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95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195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9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546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27430"/>
            <a:ext cx="10330815" cy="529971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条件分布</a:t>
            </a:r>
          </a:p>
        </p:txBody>
      </p:sp>
      <p:sp>
        <p:nvSpPr>
          <p:cNvPr id="2196482" name="文本框 2196481"/>
          <p:cNvSpPr txBox="1"/>
          <p:nvPr/>
        </p:nvSpPr>
        <p:spPr>
          <a:xfrm>
            <a:off x="2786380" y="3125470"/>
            <a:ext cx="69135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bg1"/>
              </a:buClr>
            </a:pPr>
            <a:endParaRPr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196483" name="文本框 2196482"/>
          <p:cNvSpPr txBox="1"/>
          <p:nvPr/>
        </p:nvSpPr>
        <p:spPr>
          <a:xfrm>
            <a:off x="2570480" y="1252220"/>
            <a:ext cx="41767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2.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当（</a:t>
            </a:r>
            <a:r>
              <a:rPr lang="en-US" altLang="zh-CN" sz="2800" b="1" i="1">
                <a:solidFill>
                  <a:schemeClr val="accent2"/>
                </a:solidFill>
                <a:latin typeface="宋体" panose="02010600030101010101" pitchFamily="2" charset="-122"/>
              </a:rPr>
              <a:t>X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 i="1">
                <a:solidFill>
                  <a:schemeClr val="accent2"/>
                </a:solidFill>
                <a:latin typeface="宋体" panose="02010600030101010101" pitchFamily="2" charset="-122"/>
              </a:rPr>
              <a:t>Y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）为连续型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196484" name="对象 2196483"/>
          <p:cNvGraphicFramePr/>
          <p:nvPr/>
        </p:nvGraphicFramePr>
        <p:xfrm>
          <a:off x="6329680" y="388112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9" r:id="rId3" imgW="114300" imgH="215265" progId="Equation.3">
                  <p:embed/>
                </p:oleObj>
              </mc:Choice>
              <mc:Fallback>
                <p:oleObj r:id="rId3" imgW="114300" imgH="215265" progId="Equation.3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29680" y="3881120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6485" name="对象 2196484"/>
          <p:cNvGraphicFramePr/>
          <p:nvPr/>
        </p:nvGraphicFramePr>
        <p:xfrm>
          <a:off x="3218180" y="1972945"/>
          <a:ext cx="58515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0" r:id="rId5" imgW="2371725" imgH="215900" progId="Equation.3">
                  <p:embed/>
                </p:oleObj>
              </mc:Choice>
              <mc:Fallback>
                <p:oleObj r:id="rId5" imgW="2371725" imgH="215900" progId="Equation.3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8180" y="1972945"/>
                        <a:ext cx="5851525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96486" name="组合 2196485"/>
          <p:cNvGrpSpPr/>
          <p:nvPr/>
        </p:nvGrpSpPr>
        <p:grpSpPr>
          <a:xfrm>
            <a:off x="2949893" y="2430145"/>
            <a:ext cx="3290887" cy="1214438"/>
            <a:chOff x="3256" y="407"/>
            <a:chExt cx="2073" cy="765"/>
          </a:xfrm>
        </p:grpSpPr>
        <p:graphicFrame>
          <p:nvGraphicFramePr>
            <p:cNvPr id="2196487" name="对象 2196486"/>
            <p:cNvGraphicFramePr/>
            <p:nvPr/>
          </p:nvGraphicFramePr>
          <p:xfrm>
            <a:off x="3256" y="407"/>
            <a:ext cx="972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41" r:id="rId7" imgW="634365" imgH="266065" progId="Equation.3">
                    <p:embed/>
                  </p:oleObj>
                </mc:Choice>
                <mc:Fallback>
                  <p:oleObj r:id="rId7" imgW="634365" imgH="266065" progId="Equation.3">
                    <p:embed/>
                    <p:pic>
                      <p:nvPicPr>
                        <p:cNvPr id="0" name="图片 327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256" y="407"/>
                          <a:ext cx="972" cy="4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96488" name="直接连接符 2196487"/>
            <p:cNvSpPr/>
            <p:nvPr/>
          </p:nvSpPr>
          <p:spPr>
            <a:xfrm>
              <a:off x="4150" y="709"/>
              <a:ext cx="318" cy="181"/>
            </a:xfrm>
            <a:prstGeom prst="line">
              <a:avLst/>
            </a:prstGeom>
            <a:ln w="19050" cap="flat" cmpd="sng">
              <a:solidFill>
                <a:srgbClr val="E90B0B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96489" name="文本框 2196488"/>
            <p:cNvSpPr txBox="1"/>
            <p:nvPr/>
          </p:nvSpPr>
          <p:spPr>
            <a:xfrm>
              <a:off x="4513" y="754"/>
              <a:ext cx="816" cy="327"/>
            </a:xfrm>
            <a:prstGeom prst="rect">
              <a:avLst/>
            </a:prstGeom>
            <a:noFill/>
            <a:ln w="571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zh-CN" altLang="en-US" sz="2800" b="1" dirty="0">
                  <a:solidFill>
                    <a:srgbClr val="E90B0B"/>
                  </a:solidFill>
                  <a:latin typeface="Times New Roman" panose="02020603050405020304" pitchFamily="18" charset="0"/>
                </a:rPr>
                <a:t>固定值</a:t>
              </a:r>
            </a:p>
          </p:txBody>
        </p:sp>
        <p:sp>
          <p:nvSpPr>
            <p:cNvPr id="2196490" name="直接连接符 2196489"/>
            <p:cNvSpPr/>
            <p:nvPr/>
          </p:nvSpPr>
          <p:spPr>
            <a:xfrm flipH="1">
              <a:off x="3696" y="709"/>
              <a:ext cx="137" cy="181"/>
            </a:xfrm>
            <a:prstGeom prst="line">
              <a:avLst/>
            </a:prstGeom>
            <a:ln w="28575" cap="flat" cmpd="sng">
              <a:solidFill>
                <a:srgbClr val="E90B0B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96491" name="文本框 2196490"/>
            <p:cNvSpPr txBox="1"/>
            <p:nvPr/>
          </p:nvSpPr>
          <p:spPr>
            <a:xfrm>
              <a:off x="3334" y="845"/>
              <a:ext cx="952" cy="327"/>
            </a:xfrm>
            <a:prstGeom prst="rect">
              <a:avLst/>
            </a:prstGeom>
            <a:noFill/>
            <a:ln w="571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zh-CN" altLang="en-US" sz="2800" b="1" dirty="0">
                  <a:solidFill>
                    <a:srgbClr val="E90B0B"/>
                  </a:solidFill>
                  <a:latin typeface="Times New Roman" panose="02020603050405020304" pitchFamily="18" charset="0"/>
                </a:rPr>
                <a:t>自变量</a:t>
              </a:r>
            </a:p>
          </p:txBody>
        </p:sp>
      </p:grpSp>
      <p:graphicFrame>
        <p:nvGraphicFramePr>
          <p:cNvPr id="2196492" name="对象 2196491"/>
          <p:cNvGraphicFramePr/>
          <p:nvPr/>
        </p:nvGraphicFramePr>
        <p:xfrm>
          <a:off x="3178493" y="4012883"/>
          <a:ext cx="4543425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2" r:id="rId9" imgW="1788160" imgH="266065" progId="Equation.3">
                  <p:embed/>
                </p:oleObj>
              </mc:Choice>
              <mc:Fallback>
                <p:oleObj r:id="rId9" imgW="1788160" imgH="266065" progId="Equation.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78493" y="4012883"/>
                        <a:ext cx="4543425" cy="674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6493" name="对象 2196492"/>
          <p:cNvGraphicFramePr/>
          <p:nvPr/>
        </p:nvGraphicFramePr>
        <p:xfrm>
          <a:off x="3162618" y="4873308"/>
          <a:ext cx="5942012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3" r:id="rId11" imgW="2107565" imgH="241300" progId="Equation.3">
                  <p:embed/>
                </p:oleObj>
              </mc:Choice>
              <mc:Fallback>
                <p:oleObj r:id="rId11" imgW="2107565" imgH="241300" progId="Equation.3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62618" y="4873308"/>
                        <a:ext cx="5942012" cy="677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6494" name="对象 2196493"/>
          <p:cNvGraphicFramePr/>
          <p:nvPr/>
        </p:nvGraphicFramePr>
        <p:xfrm>
          <a:off x="3578543" y="4925695"/>
          <a:ext cx="7207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4" r:id="rId13" imgW="254000" imgH="279400" progId="Equation.3">
                  <p:embed/>
                </p:oleObj>
              </mc:Choice>
              <mc:Fallback>
                <p:oleObj r:id="rId13" imgW="254000" imgH="279400" progId="Equation.3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78543" y="4925695"/>
                        <a:ext cx="720725" cy="792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9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9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9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96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196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196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648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56005"/>
            <a:ext cx="10330815" cy="533971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条件分布</a:t>
            </a:r>
          </a:p>
        </p:txBody>
      </p:sp>
      <p:graphicFrame>
        <p:nvGraphicFramePr>
          <p:cNvPr id="2197506" name="对象 2197505"/>
          <p:cNvGraphicFramePr/>
          <p:nvPr/>
        </p:nvGraphicFramePr>
        <p:xfrm>
          <a:off x="2996248" y="1052513"/>
          <a:ext cx="5832475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0" r:id="rId3" imgW="2133600" imgH="419100" progId="Equation.3">
                  <p:embed/>
                </p:oleObj>
              </mc:Choice>
              <mc:Fallback>
                <p:oleObj r:id="rId3" imgW="2133600" imgH="419100" progId="Equation.3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96248" y="1052513"/>
                        <a:ext cx="5832475" cy="1144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7507" name="对象 2197506"/>
          <p:cNvGraphicFramePr/>
          <p:nvPr/>
        </p:nvGraphicFramePr>
        <p:xfrm>
          <a:off x="3213735" y="2492375"/>
          <a:ext cx="4443413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1" r:id="rId5" imgW="1625600" imgH="685800" progId="Equation.3">
                  <p:embed/>
                </p:oleObj>
              </mc:Choice>
              <mc:Fallback>
                <p:oleObj r:id="rId5" imgW="1625600" imgH="685800" progId="Equation.3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3735" y="2492375"/>
                        <a:ext cx="4443413" cy="1873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7508" name="对象 2197507"/>
          <p:cNvGraphicFramePr/>
          <p:nvPr/>
        </p:nvGraphicFramePr>
        <p:xfrm>
          <a:off x="3285173" y="4317683"/>
          <a:ext cx="4465637" cy="20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2" r:id="rId7" imgW="1689100" imgH="787400" progId="Equation.3">
                  <p:embed/>
                </p:oleObj>
              </mc:Choice>
              <mc:Fallback>
                <p:oleObj r:id="rId7" imgW="1689100" imgH="787400" progId="Equation.3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85173" y="4317683"/>
                        <a:ext cx="4465637" cy="2078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97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9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9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07745"/>
            <a:ext cx="10330815" cy="533019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条件分布</a:t>
            </a:r>
          </a:p>
        </p:txBody>
      </p:sp>
      <p:graphicFrame>
        <p:nvGraphicFramePr>
          <p:cNvPr id="2" name="对象 1"/>
          <p:cNvGraphicFramePr/>
          <p:nvPr/>
        </p:nvGraphicFramePr>
        <p:xfrm>
          <a:off x="3275648" y="968058"/>
          <a:ext cx="268605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7" r:id="rId3" imgW="1015365" imgH="546100" progId="Equation.3">
                  <p:embed/>
                </p:oleObj>
              </mc:Choice>
              <mc:Fallback>
                <p:oleObj r:id="rId3" imgW="1015365" imgH="546100" progId="Equation.3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5648" y="968058"/>
                        <a:ext cx="2686050" cy="1441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2524760" y="2538095"/>
          <a:ext cx="53848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8" r:id="rId5" imgW="2195830" imgH="444500" progId="Equation.3">
                  <p:embed/>
                </p:oleObj>
              </mc:Choice>
              <mc:Fallback>
                <p:oleObj r:id="rId5" imgW="2195830" imgH="444500" progId="Equation.3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24760" y="2538095"/>
                        <a:ext cx="5384800" cy="1085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直接连接符 5"/>
          <p:cNvSpPr/>
          <p:nvPr/>
        </p:nvSpPr>
        <p:spPr>
          <a:xfrm>
            <a:off x="7379335" y="3560445"/>
            <a:ext cx="647700" cy="360363"/>
          </a:xfrm>
          <a:prstGeom prst="line">
            <a:avLst/>
          </a:prstGeom>
          <a:ln w="28575" cap="flat" cmpd="sng">
            <a:solidFill>
              <a:srgbClr val="E90B0B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" name="文本框 6"/>
          <p:cNvSpPr txBox="1"/>
          <p:nvPr/>
        </p:nvSpPr>
        <p:spPr>
          <a:xfrm>
            <a:off x="7955598" y="3776345"/>
            <a:ext cx="1296987" cy="519113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rgbClr val="E90B0B"/>
                </a:solidFill>
                <a:latin typeface="Times New Roman" panose="02020603050405020304" pitchFamily="18" charset="0"/>
              </a:rPr>
              <a:t>总和</a:t>
            </a:r>
          </a:p>
        </p:txBody>
      </p:sp>
      <p:sp>
        <p:nvSpPr>
          <p:cNvPr id="8" name="直接连接符 7"/>
          <p:cNvSpPr/>
          <p:nvPr/>
        </p:nvSpPr>
        <p:spPr>
          <a:xfrm flipV="1">
            <a:off x="7452360" y="2407920"/>
            <a:ext cx="865188" cy="215900"/>
          </a:xfrm>
          <a:prstGeom prst="line">
            <a:avLst/>
          </a:prstGeom>
          <a:ln w="28575" cap="flat" cmpd="sng">
            <a:solidFill>
              <a:srgbClr val="E90B0B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" name="文本框 8"/>
          <p:cNvSpPr txBox="1"/>
          <p:nvPr/>
        </p:nvSpPr>
        <p:spPr>
          <a:xfrm>
            <a:off x="8244523" y="2192020"/>
            <a:ext cx="1081087" cy="519113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rgbClr val="E90B0B"/>
                </a:solidFill>
                <a:latin typeface="Times New Roman" panose="02020603050405020304" pitchFamily="18" charset="0"/>
              </a:rPr>
              <a:t>分量</a:t>
            </a:r>
          </a:p>
        </p:txBody>
      </p:sp>
      <p:graphicFrame>
        <p:nvGraphicFramePr>
          <p:cNvPr id="10" name="对象 9"/>
          <p:cNvGraphicFramePr/>
          <p:nvPr/>
        </p:nvGraphicFramePr>
        <p:xfrm>
          <a:off x="3996373" y="5000308"/>
          <a:ext cx="3367087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9" r:id="rId7" imgW="1294765" imgH="444500" progId="Equation.3">
                  <p:embed/>
                </p:oleObj>
              </mc:Choice>
              <mc:Fallback>
                <p:oleObj r:id="rId7" imgW="1294765" imgH="444500" progId="Equation.3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96373" y="5000308"/>
                        <a:ext cx="3367087" cy="1150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2699385" y="4424045"/>
          <a:ext cx="67452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0" r:id="rId9" imgW="2702560" imgH="203200" progId="Equation.3">
                  <p:embed/>
                </p:oleObj>
              </mc:Choice>
              <mc:Fallback>
                <p:oleObj r:id="rId9" imgW="2702560" imgH="203200" progId="Equation.3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99385" y="4424045"/>
                        <a:ext cx="6745288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7812723" y="5289233"/>
          <a:ext cx="194468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1" r:id="rId11" imgW="773430" imgH="215900" progId="Equation.3">
                  <p:embed/>
                </p:oleObj>
              </mc:Choice>
              <mc:Fallback>
                <p:oleObj r:id="rId11" imgW="773430" imgH="215900" progId="Equation.3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812723" y="5289233"/>
                        <a:ext cx="1944687" cy="541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/>
          <p:nvPr/>
        </p:nvGraphicFramePr>
        <p:xfrm>
          <a:off x="8604885" y="2839720"/>
          <a:ext cx="1881188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2" r:id="rId13" imgW="748030" imgH="215900" progId="Equation.3">
                  <p:embed/>
                </p:oleObj>
              </mc:Choice>
              <mc:Fallback>
                <p:oleObj r:id="rId13" imgW="748030" imgH="215900" progId="Equation.3">
                  <p:embed/>
                  <p:pic>
                    <p:nvPicPr>
                      <p:cNvPr id="0" name="图片 329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604885" y="2839720"/>
                        <a:ext cx="1881188" cy="541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336040" y="932180"/>
            <a:ext cx="10330815" cy="548449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条件分布</a:t>
            </a:r>
          </a:p>
        </p:txBody>
      </p:sp>
      <p:graphicFrame>
        <p:nvGraphicFramePr>
          <p:cNvPr id="2199554" name="对象 2199553"/>
          <p:cNvGraphicFramePr/>
          <p:nvPr/>
        </p:nvGraphicFramePr>
        <p:xfrm>
          <a:off x="2296478" y="2749550"/>
          <a:ext cx="7405687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0" r:id="rId3" imgW="2781300" imgH="279400" progId="Equation.3">
                  <p:embed/>
                </p:oleObj>
              </mc:Choice>
              <mc:Fallback>
                <p:oleObj r:id="rId3" imgW="2781300" imgH="279400" progId="Equation.3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96478" y="2749550"/>
                        <a:ext cx="7405687" cy="744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9555" name="文本框 2199554"/>
          <p:cNvSpPr txBox="1"/>
          <p:nvPr/>
        </p:nvSpPr>
        <p:spPr>
          <a:xfrm>
            <a:off x="2152015" y="1022350"/>
            <a:ext cx="7848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设二维随机变量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(X,Y)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的 概率密度为：</a:t>
            </a:r>
            <a:endParaRPr lang="zh-CN" altLang="en-US" sz="28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199556" name="对象 2199555"/>
          <p:cNvGraphicFramePr/>
          <p:nvPr/>
        </p:nvGraphicFramePr>
        <p:xfrm>
          <a:off x="4096703" y="1670050"/>
          <a:ext cx="3887787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1" r:id="rId5" imgW="2031365" imgH="482600" progId="Equation.3">
                  <p:embed/>
                </p:oleObj>
              </mc:Choice>
              <mc:Fallback>
                <p:oleObj r:id="rId5" imgW="2031365" imgH="482600" progId="Equation.3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96703" y="1670050"/>
                        <a:ext cx="3887787" cy="1127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9557" name="文本框 2199556"/>
          <p:cNvSpPr txBox="1"/>
          <p:nvPr/>
        </p:nvSpPr>
        <p:spPr>
          <a:xfrm>
            <a:off x="2296478" y="3757613"/>
            <a:ext cx="5327650" cy="519112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解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199559" name="对象 2199558"/>
          <p:cNvGraphicFramePr/>
          <p:nvPr/>
        </p:nvGraphicFramePr>
        <p:xfrm>
          <a:off x="2956878" y="3806825"/>
          <a:ext cx="36004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2" r:id="rId7" imgW="1409065" imgH="330200" progId="Equation.3">
                  <p:embed/>
                </p:oleObj>
              </mc:Choice>
              <mc:Fallback>
                <p:oleObj r:id="rId7" imgW="1409065" imgH="330200" progId="Equation.3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56878" y="3806825"/>
                        <a:ext cx="3600450" cy="844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9560" name="对象 2199559"/>
          <p:cNvGraphicFramePr/>
          <p:nvPr/>
        </p:nvGraphicFramePr>
        <p:xfrm>
          <a:off x="6544628" y="3509963"/>
          <a:ext cx="3871912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3" r:id="rId9" imgW="1536700" imgH="647700" progId="Equation.3">
                  <p:embed/>
                </p:oleObj>
              </mc:Choice>
              <mc:Fallback>
                <p:oleObj r:id="rId9" imgW="1536700" imgH="647700" progId="Equation.3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44628" y="3509963"/>
                        <a:ext cx="3871912" cy="1635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9561" name="对象 2199560"/>
          <p:cNvGraphicFramePr/>
          <p:nvPr/>
        </p:nvGraphicFramePr>
        <p:xfrm>
          <a:off x="3922078" y="5028883"/>
          <a:ext cx="2808287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4" r:id="rId11" imgW="977265" imgH="482600" progId="Equation.3">
                  <p:embed/>
                </p:oleObj>
              </mc:Choice>
              <mc:Fallback>
                <p:oleObj r:id="rId11" imgW="977265" imgH="482600" progId="Equation.3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22078" y="5028883"/>
                        <a:ext cx="2808287" cy="1387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9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9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9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9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955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77925" y="1122680"/>
            <a:ext cx="10330815" cy="526224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条件分布</a:t>
            </a:r>
          </a:p>
        </p:txBody>
      </p:sp>
      <p:graphicFrame>
        <p:nvGraphicFramePr>
          <p:cNvPr id="2207746" name="对象 2207745"/>
          <p:cNvGraphicFramePr/>
          <p:nvPr/>
        </p:nvGraphicFramePr>
        <p:xfrm>
          <a:off x="2056130" y="1483043"/>
          <a:ext cx="36322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3" r:id="rId3" imgW="1421765" imgH="330200" progId="Equation.3">
                  <p:embed/>
                </p:oleObj>
              </mc:Choice>
              <mc:Fallback>
                <p:oleObj r:id="rId3" imgW="1421765" imgH="330200" progId="Equation.3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6130" y="1483043"/>
                        <a:ext cx="3632200" cy="844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7747" name="对象 2207746"/>
          <p:cNvGraphicFramePr/>
          <p:nvPr/>
        </p:nvGraphicFramePr>
        <p:xfrm>
          <a:off x="5672455" y="1122680"/>
          <a:ext cx="3871913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4" r:id="rId5" imgW="1536700" imgH="647700" progId="Equation.3">
                  <p:embed/>
                </p:oleObj>
              </mc:Choice>
              <mc:Fallback>
                <p:oleObj r:id="rId5" imgW="1536700" imgH="647700" progId="Equation.3">
                  <p:embed/>
                  <p:pic>
                    <p:nvPicPr>
                      <p:cNvPr id="0" name="图片 32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72455" y="1122680"/>
                        <a:ext cx="3871913" cy="1635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7748" name="对象 2207747"/>
          <p:cNvGraphicFramePr/>
          <p:nvPr/>
        </p:nvGraphicFramePr>
        <p:xfrm>
          <a:off x="3080068" y="2922905"/>
          <a:ext cx="2592387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5" r:id="rId7" imgW="989965" imgH="482600" progId="Equation.3">
                  <p:embed/>
                </p:oleObj>
              </mc:Choice>
              <mc:Fallback>
                <p:oleObj r:id="rId7" imgW="989965" imgH="482600" progId="Equation.3">
                  <p:embed/>
                  <p:pic>
                    <p:nvPicPr>
                      <p:cNvPr id="0" name="图片 32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80068" y="2922905"/>
                        <a:ext cx="2592387" cy="1263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7749" name="对象 2207748"/>
          <p:cNvGraphicFramePr/>
          <p:nvPr/>
        </p:nvGraphicFramePr>
        <p:xfrm>
          <a:off x="1927543" y="4939030"/>
          <a:ext cx="741045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6" r:id="rId9" imgW="2843530" imgH="482600" progId="Equation.3">
                  <p:embed/>
                </p:oleObj>
              </mc:Choice>
              <mc:Fallback>
                <p:oleObj r:id="rId9" imgW="2843530" imgH="482600" progId="Equation.3">
                  <p:embed/>
                  <p:pic>
                    <p:nvPicPr>
                      <p:cNvPr id="0" name="图片 32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27543" y="4939030"/>
                        <a:ext cx="7410450" cy="1257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07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07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0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0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17270"/>
            <a:ext cx="10330815" cy="538797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条件分布</a:t>
            </a:r>
          </a:p>
        </p:txBody>
      </p:sp>
      <p:graphicFrame>
        <p:nvGraphicFramePr>
          <p:cNvPr id="2200578" name="对象 2200577"/>
          <p:cNvGraphicFramePr/>
          <p:nvPr/>
        </p:nvGraphicFramePr>
        <p:xfrm>
          <a:off x="2783523" y="1326198"/>
          <a:ext cx="171450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1" r:id="rId3" imgW="622300" imgH="279400" progId="Equation.3">
                  <p:embed/>
                </p:oleObj>
              </mc:Choice>
              <mc:Fallback>
                <p:oleObj r:id="rId3" imgW="622300" imgH="279400" progId="Equation.3">
                  <p:embed/>
                  <p:pic>
                    <p:nvPicPr>
                      <p:cNvPr id="0" name="图片 32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3523" y="1326198"/>
                        <a:ext cx="1714500" cy="769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0579" name="对象 2200578"/>
          <p:cNvGraphicFramePr/>
          <p:nvPr/>
        </p:nvGraphicFramePr>
        <p:xfrm>
          <a:off x="4512310" y="1110298"/>
          <a:ext cx="172720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2" r:id="rId5" imgW="660400" imgH="444500" progId="Equation.3">
                  <p:embed/>
                </p:oleObj>
              </mc:Choice>
              <mc:Fallback>
                <p:oleObj r:id="rId5" imgW="660400" imgH="444500" progId="Equation.3">
                  <p:embed/>
                  <p:pic>
                    <p:nvPicPr>
                      <p:cNvPr id="0" name="图片 32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2310" y="1110298"/>
                        <a:ext cx="1727200" cy="1158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0580" name="对象 2200579"/>
          <p:cNvGraphicFramePr/>
          <p:nvPr/>
        </p:nvGraphicFramePr>
        <p:xfrm>
          <a:off x="3072448" y="5328285"/>
          <a:ext cx="3671887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3" r:id="rId7" imgW="1523365" imgH="482600" progId="Equation.3">
                  <p:embed/>
                </p:oleObj>
              </mc:Choice>
              <mc:Fallback>
                <p:oleObj r:id="rId7" imgW="1523365" imgH="482600" progId="Equation.3">
                  <p:embed/>
                  <p:pic>
                    <p:nvPicPr>
                      <p:cNvPr id="0" name="图片 32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72448" y="5328285"/>
                        <a:ext cx="3671887" cy="1162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0581" name="对象 2200580"/>
          <p:cNvGraphicFramePr/>
          <p:nvPr/>
        </p:nvGraphicFramePr>
        <p:xfrm>
          <a:off x="6241098" y="3847148"/>
          <a:ext cx="2808287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4" r:id="rId9" imgW="1155700" imgH="609600" progId="Equation.3">
                  <p:embed/>
                </p:oleObj>
              </mc:Choice>
              <mc:Fallback>
                <p:oleObj r:id="rId9" imgW="1155700" imgH="609600" progId="Equation.3">
                  <p:embed/>
                  <p:pic>
                    <p:nvPicPr>
                      <p:cNvPr id="0" name="图片 329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41098" y="3847148"/>
                        <a:ext cx="2808287" cy="1481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0582" name="对象 2200581"/>
          <p:cNvGraphicFramePr/>
          <p:nvPr/>
        </p:nvGraphicFramePr>
        <p:xfrm>
          <a:off x="2567623" y="4205923"/>
          <a:ext cx="171450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5" r:id="rId11" imgW="622300" imgH="279400" progId="Equation.3">
                  <p:embed/>
                </p:oleObj>
              </mc:Choice>
              <mc:Fallback>
                <p:oleObj r:id="rId11" imgW="622300" imgH="279400" progId="Equation.3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67623" y="4205923"/>
                        <a:ext cx="1714500" cy="769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0583" name="对象 2200582"/>
          <p:cNvGraphicFramePr/>
          <p:nvPr/>
        </p:nvGraphicFramePr>
        <p:xfrm>
          <a:off x="4296410" y="3990023"/>
          <a:ext cx="1727200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6" r:id="rId13" imgW="660400" imgH="431800" progId="Equation.3">
                  <p:embed/>
                </p:oleObj>
              </mc:Choice>
              <mc:Fallback>
                <p:oleObj r:id="rId13" imgW="660400" imgH="431800" progId="Equation.3">
                  <p:embed/>
                  <p:pic>
                    <p:nvPicPr>
                      <p:cNvPr id="0" name="图片 328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96410" y="3990023"/>
                        <a:ext cx="1727200" cy="1125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0584" name="对象 2200583"/>
          <p:cNvGraphicFramePr/>
          <p:nvPr/>
        </p:nvGraphicFramePr>
        <p:xfrm>
          <a:off x="3143885" y="2550160"/>
          <a:ext cx="360997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7" r:id="rId15" imgW="1497965" imgH="482600" progId="Equation.3">
                  <p:embed/>
                </p:oleObj>
              </mc:Choice>
              <mc:Fallback>
                <p:oleObj r:id="rId15" imgW="1497965" imgH="482600" progId="Equation.3">
                  <p:embed/>
                  <p:pic>
                    <p:nvPicPr>
                      <p:cNvPr id="0" name="图片 329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43885" y="2550160"/>
                        <a:ext cx="3609975" cy="1162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0585" name="对象 2200584"/>
          <p:cNvGraphicFramePr/>
          <p:nvPr/>
        </p:nvGraphicFramePr>
        <p:xfrm>
          <a:off x="6312535" y="965835"/>
          <a:ext cx="2808288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8" r:id="rId17" imgW="1155700" imgH="609600" progId="Equation.3">
                  <p:embed/>
                </p:oleObj>
              </mc:Choice>
              <mc:Fallback>
                <p:oleObj r:id="rId17" imgW="1155700" imgH="609600" progId="Equation.3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312535" y="965835"/>
                        <a:ext cx="2808288" cy="1481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0586" name="直接连接符 2200585"/>
          <p:cNvSpPr/>
          <p:nvPr/>
        </p:nvSpPr>
        <p:spPr>
          <a:xfrm>
            <a:off x="6888798" y="3197860"/>
            <a:ext cx="1008062" cy="0"/>
          </a:xfrm>
          <a:prstGeom prst="line">
            <a:avLst/>
          </a:prstGeom>
          <a:ln w="28575" cap="flat" cmpd="sng">
            <a:solidFill>
              <a:srgbClr val="E90B0B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00587" name="文本框 2200586"/>
          <p:cNvSpPr txBox="1"/>
          <p:nvPr/>
        </p:nvSpPr>
        <p:spPr>
          <a:xfrm>
            <a:off x="7896860" y="2910523"/>
            <a:ext cx="1295400" cy="519112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rgbClr val="E90B0B"/>
                </a:solidFill>
                <a:latin typeface="Times New Roman" panose="02020603050405020304" pitchFamily="18" charset="0"/>
              </a:rPr>
              <a:t>独立性</a:t>
            </a:r>
          </a:p>
        </p:txBody>
      </p:sp>
      <p:sp>
        <p:nvSpPr>
          <p:cNvPr id="2200588" name="直接连接符 2200587"/>
          <p:cNvSpPr/>
          <p:nvPr/>
        </p:nvSpPr>
        <p:spPr>
          <a:xfrm>
            <a:off x="6744335" y="6006148"/>
            <a:ext cx="1008063" cy="0"/>
          </a:xfrm>
          <a:prstGeom prst="line">
            <a:avLst/>
          </a:prstGeom>
          <a:ln w="28575" cap="flat" cmpd="sng">
            <a:solidFill>
              <a:srgbClr val="E90B0B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00589" name="文本框 2200588"/>
          <p:cNvSpPr txBox="1"/>
          <p:nvPr/>
        </p:nvSpPr>
        <p:spPr>
          <a:xfrm>
            <a:off x="7752398" y="5790248"/>
            <a:ext cx="1295400" cy="519112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rgbClr val="E90B0B"/>
                </a:solidFill>
                <a:latin typeface="Times New Roman" panose="02020603050405020304" pitchFamily="18" charset="0"/>
              </a:rPr>
              <a:t>独立性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0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0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00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00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0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20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20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20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20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00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00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200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058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74420"/>
            <a:ext cx="10330815" cy="532130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33413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/>
              <a:t>随机变量的独立性</a:t>
            </a:r>
          </a:p>
        </p:txBody>
      </p:sp>
      <p:sp>
        <p:nvSpPr>
          <p:cNvPr id="2201602" name="文本框 2201601"/>
          <p:cNvSpPr txBox="1"/>
          <p:nvPr/>
        </p:nvSpPr>
        <p:spPr>
          <a:xfrm>
            <a:off x="2373948" y="1896110"/>
            <a:ext cx="59769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复习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: </a:t>
            </a:r>
            <a:r>
              <a:rPr lang="en-US" altLang="zh-CN" sz="2800" b="1">
                <a:solidFill>
                  <a:srgbClr val="E90B0B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两个事件</a:t>
            </a: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与</a:t>
            </a: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独立性的定义</a:t>
            </a:r>
          </a:p>
        </p:txBody>
      </p:sp>
      <p:sp>
        <p:nvSpPr>
          <p:cNvPr id="2201603" name="文本框 2201602"/>
          <p:cNvSpPr txBox="1"/>
          <p:nvPr/>
        </p:nvSpPr>
        <p:spPr>
          <a:xfrm>
            <a:off x="3885248" y="2616835"/>
            <a:ext cx="41036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800" b="1">
                <a:solidFill>
                  <a:srgbClr val="E90B0B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P(AB)=P(A)P(B)</a:t>
            </a:r>
            <a:endParaRPr lang="en-US" altLang="zh-CN" sz="2800" b="1">
              <a:solidFill>
                <a:srgbClr val="E90B0B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01604" name="文本框 2201603"/>
          <p:cNvSpPr txBox="1"/>
          <p:nvPr/>
        </p:nvSpPr>
        <p:spPr>
          <a:xfrm>
            <a:off x="6909435" y="2616835"/>
            <a:ext cx="20875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buClr>
                <a:schemeClr val="bg1"/>
              </a:buClr>
            </a:pPr>
            <a:endParaRPr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01605" name="文本框 2201604"/>
          <p:cNvSpPr txBox="1"/>
          <p:nvPr/>
        </p:nvSpPr>
        <p:spPr>
          <a:xfrm>
            <a:off x="2373948" y="1103948"/>
            <a:ext cx="489585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四、随机变量的独立性</a:t>
            </a:r>
          </a:p>
        </p:txBody>
      </p:sp>
      <p:sp>
        <p:nvSpPr>
          <p:cNvPr id="2201606" name="矩形 2201605"/>
          <p:cNvSpPr/>
          <p:nvPr/>
        </p:nvSpPr>
        <p:spPr>
          <a:xfrm>
            <a:off x="2373948" y="3191510"/>
            <a:ext cx="7416800" cy="14398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 b="1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14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、定义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dirty="0">
                <a:latin typeface="宋体" panose="02010600030101010101" pitchFamily="2" charset="-122"/>
              </a:rPr>
              <a:t>设</a:t>
            </a:r>
            <a:r>
              <a:rPr lang="en-US" altLang="zh-CN" dirty="0">
                <a:latin typeface="宋体" panose="02010600030101010101" pitchFamily="2" charset="-122"/>
              </a:rPr>
              <a:t>X</a:t>
            </a:r>
            <a:r>
              <a:rPr lang="zh-CN" altLang="en-US" dirty="0">
                <a:latin typeface="宋体" panose="02010600030101010101" pitchFamily="2" charset="-122"/>
              </a:rPr>
              <a:t>与</a:t>
            </a:r>
            <a:r>
              <a:rPr lang="en-US" altLang="zh-CN" dirty="0">
                <a:latin typeface="宋体" panose="02010600030101010101" pitchFamily="2" charset="-122"/>
              </a:rPr>
              <a:t>Y</a:t>
            </a:r>
            <a:r>
              <a:rPr lang="zh-CN" altLang="en-US" dirty="0">
                <a:latin typeface="宋体" panose="02010600030101010101" pitchFamily="2" charset="-122"/>
              </a:rPr>
              <a:t>是两个随机变量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</a:rPr>
              <a:t>若对任意的</a:t>
            </a:r>
            <a:endParaRPr lang="zh-CN" altLang="en-US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2201607" name="对象 2201606"/>
          <p:cNvGraphicFramePr/>
          <p:nvPr/>
        </p:nvGraphicFramePr>
        <p:xfrm>
          <a:off x="3958273" y="4056698"/>
          <a:ext cx="6048375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r:id="rId3" imgW="2399030" imgH="812165" progId="Equation.3">
                  <p:embed/>
                </p:oleObj>
              </mc:Choice>
              <mc:Fallback>
                <p:oleObj r:id="rId3" imgW="2399030" imgH="812165" progId="Equation.3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8273" y="4056698"/>
                        <a:ext cx="6048375" cy="2051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0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0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0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0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0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02" grpId="0"/>
      <p:bldP spid="2201603" grpId="0"/>
      <p:bldP spid="2201605" grpId="0"/>
      <p:bldP spid="220160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36320"/>
            <a:ext cx="10330815" cy="533971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33413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随机变量的独立性</a:t>
            </a:r>
          </a:p>
        </p:txBody>
      </p:sp>
      <p:sp>
        <p:nvSpPr>
          <p:cNvPr id="2" name="文本占位符 2202625"/>
          <p:cNvSpPr>
            <a:spLocks noGrp="1"/>
          </p:cNvSpPr>
          <p:nvPr/>
        </p:nvSpPr>
        <p:spPr>
          <a:xfrm>
            <a:off x="2031683" y="1822133"/>
            <a:ext cx="5329237" cy="7191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800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(1)</a:t>
            </a:r>
            <a:r>
              <a:rPr lang="zh-CN" altLang="en-US" sz="2800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由定义可知</a:t>
            </a:r>
            <a:r>
              <a:rPr lang="zh-CN" altLang="en-US" sz="2800" dirty="0">
                <a:latin typeface="宋体" panose="02010600030101010101" pitchFamily="2" charset="-122"/>
              </a:rPr>
              <a:t>：若</a:t>
            </a:r>
            <a:r>
              <a:rPr lang="en-US" altLang="zh-CN" sz="2800" dirty="0">
                <a:latin typeface="宋体" panose="02010600030101010101" pitchFamily="2" charset="-122"/>
              </a:rPr>
              <a:t>X</a:t>
            </a:r>
            <a:r>
              <a:rPr lang="zh-CN" altLang="en-US" sz="2800" dirty="0">
                <a:latin typeface="宋体" panose="02010600030101010101" pitchFamily="2" charset="-122"/>
              </a:rPr>
              <a:t>与</a:t>
            </a:r>
            <a:r>
              <a:rPr lang="en-US" altLang="zh-CN" sz="2800" dirty="0">
                <a:latin typeface="宋体" panose="02010600030101010101" pitchFamily="2" charset="-122"/>
              </a:rPr>
              <a:t>Y</a:t>
            </a:r>
            <a:r>
              <a:rPr lang="zh-CN" altLang="en-US" sz="2800" dirty="0">
                <a:latin typeface="宋体" panose="02010600030101010101" pitchFamily="2" charset="-122"/>
              </a:rPr>
              <a:t>独立</a:t>
            </a:r>
            <a:r>
              <a:rPr lang="en-US" altLang="zh-CN" sz="2800" dirty="0">
                <a:latin typeface="宋体" panose="02010600030101010101" pitchFamily="2" charset="-122"/>
              </a:rPr>
              <a:t>,</a:t>
            </a:r>
            <a:r>
              <a:rPr lang="zh-CN" altLang="en-US" sz="2800" dirty="0">
                <a:latin typeface="宋体" panose="02010600030101010101" pitchFamily="2" charset="-122"/>
              </a:rPr>
              <a:t>则</a:t>
            </a:r>
            <a:endParaRPr lang="zh-CN" altLang="en-US" sz="3600"/>
          </a:p>
        </p:txBody>
      </p:sp>
      <p:graphicFrame>
        <p:nvGraphicFramePr>
          <p:cNvPr id="3" name="对象 2"/>
          <p:cNvGraphicFramePr/>
          <p:nvPr/>
        </p:nvGraphicFramePr>
        <p:xfrm>
          <a:off x="2679383" y="3838258"/>
          <a:ext cx="75247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5" r:id="rId3" imgW="3338830" imgH="241300" progId="Equation.3">
                  <p:embed/>
                </p:oleObj>
              </mc:Choice>
              <mc:Fallback>
                <p:oleObj r:id="rId3" imgW="3338830" imgH="241300" progId="Equation.3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9383" y="3838258"/>
                        <a:ext cx="7524750" cy="5445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031683" y="3119120"/>
            <a:ext cx="8280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>
                <a:schemeClr val="bg1"/>
              </a:buClr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(2)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离散型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随机变量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与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Y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相互独立的充要条件为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:</a:t>
            </a:r>
          </a:p>
        </p:txBody>
      </p:sp>
      <p:graphicFrame>
        <p:nvGraphicFramePr>
          <p:cNvPr id="6" name="对象 5"/>
          <p:cNvGraphicFramePr/>
          <p:nvPr/>
        </p:nvGraphicFramePr>
        <p:xfrm>
          <a:off x="3255645" y="2471420"/>
          <a:ext cx="50403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6" r:id="rId5" imgW="2181860" imgH="215900" progId="Equation.3">
                  <p:embed/>
                </p:oleObj>
              </mc:Choice>
              <mc:Fallback>
                <p:oleObj r:id="rId5" imgW="2181860" imgH="215900" progId="Equation.3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55645" y="2471420"/>
                        <a:ext cx="5040313" cy="4984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103120" y="4630420"/>
            <a:ext cx="8280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bg1"/>
              </a:buClr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(3)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连续型随机变量，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相互独立的充要条件为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9" name="对象 8"/>
          <p:cNvGraphicFramePr/>
          <p:nvPr/>
        </p:nvGraphicFramePr>
        <p:xfrm>
          <a:off x="3039745" y="5279708"/>
          <a:ext cx="35290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7" r:id="rId7" imgW="1433195" imgH="215900" progId="Equation.3">
                  <p:embed/>
                </p:oleObj>
              </mc:Choice>
              <mc:Fallback>
                <p:oleObj r:id="rId7" imgW="1433195" imgH="215900" progId="Equation.3">
                  <p:embed/>
                  <p:pic>
                    <p:nvPicPr>
                      <p:cNvPr id="0" name="图片 32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39745" y="5279708"/>
                        <a:ext cx="3529013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174558" y="1102995"/>
            <a:ext cx="56165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bg1"/>
              </a:buClr>
            </a:pPr>
            <a:r>
              <a:rPr lang="en-US" altLang="zh-CN" sz="2800" b="1" dirty="0">
                <a:solidFill>
                  <a:srgbClr val="2441F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2441F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solidFill>
                  <a:srgbClr val="2441F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随机变量独立性的重要结论</a:t>
            </a:r>
          </a:p>
        </p:txBody>
      </p:sp>
      <p:graphicFrame>
        <p:nvGraphicFramePr>
          <p:cNvPr id="12" name="对象 11"/>
          <p:cNvGraphicFramePr/>
          <p:nvPr/>
        </p:nvGraphicFramePr>
        <p:xfrm>
          <a:off x="6856095" y="5351145"/>
          <a:ext cx="143986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8" r:id="rId9" imgW="647065" imgH="203200" progId="Equation.3">
                  <p:embed/>
                </p:oleObj>
              </mc:Choice>
              <mc:Fallback>
                <p:oleObj r:id="rId9" imgW="647065" imgH="203200" progId="Equation.3">
                  <p:embed/>
                  <p:pic>
                    <p:nvPicPr>
                      <p:cNvPr id="0" name="图片 33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56095" y="5351145"/>
                        <a:ext cx="1439863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  <p:bldP spid="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12190"/>
            <a:ext cx="10330815" cy="53619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二维随机变量</a:t>
            </a:r>
          </a:p>
        </p:txBody>
      </p:sp>
      <p:sp>
        <p:nvSpPr>
          <p:cNvPr id="495619" name="文本占位符 495618"/>
          <p:cNvSpPr>
            <a:spLocks noGrp="1"/>
          </p:cNvSpPr>
          <p:nvPr/>
        </p:nvSpPr>
        <p:spPr>
          <a:xfrm>
            <a:off x="2102485" y="1221105"/>
            <a:ext cx="7923213" cy="23939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定义：设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是一个随机试验，样本空间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S={e}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		设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X=X(e)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Y=Y(e)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是定义</a:t>
            </a:r>
          </a:p>
          <a:p>
            <a:pPr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		在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上的随机变量，由它们构成的</a:t>
            </a:r>
          </a:p>
          <a:p>
            <a:pPr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		向量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(X,Y)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叫做二维随机向量</a:t>
            </a:r>
          </a:p>
          <a:p>
            <a:pPr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		或二维随机变量。</a:t>
            </a:r>
          </a:p>
        </p:txBody>
      </p:sp>
      <p:graphicFrame>
        <p:nvGraphicFramePr>
          <p:cNvPr id="495623" name="对象 495622"/>
          <p:cNvGraphicFramePr/>
          <p:nvPr>
            <p:extLst>
              <p:ext uri="{D42A27DB-BD31-4B8C-83A1-F6EECF244321}">
                <p14:modId xmlns:p14="http://schemas.microsoft.com/office/powerpoint/2010/main" val="1757077376"/>
              </p:ext>
            </p:extLst>
          </p:nvPr>
        </p:nvGraphicFramePr>
        <p:xfrm>
          <a:off x="3278823" y="4332557"/>
          <a:ext cx="375126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r:id="rId3" imgW="1930400" imgH="558800" progId="Equation.DSMT4">
                  <p:embed/>
                </p:oleObj>
              </mc:Choice>
              <mc:Fallback>
                <p:oleObj r:id="rId3" imgW="1930400" imgH="5588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8823" y="4332557"/>
                        <a:ext cx="3751263" cy="10858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5675" name="Litebulb"/>
          <p:cNvSpPr>
            <a:spLocks noEditPoints="1"/>
          </p:cNvSpPr>
          <p:nvPr/>
        </p:nvSpPr>
        <p:spPr>
          <a:xfrm>
            <a:off x="1937385" y="1240155"/>
            <a:ext cx="214313" cy="279400"/>
          </a:xfrm>
          <a:custGeom>
            <a:avLst/>
            <a:gdLst>
              <a:gd name="txL" fmla="*/ 3556 w 21600"/>
              <a:gd name="txT" fmla="*/ 2188 h 21600"/>
              <a:gd name="txR" fmla="*/ 18277 w 21600"/>
              <a:gd name="txB" fmla="*/ 9282 h 21600"/>
            </a:gdLst>
            <a:ahLst/>
            <a:cxnLst>
              <a:cxn ang="0">
                <a:pos x="10800" y="0"/>
              </a:cxn>
              <a:cxn ang="0">
                <a:pos x="21600" y="7782"/>
              </a:cxn>
              <a:cxn ang="0">
                <a:pos x="0" y="7782"/>
              </a:cxn>
              <a:cxn ang="0">
                <a:pos x="10800" y="21600"/>
              </a:cxn>
            </a:cxnLst>
            <a:rect l="txL" t="txT" r="txR" b="txB"/>
            <a:pathLst>
              <a:path w="21600" h="2160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00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5676" name="Litebulb"/>
          <p:cNvSpPr>
            <a:spLocks noEditPoints="1"/>
          </p:cNvSpPr>
          <p:nvPr/>
        </p:nvSpPr>
        <p:spPr>
          <a:xfrm>
            <a:off x="1945323" y="3653155"/>
            <a:ext cx="214312" cy="279400"/>
          </a:xfrm>
          <a:custGeom>
            <a:avLst/>
            <a:gdLst>
              <a:gd name="txL" fmla="*/ 3556 w 21600"/>
              <a:gd name="txT" fmla="*/ 2188 h 21600"/>
              <a:gd name="txR" fmla="*/ 18277 w 21600"/>
              <a:gd name="txB" fmla="*/ 9282 h 21600"/>
            </a:gdLst>
            <a:ahLst/>
            <a:cxnLst>
              <a:cxn ang="0">
                <a:pos x="10800" y="0"/>
              </a:cxn>
              <a:cxn ang="0">
                <a:pos x="21600" y="7782"/>
              </a:cxn>
              <a:cxn ang="0">
                <a:pos x="0" y="7782"/>
              </a:cxn>
              <a:cxn ang="0">
                <a:pos x="10800" y="21600"/>
              </a:cxn>
            </a:cxnLst>
            <a:rect l="txL" t="txT" r="txR" b="txB"/>
            <a:pathLst>
              <a:path w="21600" h="2160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00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95700" name="组合 495699"/>
          <p:cNvGrpSpPr/>
          <p:nvPr/>
        </p:nvGrpSpPr>
        <p:grpSpPr>
          <a:xfrm>
            <a:off x="7755573" y="4156393"/>
            <a:ext cx="2073275" cy="1885950"/>
            <a:chOff x="3413" y="2455"/>
            <a:chExt cx="1306" cy="1188"/>
          </a:xfrm>
        </p:grpSpPr>
        <p:grpSp>
          <p:nvGrpSpPr>
            <p:cNvPr id="495668" name="组合 495667"/>
            <p:cNvGrpSpPr/>
            <p:nvPr/>
          </p:nvGrpSpPr>
          <p:grpSpPr>
            <a:xfrm>
              <a:off x="3532" y="2839"/>
              <a:ext cx="645" cy="665"/>
              <a:chOff x="4102" y="2889"/>
              <a:chExt cx="645" cy="665"/>
            </a:xfrm>
          </p:grpSpPr>
          <p:sp>
            <p:nvSpPr>
              <p:cNvPr id="495650" name="直接连接符 495649"/>
              <p:cNvSpPr/>
              <p:nvPr/>
            </p:nvSpPr>
            <p:spPr>
              <a:xfrm>
                <a:off x="4102" y="2890"/>
                <a:ext cx="645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95652" name="直接连接符 495651"/>
              <p:cNvSpPr/>
              <p:nvPr/>
            </p:nvSpPr>
            <p:spPr>
              <a:xfrm>
                <a:off x="4747" y="2889"/>
                <a:ext cx="0" cy="66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495699" name="组合 495698"/>
            <p:cNvGrpSpPr/>
            <p:nvPr/>
          </p:nvGrpSpPr>
          <p:grpSpPr>
            <a:xfrm>
              <a:off x="3413" y="2455"/>
              <a:ext cx="1306" cy="1188"/>
              <a:chOff x="3983" y="2455"/>
              <a:chExt cx="1306" cy="1188"/>
            </a:xfrm>
          </p:grpSpPr>
          <p:sp>
            <p:nvSpPr>
              <p:cNvPr id="495653" name="文本框 495652"/>
              <p:cNvSpPr txBox="1"/>
              <p:nvPr/>
            </p:nvSpPr>
            <p:spPr>
              <a:xfrm>
                <a:off x="4104" y="3376"/>
                <a:ext cx="19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>
                <a:spAutoFit/>
              </a:bodyPr>
              <a:lstStyle/>
              <a:p>
                <a:pPr marL="228600" indent="-228600">
                  <a:buClr>
                    <a:schemeClr val="tx1"/>
                  </a:buClr>
                  <a:buSzPct val="80000"/>
                </a:pPr>
                <a:r>
                  <a:rPr lang="en-US" altLang="zh-CN" sz="1800" b="1"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495644" name="直接连接符 495643"/>
              <p:cNvSpPr/>
              <p:nvPr/>
            </p:nvSpPr>
            <p:spPr>
              <a:xfrm>
                <a:off x="4030" y="3404"/>
                <a:ext cx="1202" cy="0"/>
              </a:xfrm>
              <a:prstGeom prst="line">
                <a:avLst/>
              </a:prstGeom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95645" name="直接连接符 495644"/>
              <p:cNvSpPr/>
              <p:nvPr/>
            </p:nvSpPr>
            <p:spPr>
              <a:xfrm flipV="1">
                <a:off x="4248" y="2529"/>
                <a:ext cx="0" cy="1084"/>
              </a:xfrm>
              <a:prstGeom prst="line">
                <a:avLst/>
              </a:prstGeom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triangle" w="med" len="med"/>
              </a:ln>
            </p:spPr>
          </p:sp>
          <p:grpSp>
            <p:nvGrpSpPr>
              <p:cNvPr id="495665" name="组合 495664"/>
              <p:cNvGrpSpPr/>
              <p:nvPr/>
            </p:nvGrpSpPr>
            <p:grpSpPr>
              <a:xfrm>
                <a:off x="3983" y="2849"/>
                <a:ext cx="762" cy="794"/>
                <a:chOff x="3983" y="2849"/>
                <a:chExt cx="762" cy="794"/>
              </a:xfrm>
            </p:grpSpPr>
            <p:sp>
              <p:nvSpPr>
                <p:cNvPr id="495655" name="直接连接符 495654"/>
                <p:cNvSpPr/>
                <p:nvPr/>
              </p:nvSpPr>
              <p:spPr>
                <a:xfrm flipH="1">
                  <a:off x="4496" y="3323"/>
                  <a:ext cx="249" cy="308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pSp>
              <p:nvGrpSpPr>
                <p:cNvPr id="495664" name="组合 495663"/>
                <p:cNvGrpSpPr/>
                <p:nvPr/>
              </p:nvGrpSpPr>
              <p:grpSpPr>
                <a:xfrm>
                  <a:off x="3983" y="2849"/>
                  <a:ext cx="752" cy="794"/>
                  <a:chOff x="3983" y="2859"/>
                  <a:chExt cx="752" cy="794"/>
                </a:xfrm>
              </p:grpSpPr>
              <p:sp>
                <p:nvSpPr>
                  <p:cNvPr id="495654" name="直接连接符 495653"/>
                  <p:cNvSpPr/>
                  <p:nvPr/>
                </p:nvSpPr>
                <p:spPr>
                  <a:xfrm flipH="1">
                    <a:off x="3983" y="2989"/>
                    <a:ext cx="249" cy="308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95656" name="直接连接符 495655"/>
                  <p:cNvSpPr/>
                  <p:nvPr/>
                </p:nvSpPr>
                <p:spPr>
                  <a:xfrm flipH="1">
                    <a:off x="4035" y="2863"/>
                    <a:ext cx="438" cy="527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95657" name="直接连接符 495656"/>
                  <p:cNvSpPr/>
                  <p:nvPr/>
                </p:nvSpPr>
                <p:spPr>
                  <a:xfrm flipH="1">
                    <a:off x="4073" y="2859"/>
                    <a:ext cx="517" cy="656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95658" name="直接连接符 495657"/>
                  <p:cNvSpPr/>
                  <p:nvPr/>
                </p:nvSpPr>
                <p:spPr>
                  <a:xfrm flipH="1">
                    <a:off x="4347" y="3175"/>
                    <a:ext cx="388" cy="478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95659" name="直接连接符 495658"/>
                  <p:cNvSpPr/>
                  <p:nvPr/>
                </p:nvSpPr>
                <p:spPr>
                  <a:xfrm flipH="1">
                    <a:off x="4209" y="2876"/>
                    <a:ext cx="517" cy="656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95660" name="直接连接符 495659"/>
                  <p:cNvSpPr/>
                  <p:nvPr/>
                </p:nvSpPr>
                <p:spPr>
                  <a:xfrm flipH="1">
                    <a:off x="4256" y="3021"/>
                    <a:ext cx="477" cy="576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  <p:graphicFrame>
            <p:nvGraphicFramePr>
              <p:cNvPr id="495684" name="对象 495683"/>
              <p:cNvGraphicFramePr/>
              <p:nvPr/>
            </p:nvGraphicFramePr>
            <p:xfrm>
              <a:off x="5116" y="3409"/>
              <a:ext cx="173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7" r:id="rId5" imgW="127000" imgH="139700" progId="Equation.DSMT4">
                      <p:embed/>
                    </p:oleObj>
                  </mc:Choice>
                  <mc:Fallback>
                    <p:oleObj r:id="rId5" imgW="127000" imgH="139700" progId="Equation.DSMT4">
                      <p:embed/>
                      <p:pic>
                        <p:nvPicPr>
                          <p:cNvPr id="0" name="图片 3159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5116" y="3409"/>
                            <a:ext cx="173" cy="19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5689" name="对象 495688"/>
              <p:cNvGraphicFramePr/>
              <p:nvPr/>
            </p:nvGraphicFramePr>
            <p:xfrm>
              <a:off x="4729" y="2682"/>
              <a:ext cx="426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8" r:id="rId7" imgW="380365" imgH="254000" progId="Equation.DSMT4">
                      <p:embed/>
                    </p:oleObj>
                  </mc:Choice>
                  <mc:Fallback>
                    <p:oleObj r:id="rId7" imgW="380365" imgH="254000" progId="Equation.DSMT4">
                      <p:embed/>
                      <p:pic>
                        <p:nvPicPr>
                          <p:cNvPr id="0" name="图片 3158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729" y="2682"/>
                            <a:ext cx="426" cy="2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5695" name="对象 495694"/>
              <p:cNvGraphicFramePr/>
              <p:nvPr/>
            </p:nvGraphicFramePr>
            <p:xfrm>
              <a:off x="4274" y="2455"/>
              <a:ext cx="191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9" r:id="rId9" imgW="139700" imgH="165100" progId="Equation.DSMT4">
                      <p:embed/>
                    </p:oleObj>
                  </mc:Choice>
                  <mc:Fallback>
                    <p:oleObj r:id="rId9" imgW="139700" imgH="165100" progId="Equation.DSMT4">
                      <p:embed/>
                      <p:pic>
                        <p:nvPicPr>
                          <p:cNvPr id="0" name="图片 3161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274" y="2455"/>
                            <a:ext cx="191" cy="22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95698" name="组合 495697"/>
          <p:cNvGrpSpPr/>
          <p:nvPr/>
        </p:nvGrpSpPr>
        <p:grpSpPr>
          <a:xfrm>
            <a:off x="7126923" y="1551305"/>
            <a:ext cx="2698750" cy="2016125"/>
            <a:chOff x="3597" y="884"/>
            <a:chExt cx="1700" cy="1270"/>
          </a:xfrm>
        </p:grpSpPr>
        <p:grpSp>
          <p:nvGrpSpPr>
            <p:cNvPr id="495637" name="组合 495636"/>
            <p:cNvGrpSpPr/>
            <p:nvPr/>
          </p:nvGrpSpPr>
          <p:grpSpPr>
            <a:xfrm>
              <a:off x="4250" y="963"/>
              <a:ext cx="984" cy="894"/>
              <a:chOff x="4250" y="963"/>
              <a:chExt cx="984" cy="894"/>
            </a:xfrm>
          </p:grpSpPr>
          <p:sp>
            <p:nvSpPr>
              <p:cNvPr id="495625" name="直接连接符 495624"/>
              <p:cNvSpPr/>
              <p:nvPr/>
            </p:nvSpPr>
            <p:spPr>
              <a:xfrm>
                <a:off x="4250" y="1857"/>
                <a:ext cx="984" cy="0"/>
              </a:xfrm>
              <a:prstGeom prst="line">
                <a:avLst/>
              </a:prstGeom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95627" name="直接连接符 495626"/>
              <p:cNvSpPr/>
              <p:nvPr/>
            </p:nvSpPr>
            <p:spPr>
              <a:xfrm flipV="1">
                <a:off x="4250" y="963"/>
                <a:ext cx="0" cy="884"/>
              </a:xfrm>
              <a:prstGeom prst="line">
                <a:avLst/>
              </a:prstGeom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495640" name="组合 495639"/>
            <p:cNvGrpSpPr/>
            <p:nvPr/>
          </p:nvGrpSpPr>
          <p:grpSpPr>
            <a:xfrm>
              <a:off x="3597" y="1178"/>
              <a:ext cx="989" cy="976"/>
              <a:chOff x="3537" y="1308"/>
              <a:chExt cx="989" cy="976"/>
            </a:xfrm>
          </p:grpSpPr>
          <p:sp>
            <p:nvSpPr>
              <p:cNvPr id="495634" name="任意多边形 495633"/>
              <p:cNvSpPr/>
              <p:nvPr/>
            </p:nvSpPr>
            <p:spPr>
              <a:xfrm rot="-8952234" flipV="1">
                <a:off x="3962" y="1308"/>
                <a:ext cx="564" cy="900"/>
              </a:xfrm>
              <a:custGeom>
                <a:avLst/>
                <a:gdLst>
                  <a:gd name="txL" fmla="*/ 0 w 21539"/>
                  <a:gd name="txT" fmla="*/ 0 h 18838"/>
                  <a:gd name="txR" fmla="*/ 21539 w 21539"/>
                  <a:gd name="txB" fmla="*/ 18838 h 18838"/>
                </a:gdLst>
                <a:ahLst/>
                <a:cxnLst>
                  <a:cxn ang="270">
                    <a:pos x="10569" y="0"/>
                  </a:cxn>
                  <a:cxn ang="0">
                    <a:pos x="21539" y="17216"/>
                  </a:cxn>
                  <a:cxn ang="180">
                    <a:pos x="0" y="18838"/>
                  </a:cxn>
                </a:cxnLst>
                <a:rect l="txL" t="txT" r="txR" b="txB"/>
                <a:pathLst>
                  <a:path w="21539" h="18838" fill="none">
                    <a:moveTo>
                      <a:pt x="10569" y="0"/>
                    </a:moveTo>
                    <a:arcTo wR="21600" hR="21600" stAng="-3642332" swAng="3383939"/>
                  </a:path>
                  <a:path w="21539" h="18838" stroke="0">
                    <a:moveTo>
                      <a:pt x="10569" y="0"/>
                    </a:moveTo>
                    <a:arcTo wR="21600" hR="21600" stAng="-3642332" swAng="3383939"/>
                    <a:lnTo>
                      <a:pt x="0" y="1883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99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95639" name="组合 495638"/>
              <p:cNvGrpSpPr/>
              <p:nvPr/>
            </p:nvGrpSpPr>
            <p:grpSpPr>
              <a:xfrm>
                <a:off x="3537" y="1844"/>
                <a:ext cx="416" cy="440"/>
                <a:chOff x="3537" y="1844"/>
                <a:chExt cx="416" cy="440"/>
              </a:xfrm>
            </p:grpSpPr>
            <p:sp>
              <p:nvSpPr>
                <p:cNvPr id="495629" name="文本框 495628"/>
                <p:cNvSpPr txBox="1"/>
                <p:nvPr/>
              </p:nvSpPr>
              <p:spPr>
                <a:xfrm>
                  <a:off x="3537" y="1996"/>
                  <a:ext cx="24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>
                  <a:spAutoFit/>
                </a:bodyPr>
                <a:lstStyle/>
                <a:p>
                  <a:pPr marL="228600" indent="-228600">
                    <a:buClr>
                      <a:schemeClr val="tx1"/>
                    </a:buClr>
                    <a:buSzPct val="80000"/>
                  </a:pPr>
                  <a:r>
                    <a:rPr lang="en-US" altLang="zh-CN">
                      <a:latin typeface="Arial" panose="020B0604020202020204" pitchFamily="34" charset="0"/>
                    </a:rPr>
                    <a:t>S</a:t>
                  </a:r>
                </a:p>
              </p:txBody>
            </p:sp>
            <p:grpSp>
              <p:nvGrpSpPr>
                <p:cNvPr id="495638" name="组合 495637"/>
                <p:cNvGrpSpPr/>
                <p:nvPr/>
              </p:nvGrpSpPr>
              <p:grpSpPr>
                <a:xfrm>
                  <a:off x="3555" y="1844"/>
                  <a:ext cx="398" cy="392"/>
                  <a:chOff x="3555" y="1844"/>
                  <a:chExt cx="398" cy="392"/>
                </a:xfrm>
              </p:grpSpPr>
              <p:sp>
                <p:nvSpPr>
                  <p:cNvPr id="495632" name="椭圆 495631"/>
                  <p:cNvSpPr/>
                  <p:nvPr/>
                </p:nvSpPr>
                <p:spPr>
                  <a:xfrm>
                    <a:off x="3555" y="1846"/>
                    <a:ext cx="398" cy="39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marL="228600" indent="-228600" algn="ctr">
                      <a:buClr>
                        <a:schemeClr val="tx1"/>
                      </a:buClr>
                      <a:buSzPct val="80000"/>
                    </a:pPr>
                    <a:endParaRPr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95636" name="文本框 495635"/>
                  <p:cNvSpPr txBox="1"/>
                  <p:nvPr/>
                </p:nvSpPr>
                <p:spPr>
                  <a:xfrm>
                    <a:off x="3673" y="1844"/>
                    <a:ext cx="221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 anchor="t">
                    <a:spAutoFit/>
                  </a:bodyPr>
                  <a:lstStyle/>
                  <a:p>
                    <a:pPr marL="228600" indent="-228600">
                      <a:buClr>
                        <a:schemeClr val="tx1"/>
                      </a:buClr>
                      <a:buSzPct val="80000"/>
                    </a:pPr>
                    <a:r>
                      <a:rPr lang="en-US" altLang="zh-CN">
                        <a:latin typeface="Arial" panose="020B0604020202020204" pitchFamily="34" charset="0"/>
                      </a:rPr>
                      <a:t>e</a:t>
                    </a:r>
                  </a:p>
                </p:txBody>
              </p:sp>
            </p:grpSp>
          </p:grpSp>
        </p:grpSp>
        <p:graphicFrame>
          <p:nvGraphicFramePr>
            <p:cNvPr id="495691" name="对象 495690"/>
            <p:cNvGraphicFramePr/>
            <p:nvPr/>
          </p:nvGraphicFramePr>
          <p:xfrm>
            <a:off x="4278" y="884"/>
            <a:ext cx="190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0" r:id="rId11" imgW="139700" imgH="165100" progId="Equation.DSMT4">
                    <p:embed/>
                  </p:oleObj>
                </mc:Choice>
                <mc:Fallback>
                  <p:oleObj r:id="rId11" imgW="139700" imgH="165100" progId="Equation.DSMT4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278" y="884"/>
                          <a:ext cx="190" cy="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5693" name="对象 495692"/>
            <p:cNvGraphicFramePr/>
            <p:nvPr/>
          </p:nvGraphicFramePr>
          <p:xfrm>
            <a:off x="4552" y="1121"/>
            <a:ext cx="745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" r:id="rId12" imgW="862965" imgH="254000" progId="Equation.DSMT4">
                    <p:embed/>
                  </p:oleObj>
                </mc:Choice>
                <mc:Fallback>
                  <p:oleObj r:id="rId12" imgW="862965" imgH="254000" progId="Equation.DSMT4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552" y="1121"/>
                          <a:ext cx="745" cy="2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5697" name="对象 495696"/>
            <p:cNvGraphicFramePr/>
            <p:nvPr/>
          </p:nvGraphicFramePr>
          <p:xfrm>
            <a:off x="5111" y="1875"/>
            <a:ext cx="173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2" r:id="rId14" imgW="127000" imgH="139700" progId="Equation.DSMT4">
                    <p:embed/>
                  </p:oleObj>
                </mc:Choice>
                <mc:Fallback>
                  <p:oleObj r:id="rId14" imgW="127000" imgH="139700" progId="Equation.DSMT4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111" y="1875"/>
                          <a:ext cx="173" cy="1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5701" name="矩形 495700"/>
          <p:cNvSpPr/>
          <p:nvPr/>
        </p:nvSpPr>
        <p:spPr>
          <a:xfrm>
            <a:off x="2254885" y="3632518"/>
            <a:ext cx="7923213" cy="27352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latinLnBrk="1">
              <a:lnSpc>
                <a:spcPct val="90000"/>
              </a:lnSpc>
              <a:buClr>
                <a:schemeClr val="bg1"/>
              </a:buClr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定义：设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(X,Y)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是二维随机变量对于任意实数</a:t>
            </a:r>
            <a:r>
              <a:rPr lang="en-US" altLang="zh-CN" b="1" dirty="0" err="1">
                <a:solidFill>
                  <a:schemeClr val="tx1"/>
                </a:solidFill>
                <a:latin typeface="宋体" panose="02010600030101010101" pitchFamily="2" charset="-122"/>
              </a:rPr>
              <a:t>x,y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</a:p>
          <a:p>
            <a:pPr marL="342900" indent="-342900" latinLnBrk="1">
              <a:lnSpc>
                <a:spcPct val="90000"/>
              </a:lnSpc>
              <a:buClr>
                <a:schemeClr val="bg1"/>
              </a:buClr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		二元函数</a:t>
            </a:r>
          </a:p>
          <a:p>
            <a:pPr marL="342900" indent="-342900" latinLnBrk="1">
              <a:lnSpc>
                <a:spcPct val="90000"/>
              </a:lnSpc>
              <a:buClr>
                <a:schemeClr val="bg1"/>
              </a:buClr>
            </a:pP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342900" indent="-342900" latinLnBrk="1">
              <a:lnSpc>
                <a:spcPct val="90000"/>
              </a:lnSpc>
              <a:buClr>
                <a:schemeClr val="bg1"/>
              </a:buClr>
            </a:pP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342900" indent="-342900" latinLnBrk="1">
              <a:lnSpc>
                <a:spcPct val="90000"/>
              </a:lnSpc>
              <a:buClr>
                <a:schemeClr val="bg1"/>
              </a:buClr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	</a:t>
            </a:r>
          </a:p>
          <a:p>
            <a:pPr marL="342900" indent="-342900" latinLnBrk="1">
              <a:lnSpc>
                <a:spcPct val="90000"/>
              </a:lnSpc>
              <a:buClr>
                <a:schemeClr val="bg1"/>
              </a:buClr>
            </a:pPr>
            <a:endParaRPr lang="en-US" altLang="zh-CN" b="1" dirty="0" smtClean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342900" indent="-342900" latinLnBrk="1">
              <a:lnSpc>
                <a:spcPct val="90000"/>
              </a:lnSpc>
              <a:buClr>
                <a:schemeClr val="bg1"/>
              </a:buClr>
            </a:pPr>
            <a:endParaRPr lang="en-US" altLang="zh-CN" b="1" dirty="0">
              <a:latin typeface="宋体" panose="02010600030101010101" pitchFamily="2" charset="-122"/>
            </a:endParaRPr>
          </a:p>
          <a:p>
            <a:pPr marL="342900" indent="-342900" latinLnBrk="1">
              <a:lnSpc>
                <a:spcPct val="90000"/>
              </a:lnSpc>
              <a:buClr>
                <a:schemeClr val="bg1"/>
              </a:buClr>
            </a:pPr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称为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二维随机变量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(X,Y)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的分布函数。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5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5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5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5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9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9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70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48385"/>
            <a:ext cx="10330815" cy="530098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33413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随机变量的独立性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834958" y="1352550"/>
            <a:ext cx="5905500" cy="519113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(4)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联合分布和边缘分布的关系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692083" y="2505075"/>
            <a:ext cx="2089150" cy="641350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联合分布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651308" y="2505075"/>
            <a:ext cx="2089150" cy="641350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边缘分布</a:t>
            </a:r>
          </a:p>
        </p:txBody>
      </p:sp>
      <p:sp>
        <p:nvSpPr>
          <p:cNvPr id="13" name="直接连接符 12"/>
          <p:cNvSpPr/>
          <p:nvPr/>
        </p:nvSpPr>
        <p:spPr>
          <a:xfrm>
            <a:off x="4995545" y="2720975"/>
            <a:ext cx="1655763" cy="0"/>
          </a:xfrm>
          <a:prstGeom prst="line">
            <a:avLst/>
          </a:prstGeom>
          <a:ln w="57150" cap="flat" cmpd="sng">
            <a:solidFill>
              <a:srgbClr val="E90B0B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4" name="组合 13"/>
          <p:cNvGrpSpPr/>
          <p:nvPr/>
        </p:nvGrpSpPr>
        <p:grpSpPr>
          <a:xfrm>
            <a:off x="4995545" y="2865438"/>
            <a:ext cx="1512888" cy="360362"/>
            <a:chOff x="1882" y="1525"/>
            <a:chExt cx="953" cy="227"/>
          </a:xfrm>
        </p:grpSpPr>
        <p:sp>
          <p:nvSpPr>
            <p:cNvPr id="15" name="直接连接符 14"/>
            <p:cNvSpPr/>
            <p:nvPr/>
          </p:nvSpPr>
          <p:spPr>
            <a:xfrm flipH="1">
              <a:off x="1882" y="1661"/>
              <a:ext cx="953" cy="0"/>
            </a:xfrm>
            <a:prstGeom prst="line">
              <a:avLst/>
            </a:prstGeom>
            <a:ln w="57150" cap="flat" cmpd="sng">
              <a:solidFill>
                <a:srgbClr val="E90B0B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" name="直接连接符 15"/>
            <p:cNvSpPr/>
            <p:nvPr/>
          </p:nvSpPr>
          <p:spPr>
            <a:xfrm flipH="1">
              <a:off x="2290" y="1525"/>
              <a:ext cx="136" cy="227"/>
            </a:xfrm>
            <a:prstGeom prst="line">
              <a:avLst/>
            </a:prstGeom>
            <a:ln w="57150" cap="flat" cmpd="sng">
              <a:solidFill>
                <a:srgbClr val="E90B0B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7" name="文本框 16"/>
          <p:cNvSpPr txBox="1"/>
          <p:nvPr/>
        </p:nvSpPr>
        <p:spPr>
          <a:xfrm>
            <a:off x="4635183" y="3368675"/>
            <a:ext cx="2449512" cy="519113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rgbClr val="E90B0B"/>
                </a:solidFill>
                <a:latin typeface="Times New Roman" panose="02020603050405020304" pitchFamily="18" charset="0"/>
              </a:rPr>
              <a:t>条件：独立性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07745"/>
            <a:ext cx="10330815" cy="540702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33413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随机变量的独立性</a:t>
            </a:r>
          </a:p>
        </p:txBody>
      </p:sp>
      <p:sp>
        <p:nvSpPr>
          <p:cNvPr id="2204674" name="文本框 2204673"/>
          <p:cNvSpPr txBox="1"/>
          <p:nvPr/>
        </p:nvSpPr>
        <p:spPr>
          <a:xfrm>
            <a:off x="2099628" y="1070610"/>
            <a:ext cx="79565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: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设二维随机变量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(X,Y)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的概率密度为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</a:p>
        </p:txBody>
      </p:sp>
      <p:graphicFrame>
        <p:nvGraphicFramePr>
          <p:cNvPr id="2204675" name="对象 2204674"/>
          <p:cNvGraphicFramePr/>
          <p:nvPr/>
        </p:nvGraphicFramePr>
        <p:xfrm>
          <a:off x="3144203" y="1646873"/>
          <a:ext cx="4967287" cy="175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0" r:id="rId3" imgW="2032000" imgH="698500" progId="Equation.3">
                  <p:embed/>
                </p:oleObj>
              </mc:Choice>
              <mc:Fallback>
                <p:oleObj r:id="rId3" imgW="2032000" imgH="698500" progId="Equation.3">
                  <p:embed/>
                  <p:pic>
                    <p:nvPicPr>
                      <p:cNvPr id="0" name="图片 33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4203" y="1646873"/>
                        <a:ext cx="4967287" cy="175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4676" name="对象 2204675"/>
          <p:cNvGraphicFramePr/>
          <p:nvPr/>
        </p:nvGraphicFramePr>
        <p:xfrm>
          <a:off x="2280603" y="3805873"/>
          <a:ext cx="71913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1" r:id="rId5" imgW="254000" imgH="203200" progId="Equation.3">
                  <p:embed/>
                </p:oleObj>
              </mc:Choice>
              <mc:Fallback>
                <p:oleObj r:id="rId5" imgW="254000" imgH="203200" progId="Equation.3">
                  <p:embed/>
                  <p:pic>
                    <p:nvPicPr>
                      <p:cNvPr id="0" name="图片 331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80603" y="3805873"/>
                        <a:ext cx="719137" cy="512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4677" name="对象 2204676"/>
          <p:cNvGraphicFramePr/>
          <p:nvPr/>
        </p:nvGraphicFramePr>
        <p:xfrm>
          <a:off x="3449955" y="4381500"/>
          <a:ext cx="4535488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2" r:id="rId7" imgW="1485265" imgH="330200" progId="Equation.3">
                  <p:embed/>
                </p:oleObj>
              </mc:Choice>
              <mc:Fallback>
                <p:oleObj r:id="rId7" imgW="1485265" imgH="330200" progId="Equation.3">
                  <p:embed/>
                  <p:pic>
                    <p:nvPicPr>
                      <p:cNvPr id="0" name="图片 33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49955" y="4381500"/>
                        <a:ext cx="4535488" cy="976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4678" name="对象 2204677"/>
          <p:cNvGraphicFramePr/>
          <p:nvPr/>
        </p:nvGraphicFramePr>
        <p:xfrm>
          <a:off x="3449797" y="5433378"/>
          <a:ext cx="486537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3" r:id="rId9" imgW="1727200" imgH="330200" progId="Equation.3">
                  <p:embed/>
                </p:oleObj>
              </mc:Choice>
              <mc:Fallback>
                <p:oleObj r:id="rId9" imgW="1727200" imgH="330200" progId="Equation.3">
                  <p:embed/>
                  <p:pic>
                    <p:nvPicPr>
                      <p:cNvPr id="0" name="图片 330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49797" y="5433378"/>
                        <a:ext cx="4865370" cy="981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4679" name="对象 2204678"/>
          <p:cNvGraphicFramePr/>
          <p:nvPr/>
        </p:nvGraphicFramePr>
        <p:xfrm>
          <a:off x="2928303" y="3589973"/>
          <a:ext cx="4319587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4" r:id="rId11" imgW="1396365" imgH="330200" progId="Equation.3">
                  <p:embed/>
                </p:oleObj>
              </mc:Choice>
              <mc:Fallback>
                <p:oleObj r:id="rId11" imgW="1396365" imgH="330200" progId="Equation.3">
                  <p:embed/>
                  <p:pic>
                    <p:nvPicPr>
                      <p:cNvPr id="0" name="图片 330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28303" y="3589973"/>
                        <a:ext cx="4319587" cy="909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0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0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0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0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18540"/>
            <a:ext cx="10330815" cy="535876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33413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随机变量的独立性</a:t>
            </a:r>
          </a:p>
        </p:txBody>
      </p:sp>
      <p:graphicFrame>
        <p:nvGraphicFramePr>
          <p:cNvPr id="2205698" name="对象 2205697"/>
          <p:cNvGraphicFramePr/>
          <p:nvPr/>
        </p:nvGraphicFramePr>
        <p:xfrm>
          <a:off x="2596198" y="888841"/>
          <a:ext cx="4565650" cy="944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5" r:id="rId3" imgW="1295400" imgH="330200" progId="Equation.3">
                  <p:embed/>
                </p:oleObj>
              </mc:Choice>
              <mc:Fallback>
                <p:oleObj r:id="rId3" imgW="1295400" imgH="330200" progId="Equation.3">
                  <p:embed/>
                  <p:pic>
                    <p:nvPicPr>
                      <p:cNvPr id="0" name="图片 33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6198" y="888841"/>
                        <a:ext cx="4565650" cy="9448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5699" name="对象 2205698"/>
          <p:cNvGraphicFramePr/>
          <p:nvPr/>
        </p:nvGraphicFramePr>
        <p:xfrm>
          <a:off x="3804920" y="1748473"/>
          <a:ext cx="457835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6" r:id="rId5" imgW="1536065" imgH="330200" progId="Equation.3">
                  <p:embed/>
                </p:oleObj>
              </mc:Choice>
              <mc:Fallback>
                <p:oleObj r:id="rId5" imgW="1536065" imgH="330200" progId="Equation.3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04920" y="1748473"/>
                        <a:ext cx="4578350" cy="969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5700" name="对象 2205699"/>
          <p:cNvGraphicFramePr/>
          <p:nvPr/>
        </p:nvGraphicFramePr>
        <p:xfrm>
          <a:off x="3861753" y="2553653"/>
          <a:ext cx="446405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7" r:id="rId7" imgW="1561465" imgH="330200" progId="Equation.3">
                  <p:embed/>
                </p:oleObj>
              </mc:Choice>
              <mc:Fallback>
                <p:oleObj r:id="rId7" imgW="1561465" imgH="330200" progId="Equation.3">
                  <p:embed/>
                  <p:pic>
                    <p:nvPicPr>
                      <p:cNvPr id="0" name="图片 33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61753" y="2553653"/>
                        <a:ext cx="4464050" cy="969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5701" name="对象 2205700"/>
          <p:cNvGraphicFramePr/>
          <p:nvPr/>
        </p:nvGraphicFramePr>
        <p:xfrm>
          <a:off x="3804920" y="3398203"/>
          <a:ext cx="3354388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8" r:id="rId9" imgW="1180465" imgH="330200" progId="Equation.3">
                  <p:embed/>
                </p:oleObj>
              </mc:Choice>
              <mc:Fallback>
                <p:oleObj r:id="rId9" imgW="1180465" imgH="330200" progId="Equation.3">
                  <p:embed/>
                  <p:pic>
                    <p:nvPicPr>
                      <p:cNvPr id="0" name="图片 33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04920" y="3398203"/>
                        <a:ext cx="3354388" cy="969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5702" name="对象 2205701"/>
          <p:cNvGraphicFramePr/>
          <p:nvPr/>
        </p:nvGraphicFramePr>
        <p:xfrm>
          <a:off x="3804603" y="4271328"/>
          <a:ext cx="4576762" cy="132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9" r:id="rId11" imgW="1828800" imgH="469900" progId="Equation.3">
                  <p:embed/>
                </p:oleObj>
              </mc:Choice>
              <mc:Fallback>
                <p:oleObj r:id="rId11" imgW="1828800" imgH="469900" progId="Equation.3">
                  <p:embed/>
                  <p:pic>
                    <p:nvPicPr>
                      <p:cNvPr id="0" name="图片 331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04603" y="4271328"/>
                        <a:ext cx="4576762" cy="1328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5703" name="对象 2205702"/>
          <p:cNvGraphicFramePr/>
          <p:nvPr/>
        </p:nvGraphicFramePr>
        <p:xfrm>
          <a:off x="3804920" y="5423218"/>
          <a:ext cx="496887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0" r:id="rId13" imgW="1815465" imgH="330200" progId="Equation.3">
                  <p:embed/>
                </p:oleObj>
              </mc:Choice>
              <mc:Fallback>
                <p:oleObj r:id="rId13" imgW="1815465" imgH="330200" progId="Equation.3">
                  <p:embed/>
                  <p:pic>
                    <p:nvPicPr>
                      <p:cNvPr id="0" name="图片 331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04920" y="5423218"/>
                        <a:ext cx="4968875" cy="954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0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0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0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0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0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20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58875" y="1056640"/>
            <a:ext cx="10330815" cy="530034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33413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随机变量的独立性</a:t>
            </a:r>
          </a:p>
        </p:txBody>
      </p:sp>
      <p:graphicFrame>
        <p:nvGraphicFramePr>
          <p:cNvPr id="2206722" name="对象 2206721"/>
          <p:cNvGraphicFramePr/>
          <p:nvPr/>
        </p:nvGraphicFramePr>
        <p:xfrm>
          <a:off x="2455863" y="1151255"/>
          <a:ext cx="4716462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7" r:id="rId3" imgW="1485265" imgH="482600" progId="Equation.3">
                  <p:embed/>
                </p:oleObj>
              </mc:Choice>
              <mc:Fallback>
                <p:oleObj r:id="rId3" imgW="1485265" imgH="482600" progId="Equation.3">
                  <p:embed/>
                  <p:pic>
                    <p:nvPicPr>
                      <p:cNvPr id="0" name="图片 33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55863" y="1151255"/>
                        <a:ext cx="4716462" cy="1484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6723" name="对象 2206722"/>
          <p:cNvGraphicFramePr/>
          <p:nvPr/>
        </p:nvGraphicFramePr>
        <p:xfrm>
          <a:off x="2744788" y="2878455"/>
          <a:ext cx="4440237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8" r:id="rId5" imgW="1243965" imgH="482600" progId="Equation.3">
                  <p:embed/>
                </p:oleObj>
              </mc:Choice>
              <mc:Fallback>
                <p:oleObj r:id="rId5" imgW="1243965" imgH="482600" progId="Equation.3">
                  <p:embed/>
                  <p:pic>
                    <p:nvPicPr>
                      <p:cNvPr id="0" name="图片 33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44788" y="2878455"/>
                        <a:ext cx="4440237" cy="1484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6724" name="对象 2206723"/>
          <p:cNvGraphicFramePr/>
          <p:nvPr/>
        </p:nvGraphicFramePr>
        <p:xfrm>
          <a:off x="2528888" y="4535805"/>
          <a:ext cx="55721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9" r:id="rId7" imgW="1560195" imgH="215900" progId="Equation.3">
                  <p:embed/>
                </p:oleObj>
              </mc:Choice>
              <mc:Fallback>
                <p:oleObj r:id="rId7" imgW="1560195" imgH="215900" progId="Equation.3">
                  <p:embed/>
                  <p:pic>
                    <p:nvPicPr>
                      <p:cNvPr id="0" name="图片 33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28888" y="4535805"/>
                        <a:ext cx="5572125" cy="663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6725" name="对象 2206724"/>
          <p:cNvGraphicFramePr/>
          <p:nvPr/>
        </p:nvGraphicFramePr>
        <p:xfrm>
          <a:off x="2455863" y="5543868"/>
          <a:ext cx="4938712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0" r:id="rId9" imgW="1382395" imgH="215900" progId="Equation.3">
                  <p:embed/>
                </p:oleObj>
              </mc:Choice>
              <mc:Fallback>
                <p:oleObj r:id="rId9" imgW="1382395" imgH="215900" progId="Equation.3">
                  <p:embed/>
                  <p:pic>
                    <p:nvPicPr>
                      <p:cNvPr id="0" name="图片 332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55863" y="5543868"/>
                        <a:ext cx="4938712" cy="663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06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06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0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06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58240" y="1010285"/>
            <a:ext cx="10330815" cy="537781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33413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随机变量的独立性</a:t>
            </a:r>
          </a:p>
        </p:txBody>
      </p:sp>
      <p:grpSp>
        <p:nvGrpSpPr>
          <p:cNvPr id="1811460" name="组合 1811459"/>
          <p:cNvGrpSpPr/>
          <p:nvPr/>
        </p:nvGrpSpPr>
        <p:grpSpPr>
          <a:xfrm>
            <a:off x="7290435" y="1414463"/>
            <a:ext cx="2732088" cy="1593850"/>
            <a:chOff x="1647" y="1951"/>
            <a:chExt cx="1721" cy="1004"/>
          </a:xfrm>
        </p:grpSpPr>
        <p:sp>
          <p:nvSpPr>
            <p:cNvPr id="1811461" name="直接连接符 1811460"/>
            <p:cNvSpPr/>
            <p:nvPr/>
          </p:nvSpPr>
          <p:spPr>
            <a:xfrm>
              <a:off x="1662" y="2220"/>
              <a:ext cx="1689" cy="0"/>
            </a:xfrm>
            <a:prstGeom prst="line">
              <a:avLst/>
            </a:prstGeom>
            <a:ln w="9525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811462" name="组合 1811461"/>
            <p:cNvGrpSpPr/>
            <p:nvPr/>
          </p:nvGrpSpPr>
          <p:grpSpPr>
            <a:xfrm>
              <a:off x="1647" y="1951"/>
              <a:ext cx="1721" cy="1004"/>
              <a:chOff x="1647" y="1943"/>
              <a:chExt cx="1721" cy="1004"/>
            </a:xfrm>
          </p:grpSpPr>
          <p:graphicFrame>
            <p:nvGraphicFramePr>
              <p:cNvPr id="1811463" name="对象 1811462"/>
              <p:cNvGraphicFramePr/>
              <p:nvPr/>
            </p:nvGraphicFramePr>
            <p:xfrm>
              <a:off x="2976" y="2238"/>
              <a:ext cx="14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278" r:id="rId3" imgW="228600" imgH="304800" progId="Equation.DSMT4">
                      <p:embed/>
                    </p:oleObj>
                  </mc:Choice>
                  <mc:Fallback>
                    <p:oleObj r:id="rId3" imgW="228600" imgH="304800" progId="Equation.DSMT4">
                      <p:embed/>
                      <p:pic>
                        <p:nvPicPr>
                          <p:cNvPr id="0" name="图片 3312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976" y="2238"/>
                            <a:ext cx="144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811464" name="组合 1811463"/>
              <p:cNvGrpSpPr/>
              <p:nvPr/>
            </p:nvGrpSpPr>
            <p:grpSpPr>
              <a:xfrm>
                <a:off x="1647" y="1943"/>
                <a:ext cx="1721" cy="1004"/>
                <a:chOff x="1647" y="1943"/>
                <a:chExt cx="1721" cy="1004"/>
              </a:xfrm>
            </p:grpSpPr>
            <p:grpSp>
              <p:nvGrpSpPr>
                <p:cNvPr id="1811465" name="组合 1811464"/>
                <p:cNvGrpSpPr/>
                <p:nvPr/>
              </p:nvGrpSpPr>
              <p:grpSpPr>
                <a:xfrm>
                  <a:off x="1647" y="1943"/>
                  <a:ext cx="1664" cy="982"/>
                  <a:chOff x="1647" y="1943"/>
                  <a:chExt cx="1664" cy="982"/>
                </a:xfrm>
              </p:grpSpPr>
              <p:grpSp>
                <p:nvGrpSpPr>
                  <p:cNvPr id="1811466" name="组合 1811465"/>
                  <p:cNvGrpSpPr/>
                  <p:nvPr/>
                </p:nvGrpSpPr>
                <p:grpSpPr>
                  <a:xfrm>
                    <a:off x="1837" y="1943"/>
                    <a:ext cx="1474" cy="308"/>
                    <a:chOff x="1837" y="1943"/>
                    <a:chExt cx="1474" cy="308"/>
                  </a:xfrm>
                </p:grpSpPr>
                <p:sp>
                  <p:nvSpPr>
                    <p:cNvPr id="1811467" name="文本框 1811466"/>
                    <p:cNvSpPr txBox="1"/>
                    <p:nvPr/>
                  </p:nvSpPr>
                  <p:spPr>
                    <a:xfrm>
                      <a:off x="1837" y="2039"/>
                      <a:ext cx="179" cy="21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lIns="90000" tIns="46800" rIns="90000" bIns="46800" anchor="t">
                      <a:spAutoFit/>
                    </a:bodyPr>
                    <a:lstStyle/>
                    <a:p>
                      <a:pPr marL="228600" indent="-228600">
                        <a:buClr>
                          <a:schemeClr val="tx1"/>
                        </a:buClr>
                        <a:buSzPct val="80000"/>
                      </a:pPr>
                      <a:r>
                        <a:rPr lang="en-US" altLang="zh-CN" sz="1600">
                          <a:latin typeface="宋体" panose="02010600030101010101" pitchFamily="2" charset="-122"/>
                        </a:rPr>
                        <a:t>Y</a:t>
                      </a:r>
                      <a:endParaRPr lang="en-US" altLang="zh-CN" sz="1600" baseline="-25000">
                        <a:latin typeface="宋体" panose="02010600030101010101" pitchFamily="2" charset="-122"/>
                      </a:endParaRPr>
                    </a:p>
                  </p:txBody>
                </p:sp>
                <p:grpSp>
                  <p:nvGrpSpPr>
                    <p:cNvPr id="1811468" name="组合 1811467"/>
                    <p:cNvGrpSpPr/>
                    <p:nvPr/>
                  </p:nvGrpSpPr>
                  <p:grpSpPr>
                    <a:xfrm>
                      <a:off x="1952" y="1943"/>
                      <a:ext cx="1359" cy="246"/>
                      <a:chOff x="1952" y="1943"/>
                      <a:chExt cx="1359" cy="246"/>
                    </a:xfrm>
                  </p:grpSpPr>
                  <p:sp>
                    <p:nvSpPr>
                      <p:cNvPr id="1811469" name="文本框 1811468"/>
                      <p:cNvSpPr txBox="1"/>
                      <p:nvPr/>
                    </p:nvSpPr>
                    <p:spPr>
                      <a:xfrm>
                        <a:off x="1952" y="1943"/>
                        <a:ext cx="178" cy="2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none" lIns="90000" tIns="46800" rIns="90000" bIns="46800" anchor="t">
                        <a:spAutoFit/>
                      </a:bodyPr>
                      <a:lstStyle/>
                      <a:p>
                        <a:pPr marL="228600" indent="-228600">
                          <a:buClr>
                            <a:schemeClr val="tx1"/>
                          </a:buClr>
                          <a:buSzPct val="80000"/>
                        </a:pPr>
                        <a:r>
                          <a:rPr lang="en-US" altLang="zh-CN" sz="1600">
                            <a:latin typeface="宋体" panose="02010600030101010101" pitchFamily="2" charset="-122"/>
                          </a:rPr>
                          <a:t>X</a:t>
                        </a:r>
                      </a:p>
                    </p:txBody>
                  </p:sp>
                  <p:sp>
                    <p:nvSpPr>
                      <p:cNvPr id="1811470" name="文本框 1811469"/>
                      <p:cNvSpPr txBox="1"/>
                      <p:nvPr/>
                    </p:nvSpPr>
                    <p:spPr>
                      <a:xfrm>
                        <a:off x="2207" y="1973"/>
                        <a:ext cx="178" cy="2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none" lIns="90000" tIns="46800" rIns="90000" bIns="46800" anchor="t">
                        <a:spAutoFit/>
                      </a:bodyPr>
                      <a:lstStyle/>
                      <a:p>
                        <a:pPr marL="228600" indent="-228600">
                          <a:buClr>
                            <a:schemeClr val="tx1"/>
                          </a:buClr>
                          <a:buSzPct val="80000"/>
                        </a:pPr>
                        <a:r>
                          <a:rPr lang="en-US" altLang="zh-CN" sz="1600">
                            <a:latin typeface="宋体" panose="02010600030101010101" pitchFamily="2" charset="-122"/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1811471" name="文本框 1811470"/>
                      <p:cNvSpPr txBox="1"/>
                      <p:nvPr/>
                    </p:nvSpPr>
                    <p:spPr>
                      <a:xfrm>
                        <a:off x="2520" y="1977"/>
                        <a:ext cx="178" cy="2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none" lIns="90000" tIns="46800" rIns="90000" bIns="46800" anchor="t">
                        <a:spAutoFit/>
                      </a:bodyPr>
                      <a:lstStyle/>
                      <a:p>
                        <a:pPr marL="228600" indent="-228600">
                          <a:buClr>
                            <a:schemeClr val="tx1"/>
                          </a:buClr>
                          <a:buSzPct val="80000"/>
                        </a:pPr>
                        <a:r>
                          <a:rPr lang="en-US" altLang="zh-CN" sz="1600">
                            <a:latin typeface="宋体" panose="02010600030101010101" pitchFamily="2" charset="-122"/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1811472" name="文本框 1811471"/>
                      <p:cNvSpPr txBox="1"/>
                      <p:nvPr/>
                    </p:nvSpPr>
                    <p:spPr>
                      <a:xfrm>
                        <a:off x="2813" y="1974"/>
                        <a:ext cx="498" cy="2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none" lIns="90000" tIns="46800" rIns="90000" bIns="46800" anchor="t">
                        <a:spAutoFit/>
                      </a:bodyPr>
                      <a:lstStyle/>
                      <a:p>
                        <a:pPr marL="228600" indent="-228600">
                          <a:buClr>
                            <a:schemeClr val="tx1"/>
                          </a:buClr>
                          <a:buSzPct val="80000"/>
                        </a:pPr>
                        <a:r>
                          <a:rPr lang="en-US" altLang="zh-CN" sz="1600">
                            <a:latin typeface="宋体" panose="02010600030101010101" pitchFamily="2" charset="-122"/>
                          </a:rPr>
                          <a:t>P(y=j)</a:t>
                        </a:r>
                      </a:p>
                    </p:txBody>
                  </p:sp>
                </p:grpSp>
              </p:grpSp>
              <p:grpSp>
                <p:nvGrpSpPr>
                  <p:cNvPr id="1811473" name="组合 1811472"/>
                  <p:cNvGrpSpPr/>
                  <p:nvPr/>
                </p:nvGrpSpPr>
                <p:grpSpPr>
                  <a:xfrm>
                    <a:off x="1883" y="2211"/>
                    <a:ext cx="809" cy="219"/>
                    <a:chOff x="1883" y="2211"/>
                    <a:chExt cx="809" cy="219"/>
                  </a:xfrm>
                </p:grpSpPr>
                <p:graphicFrame>
                  <p:nvGraphicFramePr>
                    <p:cNvPr id="1811474" name="内容占位符 1811473"/>
                    <p:cNvGraphicFramePr>
                      <a:graphicFrameLocks noGrp="1"/>
                    </p:cNvGraphicFramePr>
                    <p:nvPr>
                      <p:ph sz="quarter" idx="2"/>
                    </p:nvPr>
                  </p:nvGraphicFramePr>
                  <p:xfrm>
                    <a:off x="2233" y="2236"/>
                    <a:ext cx="144" cy="19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0279" r:id="rId5" imgW="228600" imgH="304800" progId="Equation.DSMT4">
                            <p:embed/>
                          </p:oleObj>
                        </mc:Choice>
                        <mc:Fallback>
                          <p:oleObj r:id="rId5" imgW="228600" imgH="304800" progId="Equation.DSMT4">
                            <p:embed/>
                            <p:pic>
                              <p:nvPicPr>
                                <p:cNvPr id="0" name="图片 3319"/>
                                <p:cNvPicPr/>
                                <p:nvPr/>
                              </p:nvPicPr>
                              <p:blipFill>
                                <a:blip r:embed="rId6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2233" y="2236"/>
                                  <a:ext cx="144" cy="192"/>
                                </a:xfrm>
                                <a:prstGeom prst="rect">
                                  <a:avLst/>
                                </a:prstGeom>
                                <a:noFill/>
                                <a:ln w="38100">
                                  <a:noFill/>
                                  <a:miter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1811475" name="文本框 1811474"/>
                    <p:cNvSpPr txBox="1"/>
                    <p:nvPr/>
                  </p:nvSpPr>
                  <p:spPr>
                    <a:xfrm>
                      <a:off x="1883" y="2211"/>
                      <a:ext cx="178" cy="21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lIns="90000" tIns="46800" rIns="90000" bIns="46800" anchor="t">
                      <a:spAutoFit/>
                    </a:bodyPr>
                    <a:lstStyle/>
                    <a:p>
                      <a:pPr marL="228600" indent="-228600">
                        <a:buClr>
                          <a:schemeClr val="tx1"/>
                        </a:buClr>
                        <a:buSzPct val="80000"/>
                      </a:pPr>
                      <a:r>
                        <a:rPr lang="en-US" altLang="zh-CN" sz="1600">
                          <a:latin typeface="宋体" panose="02010600030101010101" pitchFamily="2" charset="-122"/>
                        </a:rPr>
                        <a:t>1</a:t>
                      </a:r>
                    </a:p>
                  </p:txBody>
                </p:sp>
                <p:graphicFrame>
                  <p:nvGraphicFramePr>
                    <p:cNvPr id="1811476" name="对象 1811475"/>
                    <p:cNvGraphicFramePr/>
                    <p:nvPr/>
                  </p:nvGraphicFramePr>
                  <p:xfrm>
                    <a:off x="2548" y="2238"/>
                    <a:ext cx="144" cy="19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0280" r:id="rId7" imgW="228600" imgH="304800" progId="Equation.DSMT4">
                            <p:embed/>
                          </p:oleObj>
                        </mc:Choice>
                        <mc:Fallback>
                          <p:oleObj r:id="rId7" imgW="228600" imgH="304800" progId="Equation.DSMT4">
                            <p:embed/>
                            <p:pic>
                              <p:nvPicPr>
                                <p:cNvPr id="0" name="图片 3324"/>
                                <p:cNvPicPr/>
                                <p:nvPr/>
                              </p:nvPicPr>
                              <p:blipFill>
                                <a:blip r:embed="rId8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2548" y="2238"/>
                                  <a:ext cx="144" cy="192"/>
                                </a:xfrm>
                                <a:prstGeom prst="rect">
                                  <a:avLst/>
                                </a:prstGeom>
                                <a:noFill/>
                                <a:ln w="38100">
                                  <a:noFill/>
                                  <a:miter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pSp>
                <p:nvGrpSpPr>
                  <p:cNvPr id="1811477" name="组合 1811476"/>
                  <p:cNvGrpSpPr/>
                  <p:nvPr/>
                </p:nvGrpSpPr>
                <p:grpSpPr>
                  <a:xfrm>
                    <a:off x="1892" y="2469"/>
                    <a:ext cx="1222" cy="212"/>
                    <a:chOff x="1892" y="2469"/>
                    <a:chExt cx="1222" cy="212"/>
                  </a:xfrm>
                </p:grpSpPr>
                <p:sp>
                  <p:nvSpPr>
                    <p:cNvPr id="1811478" name="文本框 1811477"/>
                    <p:cNvSpPr txBox="1"/>
                    <p:nvPr/>
                  </p:nvSpPr>
                  <p:spPr>
                    <a:xfrm>
                      <a:off x="1892" y="2469"/>
                      <a:ext cx="178" cy="21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lIns="90000" tIns="46800" rIns="90000" bIns="46800" anchor="t">
                      <a:spAutoFit/>
                    </a:bodyPr>
                    <a:lstStyle/>
                    <a:p>
                      <a:pPr marL="228600" indent="-228600">
                        <a:buClr>
                          <a:schemeClr val="tx1"/>
                        </a:buClr>
                        <a:buSzPct val="80000"/>
                      </a:pPr>
                      <a:r>
                        <a:rPr lang="en-US" altLang="zh-CN" sz="1600">
                          <a:latin typeface="宋体" panose="02010600030101010101" pitchFamily="2" charset="-122"/>
                        </a:rPr>
                        <a:t>2</a:t>
                      </a:r>
                    </a:p>
                  </p:txBody>
                </p:sp>
                <p:graphicFrame>
                  <p:nvGraphicFramePr>
                    <p:cNvPr id="1811479" name="对象 1811478"/>
                    <p:cNvGraphicFramePr/>
                    <p:nvPr/>
                  </p:nvGraphicFramePr>
                  <p:xfrm>
                    <a:off x="2233" y="2476"/>
                    <a:ext cx="144" cy="19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0281" r:id="rId9" imgW="228600" imgH="304800" progId="Equation.DSMT4">
                            <p:embed/>
                          </p:oleObj>
                        </mc:Choice>
                        <mc:Fallback>
                          <p:oleObj r:id="rId9" imgW="228600" imgH="304800" progId="Equation.DSMT4">
                            <p:embed/>
                            <p:pic>
                              <p:nvPicPr>
                                <p:cNvPr id="0" name="图片 3314"/>
                                <p:cNvPicPr/>
                                <p:nvPr/>
                              </p:nvPicPr>
                              <p:blipFill>
                                <a:blip r:embed="rId6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2233" y="2476"/>
                                  <a:ext cx="144" cy="192"/>
                                </a:xfrm>
                                <a:prstGeom prst="rect">
                                  <a:avLst/>
                                </a:prstGeom>
                                <a:noFill/>
                                <a:ln w="38100">
                                  <a:noFill/>
                                  <a:miter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811480" name="对象 1811479"/>
                    <p:cNvGraphicFramePr/>
                    <p:nvPr/>
                  </p:nvGraphicFramePr>
                  <p:xfrm>
                    <a:off x="2542" y="2477"/>
                    <a:ext cx="144" cy="19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0282" r:id="rId10" imgW="228600" imgH="304800" progId="Equation.DSMT4">
                            <p:embed/>
                          </p:oleObj>
                        </mc:Choice>
                        <mc:Fallback>
                          <p:oleObj r:id="rId10" imgW="228600" imgH="304800" progId="Equation.DSMT4">
                            <p:embed/>
                            <p:pic>
                              <p:nvPicPr>
                                <p:cNvPr id="0" name="图片 3321"/>
                                <p:cNvPicPr/>
                                <p:nvPr/>
                              </p:nvPicPr>
                              <p:blipFill>
                                <a:blip r:embed="rId8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2542" y="2477"/>
                                  <a:ext cx="144" cy="192"/>
                                </a:xfrm>
                                <a:prstGeom prst="rect">
                                  <a:avLst/>
                                </a:prstGeom>
                                <a:noFill/>
                                <a:ln w="38100">
                                  <a:noFill/>
                                  <a:miter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811481" name="对象 1811480"/>
                    <p:cNvGraphicFramePr/>
                    <p:nvPr/>
                  </p:nvGraphicFramePr>
                  <p:xfrm>
                    <a:off x="2970" y="2478"/>
                    <a:ext cx="144" cy="19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0283" r:id="rId11" imgW="228600" imgH="304800" progId="Equation.DSMT4">
                            <p:embed/>
                          </p:oleObj>
                        </mc:Choice>
                        <mc:Fallback>
                          <p:oleObj r:id="rId11" imgW="228600" imgH="304800" progId="Equation.DSMT4">
                            <p:embed/>
                            <p:pic>
                              <p:nvPicPr>
                                <p:cNvPr id="0" name="图片 3313"/>
                                <p:cNvPicPr/>
                                <p:nvPr/>
                              </p:nvPicPr>
                              <p:blipFill>
                                <a:blip r:embed="rId4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2970" y="2478"/>
                                  <a:ext cx="144" cy="192"/>
                                </a:xfrm>
                                <a:prstGeom prst="rect">
                                  <a:avLst/>
                                </a:prstGeom>
                                <a:noFill/>
                                <a:ln w="38100">
                                  <a:noFill/>
                                  <a:miter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pSp>
                <p:nvGrpSpPr>
                  <p:cNvPr id="1811482" name="组合 1811481"/>
                  <p:cNvGrpSpPr/>
                  <p:nvPr/>
                </p:nvGrpSpPr>
                <p:grpSpPr>
                  <a:xfrm>
                    <a:off x="1647" y="2712"/>
                    <a:ext cx="1045" cy="213"/>
                    <a:chOff x="1647" y="2712"/>
                    <a:chExt cx="1045" cy="213"/>
                  </a:xfrm>
                </p:grpSpPr>
                <p:sp>
                  <p:nvSpPr>
                    <p:cNvPr id="1811483" name="文本框 1811482"/>
                    <p:cNvSpPr txBox="1"/>
                    <p:nvPr/>
                  </p:nvSpPr>
                  <p:spPr>
                    <a:xfrm>
                      <a:off x="1647" y="2712"/>
                      <a:ext cx="498" cy="21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lIns="90000" tIns="46800" rIns="90000" bIns="46800" anchor="t">
                      <a:spAutoFit/>
                    </a:bodyPr>
                    <a:lstStyle/>
                    <a:p>
                      <a:pPr marL="228600" indent="-228600">
                        <a:buClr>
                          <a:schemeClr val="tx1"/>
                        </a:buClr>
                        <a:buSzPct val="80000"/>
                      </a:pPr>
                      <a:r>
                        <a:rPr lang="en-US" altLang="zh-CN" sz="1600">
                          <a:latin typeface="宋体" panose="02010600030101010101" pitchFamily="2" charset="-122"/>
                        </a:rPr>
                        <a:t>P(X=i)</a:t>
                      </a:r>
                    </a:p>
                  </p:txBody>
                </p:sp>
                <p:graphicFrame>
                  <p:nvGraphicFramePr>
                    <p:cNvPr id="1811484" name="对象 1811483"/>
                    <p:cNvGraphicFramePr/>
                    <p:nvPr/>
                  </p:nvGraphicFramePr>
                  <p:xfrm>
                    <a:off x="2230" y="2733"/>
                    <a:ext cx="144" cy="19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0284" r:id="rId12" imgW="228600" imgH="304800" progId="Equation.DSMT4">
                            <p:embed/>
                          </p:oleObj>
                        </mc:Choice>
                        <mc:Fallback>
                          <p:oleObj r:id="rId12" imgW="228600" imgH="304800" progId="Equation.DSMT4">
                            <p:embed/>
                            <p:pic>
                              <p:nvPicPr>
                                <p:cNvPr id="0" name="图片 3315"/>
                                <p:cNvPicPr/>
                                <p:nvPr/>
                              </p:nvPicPr>
                              <p:blipFill>
                                <a:blip r:embed="rId13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2230" y="2733"/>
                                  <a:ext cx="144" cy="192"/>
                                </a:xfrm>
                                <a:prstGeom prst="rect">
                                  <a:avLst/>
                                </a:prstGeom>
                                <a:noFill/>
                                <a:ln w="38100">
                                  <a:noFill/>
                                  <a:miter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811485" name="对象 1811484"/>
                    <p:cNvGraphicFramePr/>
                    <p:nvPr/>
                  </p:nvGraphicFramePr>
                  <p:xfrm>
                    <a:off x="2548" y="2732"/>
                    <a:ext cx="144" cy="19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0285" r:id="rId14" imgW="228600" imgH="304800" progId="Equation.DSMT4">
                            <p:embed/>
                          </p:oleObj>
                        </mc:Choice>
                        <mc:Fallback>
                          <p:oleObj r:id="rId14" imgW="228600" imgH="304800" progId="Equation.DSMT4">
                            <p:embed/>
                            <p:pic>
                              <p:nvPicPr>
                                <p:cNvPr id="0" name="图片 3320"/>
                                <p:cNvPicPr/>
                                <p:nvPr/>
                              </p:nvPicPr>
                              <p:blipFill>
                                <a:blip r:embed="rId15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2548" y="2732"/>
                                  <a:ext cx="144" cy="192"/>
                                </a:xfrm>
                                <a:prstGeom prst="rect">
                                  <a:avLst/>
                                </a:prstGeom>
                                <a:noFill/>
                                <a:ln w="38100">
                                  <a:noFill/>
                                  <a:miter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</p:grpSp>
            <p:grpSp>
              <p:nvGrpSpPr>
                <p:cNvPr id="1811486" name="组合 1811485"/>
                <p:cNvGrpSpPr/>
                <p:nvPr/>
              </p:nvGrpSpPr>
              <p:grpSpPr>
                <a:xfrm>
                  <a:off x="1650" y="1978"/>
                  <a:ext cx="1718" cy="969"/>
                  <a:chOff x="1650" y="1978"/>
                  <a:chExt cx="1718" cy="969"/>
                </a:xfrm>
              </p:grpSpPr>
              <p:sp>
                <p:nvSpPr>
                  <p:cNvPr id="1811487" name="直接连接符 1811486"/>
                  <p:cNvSpPr/>
                  <p:nvPr/>
                </p:nvSpPr>
                <p:spPr>
                  <a:xfrm>
                    <a:off x="1650" y="2710"/>
                    <a:ext cx="1718" cy="0"/>
                  </a:xfrm>
                  <a:prstGeom prst="line">
                    <a:avLst/>
                  </a:prstGeom>
                  <a:ln w="9525" cap="flat" cmpd="sng">
                    <a:solidFill>
                      <a:srgbClr val="FF66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811488" name="直接连接符 1811487"/>
                  <p:cNvSpPr/>
                  <p:nvPr/>
                </p:nvSpPr>
                <p:spPr>
                  <a:xfrm>
                    <a:off x="1953" y="2055"/>
                    <a:ext cx="157" cy="147"/>
                  </a:xfrm>
                  <a:prstGeom prst="line">
                    <a:avLst/>
                  </a:prstGeom>
                  <a:ln w="9525" cap="flat" cmpd="sng">
                    <a:solidFill>
                      <a:srgbClr val="FF66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811489" name="直接连接符 1811488"/>
                  <p:cNvSpPr/>
                  <p:nvPr/>
                </p:nvSpPr>
                <p:spPr>
                  <a:xfrm>
                    <a:off x="2110" y="1981"/>
                    <a:ext cx="0" cy="966"/>
                  </a:xfrm>
                  <a:prstGeom prst="line">
                    <a:avLst/>
                  </a:prstGeom>
                  <a:ln w="9525" cap="flat" cmpd="sng">
                    <a:solidFill>
                      <a:srgbClr val="FF66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811490" name="直接连接符 1811489"/>
                  <p:cNvSpPr/>
                  <p:nvPr/>
                </p:nvSpPr>
                <p:spPr>
                  <a:xfrm>
                    <a:off x="2780" y="1978"/>
                    <a:ext cx="0" cy="959"/>
                  </a:xfrm>
                  <a:prstGeom prst="line">
                    <a:avLst/>
                  </a:prstGeom>
                  <a:ln w="9525" cap="flat" cmpd="sng">
                    <a:solidFill>
                      <a:srgbClr val="FF66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</p:grpSp>
      </p:grpSp>
      <p:graphicFrame>
        <p:nvGraphicFramePr>
          <p:cNvPr id="1811491" name="对象 1811490"/>
          <p:cNvGraphicFramePr/>
          <p:nvPr/>
        </p:nvGraphicFramePr>
        <p:xfrm>
          <a:off x="2656523" y="1838325"/>
          <a:ext cx="22034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6" r:id="rId16" imgW="1293495" imgH="215900" progId="Equation.DSMT4">
                  <p:embed/>
                </p:oleObj>
              </mc:Choice>
              <mc:Fallback>
                <p:oleObj r:id="rId16" imgW="1293495" imgH="215900" progId="Equation.DSMT4">
                  <p:embed/>
                  <p:pic>
                    <p:nvPicPr>
                      <p:cNvPr id="0" name="图片 333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656523" y="1838325"/>
                        <a:ext cx="220345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1492" name="对象 1811491"/>
          <p:cNvGraphicFramePr/>
          <p:nvPr/>
        </p:nvGraphicFramePr>
        <p:xfrm>
          <a:off x="4904423" y="1855788"/>
          <a:ext cx="21177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7" r:id="rId18" imgW="1243330" imgH="203200" progId="Equation.DSMT4">
                  <p:embed/>
                </p:oleObj>
              </mc:Choice>
              <mc:Fallback>
                <p:oleObj r:id="rId18" imgW="1243330" imgH="203200" progId="Equation.DSMT4">
                  <p:embed/>
                  <p:pic>
                    <p:nvPicPr>
                      <p:cNvPr id="0" name="图片 3330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904423" y="1855788"/>
                        <a:ext cx="2117725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1493" name="对象 1811492"/>
          <p:cNvGraphicFramePr/>
          <p:nvPr/>
        </p:nvGraphicFramePr>
        <p:xfrm>
          <a:off x="2661285" y="2181225"/>
          <a:ext cx="22463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8" r:id="rId20" imgW="1318895" imgH="215900" progId="Equation.DSMT4">
                  <p:embed/>
                </p:oleObj>
              </mc:Choice>
              <mc:Fallback>
                <p:oleObj r:id="rId20" imgW="1318895" imgH="215900" progId="Equation.DSMT4">
                  <p:embed/>
                  <p:pic>
                    <p:nvPicPr>
                      <p:cNvPr id="0" name="图片 332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661285" y="2181225"/>
                        <a:ext cx="2246313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1494" name="对象 1811493"/>
          <p:cNvGraphicFramePr/>
          <p:nvPr/>
        </p:nvGraphicFramePr>
        <p:xfrm>
          <a:off x="4923473" y="2198688"/>
          <a:ext cx="21621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9" r:id="rId22" imgW="1268730" imgH="203200" progId="Equation.DSMT4">
                  <p:embed/>
                </p:oleObj>
              </mc:Choice>
              <mc:Fallback>
                <p:oleObj r:id="rId22" imgW="1268730" imgH="203200" progId="Equation.DSMT4">
                  <p:embed/>
                  <p:pic>
                    <p:nvPicPr>
                      <p:cNvPr id="0" name="图片 3328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923473" y="2198688"/>
                        <a:ext cx="2162175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1495" name="对象 1811494"/>
          <p:cNvGraphicFramePr/>
          <p:nvPr/>
        </p:nvGraphicFramePr>
        <p:xfrm>
          <a:off x="2656523" y="2509838"/>
          <a:ext cx="220503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90" r:id="rId24" imgW="1293495" imgH="215900" progId="Equation.DSMT4">
                  <p:embed/>
                </p:oleObj>
              </mc:Choice>
              <mc:Fallback>
                <p:oleObj r:id="rId24" imgW="1293495" imgH="215900" progId="Equation.DSMT4">
                  <p:embed/>
                  <p:pic>
                    <p:nvPicPr>
                      <p:cNvPr id="0" name="图片 3333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656523" y="2509838"/>
                        <a:ext cx="2205037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1496" name="对象 1811495"/>
          <p:cNvGraphicFramePr/>
          <p:nvPr/>
        </p:nvGraphicFramePr>
        <p:xfrm>
          <a:off x="4910773" y="2527300"/>
          <a:ext cx="20732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91" r:id="rId26" imgW="1217930" imgH="203200" progId="Equation.DSMT4">
                  <p:embed/>
                </p:oleObj>
              </mc:Choice>
              <mc:Fallback>
                <p:oleObj r:id="rId26" imgW="1217930" imgH="203200" progId="Equation.DSMT4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910773" y="2527300"/>
                        <a:ext cx="2073275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1497" name="对象 1811496"/>
          <p:cNvGraphicFramePr/>
          <p:nvPr/>
        </p:nvGraphicFramePr>
        <p:xfrm>
          <a:off x="2648585" y="2840038"/>
          <a:ext cx="226853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92" r:id="rId28" imgW="1331595" imgH="215900" progId="Equation.DSMT4">
                  <p:embed/>
                </p:oleObj>
              </mc:Choice>
              <mc:Fallback>
                <p:oleObj r:id="rId28" imgW="1331595" imgH="215900" progId="Equation.DSMT4">
                  <p:embed/>
                  <p:pic>
                    <p:nvPicPr>
                      <p:cNvPr id="0" name="图片 3332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648585" y="2840038"/>
                        <a:ext cx="2268538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1498" name="对象 1811497"/>
          <p:cNvGraphicFramePr/>
          <p:nvPr/>
        </p:nvGraphicFramePr>
        <p:xfrm>
          <a:off x="4928235" y="2857500"/>
          <a:ext cx="21177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93" r:id="rId30" imgW="1243330" imgH="203200" progId="Equation.DSMT4">
                  <p:embed/>
                </p:oleObj>
              </mc:Choice>
              <mc:Fallback>
                <p:oleObj r:id="rId30" imgW="1243330" imgH="203200" progId="Equation.DSMT4">
                  <p:embed/>
                  <p:pic>
                    <p:nvPicPr>
                      <p:cNvPr id="0" name="图片 3336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928235" y="2857500"/>
                        <a:ext cx="2117725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1499" name="对象 1811498"/>
          <p:cNvGraphicFramePr/>
          <p:nvPr/>
        </p:nvGraphicFramePr>
        <p:xfrm>
          <a:off x="2653348" y="3263900"/>
          <a:ext cx="26781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94" r:id="rId32" imgW="1572895" imgH="215900" progId="Equation.DSMT4">
                  <p:embed/>
                </p:oleObj>
              </mc:Choice>
              <mc:Fallback>
                <p:oleObj r:id="rId32" imgW="1572895" imgH="215900" progId="Equation.DSMT4">
                  <p:embed/>
                  <p:pic>
                    <p:nvPicPr>
                      <p:cNvPr id="0" name="图片 3341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653348" y="3263900"/>
                        <a:ext cx="2678112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11500" name="组合 1811499"/>
          <p:cNvGrpSpPr/>
          <p:nvPr/>
        </p:nvGrpSpPr>
        <p:grpSpPr>
          <a:xfrm>
            <a:off x="7290435" y="4478338"/>
            <a:ext cx="2732088" cy="1358900"/>
            <a:chOff x="3548" y="53"/>
            <a:chExt cx="1721" cy="856"/>
          </a:xfrm>
        </p:grpSpPr>
        <p:grpSp>
          <p:nvGrpSpPr>
            <p:cNvPr id="1811501" name="组合 1811500"/>
            <p:cNvGrpSpPr/>
            <p:nvPr/>
          </p:nvGrpSpPr>
          <p:grpSpPr>
            <a:xfrm>
              <a:off x="3548" y="53"/>
              <a:ext cx="1664" cy="846"/>
              <a:chOff x="2556" y="597"/>
              <a:chExt cx="1664" cy="846"/>
            </a:xfrm>
          </p:grpSpPr>
          <p:grpSp>
            <p:nvGrpSpPr>
              <p:cNvPr id="1811502" name="组合 1811501"/>
              <p:cNvGrpSpPr/>
              <p:nvPr/>
            </p:nvGrpSpPr>
            <p:grpSpPr>
              <a:xfrm>
                <a:off x="2746" y="597"/>
                <a:ext cx="1474" cy="308"/>
                <a:chOff x="1837" y="1943"/>
                <a:chExt cx="1474" cy="308"/>
              </a:xfrm>
            </p:grpSpPr>
            <p:sp>
              <p:nvSpPr>
                <p:cNvPr id="1811503" name="文本框 1811502"/>
                <p:cNvSpPr txBox="1"/>
                <p:nvPr/>
              </p:nvSpPr>
              <p:spPr>
                <a:xfrm>
                  <a:off x="1837" y="2039"/>
                  <a:ext cx="178" cy="21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90000" tIns="46800" rIns="90000" bIns="46800" anchor="t">
                  <a:spAutoFit/>
                </a:bodyPr>
                <a:lstStyle/>
                <a:p>
                  <a:pPr marL="228600" indent="-228600">
                    <a:buClr>
                      <a:schemeClr val="tx1"/>
                    </a:buClr>
                    <a:buSzPct val="80000"/>
                  </a:pPr>
                  <a:r>
                    <a:rPr lang="en-US" altLang="zh-CN" sz="1600">
                      <a:latin typeface="宋体" panose="02010600030101010101" pitchFamily="2" charset="-122"/>
                    </a:rPr>
                    <a:t>Y</a:t>
                  </a:r>
                  <a:endParaRPr lang="en-US" altLang="zh-CN" sz="1600" baseline="-25000">
                    <a:latin typeface="宋体" panose="02010600030101010101" pitchFamily="2" charset="-122"/>
                  </a:endParaRPr>
                </a:p>
              </p:txBody>
            </p:sp>
            <p:grpSp>
              <p:nvGrpSpPr>
                <p:cNvPr id="1811504" name="组合 1811503"/>
                <p:cNvGrpSpPr/>
                <p:nvPr/>
              </p:nvGrpSpPr>
              <p:grpSpPr>
                <a:xfrm>
                  <a:off x="1952" y="1943"/>
                  <a:ext cx="1359" cy="246"/>
                  <a:chOff x="1952" y="1943"/>
                  <a:chExt cx="1359" cy="246"/>
                </a:xfrm>
              </p:grpSpPr>
              <p:sp>
                <p:nvSpPr>
                  <p:cNvPr id="1811505" name="文本框 1811504"/>
                  <p:cNvSpPr txBox="1"/>
                  <p:nvPr/>
                </p:nvSpPr>
                <p:spPr>
                  <a:xfrm>
                    <a:off x="1952" y="1943"/>
                    <a:ext cx="178" cy="212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none" lIns="90000" tIns="46800" rIns="90000" bIns="46800" anchor="t">
                    <a:spAutoFit/>
                  </a:bodyPr>
                  <a:lstStyle/>
                  <a:p>
                    <a:pPr marL="228600" indent="-228600">
                      <a:buClr>
                        <a:schemeClr val="tx1"/>
                      </a:buClr>
                      <a:buSzPct val="80000"/>
                    </a:pPr>
                    <a:r>
                      <a:rPr lang="en-US" altLang="zh-CN" sz="1600">
                        <a:latin typeface="宋体" panose="02010600030101010101" pitchFamily="2" charset="-122"/>
                      </a:rPr>
                      <a:t>X</a:t>
                    </a:r>
                  </a:p>
                </p:txBody>
              </p:sp>
              <p:sp>
                <p:nvSpPr>
                  <p:cNvPr id="1811506" name="文本框 1811505"/>
                  <p:cNvSpPr txBox="1"/>
                  <p:nvPr/>
                </p:nvSpPr>
                <p:spPr>
                  <a:xfrm>
                    <a:off x="2207" y="1973"/>
                    <a:ext cx="178" cy="212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none" lIns="90000" tIns="46800" rIns="90000" bIns="46800" anchor="t">
                    <a:spAutoFit/>
                  </a:bodyPr>
                  <a:lstStyle/>
                  <a:p>
                    <a:pPr marL="228600" indent="-228600">
                      <a:buClr>
                        <a:schemeClr val="tx1"/>
                      </a:buClr>
                      <a:buSzPct val="80000"/>
                    </a:pPr>
                    <a:r>
                      <a:rPr lang="en-US" altLang="zh-CN" sz="1600">
                        <a:latin typeface="宋体" panose="02010600030101010101" pitchFamily="2" charset="-122"/>
                      </a:rPr>
                      <a:t>0</a:t>
                    </a:r>
                  </a:p>
                </p:txBody>
              </p:sp>
              <p:sp>
                <p:nvSpPr>
                  <p:cNvPr id="1811507" name="文本框 1811506"/>
                  <p:cNvSpPr txBox="1"/>
                  <p:nvPr/>
                </p:nvSpPr>
                <p:spPr>
                  <a:xfrm>
                    <a:off x="2520" y="1977"/>
                    <a:ext cx="178" cy="212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none" lIns="90000" tIns="46800" rIns="90000" bIns="46800" anchor="t">
                    <a:spAutoFit/>
                  </a:bodyPr>
                  <a:lstStyle/>
                  <a:p>
                    <a:pPr marL="228600" indent="-228600">
                      <a:buClr>
                        <a:schemeClr val="tx1"/>
                      </a:buClr>
                      <a:buSzPct val="80000"/>
                    </a:pPr>
                    <a:r>
                      <a:rPr lang="en-US" altLang="zh-CN" sz="1600">
                        <a:latin typeface="宋体" panose="02010600030101010101" pitchFamily="2" charset="-122"/>
                      </a:rPr>
                      <a:t>1</a:t>
                    </a:r>
                  </a:p>
                </p:txBody>
              </p:sp>
              <p:sp>
                <p:nvSpPr>
                  <p:cNvPr id="1811508" name="文本框 1811507"/>
                  <p:cNvSpPr txBox="1"/>
                  <p:nvPr/>
                </p:nvSpPr>
                <p:spPr>
                  <a:xfrm>
                    <a:off x="2813" y="1974"/>
                    <a:ext cx="498" cy="212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none" lIns="90000" tIns="46800" rIns="90000" bIns="46800" anchor="t">
                    <a:spAutoFit/>
                  </a:bodyPr>
                  <a:lstStyle/>
                  <a:p>
                    <a:pPr marL="228600" indent="-228600">
                      <a:buClr>
                        <a:schemeClr val="tx1"/>
                      </a:buClr>
                      <a:buSzPct val="80000"/>
                    </a:pPr>
                    <a:r>
                      <a:rPr lang="en-US" altLang="zh-CN" sz="1600">
                        <a:latin typeface="宋体" panose="02010600030101010101" pitchFamily="2" charset="-122"/>
                      </a:rPr>
                      <a:t>P(y=j)</a:t>
                    </a:r>
                  </a:p>
                </p:txBody>
              </p:sp>
            </p:grpSp>
          </p:grpSp>
          <p:grpSp>
            <p:nvGrpSpPr>
              <p:cNvPr id="1811509" name="组合 1811508"/>
              <p:cNvGrpSpPr/>
              <p:nvPr/>
            </p:nvGrpSpPr>
            <p:grpSpPr>
              <a:xfrm>
                <a:off x="2792" y="833"/>
                <a:ext cx="1237" cy="219"/>
                <a:chOff x="3358" y="1611"/>
                <a:chExt cx="1237" cy="219"/>
              </a:xfrm>
            </p:grpSpPr>
            <p:graphicFrame>
              <p:nvGraphicFramePr>
                <p:cNvPr id="1811510" name="对象 1811509"/>
                <p:cNvGraphicFramePr/>
                <p:nvPr/>
              </p:nvGraphicFramePr>
              <p:xfrm>
                <a:off x="4451" y="1638"/>
                <a:ext cx="144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295" r:id="rId34" imgW="228600" imgH="304800" progId="Equation.DSMT4">
                        <p:embed/>
                      </p:oleObj>
                    </mc:Choice>
                    <mc:Fallback>
                      <p:oleObj r:id="rId34" imgW="228600" imgH="304800" progId="Equation.DSMT4">
                        <p:embed/>
                        <p:pic>
                          <p:nvPicPr>
                            <p:cNvPr id="0" name="图片 3331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51" y="1638"/>
                              <a:ext cx="144" cy="19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811511" name="组合 1811510"/>
                <p:cNvGrpSpPr/>
                <p:nvPr/>
              </p:nvGrpSpPr>
              <p:grpSpPr>
                <a:xfrm>
                  <a:off x="3358" y="1611"/>
                  <a:ext cx="809" cy="219"/>
                  <a:chOff x="1883" y="2211"/>
                  <a:chExt cx="809" cy="219"/>
                </a:xfrm>
              </p:grpSpPr>
              <p:graphicFrame>
                <p:nvGraphicFramePr>
                  <p:cNvPr id="1811512" name="内容占位符 1811511"/>
                  <p:cNvGraphicFramePr>
                    <a:graphicFrameLocks noGrp="1"/>
                  </p:cNvGraphicFramePr>
                  <p:nvPr>
                    <p:ph sz="quarter" idx="2"/>
                  </p:nvPr>
                </p:nvGraphicFramePr>
                <p:xfrm>
                  <a:off x="2233" y="2236"/>
                  <a:ext cx="144" cy="19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0296" r:id="rId35" imgW="228600" imgH="304800" progId="Equation.DSMT4">
                          <p:embed/>
                        </p:oleObj>
                      </mc:Choice>
                      <mc:Fallback>
                        <p:oleObj r:id="rId35" imgW="228600" imgH="304800" progId="Equation.DSMT4">
                          <p:embed/>
                          <p:pic>
                            <p:nvPicPr>
                              <p:cNvPr id="0" name="图片 3326"/>
                              <p:cNvPicPr/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233" y="2236"/>
                                <a:ext cx="144" cy="192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811513" name="文本框 1811512"/>
                  <p:cNvSpPr txBox="1"/>
                  <p:nvPr/>
                </p:nvSpPr>
                <p:spPr>
                  <a:xfrm>
                    <a:off x="1883" y="2211"/>
                    <a:ext cx="178" cy="212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none" lIns="90000" tIns="46800" rIns="90000" bIns="46800" anchor="t">
                    <a:spAutoFit/>
                  </a:bodyPr>
                  <a:lstStyle/>
                  <a:p>
                    <a:pPr marL="228600" indent="-228600">
                      <a:buClr>
                        <a:schemeClr val="tx1"/>
                      </a:buClr>
                      <a:buSzPct val="80000"/>
                    </a:pPr>
                    <a:r>
                      <a:rPr lang="en-US" altLang="zh-CN" sz="1600">
                        <a:latin typeface="宋体" panose="02010600030101010101" pitchFamily="2" charset="-122"/>
                      </a:rPr>
                      <a:t>1</a:t>
                    </a:r>
                  </a:p>
                </p:txBody>
              </p:sp>
              <p:graphicFrame>
                <p:nvGraphicFramePr>
                  <p:cNvPr id="1811514" name="对象 1811513"/>
                  <p:cNvGraphicFramePr/>
                  <p:nvPr/>
                </p:nvGraphicFramePr>
                <p:xfrm>
                  <a:off x="2548" y="2238"/>
                  <a:ext cx="144" cy="19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0297" r:id="rId36" imgW="228600" imgH="304800" progId="Equation.DSMT4">
                          <p:embed/>
                        </p:oleObj>
                      </mc:Choice>
                      <mc:Fallback>
                        <p:oleObj r:id="rId36" imgW="228600" imgH="304800" progId="Equation.DSMT4">
                          <p:embed/>
                          <p:pic>
                            <p:nvPicPr>
                              <p:cNvPr id="0" name="图片 3327"/>
                              <p:cNvPicPr/>
                              <p:nvPr/>
                            </p:nvPicPr>
                            <p:blipFill>
                              <a:blip r:embed="rId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548" y="2238"/>
                                <a:ext cx="144" cy="192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grpSp>
            <p:nvGrpSpPr>
              <p:cNvPr id="1811515" name="组合 1811514"/>
              <p:cNvGrpSpPr/>
              <p:nvPr/>
            </p:nvGrpSpPr>
            <p:grpSpPr>
              <a:xfrm>
                <a:off x="2801" y="1027"/>
                <a:ext cx="1222" cy="212"/>
                <a:chOff x="3367" y="1869"/>
                <a:chExt cx="1222" cy="212"/>
              </a:xfrm>
            </p:grpSpPr>
            <p:grpSp>
              <p:nvGrpSpPr>
                <p:cNvPr id="1811516" name="组合 1811515"/>
                <p:cNvGrpSpPr/>
                <p:nvPr/>
              </p:nvGrpSpPr>
              <p:grpSpPr>
                <a:xfrm>
                  <a:off x="3367" y="1869"/>
                  <a:ext cx="795" cy="212"/>
                  <a:chOff x="3367" y="1869"/>
                  <a:chExt cx="795" cy="212"/>
                </a:xfrm>
              </p:grpSpPr>
              <p:sp>
                <p:nvSpPr>
                  <p:cNvPr id="1811517" name="文本框 1811516"/>
                  <p:cNvSpPr txBox="1"/>
                  <p:nvPr/>
                </p:nvSpPr>
                <p:spPr>
                  <a:xfrm>
                    <a:off x="3367" y="1869"/>
                    <a:ext cx="178" cy="212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none" lIns="90000" tIns="46800" rIns="90000" bIns="46800" anchor="t">
                    <a:spAutoFit/>
                  </a:bodyPr>
                  <a:lstStyle/>
                  <a:p>
                    <a:pPr marL="228600" indent="-228600">
                      <a:buClr>
                        <a:schemeClr val="tx1"/>
                      </a:buClr>
                      <a:buSzPct val="80000"/>
                    </a:pPr>
                    <a:r>
                      <a:rPr lang="en-US" altLang="zh-CN" sz="1600">
                        <a:latin typeface="宋体" panose="02010600030101010101" pitchFamily="2" charset="-122"/>
                      </a:rPr>
                      <a:t>2</a:t>
                    </a:r>
                  </a:p>
                </p:txBody>
              </p:sp>
              <p:graphicFrame>
                <p:nvGraphicFramePr>
                  <p:cNvPr id="1811518" name="对象 1811517"/>
                  <p:cNvGraphicFramePr/>
                  <p:nvPr/>
                </p:nvGraphicFramePr>
                <p:xfrm>
                  <a:off x="4018" y="1876"/>
                  <a:ext cx="144" cy="19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0298" r:id="rId37" imgW="228600" imgH="304800" progId="Equation.DSMT4">
                          <p:embed/>
                        </p:oleObj>
                      </mc:Choice>
                      <mc:Fallback>
                        <p:oleObj r:id="rId37" imgW="228600" imgH="304800" progId="Equation.DSMT4">
                          <p:embed/>
                          <p:pic>
                            <p:nvPicPr>
                              <p:cNvPr id="0" name="图片 3339"/>
                              <p:cNvPicPr/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018" y="1876"/>
                                <a:ext cx="144" cy="192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811519" name="对象 1811518"/>
                  <p:cNvGraphicFramePr/>
                  <p:nvPr/>
                </p:nvGraphicFramePr>
                <p:xfrm>
                  <a:off x="3707" y="1877"/>
                  <a:ext cx="144" cy="19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0299" r:id="rId38" imgW="228600" imgH="304800" progId="Equation.DSMT4">
                          <p:embed/>
                        </p:oleObj>
                      </mc:Choice>
                      <mc:Fallback>
                        <p:oleObj r:id="rId38" imgW="228600" imgH="304800" progId="Equation.DSMT4">
                          <p:embed/>
                          <p:pic>
                            <p:nvPicPr>
                              <p:cNvPr id="0" name="图片 3329"/>
                              <p:cNvPicPr/>
                              <p:nvPr/>
                            </p:nvPicPr>
                            <p:blipFill>
                              <a:blip r:embed="rId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707" y="1877"/>
                                <a:ext cx="144" cy="192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1811520" name="对象 1811519"/>
                <p:cNvGraphicFramePr/>
                <p:nvPr/>
              </p:nvGraphicFramePr>
              <p:xfrm>
                <a:off x="4445" y="1878"/>
                <a:ext cx="144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300" r:id="rId39" imgW="228600" imgH="304800" progId="Equation.DSMT4">
                        <p:embed/>
                      </p:oleObj>
                    </mc:Choice>
                    <mc:Fallback>
                      <p:oleObj r:id="rId39" imgW="228600" imgH="304800" progId="Equation.DSMT4">
                        <p:embed/>
                        <p:pic>
                          <p:nvPicPr>
                            <p:cNvPr id="0" name="图片 3338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45" y="1878"/>
                              <a:ext cx="144" cy="19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811521" name="组合 1811520"/>
              <p:cNvGrpSpPr/>
              <p:nvPr/>
            </p:nvGrpSpPr>
            <p:grpSpPr>
              <a:xfrm>
                <a:off x="2556" y="1230"/>
                <a:ext cx="1045" cy="213"/>
                <a:chOff x="3122" y="2112"/>
                <a:chExt cx="1045" cy="213"/>
              </a:xfrm>
            </p:grpSpPr>
            <p:sp>
              <p:nvSpPr>
                <p:cNvPr id="1811522" name="文本框 1811521"/>
                <p:cNvSpPr txBox="1"/>
                <p:nvPr/>
              </p:nvSpPr>
              <p:spPr>
                <a:xfrm>
                  <a:off x="3122" y="2112"/>
                  <a:ext cx="499" cy="21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90000" tIns="46800" rIns="90000" bIns="46800" anchor="t">
                  <a:spAutoFit/>
                </a:bodyPr>
                <a:lstStyle/>
                <a:p>
                  <a:pPr marL="228600" indent="-228600">
                    <a:buClr>
                      <a:schemeClr val="tx1"/>
                    </a:buClr>
                    <a:buSzPct val="80000"/>
                  </a:pPr>
                  <a:r>
                    <a:rPr lang="en-US" altLang="zh-CN" sz="1600">
                      <a:latin typeface="宋体" panose="02010600030101010101" pitchFamily="2" charset="-122"/>
                    </a:rPr>
                    <a:t>P(X=i</a:t>
                  </a:r>
                  <a:r>
                    <a:rPr lang="en-US" altLang="zh-CN" sz="1600" b="1">
                      <a:latin typeface="宋体" panose="02010600030101010101" pitchFamily="2" charset="-122"/>
                    </a:rPr>
                    <a:t>)</a:t>
                  </a:r>
                  <a:endParaRPr lang="en-US" altLang="zh-CN" sz="1600" b="1" baseline="-25000">
                    <a:latin typeface="宋体" panose="02010600030101010101" pitchFamily="2" charset="-122"/>
                  </a:endParaRPr>
                </a:p>
              </p:txBody>
            </p:sp>
            <p:grpSp>
              <p:nvGrpSpPr>
                <p:cNvPr id="1811523" name="组合 1811522"/>
                <p:cNvGrpSpPr/>
                <p:nvPr/>
              </p:nvGrpSpPr>
              <p:grpSpPr>
                <a:xfrm>
                  <a:off x="3705" y="2132"/>
                  <a:ext cx="462" cy="193"/>
                  <a:chOff x="3705" y="2132"/>
                  <a:chExt cx="462" cy="193"/>
                </a:xfrm>
              </p:grpSpPr>
              <p:graphicFrame>
                <p:nvGraphicFramePr>
                  <p:cNvPr id="1811524" name="对象 1811523"/>
                  <p:cNvGraphicFramePr/>
                  <p:nvPr/>
                </p:nvGraphicFramePr>
                <p:xfrm>
                  <a:off x="3705" y="2133"/>
                  <a:ext cx="144" cy="19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0301" r:id="rId40" imgW="228600" imgH="304800" progId="Equation.DSMT4">
                          <p:embed/>
                        </p:oleObj>
                      </mc:Choice>
                      <mc:Fallback>
                        <p:oleObj r:id="rId40" imgW="228600" imgH="304800" progId="Equation.DSMT4">
                          <p:embed/>
                          <p:pic>
                            <p:nvPicPr>
                              <p:cNvPr id="0" name="图片 3334"/>
                              <p:cNvPicPr/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705" y="2133"/>
                                <a:ext cx="144" cy="192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811525" name="对象 1811524"/>
                  <p:cNvGraphicFramePr/>
                  <p:nvPr/>
                </p:nvGraphicFramePr>
                <p:xfrm>
                  <a:off x="4023" y="2132"/>
                  <a:ext cx="144" cy="19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0302" r:id="rId41" imgW="228600" imgH="304800" progId="Equation.DSMT4">
                          <p:embed/>
                        </p:oleObj>
                      </mc:Choice>
                      <mc:Fallback>
                        <p:oleObj r:id="rId41" imgW="228600" imgH="304800" progId="Equation.DSMT4">
                          <p:embed/>
                          <p:pic>
                            <p:nvPicPr>
                              <p:cNvPr id="0" name="图片 3337"/>
                              <p:cNvPicPr/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023" y="2132"/>
                                <a:ext cx="144" cy="192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  <p:grpSp>
          <p:nvGrpSpPr>
            <p:cNvPr id="1811526" name="组合 1811525"/>
            <p:cNvGrpSpPr/>
            <p:nvPr/>
          </p:nvGrpSpPr>
          <p:grpSpPr>
            <a:xfrm>
              <a:off x="3551" y="88"/>
              <a:ext cx="1718" cy="821"/>
              <a:chOff x="2559" y="632"/>
              <a:chExt cx="1718" cy="821"/>
            </a:xfrm>
          </p:grpSpPr>
          <p:sp>
            <p:nvSpPr>
              <p:cNvPr id="1811527" name="直接连接符 1811526"/>
              <p:cNvSpPr/>
              <p:nvPr/>
            </p:nvSpPr>
            <p:spPr>
              <a:xfrm>
                <a:off x="3019" y="635"/>
                <a:ext cx="0" cy="818"/>
              </a:xfrm>
              <a:prstGeom prst="line">
                <a:avLst/>
              </a:prstGeom>
              <a:ln w="1905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1811528" name="组合 1811527"/>
              <p:cNvGrpSpPr/>
              <p:nvPr/>
            </p:nvGrpSpPr>
            <p:grpSpPr>
              <a:xfrm>
                <a:off x="2559" y="632"/>
                <a:ext cx="1718" cy="819"/>
                <a:chOff x="2559" y="632"/>
                <a:chExt cx="1718" cy="819"/>
              </a:xfrm>
            </p:grpSpPr>
            <p:sp>
              <p:nvSpPr>
                <p:cNvPr id="1811529" name="直接连接符 1811528"/>
                <p:cNvSpPr/>
                <p:nvPr/>
              </p:nvSpPr>
              <p:spPr>
                <a:xfrm>
                  <a:off x="2571" y="856"/>
                  <a:ext cx="1689" cy="0"/>
                </a:xfrm>
                <a:prstGeom prst="line">
                  <a:avLst/>
                </a:prstGeom>
                <a:ln w="19050" cap="flat" cmpd="sng">
                  <a:solidFill>
                    <a:srgbClr val="FF66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811530" name="直接连接符 1811529"/>
                <p:cNvSpPr/>
                <p:nvPr/>
              </p:nvSpPr>
              <p:spPr>
                <a:xfrm>
                  <a:off x="2559" y="1244"/>
                  <a:ext cx="1718" cy="0"/>
                </a:xfrm>
                <a:prstGeom prst="line">
                  <a:avLst/>
                </a:prstGeom>
                <a:ln w="19050" cap="flat" cmpd="sng">
                  <a:solidFill>
                    <a:srgbClr val="FF66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811531" name="直接连接符 1811530"/>
                <p:cNvSpPr/>
                <p:nvPr/>
              </p:nvSpPr>
              <p:spPr>
                <a:xfrm>
                  <a:off x="2862" y="709"/>
                  <a:ext cx="157" cy="147"/>
                </a:xfrm>
                <a:prstGeom prst="line">
                  <a:avLst/>
                </a:prstGeom>
                <a:ln w="19050" cap="flat" cmpd="sng">
                  <a:solidFill>
                    <a:srgbClr val="FF66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811532" name="直接连接符 1811531"/>
                <p:cNvSpPr/>
                <p:nvPr/>
              </p:nvSpPr>
              <p:spPr>
                <a:xfrm>
                  <a:off x="3689" y="632"/>
                  <a:ext cx="0" cy="819"/>
                </a:xfrm>
                <a:prstGeom prst="line">
                  <a:avLst/>
                </a:prstGeom>
                <a:ln w="19050" cap="flat" cmpd="sng">
                  <a:solidFill>
                    <a:srgbClr val="FF66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</p:grpSp>
      <p:graphicFrame>
        <p:nvGraphicFramePr>
          <p:cNvPr id="1811533" name="对象 1811532"/>
          <p:cNvGraphicFramePr/>
          <p:nvPr/>
        </p:nvGraphicFramePr>
        <p:xfrm>
          <a:off x="2323148" y="3857625"/>
          <a:ext cx="45751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03" r:id="rId42" imgW="2461895" imgH="254000" progId="Equation.DSMT4">
                  <p:embed/>
                </p:oleObj>
              </mc:Choice>
              <mc:Fallback>
                <p:oleObj r:id="rId42" imgW="2461895" imgH="254000" progId="Equation.DSMT4">
                  <p:embed/>
                  <p:pic>
                    <p:nvPicPr>
                      <p:cNvPr id="0" name="图片 3340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2323148" y="3857625"/>
                        <a:ext cx="4575175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1534" name="对象 1811533"/>
          <p:cNvGraphicFramePr/>
          <p:nvPr/>
        </p:nvGraphicFramePr>
        <p:xfrm>
          <a:off x="2642235" y="4391025"/>
          <a:ext cx="21621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04" r:id="rId44" imgW="1293495" imgH="215900" progId="Equation.DSMT4">
                  <p:embed/>
                </p:oleObj>
              </mc:Choice>
              <mc:Fallback>
                <p:oleObj r:id="rId44" imgW="1293495" imgH="215900" progId="Equation.DSMT4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642235" y="4391025"/>
                        <a:ext cx="2162175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1535" name="对象 1811534"/>
          <p:cNvGraphicFramePr/>
          <p:nvPr/>
        </p:nvGraphicFramePr>
        <p:xfrm>
          <a:off x="2623185" y="4808538"/>
          <a:ext cx="355282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05" r:id="rId46" imgW="2092960" imgH="215900" progId="Equation.DSMT4">
                  <p:embed/>
                </p:oleObj>
              </mc:Choice>
              <mc:Fallback>
                <p:oleObj r:id="rId46" imgW="2092960" imgH="215900" progId="Equation.DSMT4">
                  <p:embed/>
                  <p:pic>
                    <p:nvPicPr>
                      <p:cNvPr id="0" name="图片 3345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2623185" y="4808538"/>
                        <a:ext cx="3552825" cy="366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1536" name="对象 1811535"/>
          <p:cNvGraphicFramePr/>
          <p:nvPr/>
        </p:nvGraphicFramePr>
        <p:xfrm>
          <a:off x="2404110" y="5248275"/>
          <a:ext cx="41798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06" r:id="rId48" imgW="2333625" imgH="215900" progId="Equation.DSMT4">
                  <p:embed/>
                </p:oleObj>
              </mc:Choice>
              <mc:Fallback>
                <p:oleObj r:id="rId48" imgW="2333625" imgH="215900" progId="Equation.DSMT4">
                  <p:embed/>
                  <p:pic>
                    <p:nvPicPr>
                      <p:cNvPr id="0" name="图片 3344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2404110" y="5248275"/>
                        <a:ext cx="4179888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1537" name="对象 1811536"/>
          <p:cNvGraphicFramePr/>
          <p:nvPr/>
        </p:nvGraphicFramePr>
        <p:xfrm>
          <a:off x="2678748" y="5753100"/>
          <a:ext cx="26892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07" r:id="rId50" imgW="1510030" imgH="203200" progId="Equation.DSMT4">
                  <p:embed/>
                </p:oleObj>
              </mc:Choice>
              <mc:Fallback>
                <p:oleObj r:id="rId50" imgW="1510030" imgH="2032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2678748" y="5753100"/>
                        <a:ext cx="268922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1538" name="对象 1811537"/>
          <p:cNvGraphicFramePr/>
          <p:nvPr/>
        </p:nvGraphicFramePr>
        <p:xfrm>
          <a:off x="2299335" y="1266825"/>
          <a:ext cx="426878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08" r:id="rId52" imgW="2296795" imgH="254000" progId="Equation.DSMT4">
                  <p:embed/>
                </p:oleObj>
              </mc:Choice>
              <mc:Fallback>
                <p:oleObj r:id="rId52" imgW="2296795" imgH="2540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2299335" y="1266825"/>
                        <a:ext cx="4268788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1539" name="文本框 1811538"/>
          <p:cNvSpPr txBox="1"/>
          <p:nvPr/>
        </p:nvSpPr>
        <p:spPr>
          <a:xfrm>
            <a:off x="1989773" y="1255713"/>
            <a:ext cx="493712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 marL="228600" indent="-228600">
              <a:buClr>
                <a:schemeClr val="tx1"/>
              </a:buClr>
              <a:buSzPct val="80000"/>
              <a:buBlip>
                <a:blip r:embed="rId54"/>
              </a:buBlip>
            </a:pPr>
            <a:r>
              <a:rPr lang="en-US" altLang="zh-CN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811540" name="文本框 1811539"/>
          <p:cNvSpPr txBox="1"/>
          <p:nvPr/>
        </p:nvSpPr>
        <p:spPr>
          <a:xfrm>
            <a:off x="2026285" y="3849688"/>
            <a:ext cx="49371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 marL="228600" indent="-228600">
              <a:buClr>
                <a:schemeClr val="tx1"/>
              </a:buClr>
              <a:buSzPct val="80000"/>
              <a:buBlip>
                <a:blip r:embed="rId54"/>
              </a:buBlip>
            </a:pPr>
            <a:r>
              <a:rPr lang="en-US" altLang="zh-CN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1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1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81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81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81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81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81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81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81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811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811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811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811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811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811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811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811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07745"/>
            <a:ext cx="10330815" cy="537781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33413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随机变量的独立性</a:t>
            </a:r>
          </a:p>
        </p:txBody>
      </p:sp>
      <p:sp>
        <p:nvSpPr>
          <p:cNvPr id="1173506" name="标题 1173505"/>
          <p:cNvSpPr>
            <a:spLocks noGrp="1"/>
          </p:cNvSpPr>
          <p:nvPr/>
        </p:nvSpPr>
        <p:spPr>
          <a:xfrm>
            <a:off x="2228850" y="889635"/>
            <a:ext cx="7575550" cy="6651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0" i="0" u="none" kern="1200" baseline="0">
                <a:solidFill>
                  <a:srgbClr val="3F3B9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CC0066"/>
              </a:buClr>
              <a:buBlip>
                <a:blip r:embed="rId3"/>
              </a:buBlip>
            </a:pPr>
            <a:r>
              <a:rPr lang="en-US" altLang="zh-CN" sz="2400" b="1" dirty="0">
                <a:solidFill>
                  <a:srgbClr val="CC0066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CC0066"/>
                </a:solidFill>
                <a:ea typeface="宋体" panose="02010600030101010101" pitchFamily="2" charset="-122"/>
              </a:rPr>
              <a:t>一般</a:t>
            </a:r>
            <a:r>
              <a:rPr lang="en-US" altLang="zh-CN" sz="2400" b="1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solidFill>
                  <a:srgbClr val="CC0066"/>
                </a:solidFill>
                <a:ea typeface="宋体" panose="02010600030101010101" pitchFamily="2" charset="-122"/>
              </a:rPr>
              <a:t>维随机变量的一些概念和结果</a:t>
            </a:r>
          </a:p>
        </p:txBody>
      </p:sp>
      <p:sp>
        <p:nvSpPr>
          <p:cNvPr id="1173507" name="文本占位符 1173506"/>
          <p:cNvSpPr>
            <a:spLocks noGrp="1"/>
          </p:cNvSpPr>
          <p:nvPr/>
        </p:nvSpPr>
        <p:spPr>
          <a:xfrm>
            <a:off x="2474913" y="1577023"/>
            <a:ext cx="4725987" cy="53482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sz="2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1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/>
              <a:t> </a:t>
            </a:r>
          </a:p>
          <a:p>
            <a:endParaRPr lang="en-US" altLang="zh-CN" sz="2000"/>
          </a:p>
          <a:p>
            <a:endParaRPr lang="en-US" altLang="zh-CN" sz="2000"/>
          </a:p>
          <a:p>
            <a:pPr>
              <a:buNone/>
            </a:pPr>
            <a:r>
              <a:rPr lang="en-US" altLang="zh-CN" sz="2000"/>
              <a:t> </a:t>
            </a:r>
          </a:p>
          <a:p>
            <a:pPr>
              <a:buNone/>
            </a:pPr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pPr>
              <a:buNone/>
            </a:pPr>
            <a:r>
              <a:rPr lang="en-US" altLang="zh-CN" sz="2000"/>
              <a:t> </a:t>
            </a:r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pPr>
              <a:buNone/>
            </a:pPr>
            <a:r>
              <a:rPr lang="en-US" altLang="zh-CN" sz="2000"/>
              <a:t>  </a:t>
            </a:r>
          </a:p>
        </p:txBody>
      </p:sp>
      <p:graphicFrame>
        <p:nvGraphicFramePr>
          <p:cNvPr id="1173508" name="对象 1173507"/>
          <p:cNvGraphicFramePr/>
          <p:nvPr/>
        </p:nvGraphicFramePr>
        <p:xfrm>
          <a:off x="2885440" y="1386523"/>
          <a:ext cx="5707063" cy="13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5" r:id="rId4" imgW="4316095" imgH="989965" progId="Equation.DSMT4">
                  <p:embed/>
                </p:oleObj>
              </mc:Choice>
              <mc:Fallback>
                <p:oleObj r:id="rId4" imgW="4316095" imgH="989965" progId="Equation.DSMT4">
                  <p:embed/>
                  <p:pic>
                    <p:nvPicPr>
                      <p:cNvPr id="0" name="图片 337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85440" y="1386523"/>
                        <a:ext cx="5707063" cy="13096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3515" name="对象 1173514"/>
          <p:cNvGraphicFramePr/>
          <p:nvPr/>
        </p:nvGraphicFramePr>
        <p:xfrm>
          <a:off x="2875915" y="2693035"/>
          <a:ext cx="4348163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6" r:id="rId6" imgW="3289300" imgH="965200" progId="Equation.DSMT4">
                  <p:embed/>
                </p:oleObj>
              </mc:Choice>
              <mc:Fallback>
                <p:oleObj r:id="rId6" imgW="3289300" imgH="965200" progId="Equation.DSMT4">
                  <p:embed/>
                  <p:pic>
                    <p:nvPicPr>
                      <p:cNvPr id="0" name="图片 338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75915" y="2693035"/>
                        <a:ext cx="4348163" cy="1276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3516" name="对象 1173515"/>
          <p:cNvGraphicFramePr/>
          <p:nvPr/>
        </p:nvGraphicFramePr>
        <p:xfrm>
          <a:off x="2879090" y="3951923"/>
          <a:ext cx="5691188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7" r:id="rId8" imgW="4305300" imgH="1016000" progId="Equation.DSMT4">
                  <p:embed/>
                </p:oleObj>
              </mc:Choice>
              <mc:Fallback>
                <p:oleObj r:id="rId8" imgW="4305300" imgH="1016000" progId="Equation.DSMT4">
                  <p:embed/>
                  <p:pic>
                    <p:nvPicPr>
                      <p:cNvPr id="0" name="图片 338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79090" y="3951923"/>
                        <a:ext cx="5691188" cy="1343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3517" name="对象 1173516"/>
          <p:cNvGraphicFramePr/>
          <p:nvPr/>
        </p:nvGraphicFramePr>
        <p:xfrm>
          <a:off x="2874328" y="5307648"/>
          <a:ext cx="5757862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8" r:id="rId10" imgW="4354195" imgH="812165" progId="Equation.DSMT4">
                  <p:embed/>
                </p:oleObj>
              </mc:Choice>
              <mc:Fallback>
                <p:oleObj r:id="rId10" imgW="4354195" imgH="812165" progId="Equation.DSMT4">
                  <p:embed/>
                  <p:pic>
                    <p:nvPicPr>
                      <p:cNvPr id="0" name="图片 337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74328" y="5307648"/>
                        <a:ext cx="5757862" cy="1074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73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73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73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73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73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73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173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173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46480"/>
            <a:ext cx="10330815" cy="53111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33413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随机变量的独立性</a:t>
            </a:r>
          </a:p>
        </p:txBody>
      </p:sp>
      <p:sp>
        <p:nvSpPr>
          <p:cNvPr id="645123" name="文本占位符 645122"/>
          <p:cNvSpPr>
            <a:spLocks noGrp="1"/>
          </p:cNvSpPr>
          <p:nvPr/>
        </p:nvSpPr>
        <p:spPr>
          <a:xfrm>
            <a:off x="1427163" y="1094423"/>
            <a:ext cx="8228012" cy="5054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ea typeface="宋体" panose="02010600030101010101" pitchFamily="2" charset="-122"/>
              </a:rPr>
              <a:t>边缘分布</a:t>
            </a:r>
          </a:p>
          <a:p>
            <a:pPr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</a:p>
          <a:p>
            <a:pPr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	   如：</a:t>
            </a:r>
          </a:p>
          <a:p>
            <a:pPr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45124" name="对象 645123"/>
          <p:cNvGraphicFramePr/>
          <p:nvPr/>
        </p:nvGraphicFramePr>
        <p:xfrm>
          <a:off x="3213100" y="1515110"/>
          <a:ext cx="4779963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3" r:id="rId4" imgW="2969260" imgH="254000" progId="Equation.DSMT4">
                  <p:embed/>
                </p:oleObj>
              </mc:Choice>
              <mc:Fallback>
                <p:oleObj r:id="rId4" imgW="2969260" imgH="254000" progId="Equation.DSMT4">
                  <p:embed/>
                  <p:pic>
                    <p:nvPicPr>
                      <p:cNvPr id="0" name="图片 337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13100" y="1515110"/>
                        <a:ext cx="4779963" cy="4079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33" name="对象 645132"/>
          <p:cNvGraphicFramePr/>
          <p:nvPr/>
        </p:nvGraphicFramePr>
        <p:xfrm>
          <a:off x="2949575" y="2773998"/>
          <a:ext cx="25654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4" r:id="rId6" imgW="1663065" imgH="241300" progId="Equation.DSMT4">
                  <p:embed/>
                </p:oleObj>
              </mc:Choice>
              <mc:Fallback>
                <p:oleObj r:id="rId6" imgW="1663065" imgH="241300" progId="Equation.DSMT4">
                  <p:embed/>
                  <p:pic>
                    <p:nvPicPr>
                      <p:cNvPr id="0" name="图片 337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49575" y="2773998"/>
                        <a:ext cx="2565400" cy="37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36" name="对象 645135"/>
          <p:cNvGraphicFramePr/>
          <p:nvPr/>
        </p:nvGraphicFramePr>
        <p:xfrm>
          <a:off x="2954338" y="1923098"/>
          <a:ext cx="627062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5" r:id="rId8" imgW="3895725" imgH="254000" progId="Equation.DSMT4">
                  <p:embed/>
                </p:oleObj>
              </mc:Choice>
              <mc:Fallback>
                <p:oleObj r:id="rId8" imgW="3895725" imgH="254000" progId="Equation.DSMT4">
                  <p:embed/>
                  <p:pic>
                    <p:nvPicPr>
                      <p:cNvPr id="0" name="图片 338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54338" y="1923098"/>
                        <a:ext cx="6270625" cy="407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38" name="对象 645137"/>
          <p:cNvGraphicFramePr/>
          <p:nvPr/>
        </p:nvGraphicFramePr>
        <p:xfrm>
          <a:off x="2955925" y="3278823"/>
          <a:ext cx="321151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6" r:id="rId10" imgW="2082165" imgH="241300" progId="Equation.DSMT4">
                  <p:embed/>
                </p:oleObj>
              </mc:Choice>
              <mc:Fallback>
                <p:oleObj r:id="rId10" imgW="2082165" imgH="241300" progId="Equation.DSMT4">
                  <p:embed/>
                  <p:pic>
                    <p:nvPicPr>
                      <p:cNvPr id="0" name="图片 337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55925" y="3278823"/>
                        <a:ext cx="3211513" cy="37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39" name="对象 645138"/>
          <p:cNvGraphicFramePr/>
          <p:nvPr/>
        </p:nvGraphicFramePr>
        <p:xfrm>
          <a:off x="2925763" y="3747135"/>
          <a:ext cx="514985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7" r:id="rId12" imgW="3340100" imgH="368300" progId="Equation.DSMT4">
                  <p:embed/>
                </p:oleObj>
              </mc:Choice>
              <mc:Fallback>
                <p:oleObj r:id="rId12" imgW="3340100" imgH="368300" progId="Equation.DSMT4">
                  <p:embed/>
                  <p:pic>
                    <p:nvPicPr>
                      <p:cNvPr id="0" name="图片 338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25763" y="3747135"/>
                        <a:ext cx="5149850" cy="569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40" name="对象 645139"/>
          <p:cNvGraphicFramePr/>
          <p:nvPr/>
        </p:nvGraphicFramePr>
        <p:xfrm>
          <a:off x="2913063" y="4366260"/>
          <a:ext cx="6049962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8" r:id="rId14" imgW="3924300" imgH="368300" progId="Equation.DSMT4">
                  <p:embed/>
                </p:oleObj>
              </mc:Choice>
              <mc:Fallback>
                <p:oleObj r:id="rId14" imgW="3924300" imgH="368300" progId="Equation.DSMT4">
                  <p:embed/>
                  <p:pic>
                    <p:nvPicPr>
                      <p:cNvPr id="0" name="图片 337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913063" y="4366260"/>
                        <a:ext cx="6049962" cy="569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41" name="对象 645140"/>
          <p:cNvGraphicFramePr/>
          <p:nvPr/>
        </p:nvGraphicFramePr>
        <p:xfrm>
          <a:off x="2957513" y="4947285"/>
          <a:ext cx="44069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9" r:id="rId16" imgW="2856230" imgH="330200" progId="Equation.DSMT4">
                  <p:embed/>
                </p:oleObj>
              </mc:Choice>
              <mc:Fallback>
                <p:oleObj r:id="rId16" imgW="2856230" imgH="330200" progId="Equation.DSMT4">
                  <p:embed/>
                  <p:pic>
                    <p:nvPicPr>
                      <p:cNvPr id="0" name="图片 337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957513" y="4947285"/>
                        <a:ext cx="4406900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42" name="对象 645141"/>
          <p:cNvGraphicFramePr/>
          <p:nvPr/>
        </p:nvGraphicFramePr>
        <p:xfrm>
          <a:off x="2917825" y="5501323"/>
          <a:ext cx="501332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0" r:id="rId18" imgW="3249930" imgH="330200" progId="Equation.DSMT4">
                  <p:embed/>
                </p:oleObj>
              </mc:Choice>
              <mc:Fallback>
                <p:oleObj r:id="rId18" imgW="3249930" imgH="330200" progId="Equation.DSMT4">
                  <p:embed/>
                  <p:pic>
                    <p:nvPicPr>
                      <p:cNvPr id="0" name="图片 337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917825" y="5501323"/>
                        <a:ext cx="5013325" cy="509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5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5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4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45845"/>
            <a:ext cx="10330815" cy="530098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33413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随机变量的独立性</a:t>
            </a:r>
          </a:p>
        </p:txBody>
      </p:sp>
      <p:sp>
        <p:nvSpPr>
          <p:cNvPr id="1457155" name="文本占位符 1457154"/>
          <p:cNvSpPr>
            <a:spLocks noGrp="1"/>
          </p:cNvSpPr>
          <p:nvPr/>
        </p:nvSpPr>
        <p:spPr>
          <a:xfrm>
            <a:off x="2176463" y="1069658"/>
            <a:ext cx="8245475" cy="50704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相互独立</a:t>
            </a:r>
          </a:p>
          <a:p>
            <a:pPr>
              <a:buBlip>
                <a:blip r:embed="rId3"/>
              </a:buBlip>
            </a:pP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Blip>
                <a:blip r:embed="rId3"/>
              </a:buBlip>
            </a:pP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Blip>
                <a:blip r:embed="rId3"/>
              </a:buBlip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457156" name="对象 1457155"/>
          <p:cNvGraphicFramePr/>
          <p:nvPr/>
        </p:nvGraphicFramePr>
        <p:xfrm>
          <a:off x="4478338" y="1161733"/>
          <a:ext cx="553243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7" r:id="rId4" imgW="3275330" imgH="482600" progId="Equation.DSMT4">
                  <p:embed/>
                </p:oleObj>
              </mc:Choice>
              <mc:Fallback>
                <p:oleObj r:id="rId4" imgW="3275330" imgH="482600" progId="Equation.DSMT4">
                  <p:embed/>
                  <p:pic>
                    <p:nvPicPr>
                      <p:cNvPr id="0" name="图片 338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78338" y="1161733"/>
                        <a:ext cx="5532437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7157" name="对象 1457156"/>
          <p:cNvGraphicFramePr/>
          <p:nvPr/>
        </p:nvGraphicFramePr>
        <p:xfrm>
          <a:off x="4489450" y="2012633"/>
          <a:ext cx="35464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8" r:id="rId6" imgW="2070100" imgH="228600" progId="Equation.DSMT4">
                  <p:embed/>
                </p:oleObj>
              </mc:Choice>
              <mc:Fallback>
                <p:oleObj r:id="rId6" imgW="2070100" imgH="228600" progId="Equation.DSMT4">
                  <p:embed/>
                  <p:pic>
                    <p:nvPicPr>
                      <p:cNvPr id="0" name="图片 338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89450" y="2012633"/>
                        <a:ext cx="3546475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7158" name="对象 1457157"/>
          <p:cNvGraphicFramePr/>
          <p:nvPr/>
        </p:nvGraphicFramePr>
        <p:xfrm>
          <a:off x="2684463" y="2407920"/>
          <a:ext cx="47783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9" r:id="rId8" imgW="2613660" imgH="254000" progId="Equation.DSMT4">
                  <p:embed/>
                </p:oleObj>
              </mc:Choice>
              <mc:Fallback>
                <p:oleObj r:id="rId8" imgW="2613660" imgH="254000" progId="Equation.DSMT4">
                  <p:embed/>
                  <p:pic>
                    <p:nvPicPr>
                      <p:cNvPr id="0" name="图片 338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84463" y="2407920"/>
                        <a:ext cx="4778375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7159" name="对象 1457158"/>
          <p:cNvGraphicFramePr/>
          <p:nvPr/>
        </p:nvGraphicFramePr>
        <p:xfrm>
          <a:off x="2932113" y="2939733"/>
          <a:ext cx="497522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0" r:id="rId10" imgW="3032760" imgH="254000" progId="Equation.DSMT4">
                  <p:embed/>
                </p:oleObj>
              </mc:Choice>
              <mc:Fallback>
                <p:oleObj r:id="rId10" imgW="3032760" imgH="254000" progId="Equation.DSMT4">
                  <p:embed/>
                  <p:pic>
                    <p:nvPicPr>
                      <p:cNvPr id="0" name="图片 339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32113" y="2939733"/>
                        <a:ext cx="4975225" cy="414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7160" name="对象 1457159"/>
          <p:cNvGraphicFramePr/>
          <p:nvPr/>
        </p:nvGraphicFramePr>
        <p:xfrm>
          <a:off x="3211513" y="3489008"/>
          <a:ext cx="445452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1" r:id="rId12" imgW="2715260" imgH="254000" progId="Equation.DSMT4">
                  <p:embed/>
                </p:oleObj>
              </mc:Choice>
              <mc:Fallback>
                <p:oleObj r:id="rId12" imgW="2715260" imgH="254000" progId="Equation.DSMT4">
                  <p:embed/>
                  <p:pic>
                    <p:nvPicPr>
                      <p:cNvPr id="0" name="图片 339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11513" y="3489008"/>
                        <a:ext cx="4454525" cy="414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7161" name="对象 1457160"/>
          <p:cNvGraphicFramePr/>
          <p:nvPr/>
        </p:nvGraphicFramePr>
        <p:xfrm>
          <a:off x="3181350" y="4057333"/>
          <a:ext cx="70358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2" r:id="rId14" imgW="4288790" imgH="254000" progId="Equation.DSMT4">
                  <p:embed/>
                </p:oleObj>
              </mc:Choice>
              <mc:Fallback>
                <p:oleObj r:id="rId14" imgW="4288790" imgH="254000" progId="Equation.DSMT4">
                  <p:embed/>
                  <p:pic>
                    <p:nvPicPr>
                      <p:cNvPr id="0" name="图片 339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181350" y="4057333"/>
                        <a:ext cx="7035800" cy="414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7162" name="对象 1457161"/>
          <p:cNvGraphicFramePr/>
          <p:nvPr/>
        </p:nvGraphicFramePr>
        <p:xfrm>
          <a:off x="2743200" y="4641533"/>
          <a:ext cx="67421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3" r:id="rId16" imgW="3898900" imgH="228600" progId="Equation.DSMT4">
                  <p:embed/>
                </p:oleObj>
              </mc:Choice>
              <mc:Fallback>
                <p:oleObj r:id="rId16" imgW="3898900" imgH="228600" progId="Equation.DSMT4">
                  <p:embed/>
                  <p:pic>
                    <p:nvPicPr>
                      <p:cNvPr id="0" name="图片 339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743200" y="4641533"/>
                        <a:ext cx="6742113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7164" name="对象 1457163"/>
          <p:cNvGraphicFramePr/>
          <p:nvPr/>
        </p:nvGraphicFramePr>
        <p:xfrm>
          <a:off x="2811463" y="5220970"/>
          <a:ext cx="48815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4" r:id="rId18" imgW="2854960" imgH="254000" progId="Equation.DSMT4">
                  <p:embed/>
                </p:oleObj>
              </mc:Choice>
              <mc:Fallback>
                <p:oleObj r:id="rId18" imgW="2854960" imgH="254000" progId="Equation.DSMT4">
                  <p:embed/>
                  <p:pic>
                    <p:nvPicPr>
                      <p:cNvPr id="0" name="图片 338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811463" y="5220970"/>
                        <a:ext cx="4881562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57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57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45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45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457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57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457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457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457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457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457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457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457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457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36955"/>
            <a:ext cx="10330815" cy="542671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3747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/>
              <a:t>随机变量的函数分布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194685" y="1804988"/>
            <a:ext cx="2952750" cy="733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1. (X,Y)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离散</a:t>
            </a:r>
            <a:endParaRPr lang="zh-CN" altLang="en-US" sz="28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3116898" y="2597150"/>
          <a:ext cx="496728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9" r:id="rId3" imgW="2108200" imgH="228600" progId="Equation.3">
                  <p:embed/>
                </p:oleObj>
              </mc:Choice>
              <mc:Fallback>
                <p:oleObj r:id="rId3" imgW="2108200" imgH="228600" progId="Equation.3">
                  <p:embed/>
                  <p:pic>
                    <p:nvPicPr>
                      <p:cNvPr id="0" name="图片 33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16898" y="2597150"/>
                        <a:ext cx="4967287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3391535" y="3317875"/>
          <a:ext cx="436086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0" r:id="rId5" imgW="1854200" imgH="228600" progId="Equation.3">
                  <p:embed/>
                </p:oleObj>
              </mc:Choice>
              <mc:Fallback>
                <p:oleObj r:id="rId5" imgW="1854200" imgH="228600" progId="Equation.3">
                  <p:embed/>
                  <p:pic>
                    <p:nvPicPr>
                      <p:cNvPr id="0" name="图片 33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91535" y="3317875"/>
                        <a:ext cx="4360863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5735003" y="3801676"/>
            <a:ext cx="1368425" cy="288925"/>
            <a:chOff x="2472" y="2069"/>
            <a:chExt cx="862" cy="182"/>
          </a:xfrm>
        </p:grpSpPr>
        <p:sp>
          <p:nvSpPr>
            <p:cNvPr id="8" name="直接连接符 7"/>
            <p:cNvSpPr/>
            <p:nvPr/>
          </p:nvSpPr>
          <p:spPr>
            <a:xfrm>
              <a:off x="2472" y="2069"/>
              <a:ext cx="862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  <a:effectLst>
              <a:prstShdw prst="shdw17" dist="17961" dir="2699999">
                <a:schemeClr val="bg2"/>
              </a:prstShdw>
            </a:effectLst>
          </p:spPr>
        </p:sp>
        <p:sp>
          <p:nvSpPr>
            <p:cNvPr id="9" name="直接连接符 8"/>
            <p:cNvSpPr/>
            <p:nvPr/>
          </p:nvSpPr>
          <p:spPr>
            <a:xfrm>
              <a:off x="2699" y="2069"/>
              <a:ext cx="0" cy="182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  <a:effectLst>
              <a:prstShdw prst="shdw17" dist="17961" dir="2699999">
                <a:schemeClr val="bg2"/>
              </a:prstShdw>
            </a:effectLst>
          </p:spPr>
        </p:sp>
      </p:grpSp>
      <p:graphicFrame>
        <p:nvGraphicFramePr>
          <p:cNvPr id="10" name="对象 9"/>
          <p:cNvGraphicFramePr/>
          <p:nvPr>
            <p:extLst>
              <p:ext uri="{D42A27DB-BD31-4B8C-83A1-F6EECF244321}">
                <p14:modId xmlns:p14="http://schemas.microsoft.com/office/powerpoint/2010/main" val="3836660850"/>
              </p:ext>
            </p:extLst>
          </p:nvPr>
        </p:nvGraphicFramePr>
        <p:xfrm>
          <a:off x="4717415" y="4023935"/>
          <a:ext cx="34036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1" name="公式" r:id="rId7" imgW="1523880" imgH="203040" progId="Equation.3">
                  <p:embed/>
                </p:oleObj>
              </mc:Choice>
              <mc:Fallback>
                <p:oleObj name="公式" r:id="rId7" imgW="1523880" imgH="203040" progId="Equation.3">
                  <p:embed/>
                  <p:pic>
                    <p:nvPicPr>
                      <p:cNvPr id="0" name="图片 33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17415" y="4023935"/>
                        <a:ext cx="3403600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>
            <p:extLst>
              <p:ext uri="{D42A27DB-BD31-4B8C-83A1-F6EECF244321}">
                <p14:modId xmlns:p14="http://schemas.microsoft.com/office/powerpoint/2010/main" val="533202355"/>
              </p:ext>
            </p:extLst>
          </p:nvPr>
        </p:nvGraphicFramePr>
        <p:xfrm>
          <a:off x="7752398" y="3390612"/>
          <a:ext cx="25209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2" r:id="rId9" imgW="1066165" imgH="203200" progId="Equation.3">
                  <p:embed/>
                </p:oleObj>
              </mc:Choice>
              <mc:Fallback>
                <p:oleObj r:id="rId9" imgW="1066165" imgH="203200" progId="Equation.3">
                  <p:embed/>
                  <p:pic>
                    <p:nvPicPr>
                      <p:cNvPr id="0" name="图片 339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52398" y="3390612"/>
                        <a:ext cx="2520950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>
            <p:extLst>
              <p:ext uri="{D42A27DB-BD31-4B8C-83A1-F6EECF244321}">
                <p14:modId xmlns:p14="http://schemas.microsoft.com/office/powerpoint/2010/main" val="2777329419"/>
              </p:ext>
            </p:extLst>
          </p:nvPr>
        </p:nvGraphicFramePr>
        <p:xfrm>
          <a:off x="3391535" y="4469925"/>
          <a:ext cx="57150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3" r:id="rId11" imgW="2386330" imgH="241300" progId="Equation.3">
                  <p:embed/>
                </p:oleObj>
              </mc:Choice>
              <mc:Fallback>
                <p:oleObj r:id="rId11" imgW="2386330" imgH="241300" progId="Equation.3">
                  <p:embed/>
                  <p:pic>
                    <p:nvPicPr>
                      <p:cNvPr id="0" name="图片 33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91535" y="4469925"/>
                        <a:ext cx="5715000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3194685" y="4902200"/>
            <a:ext cx="1223963" cy="719138"/>
            <a:chOff x="748" y="2750"/>
            <a:chExt cx="771" cy="453"/>
          </a:xfrm>
        </p:grpSpPr>
        <p:sp>
          <p:nvSpPr>
            <p:cNvPr id="17" name="直接连接符 16"/>
            <p:cNvSpPr/>
            <p:nvPr/>
          </p:nvSpPr>
          <p:spPr>
            <a:xfrm>
              <a:off x="748" y="3113"/>
              <a:ext cx="771" cy="0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  <a:effectLst>
              <a:prstShdw prst="shdw17" dist="17961" dir="2699999">
                <a:schemeClr val="bg2"/>
              </a:prstShdw>
            </a:effectLst>
          </p:spPr>
        </p:sp>
        <p:sp>
          <p:nvSpPr>
            <p:cNvPr id="18" name="直接连接符 17"/>
            <p:cNvSpPr/>
            <p:nvPr/>
          </p:nvSpPr>
          <p:spPr>
            <a:xfrm>
              <a:off x="748" y="3203"/>
              <a:ext cx="771" cy="0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  <a:effectLst>
              <a:prstShdw prst="shdw17" dist="17961" dir="2699999">
                <a:schemeClr val="bg2"/>
              </a:prstShdw>
            </a:effectLst>
          </p:spPr>
        </p:sp>
        <p:sp>
          <p:nvSpPr>
            <p:cNvPr id="19" name="文本框 18"/>
            <p:cNvSpPr txBox="1"/>
            <p:nvPr/>
          </p:nvSpPr>
          <p:spPr>
            <a:xfrm>
              <a:off x="839" y="2750"/>
              <a:ext cx="680" cy="327"/>
            </a:xfrm>
            <a:prstGeom prst="rect">
              <a:avLst/>
            </a:prstGeom>
            <a:noFill/>
            <a:ln w="57150">
              <a:noFill/>
            </a:ln>
            <a:effectLst>
              <a:prstShdw prst="shdw17" dist="17961" dir="2699999">
                <a:schemeClr val="bg2"/>
              </a:prst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zh-CN" altLang="en-US" sz="28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加法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491673" y="5253355"/>
            <a:ext cx="6119812" cy="946150"/>
            <a:chOff x="1565" y="2976"/>
            <a:chExt cx="3855" cy="596"/>
          </a:xfrm>
        </p:grpSpPr>
        <p:sp>
          <p:nvSpPr>
            <p:cNvPr id="21" name="文本框 20"/>
            <p:cNvSpPr txBox="1"/>
            <p:nvPr/>
          </p:nvSpPr>
          <p:spPr>
            <a:xfrm>
              <a:off x="1565" y="2976"/>
              <a:ext cx="3855" cy="596"/>
            </a:xfrm>
            <a:prstGeom prst="rect">
              <a:avLst/>
            </a:prstGeom>
            <a:noFill/>
            <a:ln w="57150">
              <a:noFill/>
            </a:ln>
            <a:effectLst>
              <a:prstShdw prst="shdw17" dist="17961" dir="2699999">
                <a:schemeClr val="bg2"/>
              </a:prst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使                      对应的</a:t>
              </a:r>
              <a:r>
                <a:rPr lang="en-US" altLang="zh-CN" b="1">
                  <a:solidFill>
                    <a:schemeClr val="tx1"/>
                  </a:solidFill>
                  <a:latin typeface="Arial" panose="020B0604020202020204" pitchFamily="34" charset="0"/>
                </a:rPr>
                <a:t>(X,Y)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的那些可能值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其概率之和</a:t>
              </a:r>
            </a:p>
          </p:txBody>
        </p:sp>
        <p:graphicFrame>
          <p:nvGraphicFramePr>
            <p:cNvPr id="22" name="对象 21"/>
            <p:cNvGraphicFramePr/>
            <p:nvPr/>
          </p:nvGraphicFramePr>
          <p:xfrm>
            <a:off x="1882" y="2976"/>
            <a:ext cx="1200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04" r:id="rId13" imgW="825500" imgH="228600" progId="Equation.3">
                    <p:embed/>
                  </p:oleObj>
                </mc:Choice>
                <mc:Fallback>
                  <p:oleObj r:id="rId13" imgW="825500" imgH="228600" progId="Equation.3">
                    <p:embed/>
                    <p:pic>
                      <p:nvPicPr>
                        <p:cNvPr id="0" name="图片 340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882" y="2976"/>
                          <a:ext cx="1200" cy="3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矩形 23"/>
          <p:cNvSpPr/>
          <p:nvPr/>
        </p:nvSpPr>
        <p:spPr>
          <a:xfrm>
            <a:off x="2115820" y="1009650"/>
            <a:ext cx="76200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u="none" kern="1200" baseline="0">
                <a:solidFill>
                  <a:schemeClr val="tx2"/>
                </a:solidFill>
                <a:latin typeface="-윤고딕140" pitchFamily="18" charset="-127"/>
                <a:ea typeface="-윤고딕140" pitchFamily="18" charset="-127"/>
              </a:defRPr>
            </a:lvl1pPr>
          </a:lstStyle>
          <a:p>
            <a:pPr lvl="0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§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5 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两个随机变量的函数的分布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07745"/>
            <a:ext cx="10330815" cy="537781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altLang="en-US" sz="2800" dirty="0" smtClean="0"/>
              <a:t>二维随机变量的概念</a:t>
            </a:r>
            <a:endParaRPr lang="en-US" altLang="zh-CN" sz="2800" dirty="0" smtClean="0"/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altLang="en-US" sz="2800" dirty="0" smtClean="0"/>
              <a:t>边缘分布</a:t>
            </a:r>
            <a:endParaRPr lang="en-US" altLang="zh-CN" sz="2800" dirty="0" smtClean="0"/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altLang="en-US" sz="2800" dirty="0" smtClean="0"/>
              <a:t>条件分布</a:t>
            </a:r>
            <a:endParaRPr lang="en-US" altLang="zh-CN" sz="2800" dirty="0" smtClean="0"/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altLang="en-US" sz="2800" dirty="0" smtClean="0"/>
              <a:t>相互独立的随机变量</a:t>
            </a:r>
            <a:endParaRPr lang="en-US" altLang="zh-CN" sz="2800" dirty="0" smtClean="0"/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altLang="en-US" sz="2800" dirty="0"/>
              <a:t>作业</a:t>
            </a:r>
            <a:endParaRPr sz="2800"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97867" y="359330"/>
            <a:ext cx="2148591" cy="5847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 smtClean="0"/>
              <a:t>总结及作业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36955"/>
            <a:ext cx="10330815" cy="534543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二维随机变量</a:t>
            </a:r>
          </a:p>
        </p:txBody>
      </p:sp>
      <p:sp>
        <p:nvSpPr>
          <p:cNvPr id="2166786" name="矩形 2166785"/>
          <p:cNvSpPr/>
          <p:nvPr/>
        </p:nvSpPr>
        <p:spPr>
          <a:xfrm>
            <a:off x="2428240" y="1158875"/>
            <a:ext cx="20669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几何意义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2166787" name="矩形 2166786"/>
          <p:cNvSpPr/>
          <p:nvPr/>
        </p:nvSpPr>
        <p:spPr>
          <a:xfrm>
            <a:off x="2428240" y="1878013"/>
            <a:ext cx="4176713" cy="1289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lnSpc>
                <a:spcPct val="140000"/>
              </a:lnSpc>
              <a:spcBef>
                <a:spcPct val="0"/>
              </a:spcBef>
              <a:buClr>
                <a:schemeClr val="bg1"/>
              </a:buClr>
            </a:pPr>
            <a:r>
              <a:rPr lang="en-US" altLang="zh-CN" sz="2800" b="1">
                <a:solidFill>
                  <a:srgbClr val="A52583"/>
                </a:solidFill>
                <a:latin typeface="宋体" panose="02010600030101010101" pitchFamily="2" charset="-122"/>
              </a:rPr>
              <a:t>(X,Y)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平面上随机点的  坐标</a:t>
            </a:r>
          </a:p>
        </p:txBody>
      </p:sp>
      <p:pic>
        <p:nvPicPr>
          <p:cNvPr id="2166788" name="图片 2166787" descr="2-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753" y="1517650"/>
            <a:ext cx="3475037" cy="2830513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166789" name="对象 2166788"/>
          <p:cNvGraphicFramePr/>
          <p:nvPr/>
        </p:nvGraphicFramePr>
        <p:xfrm>
          <a:off x="2788603" y="3390900"/>
          <a:ext cx="36004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r:id="rId4" imgW="1839595" imgH="203200" progId="Equation.3">
                  <p:embed/>
                </p:oleObj>
              </mc:Choice>
              <mc:Fallback>
                <p:oleObj r:id="rId4" imgW="1839595" imgH="2032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88603" y="3390900"/>
                        <a:ext cx="3600450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66790" name="组合 2166789"/>
          <p:cNvGrpSpPr/>
          <p:nvPr/>
        </p:nvGrpSpPr>
        <p:grpSpPr>
          <a:xfrm>
            <a:off x="2283778" y="3967163"/>
            <a:ext cx="5545137" cy="2314575"/>
            <a:chOff x="385" y="2115"/>
            <a:chExt cx="3493" cy="1458"/>
          </a:xfrm>
        </p:grpSpPr>
        <p:sp>
          <p:nvSpPr>
            <p:cNvPr id="2166791" name="矩形 2166790"/>
            <p:cNvSpPr/>
            <p:nvPr/>
          </p:nvSpPr>
          <p:spPr>
            <a:xfrm>
              <a:off x="385" y="2115"/>
              <a:ext cx="2903" cy="145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30000"/>
                </a:lnSpc>
                <a:spcBef>
                  <a:spcPct val="0"/>
                </a:spcBef>
                <a:buClr>
                  <a:schemeClr val="bg1"/>
                </a:buClr>
              </a:pPr>
              <a:r>
                <a:rPr lang="en-US" altLang="zh-CN" sz="2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         </a:t>
              </a:r>
              <a:r>
                <a:rPr lang="zh-CN" altLang="en-US" sz="2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即为随机点</a:t>
              </a:r>
              <a:r>
                <a:rPr lang="en-US" altLang="zh-CN" sz="2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(X,Y)</a:t>
              </a:r>
              <a:r>
                <a:rPr lang="zh-CN" altLang="en-US" sz="2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落在以点</a:t>
              </a:r>
              <a:r>
                <a:rPr lang="en-US" altLang="zh-CN" sz="28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(x,y</a:t>
              </a:r>
              <a:r>
                <a:rPr lang="en-US" altLang="zh-CN" sz="2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)</a:t>
              </a:r>
              <a:r>
                <a:rPr lang="zh-CN" altLang="en-US" sz="2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为顶点</a:t>
              </a:r>
              <a:r>
                <a:rPr lang="en-US" altLang="zh-CN" sz="2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,</a:t>
              </a:r>
              <a:r>
                <a:rPr lang="zh-CN" altLang="en-US" sz="2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位于该点左下方的无穷矩形区域</a:t>
              </a:r>
              <a:r>
                <a:rPr lang="en-US" altLang="zh-CN" sz="2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G</a:t>
              </a:r>
              <a:r>
                <a:rPr lang="zh-CN" altLang="en-US" sz="2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内的概率值。</a:t>
              </a:r>
              <a:endPara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2166792" name="对象 2166791"/>
            <p:cNvGraphicFramePr/>
            <p:nvPr/>
          </p:nvGraphicFramePr>
          <p:xfrm>
            <a:off x="703" y="2205"/>
            <a:ext cx="754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1" r:id="rId6" imgW="520065" imgH="203200" progId="Equation.3">
                    <p:embed/>
                  </p:oleObj>
                </mc:Choice>
                <mc:Fallback>
                  <p:oleObj r:id="rId6" imgW="520065" imgH="203200" progId="Equation.3">
                    <p:embed/>
                    <p:pic>
                      <p:nvPicPr>
                        <p:cNvPr id="0" name="图片 3164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03" y="2205"/>
                          <a:ext cx="754" cy="2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6793" name="对象 2166792"/>
            <p:cNvGraphicFramePr/>
            <p:nvPr/>
          </p:nvGraphicFramePr>
          <p:xfrm>
            <a:off x="3334" y="2387"/>
            <a:ext cx="544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2" r:id="rId8" imgW="596265" imgH="203200" progId="Equation.3">
                    <p:embed/>
                  </p:oleObj>
                </mc:Choice>
                <mc:Fallback>
                  <p:oleObj r:id="rId8" imgW="596265" imgH="203200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334" y="2387"/>
                          <a:ext cx="544" cy="1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6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6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216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6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678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78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45845"/>
            <a:ext cx="10330815" cy="534543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二维随机变量</a:t>
            </a:r>
          </a:p>
        </p:txBody>
      </p:sp>
      <p:sp>
        <p:nvSpPr>
          <p:cNvPr id="500738" name="标题 500737"/>
          <p:cNvSpPr>
            <a:spLocks noGrp="1"/>
          </p:cNvSpPr>
          <p:nvPr/>
        </p:nvSpPr>
        <p:spPr>
          <a:xfrm>
            <a:off x="1661795" y="1066800"/>
            <a:ext cx="76200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tx2"/>
              </a:buClr>
              <a:buBlip>
                <a:blip r:embed="rId3"/>
              </a:buBlip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分布函数	      的性质</a:t>
            </a:r>
          </a:p>
        </p:txBody>
      </p:sp>
      <p:graphicFrame>
        <p:nvGraphicFramePr>
          <p:cNvPr id="500741" name="对象 500740"/>
          <p:cNvGraphicFramePr/>
          <p:nvPr/>
        </p:nvGraphicFramePr>
        <p:xfrm>
          <a:off x="2501583" y="2689225"/>
          <a:ext cx="42529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r:id="rId4" imgW="1790700" imgH="228600" progId="Equation.DSMT4">
                  <p:embed/>
                </p:oleObj>
              </mc:Choice>
              <mc:Fallback>
                <p:oleObj r:id="rId4" imgW="1790700" imgH="228600" progId="Equation.DSMT4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01583" y="2689225"/>
                        <a:ext cx="4252912" cy="5429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0810" name="组合 500809"/>
          <p:cNvGrpSpPr/>
          <p:nvPr/>
        </p:nvGrpSpPr>
        <p:grpSpPr>
          <a:xfrm>
            <a:off x="7891145" y="2432050"/>
            <a:ext cx="1946275" cy="1704975"/>
            <a:chOff x="3796" y="796"/>
            <a:chExt cx="1226" cy="1074"/>
          </a:xfrm>
        </p:grpSpPr>
        <p:sp>
          <p:nvSpPr>
            <p:cNvPr id="500747" name="直接连接符 500746"/>
            <p:cNvSpPr/>
            <p:nvPr/>
          </p:nvSpPr>
          <p:spPr>
            <a:xfrm>
              <a:off x="4635" y="1125"/>
              <a:ext cx="0" cy="7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00809" name="组合 500808"/>
            <p:cNvGrpSpPr/>
            <p:nvPr/>
          </p:nvGrpSpPr>
          <p:grpSpPr>
            <a:xfrm>
              <a:off x="3796" y="796"/>
              <a:ext cx="1226" cy="1074"/>
              <a:chOff x="3796" y="796"/>
              <a:chExt cx="1226" cy="1074"/>
            </a:xfrm>
          </p:grpSpPr>
          <p:grpSp>
            <p:nvGrpSpPr>
              <p:cNvPr id="500808" name="组合 500807"/>
              <p:cNvGrpSpPr/>
              <p:nvPr/>
            </p:nvGrpSpPr>
            <p:grpSpPr>
              <a:xfrm>
                <a:off x="3796" y="796"/>
                <a:ext cx="1226" cy="1074"/>
                <a:chOff x="3796" y="796"/>
                <a:chExt cx="1226" cy="1074"/>
              </a:xfrm>
            </p:grpSpPr>
            <p:grpSp>
              <p:nvGrpSpPr>
                <p:cNvPr id="500762" name="组合 500761"/>
                <p:cNvGrpSpPr/>
                <p:nvPr/>
              </p:nvGrpSpPr>
              <p:grpSpPr>
                <a:xfrm>
                  <a:off x="3796" y="796"/>
                  <a:ext cx="1226" cy="980"/>
                  <a:chOff x="2839" y="1061"/>
                  <a:chExt cx="1226" cy="980"/>
                </a:xfrm>
              </p:grpSpPr>
              <p:sp>
                <p:nvSpPr>
                  <p:cNvPr id="500744" name="直接连接符 500743"/>
                  <p:cNvSpPr/>
                  <p:nvPr/>
                </p:nvSpPr>
                <p:spPr>
                  <a:xfrm>
                    <a:off x="2839" y="1909"/>
                    <a:ext cx="1226" cy="0"/>
                  </a:xfrm>
                  <a:prstGeom prst="line">
                    <a:avLst/>
                  </a:prstGeom>
                  <a:ln w="9525" cap="flat" cmpd="sng">
                    <a:solidFill>
                      <a:srgbClr val="FF66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500745" name="直接连接符 500744"/>
                  <p:cNvSpPr/>
                  <p:nvPr/>
                </p:nvSpPr>
                <p:spPr>
                  <a:xfrm flipV="1">
                    <a:off x="3012" y="1061"/>
                    <a:ext cx="0" cy="980"/>
                  </a:xfrm>
                  <a:prstGeom prst="line">
                    <a:avLst/>
                  </a:prstGeom>
                  <a:ln w="9525" cap="flat" cmpd="sng">
                    <a:solidFill>
                      <a:srgbClr val="FF66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</p:grpSp>
            <p:sp>
              <p:nvSpPr>
                <p:cNvPr id="500746" name="直接连接符 500745"/>
                <p:cNvSpPr/>
                <p:nvPr/>
              </p:nvSpPr>
              <p:spPr>
                <a:xfrm>
                  <a:off x="3903" y="1125"/>
                  <a:ext cx="724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pSp>
              <p:nvGrpSpPr>
                <p:cNvPr id="500807" name="组合 500806"/>
                <p:cNvGrpSpPr/>
                <p:nvPr/>
              </p:nvGrpSpPr>
              <p:grpSpPr>
                <a:xfrm>
                  <a:off x="4418" y="1117"/>
                  <a:ext cx="223" cy="753"/>
                  <a:chOff x="4418" y="1117"/>
                  <a:chExt cx="223" cy="753"/>
                </a:xfrm>
              </p:grpSpPr>
              <p:sp>
                <p:nvSpPr>
                  <p:cNvPr id="500748" name="直接连接符 500747"/>
                  <p:cNvSpPr/>
                  <p:nvPr/>
                </p:nvSpPr>
                <p:spPr>
                  <a:xfrm>
                    <a:off x="4419" y="1133"/>
                    <a:ext cx="0" cy="725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grpSp>
                <p:nvGrpSpPr>
                  <p:cNvPr id="500805" name="组合 500804"/>
                  <p:cNvGrpSpPr/>
                  <p:nvPr/>
                </p:nvGrpSpPr>
                <p:grpSpPr>
                  <a:xfrm>
                    <a:off x="4418" y="1117"/>
                    <a:ext cx="223" cy="753"/>
                    <a:chOff x="4410" y="1125"/>
                    <a:chExt cx="223" cy="753"/>
                  </a:xfrm>
                </p:grpSpPr>
                <p:sp>
                  <p:nvSpPr>
                    <p:cNvPr id="500751" name="直接连接符 500750"/>
                    <p:cNvSpPr/>
                    <p:nvPr/>
                  </p:nvSpPr>
                  <p:spPr>
                    <a:xfrm flipH="1">
                      <a:off x="4413" y="1125"/>
                      <a:ext cx="148" cy="239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808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500752" name="直接连接符 500751"/>
                    <p:cNvSpPr/>
                    <p:nvPr/>
                  </p:nvSpPr>
                  <p:spPr>
                    <a:xfrm flipH="1">
                      <a:off x="4413" y="1162"/>
                      <a:ext cx="214" cy="33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808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500753" name="直接连接符 500752"/>
                    <p:cNvSpPr/>
                    <p:nvPr/>
                  </p:nvSpPr>
                  <p:spPr>
                    <a:xfrm flipH="1">
                      <a:off x="4410" y="1301"/>
                      <a:ext cx="223" cy="346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808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500756" name="直接连接符 500755"/>
                    <p:cNvSpPr/>
                    <p:nvPr/>
                  </p:nvSpPr>
                  <p:spPr>
                    <a:xfrm flipH="1">
                      <a:off x="4410" y="1453"/>
                      <a:ext cx="223" cy="346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808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500757" name="直接连接符 500756"/>
                    <p:cNvSpPr/>
                    <p:nvPr/>
                  </p:nvSpPr>
                  <p:spPr>
                    <a:xfrm flipH="1">
                      <a:off x="4451" y="1589"/>
                      <a:ext cx="182" cy="289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808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</p:grpSp>
          </p:grpSp>
          <p:grpSp>
            <p:nvGrpSpPr>
              <p:cNvPr id="500806" name="组合 500805"/>
              <p:cNvGrpSpPr/>
              <p:nvPr/>
            </p:nvGrpSpPr>
            <p:grpSpPr>
              <a:xfrm>
                <a:off x="3825" y="921"/>
                <a:ext cx="1146" cy="886"/>
                <a:chOff x="3825" y="921"/>
                <a:chExt cx="1146" cy="886"/>
              </a:xfrm>
            </p:grpSpPr>
            <p:sp>
              <p:nvSpPr>
                <p:cNvPr id="500749" name="文本框 500748"/>
                <p:cNvSpPr txBox="1"/>
                <p:nvPr/>
              </p:nvSpPr>
              <p:spPr>
                <a:xfrm>
                  <a:off x="4232" y="1576"/>
                  <a:ext cx="239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>
                  <a:spAutoFit/>
                </a:bodyPr>
                <a:lstStyle/>
                <a:p>
                  <a:pPr marL="228600" indent="-228600">
                    <a:buClr>
                      <a:schemeClr val="tx1"/>
                    </a:buClr>
                    <a:buSzPct val="80000"/>
                  </a:pPr>
                  <a:r>
                    <a:rPr lang="en-US" altLang="zh-CN" sz="1800">
                      <a:latin typeface="Arial" panose="020B0604020202020204" pitchFamily="34" charset="0"/>
                    </a:rPr>
                    <a:t>x</a:t>
                  </a:r>
                  <a:r>
                    <a:rPr lang="en-US" altLang="zh-CN" sz="1800" b="1" baseline="-25000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500750" name="文本框 500749"/>
                <p:cNvSpPr txBox="1"/>
                <p:nvPr/>
              </p:nvSpPr>
              <p:spPr>
                <a:xfrm>
                  <a:off x="4601" y="1573"/>
                  <a:ext cx="239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>
                  <a:spAutoFit/>
                </a:bodyPr>
                <a:lstStyle/>
                <a:p>
                  <a:pPr marL="228600" indent="-228600">
                    <a:buClr>
                      <a:schemeClr val="tx1"/>
                    </a:buClr>
                    <a:buSzPct val="80000"/>
                  </a:pPr>
                  <a:r>
                    <a:rPr lang="en-US" altLang="zh-CN" sz="1800">
                      <a:latin typeface="Arial" panose="020B0604020202020204" pitchFamily="34" charset="0"/>
                    </a:rPr>
                    <a:t>x</a:t>
                  </a:r>
                  <a:r>
                    <a:rPr lang="en-US" altLang="zh-CN" sz="1800" b="1" baseline="-25000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500760" name="文本框 500759"/>
                <p:cNvSpPr txBox="1"/>
                <p:nvPr/>
              </p:nvSpPr>
              <p:spPr>
                <a:xfrm>
                  <a:off x="4125" y="921"/>
                  <a:ext cx="383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>
                  <a:spAutoFit/>
                </a:bodyPr>
                <a:lstStyle/>
                <a:p>
                  <a:pPr marL="228600" indent="-228600">
                    <a:buClr>
                      <a:schemeClr val="tx1"/>
                    </a:buClr>
                    <a:buSzPct val="80000"/>
                  </a:pPr>
                  <a:r>
                    <a:rPr lang="en-US" altLang="zh-CN" sz="1400" b="1">
                      <a:latin typeface="Arial" panose="020B0604020202020204" pitchFamily="34" charset="0"/>
                    </a:rPr>
                    <a:t>(x</a:t>
                  </a:r>
                  <a:r>
                    <a:rPr lang="en-US" altLang="zh-CN" sz="1400" b="1" baseline="-25000">
                      <a:latin typeface="Arial" panose="020B0604020202020204" pitchFamily="34" charset="0"/>
                    </a:rPr>
                    <a:t>1</a:t>
                  </a:r>
                  <a:r>
                    <a:rPr lang="en-US" altLang="zh-CN" sz="1400" b="1">
                      <a:latin typeface="Arial" panose="020B0604020202020204" pitchFamily="34" charset="0"/>
                    </a:rPr>
                    <a:t>,y)</a:t>
                  </a:r>
                  <a:endParaRPr lang="en-US" altLang="zh-CN" sz="1400" b="1" baseline="-25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00761" name="文本框 500760"/>
                <p:cNvSpPr txBox="1"/>
                <p:nvPr/>
              </p:nvSpPr>
              <p:spPr>
                <a:xfrm>
                  <a:off x="4588" y="927"/>
                  <a:ext cx="383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>
                  <a:spAutoFit/>
                </a:bodyPr>
                <a:lstStyle/>
                <a:p>
                  <a:pPr marL="228600" indent="-228600">
                    <a:buClr>
                      <a:schemeClr val="tx1"/>
                    </a:buClr>
                    <a:buSzPct val="80000"/>
                  </a:pPr>
                  <a:r>
                    <a:rPr lang="en-US" altLang="zh-CN" sz="1400" b="1">
                      <a:latin typeface="Arial" panose="020B0604020202020204" pitchFamily="34" charset="0"/>
                    </a:rPr>
                    <a:t>(x</a:t>
                  </a:r>
                  <a:r>
                    <a:rPr lang="en-US" altLang="zh-CN" sz="1400" b="1" baseline="-25000">
                      <a:latin typeface="Arial" panose="020B0604020202020204" pitchFamily="34" charset="0"/>
                    </a:rPr>
                    <a:t>2</a:t>
                  </a:r>
                  <a:r>
                    <a:rPr lang="en-US" altLang="zh-CN" sz="1400" b="1">
                      <a:latin typeface="Arial" panose="020B0604020202020204" pitchFamily="34" charset="0"/>
                    </a:rPr>
                    <a:t>,y)</a:t>
                  </a:r>
                  <a:endParaRPr lang="en-US" altLang="zh-CN" sz="1400" b="1" baseline="-25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00766" name="文本框 500765"/>
                <p:cNvSpPr txBox="1"/>
                <p:nvPr/>
              </p:nvSpPr>
              <p:spPr>
                <a:xfrm>
                  <a:off x="3825" y="928"/>
                  <a:ext cx="176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>
                  <a:spAutoFit/>
                </a:bodyPr>
                <a:lstStyle/>
                <a:p>
                  <a:pPr marL="228600" indent="-228600">
                    <a:buClr>
                      <a:schemeClr val="tx1"/>
                    </a:buClr>
                    <a:buSzPct val="80000"/>
                  </a:pPr>
                  <a:r>
                    <a:rPr lang="en-US" altLang="zh-CN" sz="1400" b="1">
                      <a:latin typeface="Arial" panose="020B0604020202020204" pitchFamily="34" charset="0"/>
                    </a:rPr>
                    <a:t>y</a:t>
                  </a:r>
                  <a:endParaRPr lang="en-US" altLang="zh-CN" sz="1400" b="1" baseline="-25000">
                    <a:latin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500817" name="组合 500816"/>
          <p:cNvGrpSpPr/>
          <p:nvPr/>
        </p:nvGrpSpPr>
        <p:grpSpPr>
          <a:xfrm>
            <a:off x="7881620" y="4706938"/>
            <a:ext cx="1946275" cy="1625600"/>
            <a:chOff x="3790" y="2197"/>
            <a:chExt cx="1226" cy="1024"/>
          </a:xfrm>
        </p:grpSpPr>
        <p:sp>
          <p:nvSpPr>
            <p:cNvPr id="500793" name="文本框 500792"/>
            <p:cNvSpPr txBox="1"/>
            <p:nvPr/>
          </p:nvSpPr>
          <p:spPr>
            <a:xfrm>
              <a:off x="3810" y="2300"/>
              <a:ext cx="216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lstStyle/>
            <a:p>
              <a:pPr marL="228600" indent="-228600">
                <a:buClr>
                  <a:schemeClr val="tx1"/>
                </a:buClr>
                <a:buSzPct val="80000"/>
              </a:pPr>
              <a:r>
                <a:rPr lang="en-US" altLang="zh-CN" sz="1400" b="1">
                  <a:latin typeface="Arial" panose="020B0604020202020204" pitchFamily="34" charset="0"/>
                </a:rPr>
                <a:t>y</a:t>
              </a:r>
              <a:r>
                <a:rPr lang="en-US" altLang="zh-CN" sz="1400" b="1" baseline="-25000">
                  <a:latin typeface="Arial" panose="020B0604020202020204" pitchFamily="34" charset="0"/>
                </a:rPr>
                <a:t>2</a:t>
              </a:r>
            </a:p>
          </p:txBody>
        </p:sp>
        <p:grpSp>
          <p:nvGrpSpPr>
            <p:cNvPr id="500816" name="组合 500815"/>
            <p:cNvGrpSpPr/>
            <p:nvPr/>
          </p:nvGrpSpPr>
          <p:grpSpPr>
            <a:xfrm>
              <a:off x="3790" y="2197"/>
              <a:ext cx="1226" cy="1024"/>
              <a:chOff x="3790" y="2197"/>
              <a:chExt cx="1226" cy="1024"/>
            </a:xfrm>
          </p:grpSpPr>
          <p:sp>
            <p:nvSpPr>
              <p:cNvPr id="500782" name="直接连接符 500781"/>
              <p:cNvSpPr/>
              <p:nvPr/>
            </p:nvSpPr>
            <p:spPr>
              <a:xfrm rot="-5400000" flipH="1">
                <a:off x="4170" y="2135"/>
                <a:ext cx="0" cy="72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500815" name="组合 500814"/>
              <p:cNvGrpSpPr/>
              <p:nvPr/>
            </p:nvGrpSpPr>
            <p:grpSpPr>
              <a:xfrm>
                <a:off x="3790" y="2197"/>
                <a:ext cx="1226" cy="1024"/>
                <a:chOff x="3790" y="2189"/>
                <a:chExt cx="1226" cy="1024"/>
              </a:xfrm>
            </p:grpSpPr>
            <p:sp>
              <p:nvSpPr>
                <p:cNvPr id="500788" name="直接连接符 500787"/>
                <p:cNvSpPr/>
                <p:nvPr/>
              </p:nvSpPr>
              <p:spPr>
                <a:xfrm>
                  <a:off x="4534" y="2491"/>
                  <a:ext cx="0" cy="55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pSp>
              <p:nvGrpSpPr>
                <p:cNvPr id="500814" name="组合 500813"/>
                <p:cNvGrpSpPr/>
                <p:nvPr/>
              </p:nvGrpSpPr>
              <p:grpSpPr>
                <a:xfrm>
                  <a:off x="3790" y="2189"/>
                  <a:ext cx="1226" cy="1024"/>
                  <a:chOff x="3798" y="2197"/>
                  <a:chExt cx="1226" cy="1024"/>
                </a:xfrm>
              </p:grpSpPr>
              <p:grpSp>
                <p:nvGrpSpPr>
                  <p:cNvPr id="500763" name="组合 500762"/>
                  <p:cNvGrpSpPr/>
                  <p:nvPr/>
                </p:nvGrpSpPr>
                <p:grpSpPr>
                  <a:xfrm>
                    <a:off x="3798" y="2197"/>
                    <a:ext cx="1226" cy="980"/>
                    <a:chOff x="2839" y="1061"/>
                    <a:chExt cx="1226" cy="980"/>
                  </a:xfrm>
                </p:grpSpPr>
                <p:sp>
                  <p:nvSpPr>
                    <p:cNvPr id="500764" name="直接连接符 500763"/>
                    <p:cNvSpPr/>
                    <p:nvPr/>
                  </p:nvSpPr>
                  <p:spPr>
                    <a:xfrm>
                      <a:off x="2839" y="1909"/>
                      <a:ext cx="1226" cy="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FF6600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</p:sp>
                <p:sp>
                  <p:nvSpPr>
                    <p:cNvPr id="500765" name="直接连接符 500764"/>
                    <p:cNvSpPr/>
                    <p:nvPr/>
                  </p:nvSpPr>
                  <p:spPr>
                    <a:xfrm flipV="1">
                      <a:off x="3012" y="1061"/>
                      <a:ext cx="0" cy="98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FF6600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</p:sp>
              </p:grpSp>
              <p:grpSp>
                <p:nvGrpSpPr>
                  <p:cNvPr id="500813" name="组合 500812"/>
                  <p:cNvGrpSpPr/>
                  <p:nvPr/>
                </p:nvGrpSpPr>
                <p:grpSpPr>
                  <a:xfrm>
                    <a:off x="3800" y="2389"/>
                    <a:ext cx="1080" cy="832"/>
                    <a:chOff x="3800" y="2389"/>
                    <a:chExt cx="1080" cy="832"/>
                  </a:xfrm>
                </p:grpSpPr>
                <p:grpSp>
                  <p:nvGrpSpPr>
                    <p:cNvPr id="500812" name="组合 500811"/>
                    <p:cNvGrpSpPr/>
                    <p:nvPr/>
                  </p:nvGrpSpPr>
                  <p:grpSpPr>
                    <a:xfrm>
                      <a:off x="3800" y="2488"/>
                      <a:ext cx="753" cy="226"/>
                      <a:chOff x="3800" y="2488"/>
                      <a:chExt cx="753" cy="226"/>
                    </a:xfrm>
                  </p:grpSpPr>
                  <p:sp>
                    <p:nvSpPr>
                      <p:cNvPr id="500780" name="直接连接符 500779"/>
                      <p:cNvSpPr/>
                      <p:nvPr/>
                    </p:nvSpPr>
                    <p:spPr>
                      <a:xfrm rot="-5400000" flipH="1">
                        <a:off x="4162" y="2351"/>
                        <a:ext cx="0" cy="725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500811" name="组合 500810"/>
                      <p:cNvGrpSpPr/>
                      <p:nvPr/>
                    </p:nvGrpSpPr>
                    <p:grpSpPr>
                      <a:xfrm>
                        <a:off x="3800" y="2488"/>
                        <a:ext cx="753" cy="224"/>
                        <a:chOff x="3800" y="2488"/>
                        <a:chExt cx="753" cy="224"/>
                      </a:xfrm>
                    </p:grpSpPr>
                    <p:sp>
                      <p:nvSpPr>
                        <p:cNvPr id="500783" name="直接连接符 500782"/>
                        <p:cNvSpPr/>
                        <p:nvPr/>
                      </p:nvSpPr>
                      <p:spPr>
                        <a:xfrm rot="-5400000">
                          <a:off x="3845" y="2446"/>
                          <a:ext cx="148" cy="239"/>
                        </a:xfrm>
                        <a:prstGeom prst="line">
                          <a:avLst/>
                        </a:prstGeom>
                        <a:ln w="9525" cap="flat" cmpd="sng">
                          <a:solidFill>
                            <a:srgbClr val="808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500784" name="直接连接符 500783"/>
                        <p:cNvSpPr/>
                        <p:nvPr/>
                      </p:nvSpPr>
                      <p:spPr>
                        <a:xfrm rot="-5400000">
                          <a:off x="3895" y="2434"/>
                          <a:ext cx="214" cy="330"/>
                        </a:xfrm>
                        <a:prstGeom prst="line">
                          <a:avLst/>
                        </a:prstGeom>
                        <a:ln w="9525" cap="flat" cmpd="sng">
                          <a:solidFill>
                            <a:srgbClr val="808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500785" name="直接连接符 500784"/>
                        <p:cNvSpPr/>
                        <p:nvPr/>
                      </p:nvSpPr>
                      <p:spPr>
                        <a:xfrm rot="-5400000">
                          <a:off x="4037" y="2426"/>
                          <a:ext cx="223" cy="346"/>
                        </a:xfrm>
                        <a:prstGeom prst="line">
                          <a:avLst/>
                        </a:prstGeom>
                        <a:ln w="9525" cap="flat" cmpd="sng">
                          <a:solidFill>
                            <a:srgbClr val="808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500786" name="直接连接符 500785"/>
                        <p:cNvSpPr/>
                        <p:nvPr/>
                      </p:nvSpPr>
                      <p:spPr>
                        <a:xfrm rot="-5400000">
                          <a:off x="4189" y="2426"/>
                          <a:ext cx="223" cy="346"/>
                        </a:xfrm>
                        <a:prstGeom prst="line">
                          <a:avLst/>
                        </a:prstGeom>
                        <a:ln w="9525" cap="flat" cmpd="sng">
                          <a:solidFill>
                            <a:srgbClr val="808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500787" name="直接连接符 500786"/>
                        <p:cNvSpPr/>
                        <p:nvPr/>
                      </p:nvSpPr>
                      <p:spPr>
                        <a:xfrm rot="-5400000">
                          <a:off x="4317" y="2476"/>
                          <a:ext cx="182" cy="289"/>
                        </a:xfrm>
                        <a:prstGeom prst="line">
                          <a:avLst/>
                        </a:prstGeom>
                        <a:ln w="9525" cap="flat" cmpd="sng">
                          <a:solidFill>
                            <a:srgbClr val="808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</p:grpSp>
                <p:grpSp>
                  <p:nvGrpSpPr>
                    <p:cNvPr id="500800" name="组合 500799"/>
                    <p:cNvGrpSpPr/>
                    <p:nvPr/>
                  </p:nvGrpSpPr>
                  <p:grpSpPr>
                    <a:xfrm>
                      <a:off x="3821" y="2389"/>
                      <a:ext cx="1059" cy="832"/>
                      <a:chOff x="2866" y="2523"/>
                      <a:chExt cx="1059" cy="832"/>
                    </a:xfrm>
                  </p:grpSpPr>
                  <p:sp>
                    <p:nvSpPr>
                      <p:cNvPr id="500789" name="文本框 500788"/>
                      <p:cNvSpPr txBox="1"/>
                      <p:nvPr/>
                    </p:nvSpPr>
                    <p:spPr>
                      <a:xfrm>
                        <a:off x="3489" y="3124"/>
                        <a:ext cx="186" cy="23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none" lIns="90000" tIns="46800" rIns="90000" bIns="46800" anchor="t">
                        <a:spAutoFit/>
                      </a:bodyPr>
                      <a:lstStyle/>
                      <a:p>
                        <a:pPr marL="228600" indent="-228600">
                          <a:buClr>
                            <a:schemeClr val="tx1"/>
                          </a:buClr>
                          <a:buSzPct val="80000"/>
                        </a:pPr>
                        <a:r>
                          <a:rPr lang="en-US" altLang="zh-CN" sz="1800">
                            <a:latin typeface="Arial" panose="020B0604020202020204" pitchFamily="34" charset="0"/>
                          </a:rPr>
                          <a:t>x</a:t>
                        </a:r>
                      </a:p>
                    </p:txBody>
                  </p:sp>
                  <p:sp>
                    <p:nvSpPr>
                      <p:cNvPr id="500790" name="文本框 500789"/>
                      <p:cNvSpPr txBox="1"/>
                      <p:nvPr/>
                    </p:nvSpPr>
                    <p:spPr>
                      <a:xfrm>
                        <a:off x="2866" y="2800"/>
                        <a:ext cx="216" cy="19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none" lIns="90000" tIns="46800" rIns="90000" bIns="46800" anchor="t">
                        <a:spAutoFit/>
                      </a:bodyPr>
                      <a:lstStyle/>
                      <a:p>
                        <a:pPr marL="228600" indent="-228600">
                          <a:buClr>
                            <a:schemeClr val="tx1"/>
                          </a:buClr>
                          <a:buSzPct val="80000"/>
                        </a:pPr>
                        <a:r>
                          <a:rPr lang="en-US" altLang="zh-CN" sz="1400" b="1">
                            <a:latin typeface="Arial" panose="020B0604020202020204" pitchFamily="34" charset="0"/>
                          </a:rPr>
                          <a:t>y</a:t>
                        </a:r>
                        <a:r>
                          <a:rPr lang="en-US" altLang="zh-CN" sz="1400" b="1" baseline="-25000">
                            <a:latin typeface="Arial" panose="020B0604020202020204" pitchFamily="34" charset="0"/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500791" name="文本框 500790"/>
                      <p:cNvSpPr txBox="1"/>
                      <p:nvPr/>
                    </p:nvSpPr>
                    <p:spPr>
                      <a:xfrm>
                        <a:off x="3542" y="2749"/>
                        <a:ext cx="383" cy="19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none" lIns="90000" tIns="46800" rIns="90000" bIns="46800" anchor="t">
                        <a:spAutoFit/>
                      </a:bodyPr>
                      <a:lstStyle/>
                      <a:p>
                        <a:pPr marL="228600" indent="-228600">
                          <a:buClr>
                            <a:schemeClr val="tx1"/>
                          </a:buClr>
                          <a:buSzPct val="80000"/>
                        </a:pPr>
                        <a:r>
                          <a:rPr lang="en-US" altLang="zh-CN" sz="1400" b="1">
                            <a:latin typeface="Arial" panose="020B0604020202020204" pitchFamily="34" charset="0"/>
                          </a:rPr>
                          <a:t>(x,y</a:t>
                        </a:r>
                        <a:r>
                          <a:rPr lang="en-US" altLang="zh-CN" sz="1400" baseline="-25000">
                            <a:latin typeface="Arial" panose="020B0604020202020204" pitchFamily="34" charset="0"/>
                          </a:rPr>
                          <a:t>1</a:t>
                        </a:r>
                        <a:r>
                          <a:rPr lang="en-US" altLang="zh-CN" sz="1400" b="1">
                            <a:latin typeface="Arial" panose="020B0604020202020204" pitchFamily="34" charset="0"/>
                          </a:rPr>
                          <a:t>)</a:t>
                        </a:r>
                      </a:p>
                    </p:txBody>
                  </p:sp>
                  <p:sp>
                    <p:nvSpPr>
                      <p:cNvPr id="500794" name="文本框 500793"/>
                      <p:cNvSpPr txBox="1"/>
                      <p:nvPr/>
                    </p:nvSpPr>
                    <p:spPr>
                      <a:xfrm>
                        <a:off x="3539" y="2523"/>
                        <a:ext cx="383" cy="19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none" lIns="90000" tIns="46800" rIns="90000" bIns="46800" anchor="t">
                        <a:spAutoFit/>
                      </a:bodyPr>
                      <a:lstStyle/>
                      <a:p>
                        <a:pPr marL="228600" indent="-228600">
                          <a:buClr>
                            <a:schemeClr val="tx1"/>
                          </a:buClr>
                          <a:buSzPct val="80000"/>
                        </a:pPr>
                        <a:r>
                          <a:rPr lang="en-US" altLang="zh-CN" sz="1400" b="1">
                            <a:latin typeface="Arial" panose="020B0604020202020204" pitchFamily="34" charset="0"/>
                          </a:rPr>
                          <a:t>(x,y</a:t>
                        </a:r>
                        <a:r>
                          <a:rPr lang="en-US" altLang="zh-CN" sz="1400" baseline="-25000">
                            <a:latin typeface="Arial" panose="020B0604020202020204" pitchFamily="34" charset="0"/>
                          </a:rPr>
                          <a:t>2</a:t>
                        </a:r>
                        <a:r>
                          <a:rPr lang="en-US" altLang="zh-CN" sz="1400" b="1">
                            <a:latin typeface="Arial" panose="020B0604020202020204" pitchFamily="34" charset="0"/>
                          </a:rPr>
                          <a:t>)</a:t>
                        </a:r>
                      </a:p>
                    </p:txBody>
                  </p:sp>
                </p:grpSp>
              </p:grpSp>
            </p:grpSp>
          </p:grpSp>
        </p:grpSp>
      </p:grpSp>
      <p:graphicFrame>
        <p:nvGraphicFramePr>
          <p:cNvPr id="500795" name="对象 500794"/>
          <p:cNvGraphicFramePr/>
          <p:nvPr/>
        </p:nvGraphicFramePr>
        <p:xfrm>
          <a:off x="4227195" y="1221740"/>
          <a:ext cx="132873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r:id="rId6" imgW="494665" imgH="203200" progId="Equation.DSMT4">
                  <p:embed/>
                </p:oleObj>
              </mc:Choice>
              <mc:Fallback>
                <p:oleObj r:id="rId6" imgW="494665" imgH="2032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27195" y="1221740"/>
                        <a:ext cx="1328738" cy="5445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0818" name="对象 500817"/>
          <p:cNvGraphicFramePr/>
          <p:nvPr/>
        </p:nvGraphicFramePr>
        <p:xfrm>
          <a:off x="2514283" y="3336925"/>
          <a:ext cx="40894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r:id="rId8" imgW="1816100" imgH="228600" progId="Equation.DSMT4">
                  <p:embed/>
                </p:oleObj>
              </mc:Choice>
              <mc:Fallback>
                <p:oleObj r:id="rId8" imgW="1816100" imgH="2286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14283" y="3336925"/>
                        <a:ext cx="4089400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0819" name="对象 500818"/>
          <p:cNvGraphicFramePr/>
          <p:nvPr/>
        </p:nvGraphicFramePr>
        <p:xfrm>
          <a:off x="1884045" y="4648200"/>
          <a:ext cx="4660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r:id="rId10" imgW="2070100" imgH="457200" progId="Equation.DSMT4">
                  <p:embed/>
                </p:oleObj>
              </mc:Choice>
              <mc:Fallback>
                <p:oleObj r:id="rId10" imgW="2070100" imgH="4572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84045" y="4648200"/>
                        <a:ext cx="46609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0820" name="对象 500819"/>
          <p:cNvGraphicFramePr/>
          <p:nvPr/>
        </p:nvGraphicFramePr>
        <p:xfrm>
          <a:off x="2203133" y="5761038"/>
          <a:ext cx="53768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r:id="rId12" imgW="2385695" imgH="203200" progId="Equation.DSMT4">
                  <p:embed/>
                </p:oleObj>
              </mc:Choice>
              <mc:Fallback>
                <p:oleObj r:id="rId12" imgW="2385695" imgH="2032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03133" y="5761038"/>
                        <a:ext cx="5376862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0822" name="对象 500821"/>
          <p:cNvGraphicFramePr/>
          <p:nvPr/>
        </p:nvGraphicFramePr>
        <p:xfrm>
          <a:off x="2049145" y="2097088"/>
          <a:ext cx="47180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r:id="rId14" imgW="2093595" imgH="254000" progId="Equation.DSMT4">
                  <p:embed/>
                </p:oleObj>
              </mc:Choice>
              <mc:Fallback>
                <p:oleObj r:id="rId14" imgW="2093595" imgH="2540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049145" y="2097088"/>
                        <a:ext cx="471805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00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0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00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69975"/>
            <a:ext cx="10330815" cy="530479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二维随机变量</a:t>
            </a:r>
          </a:p>
        </p:txBody>
      </p:sp>
      <p:graphicFrame>
        <p:nvGraphicFramePr>
          <p:cNvPr id="504836" name="对象 504835"/>
          <p:cNvGraphicFramePr/>
          <p:nvPr/>
        </p:nvGraphicFramePr>
        <p:xfrm>
          <a:off x="2787015" y="1652588"/>
          <a:ext cx="3970338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" r:id="rId3" imgW="1549400" imgH="279400" progId="Equation.DSMT4">
                  <p:embed/>
                </p:oleObj>
              </mc:Choice>
              <mc:Fallback>
                <p:oleObj r:id="rId3" imgW="1549400" imgH="2794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7015" y="1652588"/>
                        <a:ext cx="3970338" cy="7159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83" name="对象 504882"/>
          <p:cNvGraphicFramePr/>
          <p:nvPr/>
        </p:nvGraphicFramePr>
        <p:xfrm>
          <a:off x="2667953" y="2362200"/>
          <a:ext cx="39878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" r:id="rId5" imgW="1625600" imgH="279400" progId="Equation.DSMT4">
                  <p:embed/>
                </p:oleObj>
              </mc:Choice>
              <mc:Fallback>
                <p:oleObj r:id="rId5" imgW="1625600" imgH="2794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67953" y="2362200"/>
                        <a:ext cx="3987800" cy="684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84" name="对象 504883"/>
          <p:cNvGraphicFramePr/>
          <p:nvPr/>
        </p:nvGraphicFramePr>
        <p:xfrm>
          <a:off x="2063115" y="3952875"/>
          <a:ext cx="3116263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" r:id="rId7" imgW="1269365" imgH="241300" progId="Equation.DSMT4">
                  <p:embed/>
                </p:oleObj>
              </mc:Choice>
              <mc:Fallback>
                <p:oleObj r:id="rId7" imgW="1269365" imgH="2413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63115" y="3952875"/>
                        <a:ext cx="3116263" cy="592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85" name="对象 504884"/>
          <p:cNvGraphicFramePr/>
          <p:nvPr/>
        </p:nvGraphicFramePr>
        <p:xfrm>
          <a:off x="2134553" y="4591050"/>
          <a:ext cx="73850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" r:id="rId9" imgW="3009900" imgH="228600" progId="Equation.DSMT4">
                  <p:embed/>
                </p:oleObj>
              </mc:Choice>
              <mc:Fallback>
                <p:oleObj r:id="rId9" imgW="3009900" imgH="2286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34553" y="4591050"/>
                        <a:ext cx="7385050" cy="560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87" name="对象 504886"/>
          <p:cNvGraphicFramePr/>
          <p:nvPr/>
        </p:nvGraphicFramePr>
        <p:xfrm>
          <a:off x="2169478" y="1122363"/>
          <a:ext cx="483076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" r:id="rId11" imgW="1966595" imgH="254000" progId="Equation.DSMT4">
                  <p:embed/>
                </p:oleObj>
              </mc:Choice>
              <mc:Fallback>
                <p:oleObj r:id="rId11" imgW="1966595" imgH="2540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69478" y="1122363"/>
                        <a:ext cx="4830762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90" name="对象 504889"/>
          <p:cNvGraphicFramePr/>
          <p:nvPr/>
        </p:nvGraphicFramePr>
        <p:xfrm>
          <a:off x="2693353" y="5241925"/>
          <a:ext cx="662305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" r:id="rId13" imgW="2830830" imgH="482600" progId="Equation.DSMT4">
                  <p:embed/>
                </p:oleObj>
              </mc:Choice>
              <mc:Fallback>
                <p:oleObj r:id="rId13" imgW="2830830" imgH="4826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93353" y="5241925"/>
                        <a:ext cx="6623050" cy="1125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4907" name="组合 504906"/>
          <p:cNvGrpSpPr/>
          <p:nvPr/>
        </p:nvGrpSpPr>
        <p:grpSpPr>
          <a:xfrm>
            <a:off x="7209790" y="1674813"/>
            <a:ext cx="3025775" cy="2736850"/>
            <a:chOff x="3696" y="527"/>
            <a:chExt cx="1906" cy="1724"/>
          </a:xfrm>
        </p:grpSpPr>
        <p:grpSp>
          <p:nvGrpSpPr>
            <p:cNvPr id="504908" name="组合 504907"/>
            <p:cNvGrpSpPr/>
            <p:nvPr/>
          </p:nvGrpSpPr>
          <p:grpSpPr>
            <a:xfrm>
              <a:off x="3696" y="527"/>
              <a:ext cx="1906" cy="1724"/>
              <a:chOff x="3696" y="527"/>
              <a:chExt cx="1906" cy="1724"/>
            </a:xfrm>
          </p:grpSpPr>
          <p:sp>
            <p:nvSpPr>
              <p:cNvPr id="504909" name="直接连接符 504908"/>
              <p:cNvSpPr/>
              <p:nvPr/>
            </p:nvSpPr>
            <p:spPr>
              <a:xfrm>
                <a:off x="3696" y="1752"/>
                <a:ext cx="1906" cy="0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04910" name="直接连接符 504909"/>
              <p:cNvSpPr/>
              <p:nvPr/>
            </p:nvSpPr>
            <p:spPr>
              <a:xfrm flipV="1">
                <a:off x="4105" y="527"/>
                <a:ext cx="0" cy="1724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04911" name="直接连接符 504910"/>
              <p:cNvSpPr/>
              <p:nvPr/>
            </p:nvSpPr>
            <p:spPr>
              <a:xfrm>
                <a:off x="4558" y="845"/>
                <a:ext cx="0" cy="907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504912" name="直接连接符 504911"/>
              <p:cNvSpPr/>
              <p:nvPr/>
            </p:nvSpPr>
            <p:spPr>
              <a:xfrm>
                <a:off x="4105" y="1525"/>
                <a:ext cx="90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504913" name="直接连接符 504912"/>
              <p:cNvSpPr/>
              <p:nvPr/>
            </p:nvSpPr>
            <p:spPr>
              <a:xfrm>
                <a:off x="5012" y="845"/>
                <a:ext cx="0" cy="907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4914" name="直接连接符 504913"/>
              <p:cNvSpPr/>
              <p:nvPr/>
            </p:nvSpPr>
            <p:spPr>
              <a:xfrm>
                <a:off x="4150" y="845"/>
                <a:ext cx="86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504915" name="对象 504914"/>
              <p:cNvGraphicFramePr/>
              <p:nvPr/>
            </p:nvGraphicFramePr>
            <p:xfrm>
              <a:off x="4377" y="1752"/>
              <a:ext cx="280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61" r:id="rId15" imgW="177800" imgH="215265" progId="Equation.3">
                      <p:embed/>
                    </p:oleObj>
                  </mc:Choice>
                  <mc:Fallback>
                    <p:oleObj r:id="rId15" imgW="177800" imgH="215265" progId="Equation.3">
                      <p:embed/>
                      <p:pic>
                        <p:nvPicPr>
                          <p:cNvPr id="0" name="图片 3153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4377" y="1752"/>
                            <a:ext cx="280" cy="3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4916" name="对象 504915"/>
              <p:cNvGraphicFramePr/>
              <p:nvPr/>
            </p:nvGraphicFramePr>
            <p:xfrm>
              <a:off x="4876" y="1752"/>
              <a:ext cx="280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62" r:id="rId17" imgW="177800" imgH="215265" progId="Equation.3">
                      <p:embed/>
                    </p:oleObj>
                  </mc:Choice>
                  <mc:Fallback>
                    <p:oleObj r:id="rId17" imgW="177800" imgH="215265" progId="Equation.3">
                      <p:embed/>
                      <p:pic>
                        <p:nvPicPr>
                          <p:cNvPr id="0" name="图片 3154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4876" y="1752"/>
                            <a:ext cx="280" cy="3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4917" name="对象 504916"/>
              <p:cNvGraphicFramePr/>
              <p:nvPr/>
            </p:nvGraphicFramePr>
            <p:xfrm>
              <a:off x="3787" y="1344"/>
              <a:ext cx="260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63" r:id="rId19" imgW="165100" imgH="215900" progId="Equation.3">
                      <p:embed/>
                    </p:oleObj>
                  </mc:Choice>
                  <mc:Fallback>
                    <p:oleObj r:id="rId19" imgW="165100" imgH="215900" progId="Equation.3">
                      <p:embed/>
                      <p:pic>
                        <p:nvPicPr>
                          <p:cNvPr id="0" name="图片 3152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3787" y="1344"/>
                            <a:ext cx="260" cy="3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4918" name="对象 504917"/>
              <p:cNvGraphicFramePr/>
              <p:nvPr/>
            </p:nvGraphicFramePr>
            <p:xfrm>
              <a:off x="3787" y="663"/>
              <a:ext cx="280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64" r:id="rId21" imgW="177800" imgH="215265" progId="Equation.3">
                      <p:embed/>
                    </p:oleObj>
                  </mc:Choice>
                  <mc:Fallback>
                    <p:oleObj r:id="rId21" imgW="177800" imgH="215265" progId="Equation.3">
                      <p:embed/>
                      <p:pic>
                        <p:nvPicPr>
                          <p:cNvPr id="0" name="图片 3155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3787" y="663"/>
                            <a:ext cx="280" cy="3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4919" name="直接连接符 504918"/>
              <p:cNvSpPr/>
              <p:nvPr/>
            </p:nvSpPr>
            <p:spPr>
              <a:xfrm>
                <a:off x="4558" y="1298"/>
                <a:ext cx="182" cy="182"/>
              </a:xfrm>
              <a:prstGeom prst="line">
                <a:avLst/>
              </a:prstGeom>
              <a:ln w="571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4920" name="直接连接符 504919"/>
              <p:cNvSpPr/>
              <p:nvPr/>
            </p:nvSpPr>
            <p:spPr>
              <a:xfrm>
                <a:off x="4558" y="1071"/>
                <a:ext cx="409" cy="409"/>
              </a:xfrm>
              <a:prstGeom prst="line">
                <a:avLst/>
              </a:prstGeom>
              <a:ln w="571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4921" name="直接连接符 504920"/>
              <p:cNvSpPr/>
              <p:nvPr/>
            </p:nvSpPr>
            <p:spPr>
              <a:xfrm>
                <a:off x="4604" y="935"/>
                <a:ext cx="363" cy="363"/>
              </a:xfrm>
              <a:prstGeom prst="line">
                <a:avLst/>
              </a:prstGeom>
              <a:ln w="571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4922" name="直接连接符 504921"/>
              <p:cNvSpPr/>
              <p:nvPr/>
            </p:nvSpPr>
            <p:spPr>
              <a:xfrm>
                <a:off x="4785" y="890"/>
                <a:ext cx="227" cy="227"/>
              </a:xfrm>
              <a:prstGeom prst="line">
                <a:avLst/>
              </a:prstGeom>
              <a:ln w="571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4923" name="文本框 504922"/>
              <p:cNvSpPr txBox="1"/>
              <p:nvPr/>
            </p:nvSpPr>
            <p:spPr>
              <a:xfrm>
                <a:off x="3833" y="1752"/>
                <a:ext cx="272" cy="327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8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sp>
          <p:nvSpPr>
            <p:cNvPr id="504924" name="直接连接符 504923"/>
            <p:cNvSpPr/>
            <p:nvPr/>
          </p:nvSpPr>
          <p:spPr>
            <a:xfrm>
              <a:off x="4105" y="1525"/>
              <a:ext cx="453" cy="0"/>
            </a:xfrm>
            <a:prstGeom prst="line">
              <a:avLst/>
            </a:prstGeom>
            <a:ln w="57150" cap="flat" cmpd="sng">
              <a:solidFill>
                <a:srgbClr val="E90B0B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4925" name="直接连接符 504924"/>
            <p:cNvSpPr/>
            <p:nvPr/>
          </p:nvSpPr>
          <p:spPr>
            <a:xfrm>
              <a:off x="4558" y="1570"/>
              <a:ext cx="0" cy="182"/>
            </a:xfrm>
            <a:prstGeom prst="line">
              <a:avLst/>
            </a:prstGeom>
            <a:ln w="57150" cap="flat" cmpd="sng">
              <a:solidFill>
                <a:srgbClr val="E90B0B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4926" name="直接连接符 504925"/>
            <p:cNvSpPr/>
            <p:nvPr/>
          </p:nvSpPr>
          <p:spPr>
            <a:xfrm flipH="1">
              <a:off x="4105" y="1525"/>
              <a:ext cx="136" cy="136"/>
            </a:xfrm>
            <a:prstGeom prst="line">
              <a:avLst/>
            </a:prstGeom>
            <a:ln w="571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4927" name="直接连接符 504926"/>
            <p:cNvSpPr/>
            <p:nvPr/>
          </p:nvSpPr>
          <p:spPr>
            <a:xfrm flipH="1">
              <a:off x="4195" y="1543"/>
              <a:ext cx="181" cy="182"/>
            </a:xfrm>
            <a:prstGeom prst="line">
              <a:avLst/>
            </a:prstGeom>
            <a:ln w="571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4928" name="直接连接符 504927"/>
            <p:cNvSpPr/>
            <p:nvPr/>
          </p:nvSpPr>
          <p:spPr>
            <a:xfrm flipH="1">
              <a:off x="4377" y="1607"/>
              <a:ext cx="136" cy="136"/>
            </a:xfrm>
            <a:prstGeom prst="line">
              <a:avLst/>
            </a:prstGeom>
            <a:ln w="571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04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04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50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04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1000"/>
                                        <p:tgtEl>
                                          <p:spTgt spid="504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922655"/>
            <a:ext cx="10330815" cy="548513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二维随机变量</a:t>
            </a:r>
          </a:p>
        </p:txBody>
      </p:sp>
      <p:sp>
        <p:nvSpPr>
          <p:cNvPr id="2176002" name="标题 2176001"/>
          <p:cNvSpPr>
            <a:spLocks noGrp="1"/>
          </p:cNvSpPr>
          <p:nvPr/>
        </p:nvSpPr>
        <p:spPr>
          <a:xfrm>
            <a:off x="1524000" y="720725"/>
            <a:ext cx="9144000" cy="1143000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FFFFFF">
                <a:gamma/>
                <a:shade val="60000"/>
                <a:invGamma/>
              </a:srgbClr>
            </a:prstShdw>
          </a:effectLst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ea typeface="楷体_GB2312" pitchFamily="49" charset="-122"/>
              </a:rPr>
              <a:t>    </a:t>
            </a:r>
            <a:r>
              <a:rPr lang="zh-CN" altLang="en-US" b="0" dirty="0">
                <a:solidFill>
                  <a:schemeClr val="accent2"/>
                </a:solidFill>
              </a:rPr>
              <a:t>二维离散型随机变量的联合分布</a:t>
            </a:r>
            <a:endParaRPr lang="zh-CN" altLang="en-US" b="0">
              <a:solidFill>
                <a:schemeClr val="accent2"/>
              </a:solidFill>
            </a:endParaRPr>
          </a:p>
        </p:txBody>
      </p:sp>
      <p:graphicFrame>
        <p:nvGraphicFramePr>
          <p:cNvPr id="2176003" name="对象 2176002"/>
          <p:cNvGraphicFramePr/>
          <p:nvPr/>
        </p:nvGraphicFramePr>
        <p:xfrm>
          <a:off x="3003868" y="3394075"/>
          <a:ext cx="51831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r:id="rId3" imgW="2070100" imgH="228600" progId="Equation.3">
                  <p:embed/>
                </p:oleObj>
              </mc:Choice>
              <mc:Fallback>
                <p:oleObj r:id="rId3" imgW="2070100" imgH="2286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3868" y="3394075"/>
                        <a:ext cx="5183187" cy="5715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6004" name="对象 2176003"/>
          <p:cNvGraphicFramePr/>
          <p:nvPr/>
        </p:nvGraphicFramePr>
        <p:xfrm>
          <a:off x="3507105" y="3970338"/>
          <a:ext cx="46799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r:id="rId5" imgW="1854200" imgH="228600" progId="Equation.3">
                  <p:embed/>
                </p:oleObj>
              </mc:Choice>
              <mc:Fallback>
                <p:oleObj r:id="rId5" imgW="1854200" imgH="2286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7105" y="3970338"/>
                        <a:ext cx="4679950" cy="5762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6005" name="矩形 2176004"/>
          <p:cNvSpPr/>
          <p:nvPr/>
        </p:nvSpPr>
        <p:spPr>
          <a:xfrm>
            <a:off x="2356168" y="5697538"/>
            <a:ext cx="8459787" cy="647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Clr>
                <a:schemeClr val="bg1"/>
              </a:buClr>
            </a:pPr>
            <a:r>
              <a:rPr lang="zh-CN" altLang="en-US" sz="2800" b="1" u="sng" dirty="0">
                <a:solidFill>
                  <a:srgbClr val="E90B0B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charset="-122"/>
              </a:rPr>
              <a:t>中心问题</a:t>
            </a:r>
            <a:r>
              <a:rPr lang="zh-CN" altLang="en-US" sz="2800" b="1" dirty="0">
                <a:solidFill>
                  <a:srgbClr val="E90B0B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charset="-122"/>
              </a:rPr>
              <a:t>：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charset="-122"/>
              </a:rPr>
              <a:t>(X,Y)</a:t>
            </a:r>
            <a:r>
              <a:rPr lang="zh-CN" altLang="zh-CN" sz="2800" b="1" dirty="0">
                <a:solidFill>
                  <a:schemeClr val="tx1"/>
                </a:solidFill>
                <a:latin typeface="仿宋_GB2312" pitchFamily="49" charset="-122"/>
              </a:rPr>
              <a:t>取这些</a:t>
            </a:r>
            <a:r>
              <a:rPr lang="zh-CN" altLang="en-US" sz="2800" b="1" dirty="0">
                <a:solidFill>
                  <a:schemeClr val="tx1"/>
                </a:solidFill>
                <a:latin typeface="仿宋_GB2312" pitchFamily="49" charset="-122"/>
              </a:rPr>
              <a:t>可能</a:t>
            </a:r>
            <a:r>
              <a:rPr lang="zh-CN" altLang="zh-CN" sz="2800" b="1" dirty="0">
                <a:solidFill>
                  <a:schemeClr val="tx1"/>
                </a:solidFill>
                <a:latin typeface="仿宋_GB2312" pitchFamily="49" charset="-122"/>
              </a:rPr>
              <a:t>值的概率分别为多少？</a:t>
            </a:r>
            <a:r>
              <a:rPr lang="zh-CN" altLang="zh-CN" sz="2800" b="1" dirty="0">
                <a:effectLst>
                  <a:outerShdw blurRad="38100" dist="38100" dir="2700000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 </a:t>
            </a:r>
            <a:endParaRPr lang="zh-CN" altLang="en-US" sz="28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176006" name="矩形 2176005"/>
          <p:cNvSpPr/>
          <p:nvPr/>
        </p:nvSpPr>
        <p:spPr>
          <a:xfrm>
            <a:off x="2356168" y="1449388"/>
            <a:ext cx="7705725" cy="1758950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bg1"/>
              </a:buClr>
            </a:pP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若二维 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r.v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）所有可能的取值是有限对或无限可列对，则称（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）是二维离散型随机变量。</a:t>
            </a:r>
          </a:p>
        </p:txBody>
      </p:sp>
      <p:grpSp>
        <p:nvGrpSpPr>
          <p:cNvPr id="2176007" name="组合 2176006"/>
          <p:cNvGrpSpPr/>
          <p:nvPr/>
        </p:nvGrpSpPr>
        <p:grpSpPr>
          <a:xfrm>
            <a:off x="3003868" y="4618038"/>
            <a:ext cx="5400675" cy="1050925"/>
            <a:chOff x="884" y="2886"/>
            <a:chExt cx="3402" cy="662"/>
          </a:xfrm>
        </p:grpSpPr>
        <p:graphicFrame>
          <p:nvGraphicFramePr>
            <p:cNvPr id="2176008" name="内容占位符 2176007"/>
            <p:cNvGraphicFramePr>
              <a:graphicFrameLocks noGrp="1"/>
            </p:cNvGraphicFramePr>
            <p:nvPr>
              <p:ph sz="quarter" idx="3"/>
            </p:nvPr>
          </p:nvGraphicFramePr>
          <p:xfrm>
            <a:off x="1202" y="2931"/>
            <a:ext cx="2540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5" r:id="rId7" imgW="1726565" imgH="241300" progId="Equation.3">
                    <p:embed/>
                  </p:oleObj>
                </mc:Choice>
                <mc:Fallback>
                  <p:oleObj r:id="rId7" imgW="1726565" imgH="2413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02" y="2931"/>
                          <a:ext cx="2540" cy="355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76009" name="内容占位符 2176008"/>
            <p:cNvGraphicFramePr>
              <a:graphicFrameLocks noGrp="1"/>
            </p:cNvGraphicFramePr>
            <p:nvPr>
              <p:ph sz="quarter" idx="4"/>
            </p:nvPr>
          </p:nvGraphicFramePr>
          <p:xfrm>
            <a:off x="1746" y="3294"/>
            <a:ext cx="254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6" r:id="rId9" imgW="2030095" imgH="203200" progId="Equation.3">
                    <p:embed/>
                  </p:oleObj>
                </mc:Choice>
                <mc:Fallback>
                  <p:oleObj r:id="rId9" imgW="2030095" imgH="2032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746" y="3294"/>
                          <a:ext cx="2540" cy="254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76010" name="文本框 2176009"/>
            <p:cNvSpPr txBox="1"/>
            <p:nvPr/>
          </p:nvSpPr>
          <p:spPr>
            <a:xfrm>
              <a:off x="884" y="2886"/>
              <a:ext cx="590" cy="327"/>
            </a:xfrm>
            <a:prstGeom prst="rect">
              <a:avLst/>
            </a:prstGeom>
            <a:noFill/>
            <a:ln w="5715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则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7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7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7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7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17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17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6002" grpId="0" bldLvl="0" animBg="1"/>
      <p:bldP spid="2176005" grpId="0"/>
      <p:bldP spid="217600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03935"/>
            <a:ext cx="10330815" cy="534543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二维随机变量</a:t>
            </a:r>
          </a:p>
        </p:txBody>
      </p:sp>
      <p:graphicFrame>
        <p:nvGraphicFramePr>
          <p:cNvPr id="2177027" name="对象 2177026"/>
          <p:cNvGraphicFramePr/>
          <p:nvPr/>
        </p:nvGraphicFramePr>
        <p:xfrm>
          <a:off x="2959735" y="2637790"/>
          <a:ext cx="547211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r:id="rId3" imgW="2158365" imgH="241300" progId="Equation.3">
                  <p:embed/>
                </p:oleObj>
              </mc:Choice>
              <mc:Fallback>
                <p:oleObj r:id="rId3" imgW="2158365" imgH="2413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59735" y="2637790"/>
                        <a:ext cx="5472113" cy="6111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7028" name="文本框 2177027"/>
          <p:cNvSpPr txBox="1"/>
          <p:nvPr/>
        </p:nvSpPr>
        <p:spPr>
          <a:xfrm>
            <a:off x="2815273" y="1917065"/>
            <a:ext cx="43926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bg1"/>
              </a:buClr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公式法</a:t>
            </a:r>
          </a:p>
        </p:txBody>
      </p:sp>
      <p:sp>
        <p:nvSpPr>
          <p:cNvPr id="2177029" name="矩形 2177028"/>
          <p:cNvSpPr/>
          <p:nvPr/>
        </p:nvSpPr>
        <p:spPr>
          <a:xfrm>
            <a:off x="2742248" y="1124903"/>
            <a:ext cx="4826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二维（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X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Y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）的联合分布律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:</a:t>
            </a:r>
            <a:endParaRPr lang="en-US" altLang="zh-CN" sz="2800" b="1" baseline="-250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177030" name="对象 2177029"/>
          <p:cNvGraphicFramePr/>
          <p:nvPr>
            <p:extLst>
              <p:ext uri="{D42A27DB-BD31-4B8C-83A1-F6EECF244321}">
                <p14:modId xmlns:p14="http://schemas.microsoft.com/office/powerpoint/2010/main" val="2374582297"/>
              </p:ext>
            </p:extLst>
          </p:nvPr>
        </p:nvGraphicFramePr>
        <p:xfrm>
          <a:off x="3823335" y="4293553"/>
          <a:ext cx="2269734" cy="1254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r:id="rId5" imgW="1016000" imgH="609600" progId="Equation.3">
                  <p:embed/>
                </p:oleObj>
              </mc:Choice>
              <mc:Fallback>
                <p:oleObj r:id="rId5" imgW="1016000" imgH="6096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23335" y="4293553"/>
                        <a:ext cx="2269734" cy="125439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7031" name="对象 2177030"/>
          <p:cNvGraphicFramePr/>
          <p:nvPr>
            <p:extLst>
              <p:ext uri="{D42A27DB-BD31-4B8C-83A1-F6EECF244321}">
                <p14:modId xmlns:p14="http://schemas.microsoft.com/office/powerpoint/2010/main" val="3399400607"/>
              </p:ext>
            </p:extLst>
          </p:nvPr>
        </p:nvGraphicFramePr>
        <p:xfrm>
          <a:off x="8663500" y="2698115"/>
          <a:ext cx="20891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r:id="rId7" imgW="862965" imgH="203200" progId="Equation.3">
                  <p:embed/>
                </p:oleObj>
              </mc:Choice>
              <mc:Fallback>
                <p:oleObj r:id="rId7" imgW="862965" imgH="2032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63500" y="2698115"/>
                        <a:ext cx="2089150" cy="4905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>
            <p:extLst>
              <p:ext uri="{D42A27DB-BD31-4B8C-83A1-F6EECF244321}">
                <p14:modId xmlns:p14="http://schemas.microsoft.com/office/powerpoint/2010/main" val="102592179"/>
              </p:ext>
            </p:extLst>
          </p:nvPr>
        </p:nvGraphicFramePr>
        <p:xfrm>
          <a:off x="2949685" y="3450590"/>
          <a:ext cx="1747300" cy="542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r:id="rId9" imgW="2234565" imgH="703580" progId="Equation.KSEE3">
                  <p:embed/>
                </p:oleObj>
              </mc:Choice>
              <mc:Fallback>
                <p:oleObj r:id="rId9" imgW="2234565" imgH="70358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49685" y="3450590"/>
                        <a:ext cx="1747300" cy="542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7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7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17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17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7028" grpId="0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1170</Words>
  <Application>Microsoft Office PowerPoint</Application>
  <PresentationFormat>宽屏</PresentationFormat>
  <Paragraphs>399</Paragraphs>
  <Slides>50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50</vt:i4>
      </vt:variant>
    </vt:vector>
  </HeadingPairs>
  <TitlesOfParts>
    <vt:vector size="70" baseType="lpstr">
      <vt:lpstr>Monotype Sorts</vt:lpstr>
      <vt:lpstr>DengXian</vt:lpstr>
      <vt:lpstr>DengXian Light</vt:lpstr>
      <vt:lpstr>仿宋_GB2312</vt:lpstr>
      <vt:lpstr>黑体</vt:lpstr>
      <vt:lpstr>华文琥珀</vt:lpstr>
      <vt:lpstr>楷体_GB2312</vt:lpstr>
      <vt:lpstr>隶书</vt:lpstr>
      <vt:lpstr>宋体</vt:lpstr>
      <vt:lpstr>-윤고딕120</vt:lpstr>
      <vt:lpstr>Arial</vt:lpstr>
      <vt:lpstr>Monotype Corsiva</vt:lpstr>
      <vt:lpstr>Symbol</vt:lpstr>
      <vt:lpstr>Times New Roman</vt:lpstr>
      <vt:lpstr>Wingdings</vt:lpstr>
      <vt:lpstr>自定义设计方案</vt:lpstr>
      <vt:lpstr>Microsoft 公式 3.0</vt:lpstr>
      <vt:lpstr>公式</vt:lpstr>
      <vt:lpstr>Equation.DSMT4</vt:lpstr>
      <vt:lpstr>WPS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h77</cp:lastModifiedBy>
  <cp:revision>90</cp:revision>
  <dcterms:created xsi:type="dcterms:W3CDTF">2017-09-02T13:34:00Z</dcterms:created>
  <dcterms:modified xsi:type="dcterms:W3CDTF">2018-06-05T11:36:13Z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