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7" r:id="rId5"/>
    <p:sldId id="264" r:id="rId6"/>
    <p:sldId id="268" r:id="rId7"/>
    <p:sldId id="269" r:id="rId8"/>
    <p:sldId id="270" r:id="rId9"/>
    <p:sldId id="271" r:id="rId10"/>
    <p:sldId id="272" r:id="rId11"/>
    <p:sldId id="274" r:id="rId12"/>
    <p:sldId id="265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746"/>
  </p:normalViewPr>
  <p:slideViewPr>
    <p:cSldViewPr snapToGrid="0" snapToObjects="1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从神经元到深度学习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950287" y="278447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20:30-22:30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3DE577-7EB5-41EF-8338-0DA59BD006B4}"/>
              </a:ext>
            </a:extLst>
          </p:cNvPr>
          <p:cNvSpPr txBox="1"/>
          <p:nvPr/>
        </p:nvSpPr>
        <p:spPr>
          <a:xfrm>
            <a:off x="2173508" y="1833656"/>
            <a:ext cx="733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全局最小和局部极小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B1A9A-01FC-4C23-9839-1187DBD9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406" y="2597564"/>
            <a:ext cx="4012707" cy="2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DED02C-2366-45DA-A045-9A593AA230A8}"/>
              </a:ext>
            </a:extLst>
          </p:cNvPr>
          <p:cNvSpPr txBox="1"/>
          <p:nvPr/>
        </p:nvSpPr>
        <p:spPr>
          <a:xfrm>
            <a:off x="2173508" y="1553592"/>
            <a:ext cx="789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常见的深度学习框架有那些</a:t>
            </a:r>
            <a:r>
              <a:rPr lang="en-US" altLang="zh-CN" sz="2400" b="1" dirty="0"/>
              <a:t>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2F2217-B37D-4054-935D-9BB666CF59E0}"/>
              </a:ext>
            </a:extLst>
          </p:cNvPr>
          <p:cNvSpPr txBox="1"/>
          <p:nvPr/>
        </p:nvSpPr>
        <p:spPr>
          <a:xfrm>
            <a:off x="2370338" y="2281561"/>
            <a:ext cx="7893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Caffe</a:t>
            </a:r>
          </a:p>
          <a:p>
            <a:endParaRPr lang="en-US" altLang="zh-CN" dirty="0"/>
          </a:p>
          <a:p>
            <a:r>
              <a:rPr lang="en-US" altLang="zh-CN" dirty="0"/>
              <a:t>Theano </a:t>
            </a:r>
          </a:p>
          <a:p>
            <a:endParaRPr lang="en-US" altLang="zh-CN" dirty="0"/>
          </a:p>
          <a:p>
            <a:r>
              <a:rPr lang="en-US" altLang="zh-CN" dirty="0"/>
              <a:t>Torch </a:t>
            </a:r>
          </a:p>
          <a:p>
            <a:endParaRPr lang="en-US" altLang="zh-CN" dirty="0"/>
          </a:p>
          <a:p>
            <a:r>
              <a:rPr lang="en-US" altLang="zh-CN" dirty="0" err="1"/>
              <a:t>TFLearn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402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F8E90-89EA-4BB3-AAA0-9A2E58300DA6}"/>
              </a:ext>
            </a:extLst>
          </p:cNvPr>
          <p:cNvSpPr txBox="1"/>
          <p:nvPr/>
        </p:nvSpPr>
        <p:spPr>
          <a:xfrm>
            <a:off x="2173508" y="1720840"/>
            <a:ext cx="7182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卷积神经网络的常用框架：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Caffe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源于</a:t>
            </a:r>
            <a:r>
              <a:rPr lang="en-US" altLang="zh-CN" dirty="0"/>
              <a:t>Berkeley</a:t>
            </a:r>
            <a:r>
              <a:rPr lang="zh-CN" altLang="en-US" dirty="0"/>
              <a:t>的主流</a:t>
            </a:r>
            <a:r>
              <a:rPr lang="en-US" altLang="zh-CN" dirty="0"/>
              <a:t>CV</a:t>
            </a:r>
            <a:r>
              <a:rPr lang="zh-CN" altLang="en-US" dirty="0"/>
              <a:t>工具包，支持</a:t>
            </a:r>
            <a:r>
              <a:rPr lang="en-US" altLang="zh-CN" dirty="0"/>
              <a:t>C++,</a:t>
            </a:r>
            <a:r>
              <a:rPr lang="en-US" altLang="zh-CN" dirty="0" err="1"/>
              <a:t>python,matlab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• Model Zoo</a:t>
            </a:r>
            <a:r>
              <a:rPr lang="zh-CN" altLang="en-US" dirty="0"/>
              <a:t>中有大量预训练好的模型供使用</a:t>
            </a:r>
            <a:br>
              <a:rPr lang="zh-CN" altLang="en-US" dirty="0"/>
            </a:br>
            <a:r>
              <a:rPr lang="en-US" altLang="zh-CN" b="1" dirty="0"/>
              <a:t>Torch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• Facebook</a:t>
            </a:r>
            <a:r>
              <a:rPr lang="zh-CN" altLang="en-US" dirty="0"/>
              <a:t>用的卷积神经网络工具包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通过时域卷积的本地接口，使用非常直观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定义新网络层简单</a:t>
            </a:r>
            <a:br>
              <a:rPr lang="zh-CN" altLang="en-US" dirty="0"/>
            </a:br>
            <a:r>
              <a:rPr lang="en-US" altLang="zh-CN" b="1" dirty="0"/>
              <a:t>TensorFlow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• Google</a:t>
            </a:r>
            <a:r>
              <a:rPr lang="zh-CN" altLang="en-US" dirty="0"/>
              <a:t>的深度学习框架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en-US" altLang="zh-CN" dirty="0" err="1"/>
              <a:t>TensorBoard</a:t>
            </a:r>
            <a:r>
              <a:rPr lang="zh-CN" altLang="en-US" dirty="0"/>
              <a:t>可视化很方便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数据和模型并行化好，速度快</a:t>
            </a:r>
          </a:p>
        </p:txBody>
      </p:sp>
    </p:spTree>
    <p:extLst>
      <p:ext uri="{BB962C8B-B14F-4D97-AF65-F5344CB8AC3E}">
        <p14:creationId xmlns:p14="http://schemas.microsoft.com/office/powerpoint/2010/main" val="181617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</a:t>
            </a:r>
            <a:r>
              <a:rPr lang="zh-CN" altLang="en-US" dirty="0"/>
              <a:t>目录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CBE850-4196-4EDA-AB6A-1D43D7924368}"/>
              </a:ext>
            </a:extLst>
          </p:cNvPr>
          <p:cNvSpPr txBox="1"/>
          <p:nvPr/>
        </p:nvSpPr>
        <p:spPr>
          <a:xfrm>
            <a:off x="2853267" y="1557867"/>
            <a:ext cx="5672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神经元是什么：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生物上的神经元是什么：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如果编程，我们要怎么去编写一个神经元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神经元之后的深度学习是什么样的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深度学习网络有哪些：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/>
              <a:t>讲解：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2989BD-3314-45BB-8E9F-93B6F6C8770D}"/>
              </a:ext>
            </a:extLst>
          </p:cNvPr>
          <p:cNvSpPr txBox="1"/>
          <p:nvPr/>
        </p:nvSpPr>
        <p:spPr>
          <a:xfrm>
            <a:off x="2305050" y="1591733"/>
            <a:ext cx="84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生物上的神经元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BA5A1-9F79-4ED3-8659-CAE905CB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3008842"/>
            <a:ext cx="3790950" cy="225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A6AC85-9869-45C9-944F-6A03F652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11" y="1299880"/>
            <a:ext cx="2921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2989BD-3314-45BB-8E9F-93B6F6C8770D}"/>
              </a:ext>
            </a:extLst>
          </p:cNvPr>
          <p:cNvSpPr txBox="1"/>
          <p:nvPr/>
        </p:nvSpPr>
        <p:spPr>
          <a:xfrm>
            <a:off x="2305050" y="1591733"/>
            <a:ext cx="84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感知机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A9387-F4C0-4023-AC06-DFB896A1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72" y="1579262"/>
            <a:ext cx="5595408" cy="32313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A3D7D8-E981-4737-863D-8B45FD136692}"/>
              </a:ext>
            </a:extLst>
          </p:cNvPr>
          <p:cNvSpPr txBox="1"/>
          <p:nvPr/>
        </p:nvSpPr>
        <p:spPr>
          <a:xfrm>
            <a:off x="2044342" y="4946049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神经元模型是一个包含输入，输出与计算功能的模型。输入可以类比为神经元的树突，而输出可以类比为神经元的轴突，计算则可以类比为细胞核。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AE206-001C-40DF-8C2F-94CCAD3E2C2E}"/>
              </a:ext>
            </a:extLst>
          </p:cNvPr>
          <p:cNvSpPr txBox="1"/>
          <p:nvPr/>
        </p:nvSpPr>
        <p:spPr>
          <a:xfrm>
            <a:off x="2173508" y="1578428"/>
            <a:ext cx="7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BP(</a:t>
            </a:r>
            <a:r>
              <a:rPr lang="zh-CN" altLang="en-US" sz="2400" b="1" dirty="0"/>
              <a:t>误差逆传播</a:t>
            </a:r>
            <a:r>
              <a:rPr lang="en-US" altLang="zh-CN" sz="2400" b="1" dirty="0"/>
              <a:t>-Back Propagation)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C9590-6803-4F07-8B02-CFEC6998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0" y="2040093"/>
            <a:ext cx="5143519" cy="3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AE206-001C-40DF-8C2F-94CCAD3E2C2E}"/>
              </a:ext>
            </a:extLst>
          </p:cNvPr>
          <p:cNvSpPr txBox="1"/>
          <p:nvPr/>
        </p:nvSpPr>
        <p:spPr>
          <a:xfrm>
            <a:off x="2173508" y="1578428"/>
            <a:ext cx="7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BP(</a:t>
            </a:r>
            <a:r>
              <a:rPr lang="zh-CN" altLang="en-US" sz="2400" b="1" dirty="0"/>
              <a:t>误差逆传播</a:t>
            </a:r>
            <a:r>
              <a:rPr lang="en-US" altLang="zh-CN" sz="2400" b="1" dirty="0"/>
              <a:t>-Back Propagation)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AC9EF-D39D-4898-8FAB-C4EF77D7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34" y="2133602"/>
            <a:ext cx="3291120" cy="1484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B4016-5D9C-4003-8150-4E40BC4B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3" y="3991923"/>
            <a:ext cx="3291119" cy="14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4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AE206-001C-40DF-8C2F-94CCAD3E2C2E}"/>
              </a:ext>
            </a:extLst>
          </p:cNvPr>
          <p:cNvSpPr txBox="1"/>
          <p:nvPr/>
        </p:nvSpPr>
        <p:spPr>
          <a:xfrm>
            <a:off x="2173508" y="1578428"/>
            <a:ext cx="7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BP(</a:t>
            </a:r>
            <a:r>
              <a:rPr lang="zh-CN" altLang="en-US" sz="2400" b="1" dirty="0"/>
              <a:t>误差逆传播</a:t>
            </a:r>
            <a:r>
              <a:rPr lang="en-US" altLang="zh-CN" sz="2400" b="1" dirty="0"/>
              <a:t>-Back Propagation)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AC1D1-726D-4E1E-8128-1EDA11B7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381799"/>
            <a:ext cx="7286625" cy="771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5A82EF-7A6D-4A6A-9ABC-A7928120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4" y="3495030"/>
            <a:ext cx="4572009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AE206-001C-40DF-8C2F-94CCAD3E2C2E}"/>
              </a:ext>
            </a:extLst>
          </p:cNvPr>
          <p:cNvSpPr txBox="1"/>
          <p:nvPr/>
        </p:nvSpPr>
        <p:spPr>
          <a:xfrm>
            <a:off x="2173508" y="1578428"/>
            <a:ext cx="7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BP(</a:t>
            </a:r>
            <a:r>
              <a:rPr lang="zh-CN" altLang="en-US" sz="2400" b="1" dirty="0"/>
              <a:t>误差逆传播</a:t>
            </a:r>
            <a:r>
              <a:rPr lang="en-US" altLang="zh-CN" sz="2400" b="1" dirty="0"/>
              <a:t>-Back Propagation)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8BEBB-31AE-40F1-B9DD-5177A28D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374876"/>
            <a:ext cx="7267575" cy="561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8BF818-2F48-434E-8712-EFE05DC0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6" y="3271634"/>
            <a:ext cx="3015028" cy="1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dirty="0" err="1"/>
              <a:t>课程内容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AE206-001C-40DF-8C2F-94CCAD3E2C2E}"/>
              </a:ext>
            </a:extLst>
          </p:cNvPr>
          <p:cNvSpPr txBox="1"/>
          <p:nvPr/>
        </p:nvSpPr>
        <p:spPr>
          <a:xfrm>
            <a:off x="2173508" y="1578428"/>
            <a:ext cx="7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BP(</a:t>
            </a:r>
            <a:r>
              <a:rPr lang="zh-CN" altLang="en-US" sz="2400" b="1" dirty="0"/>
              <a:t>误差逆传播</a:t>
            </a:r>
            <a:r>
              <a:rPr lang="en-US" altLang="zh-CN" sz="2400" b="1" dirty="0"/>
              <a:t>-Back Propagation)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FE7FE-B7DC-401F-AEB8-303EF1B6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4" y="2072749"/>
            <a:ext cx="4114800" cy="1952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6B0FDB-A030-42D3-B458-DEC50EC3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6" y="1491723"/>
            <a:ext cx="3257550" cy="3114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BC77AB-0324-49D7-88D6-E6EE00FD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45" y="4785251"/>
            <a:ext cx="4133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899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184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65</cp:revision>
  <dcterms:created xsi:type="dcterms:W3CDTF">2017-09-02T13:34:00Z</dcterms:created>
  <dcterms:modified xsi:type="dcterms:W3CDTF">2018-06-26T14:36:38Z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