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5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E"/>
    <a:srgbClr val="FFFC00"/>
    <a:srgbClr val="F5F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4746"/>
  </p:normalViewPr>
  <p:slideViewPr>
    <p:cSldViewPr snapToGrid="0" snapToObjects="1">
      <p:cViewPr varScale="1">
        <p:scale>
          <a:sx n="108" d="100"/>
          <a:sy n="108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FA71E-5748-E34C-8AB4-B7A054ADA63A}" type="datetimeFigureOut">
              <a:rPr kumimoji="1" lang="zh-CN" altLang="en-US" smtClean="0"/>
              <a:t>2018/6/27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F773C-2958-7540-8A49-3424013067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78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6916" y="1374009"/>
            <a:ext cx="6080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>
                <a:solidFill>
                  <a:schemeClr val="bg1"/>
                </a:solidFill>
                <a:latin typeface="+mj-lt"/>
                <a:ea typeface="黑体" panose="02010609060101010101" charset="-122"/>
                <a:cs typeface="黑体" panose="02010609060101010101" charset="-122"/>
              </a:rPr>
              <a:t>课题</a:t>
            </a:r>
            <a:r>
              <a:rPr kumimoji="1" lang="en-US" altLang="zh-CN" sz="4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:Tensorflow</a:t>
            </a:r>
            <a:r>
              <a:rPr kumimoji="1" lang="zh-CN" altLang="en-US" sz="4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介绍</a:t>
            </a:r>
            <a:endParaRPr kumimoji="1" lang="en-US" altLang="zh-CN" sz="4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 flipH="1">
            <a:off x="6950287" y="2784475"/>
            <a:ext cx="3801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chemeClr val="bg1"/>
                </a:solidFill>
                <a:latin typeface="+mj-lt"/>
                <a:ea typeface="黑体" panose="02010609060101010101" charset="-122"/>
                <a:cs typeface="黑体" panose="02010609060101010101" charset="-122"/>
              </a:rPr>
              <a:t>讲师</a:t>
            </a:r>
            <a:r>
              <a:rPr kumimoji="1" lang="en-US" altLang="zh-CN" sz="3600" b="1" dirty="0">
                <a:solidFill>
                  <a:schemeClr val="bg1"/>
                </a:solidFill>
                <a:latin typeface="+mj-lt"/>
                <a:ea typeface="华文琥珀" panose="02010800040101010101" charset="-122"/>
                <a:cs typeface="黑体" panose="02010609060101010101" charset="-122"/>
              </a:rPr>
              <a:t>:</a:t>
            </a:r>
            <a:endParaRPr kumimoji="1" lang="zh-CN" altLang="en-US" sz="36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华文琥珀" panose="020108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4115" y="4293329"/>
            <a:ext cx="5160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2018-</a:t>
            </a:r>
            <a:r>
              <a:rPr lang="zh-CN" altLang="en-US" sz="2400" b="1" dirty="0">
                <a:solidFill>
                  <a:schemeClr val="bg1"/>
                </a:solidFill>
              </a:rPr>
              <a:t>（周一）上课时间</a:t>
            </a:r>
            <a:r>
              <a:rPr lang="en-US" altLang="zh-CN" sz="2400" b="1" dirty="0">
                <a:solidFill>
                  <a:schemeClr val="bg1"/>
                </a:solidFill>
              </a:rPr>
              <a:t>20:30-22:30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78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marL="457200" indent="-457200">
              <a:buFont typeface="+mj-lt"/>
              <a:buAutoNum type="arabicPeriod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7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课程目录</a:t>
            </a:r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7C29A4-05A2-45C9-928D-4603ABEF23F9}"/>
              </a:ext>
            </a:extLst>
          </p:cNvPr>
          <p:cNvSpPr txBox="1"/>
          <p:nvPr/>
        </p:nvSpPr>
        <p:spPr>
          <a:xfrm>
            <a:off x="2164414" y="1535837"/>
            <a:ext cx="5699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目录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DC28FF-E699-4C6C-9F62-AED95644EEF3}"/>
              </a:ext>
            </a:extLst>
          </p:cNvPr>
          <p:cNvSpPr txBox="1"/>
          <p:nvPr/>
        </p:nvSpPr>
        <p:spPr>
          <a:xfrm>
            <a:off x="2663301" y="2166151"/>
            <a:ext cx="6622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Tenosrflow</a:t>
            </a:r>
            <a:r>
              <a:rPr lang="zh-CN" altLang="en-US" dirty="0"/>
              <a:t>介绍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Tensorflow</a:t>
            </a:r>
            <a:r>
              <a:rPr lang="zh-CN" altLang="en-US" dirty="0"/>
              <a:t>安装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与其他深度学习库的比较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617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marL="457200" indent="-457200">
              <a:buFont typeface="+mj-lt"/>
              <a:buAutoNum type="arabicPeriod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6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课程内容</a:t>
            </a:r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7C29A4-05A2-45C9-928D-4603ABEF23F9}"/>
              </a:ext>
            </a:extLst>
          </p:cNvPr>
          <p:cNvSpPr txBox="1"/>
          <p:nvPr/>
        </p:nvSpPr>
        <p:spPr>
          <a:xfrm>
            <a:off x="4705776" y="1535837"/>
            <a:ext cx="2780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Tensorflow</a:t>
            </a:r>
            <a:r>
              <a:rPr lang="zh-CN" altLang="en-US" sz="2800" b="1" dirty="0"/>
              <a:t>介绍</a:t>
            </a:r>
            <a:endParaRPr lang="en-US" altLang="zh-CN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A8D815-5A53-43E8-B748-BC46102A99E9}"/>
              </a:ext>
            </a:extLst>
          </p:cNvPr>
          <p:cNvSpPr txBox="1"/>
          <p:nvPr/>
        </p:nvSpPr>
        <p:spPr>
          <a:xfrm>
            <a:off x="2228296" y="2210541"/>
            <a:ext cx="816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其命名来源于本身的原理， </a:t>
            </a:r>
            <a:r>
              <a:rPr lang="en-US" altLang="zh-CN" dirty="0"/>
              <a:t>Tensor</a:t>
            </a:r>
            <a:r>
              <a:rPr lang="zh-CN" altLang="en-US" dirty="0"/>
              <a:t>（张量）意味着</a:t>
            </a:r>
            <a:r>
              <a:rPr lang="en-US" altLang="zh-CN" dirty="0"/>
              <a:t>N</a:t>
            </a:r>
            <a:r>
              <a:rPr lang="zh-CN" altLang="en-US" dirty="0"/>
              <a:t>维数组，</a:t>
            </a:r>
            <a:r>
              <a:rPr lang="en-US" altLang="zh-CN" dirty="0"/>
              <a:t>Flow</a:t>
            </a:r>
            <a:r>
              <a:rPr lang="zh-CN" altLang="en-US" dirty="0"/>
              <a:t>（流）意味着</a:t>
            </a:r>
          </a:p>
        </p:txBody>
      </p:sp>
    </p:spTree>
    <p:extLst>
      <p:ext uri="{BB962C8B-B14F-4D97-AF65-F5344CB8AC3E}">
        <p14:creationId xmlns:p14="http://schemas.microsoft.com/office/powerpoint/2010/main" val="203935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marL="457200" indent="-457200">
              <a:buFont typeface="+mj-lt"/>
              <a:buAutoNum type="arabicPeriod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6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课程内容</a:t>
            </a:r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7C29A4-05A2-45C9-928D-4603ABEF23F9}"/>
              </a:ext>
            </a:extLst>
          </p:cNvPr>
          <p:cNvSpPr txBox="1"/>
          <p:nvPr/>
        </p:nvSpPr>
        <p:spPr>
          <a:xfrm>
            <a:off x="4705776" y="1535837"/>
            <a:ext cx="2121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Tensorflow</a:t>
            </a:r>
            <a:endParaRPr lang="en-US" altLang="zh-CN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A8D815-5A53-43E8-B748-BC46102A99E9}"/>
              </a:ext>
            </a:extLst>
          </p:cNvPr>
          <p:cNvSpPr txBox="1"/>
          <p:nvPr/>
        </p:nvSpPr>
        <p:spPr>
          <a:xfrm>
            <a:off x="2228296" y="2210541"/>
            <a:ext cx="816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其命名来源于本身的原理， </a:t>
            </a:r>
            <a:r>
              <a:rPr lang="en-US" altLang="zh-CN" dirty="0"/>
              <a:t>Tensor</a:t>
            </a:r>
            <a:r>
              <a:rPr lang="zh-CN" altLang="en-US" dirty="0"/>
              <a:t>（张量）意味着</a:t>
            </a:r>
            <a:r>
              <a:rPr lang="en-US" altLang="zh-CN" dirty="0"/>
              <a:t>N</a:t>
            </a:r>
            <a:r>
              <a:rPr lang="zh-CN" altLang="en-US" dirty="0"/>
              <a:t>维数组，</a:t>
            </a:r>
            <a:r>
              <a:rPr lang="en-US" altLang="zh-CN" dirty="0"/>
              <a:t>Flow</a:t>
            </a:r>
            <a:r>
              <a:rPr lang="zh-CN" altLang="en-US" dirty="0"/>
              <a:t>（流）意味着</a:t>
            </a:r>
          </a:p>
        </p:txBody>
      </p:sp>
    </p:spTree>
    <p:extLst>
      <p:ext uri="{BB962C8B-B14F-4D97-AF65-F5344CB8AC3E}">
        <p14:creationId xmlns:p14="http://schemas.microsoft.com/office/powerpoint/2010/main" val="126723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marL="457200" indent="-457200">
              <a:buFont typeface="+mj-lt"/>
              <a:buAutoNum type="arabicPeriod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6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课程内容</a:t>
            </a:r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7C29A4-05A2-45C9-928D-4603ABEF23F9}"/>
              </a:ext>
            </a:extLst>
          </p:cNvPr>
          <p:cNvSpPr txBox="1"/>
          <p:nvPr/>
        </p:nvSpPr>
        <p:spPr>
          <a:xfrm>
            <a:off x="4705775" y="1535837"/>
            <a:ext cx="2751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Tensorflow</a:t>
            </a:r>
            <a:r>
              <a:rPr lang="zh-CN" altLang="en-US" sz="2800" b="1" dirty="0"/>
              <a:t>特性</a:t>
            </a:r>
            <a:endParaRPr lang="en-US" altLang="zh-CN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A8D815-5A53-43E8-B748-BC46102A99E9}"/>
              </a:ext>
            </a:extLst>
          </p:cNvPr>
          <p:cNvSpPr txBox="1"/>
          <p:nvPr/>
        </p:nvSpPr>
        <p:spPr>
          <a:xfrm>
            <a:off x="2228296" y="2210541"/>
            <a:ext cx="81674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高度的灵活性：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可移植性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多语言支持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性能最优化：</a:t>
            </a:r>
            <a:r>
              <a:rPr lang="en-US" altLang="zh-CN" dirty="0" err="1"/>
              <a:t>Tensorflow</a:t>
            </a:r>
            <a:r>
              <a:rPr lang="zh-CN" altLang="en-US" dirty="0"/>
              <a:t>给与了线程，队列，异步操作等最佳的支持，</a:t>
            </a:r>
            <a:endParaRPr lang="en-US" altLang="zh-CN" dirty="0"/>
          </a:p>
          <a:p>
            <a:r>
              <a:rPr lang="en-US" altLang="zh-CN" dirty="0" err="1"/>
              <a:t>Tensorflow</a:t>
            </a:r>
            <a:r>
              <a:rPr lang="zh-CN" altLang="en-US" dirty="0"/>
              <a:t>可以把手边硬件的计算潜能全部发挥出来，它可以充分利用多</a:t>
            </a:r>
            <a:r>
              <a:rPr lang="en-US" altLang="zh-CN" dirty="0"/>
              <a:t>CPU</a:t>
            </a:r>
            <a:r>
              <a:rPr lang="zh-CN" altLang="en-US" dirty="0"/>
              <a:t>和多</a:t>
            </a:r>
            <a:r>
              <a:rPr lang="en-US" altLang="zh-CN" dirty="0"/>
              <a:t>GPU</a:t>
            </a:r>
          </a:p>
        </p:txBody>
      </p:sp>
    </p:spTree>
    <p:extLst>
      <p:ext uri="{BB962C8B-B14F-4D97-AF65-F5344CB8AC3E}">
        <p14:creationId xmlns:p14="http://schemas.microsoft.com/office/powerpoint/2010/main" val="82642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marL="457200" indent="-457200">
              <a:buFont typeface="+mj-lt"/>
              <a:buAutoNum type="arabicPeriod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6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课程内容</a:t>
            </a:r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7C29A4-05A2-45C9-928D-4603ABEF23F9}"/>
              </a:ext>
            </a:extLst>
          </p:cNvPr>
          <p:cNvSpPr txBox="1"/>
          <p:nvPr/>
        </p:nvSpPr>
        <p:spPr>
          <a:xfrm>
            <a:off x="4705775" y="1535837"/>
            <a:ext cx="3541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Tensorflow</a:t>
            </a:r>
            <a:r>
              <a:rPr lang="zh-CN" altLang="en-US" sz="2800" b="1" dirty="0"/>
              <a:t>基本概念</a:t>
            </a:r>
            <a:endParaRPr lang="en-US" altLang="zh-CN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A8D815-5A53-43E8-B748-BC46102A99E9}"/>
              </a:ext>
            </a:extLst>
          </p:cNvPr>
          <p:cNvSpPr txBox="1"/>
          <p:nvPr/>
        </p:nvSpPr>
        <p:spPr>
          <a:xfrm>
            <a:off x="2228296" y="2210541"/>
            <a:ext cx="8167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图（</a:t>
            </a:r>
            <a:r>
              <a:rPr lang="en-US" altLang="zh-CN" dirty="0"/>
              <a:t>Graph</a:t>
            </a:r>
            <a:r>
              <a:rPr lang="zh-CN" altLang="en-US" dirty="0"/>
              <a:t>）：图描述了计算的过程，</a:t>
            </a:r>
            <a:r>
              <a:rPr lang="en-US" altLang="zh-CN" dirty="0" err="1"/>
              <a:t>Tensorflow</a:t>
            </a:r>
            <a:r>
              <a:rPr lang="zh-CN" altLang="en-US" dirty="0"/>
              <a:t>使用图来表示计算任务。</a:t>
            </a:r>
            <a:endParaRPr lang="en-US" altLang="zh-CN" dirty="0"/>
          </a:p>
          <a:p>
            <a:r>
              <a:rPr lang="zh-CN" altLang="en-US" dirty="0"/>
              <a:t>张量（</a:t>
            </a:r>
            <a:r>
              <a:rPr lang="en-US" altLang="zh-CN" dirty="0"/>
              <a:t>Tensor</a:t>
            </a:r>
            <a:r>
              <a:rPr lang="zh-CN" altLang="en-US" dirty="0"/>
              <a:t>）：</a:t>
            </a:r>
            <a:r>
              <a:rPr lang="en-US" altLang="zh-CN" dirty="0" err="1"/>
              <a:t>Tensorflow</a:t>
            </a:r>
            <a:r>
              <a:rPr lang="zh-CN" altLang="en-US" dirty="0"/>
              <a:t>使用</a:t>
            </a:r>
            <a:r>
              <a:rPr lang="en-US" altLang="zh-CN" dirty="0"/>
              <a:t>tensor</a:t>
            </a:r>
            <a:r>
              <a:rPr lang="zh-CN" altLang="en-US" dirty="0"/>
              <a:t>来表示数据。每个</a:t>
            </a:r>
            <a:r>
              <a:rPr lang="en-US" altLang="zh-CN" dirty="0" err="1"/>
              <a:t>Tendor</a:t>
            </a:r>
            <a:r>
              <a:rPr lang="zh-CN" altLang="en-US" dirty="0"/>
              <a:t>是一个类型化的多维数组。</a:t>
            </a:r>
            <a:endParaRPr lang="en-US" altLang="zh-CN" dirty="0"/>
          </a:p>
          <a:p>
            <a:r>
              <a:rPr lang="zh-CN" altLang="en-US" dirty="0"/>
              <a:t>操作（</a:t>
            </a:r>
            <a:r>
              <a:rPr lang="en-US" altLang="zh-CN" dirty="0"/>
              <a:t>op</a:t>
            </a:r>
            <a:r>
              <a:rPr lang="zh-CN" altLang="en-US" dirty="0"/>
              <a:t>）：途中的节点称为</a:t>
            </a:r>
            <a:r>
              <a:rPr lang="en-US" altLang="zh-CN" dirty="0"/>
              <a:t>op</a:t>
            </a:r>
            <a:r>
              <a:rPr lang="zh-CN" altLang="en-US" dirty="0"/>
              <a:t>（</a:t>
            </a:r>
            <a:r>
              <a:rPr lang="en-US" altLang="zh-CN" dirty="0" err="1"/>
              <a:t>opearation</a:t>
            </a:r>
            <a:r>
              <a:rPr lang="zh-CN" altLang="en-US" dirty="0"/>
              <a:t>的缩写），一个</a:t>
            </a:r>
            <a:endParaRPr lang="en-US" altLang="zh-CN" dirty="0"/>
          </a:p>
          <a:p>
            <a:r>
              <a:rPr lang="zh-CN" altLang="en-US" dirty="0"/>
              <a:t>会话（</a:t>
            </a:r>
            <a:r>
              <a:rPr lang="en-US" altLang="zh-CN" dirty="0"/>
              <a:t>session</a:t>
            </a:r>
            <a:r>
              <a:rPr lang="zh-CN" altLang="en-US" dirty="0"/>
              <a:t>）：</a:t>
            </a:r>
            <a:endParaRPr lang="en-US" altLang="zh-CN" dirty="0"/>
          </a:p>
          <a:p>
            <a:r>
              <a:rPr lang="zh-CN" altLang="en-US" dirty="0"/>
              <a:t>变量（</a:t>
            </a:r>
            <a:r>
              <a:rPr lang="en-US" altLang="zh-CN" dirty="0"/>
              <a:t>Variable</a:t>
            </a:r>
            <a:r>
              <a:rPr lang="zh-CN" altLang="en-US" dirty="0"/>
              <a:t>）</a:t>
            </a:r>
            <a:r>
              <a:rPr lang="en-US" altLang="zh-CN" dirty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342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marL="457200" indent="-457200">
              <a:buFont typeface="+mj-lt"/>
              <a:buAutoNum type="arabicPeriod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6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课程内容</a:t>
            </a:r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7C29A4-05A2-45C9-928D-4603ABEF23F9}"/>
              </a:ext>
            </a:extLst>
          </p:cNvPr>
          <p:cNvSpPr txBox="1"/>
          <p:nvPr/>
        </p:nvSpPr>
        <p:spPr>
          <a:xfrm>
            <a:off x="4705776" y="1535837"/>
            <a:ext cx="2121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Tensorflow</a:t>
            </a:r>
            <a:endParaRPr lang="en-US" altLang="zh-CN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A8D815-5A53-43E8-B748-BC46102A99E9}"/>
              </a:ext>
            </a:extLst>
          </p:cNvPr>
          <p:cNvSpPr txBox="1"/>
          <p:nvPr/>
        </p:nvSpPr>
        <p:spPr>
          <a:xfrm>
            <a:off x="2228296" y="2121762"/>
            <a:ext cx="81674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导入</a:t>
            </a:r>
            <a:r>
              <a:rPr lang="en-US" altLang="zh-CN" dirty="0" err="1"/>
              <a:t>tensorflow</a:t>
            </a:r>
            <a:r>
              <a:rPr lang="zh-CN" altLang="en-US" dirty="0"/>
              <a:t>的包</a:t>
            </a:r>
            <a:endParaRPr lang="en-US" altLang="zh-CN" dirty="0"/>
          </a:p>
          <a:p>
            <a:r>
              <a:rPr lang="en-US" altLang="zh-CN" dirty="0"/>
              <a:t>import</a:t>
            </a:r>
            <a:r>
              <a:rPr lang="zh-CN" altLang="en-US" dirty="0"/>
              <a:t> </a:t>
            </a:r>
            <a:r>
              <a:rPr lang="en-US" altLang="zh-CN" dirty="0" err="1"/>
              <a:t>tensorflow</a:t>
            </a:r>
            <a:r>
              <a:rPr lang="en-US" altLang="zh-CN" dirty="0"/>
              <a:t> as </a:t>
            </a:r>
            <a:r>
              <a:rPr lang="en-US" altLang="zh-CN" dirty="0" err="1"/>
              <a:t>tf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jupyter</a:t>
            </a:r>
            <a:r>
              <a:rPr lang="en-US" altLang="zh-CN" dirty="0"/>
              <a:t> </a:t>
            </a:r>
            <a:r>
              <a:rPr lang="en-US" altLang="zh-CN" dirty="0" err="1"/>
              <a:t>noteboo</a:t>
            </a:r>
            <a:r>
              <a:rPr lang="zh-CN" altLang="en-US" dirty="0"/>
              <a:t>上做有个例子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A1073B-8897-4B8E-ABDE-25F03FE7B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286" y="2121762"/>
            <a:ext cx="6252481" cy="326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5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marL="457200" indent="-457200">
              <a:buFont typeface="+mj-lt"/>
              <a:buAutoNum type="arabicPeriod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6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课程内容</a:t>
            </a:r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7C29A4-05A2-45C9-928D-4603ABEF23F9}"/>
              </a:ext>
            </a:extLst>
          </p:cNvPr>
          <p:cNvSpPr txBox="1"/>
          <p:nvPr/>
        </p:nvSpPr>
        <p:spPr>
          <a:xfrm>
            <a:off x="4705776" y="1535837"/>
            <a:ext cx="2121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Tensorflow</a:t>
            </a:r>
            <a:endParaRPr lang="en-US" altLang="zh-CN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A8D815-5A53-43E8-B748-BC46102A99E9}"/>
              </a:ext>
            </a:extLst>
          </p:cNvPr>
          <p:cNvSpPr txBox="1"/>
          <p:nvPr/>
        </p:nvSpPr>
        <p:spPr>
          <a:xfrm>
            <a:off x="2228296" y="2210541"/>
            <a:ext cx="8167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Tensorflow</a:t>
            </a:r>
            <a:r>
              <a:rPr lang="zh-CN" altLang="en-US" dirty="0"/>
              <a:t>的实现上，会把图转换成课分布式执行的操作，，就是指明使用</a:t>
            </a:r>
            <a:r>
              <a:rPr lang="en-US" altLang="zh-CN" dirty="0"/>
              <a:t>CPU</a:t>
            </a:r>
            <a:r>
              <a:rPr lang="zh-CN" altLang="en-US" dirty="0"/>
              <a:t>还是</a:t>
            </a:r>
            <a:r>
              <a:rPr lang="en-US" altLang="zh-CN" dirty="0"/>
              <a:t>GPU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18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marL="457200" indent="-457200">
              <a:buFont typeface="+mj-lt"/>
              <a:buAutoNum type="arabicPeriod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6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课程内容</a:t>
            </a:r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7C29A4-05A2-45C9-928D-4603ABEF23F9}"/>
              </a:ext>
            </a:extLst>
          </p:cNvPr>
          <p:cNvSpPr txBox="1"/>
          <p:nvPr/>
        </p:nvSpPr>
        <p:spPr>
          <a:xfrm>
            <a:off x="3845816" y="1535837"/>
            <a:ext cx="4500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Tensorflow</a:t>
            </a:r>
            <a:r>
              <a:rPr lang="zh-CN" altLang="en-US" sz="2800" b="1" dirty="0"/>
              <a:t>和其他框架比较</a:t>
            </a:r>
            <a:endParaRPr lang="en-US" altLang="zh-CN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A8D815-5A53-43E8-B748-BC46102A99E9}"/>
              </a:ext>
            </a:extLst>
          </p:cNvPr>
          <p:cNvSpPr txBox="1"/>
          <p:nvPr/>
        </p:nvSpPr>
        <p:spPr>
          <a:xfrm>
            <a:off x="2228296" y="2210541"/>
            <a:ext cx="8167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Tensorflow</a:t>
            </a:r>
            <a:r>
              <a:rPr lang="zh-CN" altLang="en-US" dirty="0"/>
              <a:t>的实现上，会把图转换成课分布式执行的操作，，就是指明使用</a:t>
            </a:r>
            <a:r>
              <a:rPr lang="en-US" altLang="zh-CN" dirty="0"/>
              <a:t>CPU</a:t>
            </a:r>
            <a:r>
              <a:rPr lang="zh-CN" altLang="en-US" dirty="0"/>
              <a:t>还是</a:t>
            </a:r>
            <a:r>
              <a:rPr lang="en-US" altLang="zh-CN" dirty="0"/>
              <a:t>GPU</a:t>
            </a: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9B61B6-78B0-45F3-95D6-6F0E8EC44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624" y="2203883"/>
            <a:ext cx="9827515" cy="321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89807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275</Words>
  <Application>Microsoft Office PowerPoint</Application>
  <PresentationFormat>宽屏</PresentationFormat>
  <Paragraphs>54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DengXian</vt:lpstr>
      <vt:lpstr>DengXian Light</vt:lpstr>
      <vt:lpstr>黑体</vt:lpstr>
      <vt:lpstr>华文琥珀</vt:lpstr>
      <vt:lpstr>Arial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shanquan</cp:lastModifiedBy>
  <cp:revision>75</cp:revision>
  <dcterms:created xsi:type="dcterms:W3CDTF">2017-09-02T13:34:00Z</dcterms:created>
  <dcterms:modified xsi:type="dcterms:W3CDTF">2018-06-27T12:16:25Z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