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media/image8.jpg" ContentType="image/png"/>
  <Override PartName="/ppt/media/image11.jpg" ContentType="image/pn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6" r:id="rId2"/>
    <p:sldId id="261" r:id="rId3"/>
    <p:sldId id="284" r:id="rId4"/>
    <p:sldId id="262" r:id="rId5"/>
    <p:sldId id="267" r:id="rId6"/>
    <p:sldId id="268" r:id="rId7"/>
    <p:sldId id="269" r:id="rId8"/>
    <p:sldId id="270" r:id="rId9"/>
    <p:sldId id="272" r:id="rId10"/>
    <p:sldId id="283" r:id="rId11"/>
    <p:sldId id="278" r:id="rId12"/>
    <p:sldId id="279" r:id="rId13"/>
    <p:sldId id="280" r:id="rId14"/>
    <p:sldId id="282" r:id="rId15"/>
    <p:sldId id="281" r:id="rId16"/>
    <p:sldId id="258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E"/>
    <a:srgbClr val="FFFC00"/>
    <a:srgbClr val="F5FF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46"/>
  </p:normalViewPr>
  <p:slideViewPr>
    <p:cSldViewPr snapToGrid="0" snapToObjects="1">
      <p:cViewPr varScale="1">
        <p:scale>
          <a:sx n="88" d="100"/>
          <a:sy n="88" d="100"/>
        </p:scale>
        <p:origin x="6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BFA71E-5748-E34C-8AB4-B7A054ADA63A}" type="datetimeFigureOut">
              <a:rPr kumimoji="1" lang="zh-CN" altLang="en-US" smtClean="0"/>
              <a:t>2018/6/9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F773C-2958-7540-8A49-3424013067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3784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016916" y="1374009"/>
            <a:ext cx="54457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800" b="1" dirty="0">
                <a:solidFill>
                  <a:schemeClr val="bg1"/>
                </a:solidFill>
                <a:latin typeface="+mj-lt"/>
                <a:ea typeface="黑体" panose="02010609060101010101" charset="-122"/>
                <a:cs typeface="黑体" panose="02010609060101010101" charset="-122"/>
              </a:rPr>
              <a:t>课题</a:t>
            </a:r>
            <a:r>
              <a:rPr kumimoji="1" lang="en-US" altLang="zh-CN" sz="48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:</a:t>
            </a:r>
            <a:r>
              <a:rPr kumimoji="1" lang="zh-CN" altLang="en-US" sz="48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人工智能简介</a:t>
            </a:r>
            <a:endParaRPr kumimoji="1" lang="en-US" altLang="zh-CN" sz="4800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 flipH="1">
            <a:off x="6885841" y="2983709"/>
            <a:ext cx="3801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b="1" dirty="0">
                <a:solidFill>
                  <a:schemeClr val="bg1"/>
                </a:solidFill>
                <a:latin typeface="+mj-lt"/>
                <a:ea typeface="黑体" panose="02010609060101010101" charset="-122"/>
                <a:cs typeface="黑体" panose="02010609060101010101" charset="-122"/>
              </a:rPr>
              <a:t>讲师</a:t>
            </a:r>
            <a:r>
              <a:rPr kumimoji="1" lang="en-US" altLang="zh-CN" sz="3600" b="1" dirty="0">
                <a:solidFill>
                  <a:schemeClr val="bg1"/>
                </a:solidFill>
                <a:latin typeface="+mj-lt"/>
                <a:ea typeface="华文琥珀" panose="02010800040101010101" charset="-122"/>
                <a:cs typeface="黑体" panose="02010609060101010101" charset="-122"/>
              </a:rPr>
              <a:t>: </a:t>
            </a:r>
            <a:r>
              <a:rPr kumimoji="1" lang="zh-CN" altLang="en-US" sz="36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山泉</a:t>
            </a:r>
            <a:r>
              <a:rPr kumimoji="1" lang="zh-CN" altLang="en-US" sz="36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华文琥珀" panose="02010800040101010101" charset="-122"/>
              </a:rPr>
              <a:t>老师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444115" y="4408743"/>
            <a:ext cx="5998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2018-06-08</a:t>
            </a:r>
            <a:r>
              <a:rPr lang="zh-CN" altLang="en-US" sz="2400" b="1" dirty="0">
                <a:solidFill>
                  <a:schemeClr val="bg1"/>
                </a:solidFill>
              </a:rPr>
              <a:t>（周五）  上课时间</a:t>
            </a:r>
            <a:r>
              <a:rPr lang="en-US" altLang="zh-CN" sz="2400" b="1" dirty="0">
                <a:solidFill>
                  <a:schemeClr val="bg1"/>
                </a:solidFill>
              </a:rPr>
              <a:t>8:30-10:00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249" y="1210414"/>
            <a:ext cx="10331023" cy="4760896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1729741" cy="6629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r>
              <a:t>课程内容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D4C7F18-92D6-4A30-B40E-8E8C79D03E1A}"/>
              </a:ext>
            </a:extLst>
          </p:cNvPr>
          <p:cNvSpPr txBox="1"/>
          <p:nvPr/>
        </p:nvSpPr>
        <p:spPr>
          <a:xfrm>
            <a:off x="1828800" y="1605703"/>
            <a:ext cx="917063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2016</a:t>
            </a:r>
            <a:r>
              <a:rPr lang="zh-CN" altLang="en-US" dirty="0"/>
              <a:t>年：</a:t>
            </a:r>
            <a:r>
              <a:rPr lang="en-US" altLang="zh-CN" dirty="0"/>
              <a:t>AlphaGo</a:t>
            </a:r>
            <a:r>
              <a:rPr lang="zh-CN" altLang="en-US" dirty="0"/>
              <a:t>战胜围棋世界冠军李世石</a:t>
            </a:r>
          </a:p>
          <a:p>
            <a:endParaRPr lang="en-US" altLang="zh-CN" dirty="0"/>
          </a:p>
          <a:p>
            <a:r>
              <a:rPr lang="en-US" altLang="zh-CN" dirty="0"/>
              <a:t>2017</a:t>
            </a:r>
            <a:r>
              <a:rPr lang="zh-CN" altLang="en-US" dirty="0"/>
              <a:t>年：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5</a:t>
            </a:r>
            <a:r>
              <a:rPr lang="zh-CN" altLang="en-US" dirty="0"/>
              <a:t>月 柯洁</a:t>
            </a:r>
            <a:r>
              <a:rPr lang="en-US" altLang="zh-CN" dirty="0"/>
              <a:t>0:3</a:t>
            </a:r>
            <a:r>
              <a:rPr lang="zh-CN" altLang="en-US" dirty="0"/>
              <a:t>不敌</a:t>
            </a:r>
            <a:r>
              <a:rPr lang="en-US" altLang="zh-CN" dirty="0"/>
              <a:t>AlphaGo </a:t>
            </a:r>
            <a:r>
              <a:rPr lang="zh-CN" altLang="en-US" dirty="0"/>
              <a:t>，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10</a:t>
            </a:r>
            <a:r>
              <a:rPr lang="zh-CN" altLang="en-US" dirty="0"/>
              <a:t>月 </a:t>
            </a:r>
            <a:r>
              <a:rPr lang="en-US" altLang="zh-CN" dirty="0" err="1"/>
              <a:t>AlphaGO</a:t>
            </a:r>
            <a:r>
              <a:rPr lang="en-US" altLang="zh-CN" dirty="0"/>
              <a:t> Zero </a:t>
            </a:r>
            <a:r>
              <a:rPr lang="zh-CN" altLang="en-US" dirty="0"/>
              <a:t>与 </a:t>
            </a:r>
            <a:r>
              <a:rPr lang="en-US" altLang="zh-CN" dirty="0"/>
              <a:t>AlphaGo</a:t>
            </a:r>
            <a:r>
              <a:rPr lang="zh-CN" altLang="en-US" dirty="0"/>
              <a:t>进行对战，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6</a:t>
            </a:r>
            <a:r>
              <a:rPr lang="zh-CN" altLang="en-US" dirty="0"/>
              <a:t>月，各大公司都宣布进入</a:t>
            </a:r>
            <a:r>
              <a:rPr lang="en-US" altLang="zh-CN" dirty="0"/>
              <a:t>AI</a:t>
            </a:r>
            <a:r>
              <a:rPr lang="zh-CN" altLang="en-US" dirty="0"/>
              <a:t>，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/>
              <a:t>10</a:t>
            </a:r>
            <a:r>
              <a:rPr lang="zh-CN" altLang="en-US" dirty="0"/>
              <a:t>月，美女机器人</a:t>
            </a:r>
            <a:r>
              <a:rPr lang="en-US" altLang="zh-CN" dirty="0"/>
              <a:t>Sophia</a:t>
            </a:r>
            <a:r>
              <a:rPr lang="zh-CN" altLang="en-US" dirty="0"/>
              <a:t>亮相与各大脱口秀节目</a:t>
            </a:r>
            <a:r>
              <a:rPr lang="en-US" altLang="zh-CN" dirty="0"/>
              <a:t> </a:t>
            </a:r>
            <a:r>
              <a:rPr lang="zh-CN" altLang="en-US" dirty="0"/>
              <a:t>，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11</a:t>
            </a:r>
            <a:r>
              <a:rPr lang="zh-CN" altLang="en-US" dirty="0"/>
              <a:t>月</a:t>
            </a:r>
            <a:r>
              <a:rPr lang="en-US" altLang="zh-CN" dirty="0"/>
              <a:t>15</a:t>
            </a:r>
            <a:r>
              <a:rPr lang="zh-CN" altLang="en-US" dirty="0"/>
              <a:t>日，科技部召开科技启动大会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0FFB269-AC72-475E-9113-E7186416F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645" y="1309715"/>
            <a:ext cx="3652587" cy="241964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1244A8D-34DF-43B0-9FCD-40CBCE03B2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645" y="3795909"/>
            <a:ext cx="3652587" cy="2057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84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249" y="1210414"/>
            <a:ext cx="10331023" cy="4760896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1729741" cy="6629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r>
              <a:t>课程内容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D4C7F18-92D6-4A30-B40E-8E8C79D03E1A}"/>
              </a:ext>
            </a:extLst>
          </p:cNvPr>
          <p:cNvSpPr txBox="1"/>
          <p:nvPr/>
        </p:nvSpPr>
        <p:spPr>
          <a:xfrm>
            <a:off x="1828800" y="1605703"/>
            <a:ext cx="91706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什么是人工智能</a:t>
            </a: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endParaRPr lang="zh-CN" altLang="en-US" sz="32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6033A2F-5652-471E-A82F-8CCC0D3362D6}"/>
              </a:ext>
            </a:extLst>
          </p:cNvPr>
          <p:cNvSpPr txBox="1"/>
          <p:nvPr/>
        </p:nvSpPr>
        <p:spPr>
          <a:xfrm>
            <a:off x="1828800" y="2476870"/>
            <a:ext cx="858470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r>
              <a:rPr lang="zh-CN" altLang="en-US" dirty="0"/>
              <a:t>人工智能（</a:t>
            </a:r>
            <a:r>
              <a:rPr lang="en-US" altLang="zh-CN" dirty="0"/>
              <a:t>Artificial Intelligence</a:t>
            </a:r>
            <a:r>
              <a:rPr lang="zh-CN" altLang="en-US" dirty="0"/>
              <a:t>），英文缩写为</a:t>
            </a:r>
            <a:r>
              <a:rPr lang="en-US" altLang="zh-CN" dirty="0"/>
              <a:t>AI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人工智能是计算机科学的一个分支。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人工 </a:t>
            </a:r>
            <a:r>
              <a:rPr lang="en-US" altLang="zh-CN" dirty="0"/>
              <a:t>artificial</a:t>
            </a:r>
            <a:r>
              <a:rPr lang="zh-CN" altLang="en-US" dirty="0"/>
              <a:t>：人造的，人为的</a:t>
            </a:r>
          </a:p>
          <a:p>
            <a:r>
              <a:rPr lang="zh-CN" altLang="en-US" dirty="0"/>
              <a:t>智能 </a:t>
            </a:r>
            <a:r>
              <a:rPr lang="en-US" altLang="zh-CN" dirty="0"/>
              <a:t>intelligence</a:t>
            </a:r>
            <a:r>
              <a:rPr lang="zh-CN" altLang="en-US" dirty="0"/>
              <a:t>：认知、理解客观事物并运用知识经验解决问题的能力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0699EDE-D97D-4754-A1F3-82D962A07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4375" y="1605703"/>
            <a:ext cx="3835058" cy="2877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132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249" y="1210414"/>
            <a:ext cx="10331023" cy="4760896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dirty="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1729741" cy="6629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r>
              <a:t>课程内容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D4C7F18-92D6-4A30-B40E-8E8C79D03E1A}"/>
              </a:ext>
            </a:extLst>
          </p:cNvPr>
          <p:cNvSpPr txBox="1"/>
          <p:nvPr/>
        </p:nvSpPr>
        <p:spPr>
          <a:xfrm>
            <a:off x="1828800" y="1605703"/>
            <a:ext cx="91706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人工智能的应用</a:t>
            </a: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endParaRPr lang="zh-CN" altLang="en-US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6033A2F-5652-471E-A82F-8CCC0D3362D6}"/>
              </a:ext>
            </a:extLst>
          </p:cNvPr>
          <p:cNvSpPr txBox="1"/>
          <p:nvPr/>
        </p:nvSpPr>
        <p:spPr>
          <a:xfrm>
            <a:off x="1957526" y="2476870"/>
            <a:ext cx="89131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r>
              <a:rPr lang="zh-CN" altLang="zh-CN" dirty="0"/>
              <a:t>计算机视觉，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zh-CN" dirty="0"/>
              <a:t>自然语言处理，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zh-CN" dirty="0"/>
              <a:t>数据挖掘。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F621FF8-BB08-48C9-A71E-A4E4F3B22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5719" y="2248270"/>
            <a:ext cx="4010025" cy="250415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5C78ABB-C2DD-415D-B229-97952DD9BD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9525" y="1427215"/>
            <a:ext cx="3800475" cy="188595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346FDE8-C536-4C71-B83F-651E5F2C30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2074" y="3694802"/>
            <a:ext cx="3139440" cy="2173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545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249" y="1210414"/>
            <a:ext cx="10331023" cy="4760896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1729741" cy="6629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r>
              <a:t>课程内容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D4C7F18-92D6-4A30-B40E-8E8C79D03E1A}"/>
              </a:ext>
            </a:extLst>
          </p:cNvPr>
          <p:cNvSpPr txBox="1"/>
          <p:nvPr/>
        </p:nvSpPr>
        <p:spPr>
          <a:xfrm>
            <a:off x="1828800" y="1605703"/>
            <a:ext cx="91706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人工智能的市场和前景</a:t>
            </a: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endParaRPr lang="zh-CN" altLang="en-US" sz="3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345D488-22EC-43CA-B187-51197DA60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528" y="2335105"/>
            <a:ext cx="4674894" cy="335729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3E47D5D-1262-41AC-9AE3-30DFAADD1C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4973" y="1366869"/>
            <a:ext cx="2719861" cy="4496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1320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249" y="1210414"/>
            <a:ext cx="10331023" cy="4760896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r>
              <a:rPr lang="en-US" altLang="zh-CN" dirty="0"/>
              <a:t> </a:t>
            </a:r>
            <a:endParaRPr dirty="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1729741" cy="6629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r>
              <a:t>课程内容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D4C7F18-92D6-4A30-B40E-8E8C79D03E1A}"/>
              </a:ext>
            </a:extLst>
          </p:cNvPr>
          <p:cNvSpPr txBox="1"/>
          <p:nvPr/>
        </p:nvSpPr>
        <p:spPr>
          <a:xfrm>
            <a:off x="1828800" y="1605703"/>
            <a:ext cx="91706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人工智能课程内容</a:t>
            </a: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endParaRPr lang="zh-CN" altLang="en-US" sz="32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6033A2F-5652-471E-A82F-8CCC0D3362D6}"/>
              </a:ext>
            </a:extLst>
          </p:cNvPr>
          <p:cNvSpPr txBox="1"/>
          <p:nvPr/>
        </p:nvSpPr>
        <p:spPr>
          <a:xfrm>
            <a:off x="1828800" y="2476870"/>
            <a:ext cx="8948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   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A9EB588-9B7E-49EA-AB1A-77C962F6FCA6}"/>
              </a:ext>
            </a:extLst>
          </p:cNvPr>
          <p:cNvSpPr txBox="1"/>
          <p:nvPr/>
        </p:nvSpPr>
        <p:spPr>
          <a:xfrm>
            <a:off x="1828800" y="2661536"/>
            <a:ext cx="874450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本课程共分为三个阶段。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从机器学习到深度学习，再到项目实战。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循序渐进，层层深入。除了系统讲解成为一名人工智能工程师所需的理论知识外，每节课还会配有实战案例，通过练习巩固所学知识，学以致用解决实际问题。</a:t>
            </a:r>
          </a:p>
        </p:txBody>
      </p:sp>
    </p:spTree>
    <p:extLst>
      <p:ext uri="{BB962C8B-B14F-4D97-AF65-F5344CB8AC3E}">
        <p14:creationId xmlns:p14="http://schemas.microsoft.com/office/powerpoint/2010/main" val="13973934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249" y="1210414"/>
            <a:ext cx="10331023" cy="4760896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1729741" cy="6629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r>
              <a:t>课程内容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D4C7F18-92D6-4A30-B40E-8E8C79D03E1A}"/>
              </a:ext>
            </a:extLst>
          </p:cNvPr>
          <p:cNvSpPr txBox="1"/>
          <p:nvPr/>
        </p:nvSpPr>
        <p:spPr>
          <a:xfrm>
            <a:off x="1828800" y="1605703"/>
            <a:ext cx="91706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人工智能一个例子</a:t>
            </a: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endParaRPr lang="zh-CN" altLang="en-US" sz="32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A9EB588-9B7E-49EA-AB1A-77C962F6FCA6}"/>
              </a:ext>
            </a:extLst>
          </p:cNvPr>
          <p:cNvSpPr txBox="1"/>
          <p:nvPr/>
        </p:nvSpPr>
        <p:spPr>
          <a:xfrm>
            <a:off x="1828800" y="2661536"/>
            <a:ext cx="874450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/>
              <a:t>Anaconda</a:t>
            </a:r>
            <a:r>
              <a:rPr lang="zh-CN" altLang="en-US" dirty="0"/>
              <a:t>的</a:t>
            </a:r>
            <a:r>
              <a:rPr lang="en-US" altLang="zh-CN" dirty="0" err="1"/>
              <a:t>Jupyter</a:t>
            </a:r>
            <a:r>
              <a:rPr lang="en-US" altLang="zh-CN" dirty="0"/>
              <a:t> notebook</a:t>
            </a:r>
          </a:p>
          <a:p>
            <a:endParaRPr lang="en-US" altLang="zh-CN" dirty="0"/>
          </a:p>
          <a:p>
            <a:r>
              <a:rPr lang="zh-CN" altLang="en-US" dirty="0"/>
              <a:t>今天讲解</a:t>
            </a:r>
            <a:r>
              <a:rPr lang="en-US" altLang="zh-CN" dirty="0"/>
              <a:t>《</a:t>
            </a:r>
            <a:r>
              <a:rPr lang="zh-CN" altLang="en-US" dirty="0"/>
              <a:t>风格变化</a:t>
            </a:r>
            <a:r>
              <a:rPr lang="en-US" altLang="zh-CN" dirty="0"/>
              <a:t>》</a:t>
            </a:r>
          </a:p>
          <a:p>
            <a:endParaRPr lang="en-US" altLang="zh-CN" dirty="0"/>
          </a:p>
          <a:p>
            <a:r>
              <a:rPr lang="zh-CN" altLang="en-US" dirty="0"/>
              <a:t>应用的版本：</a:t>
            </a:r>
            <a:r>
              <a:rPr lang="en-US" altLang="zh-CN" dirty="0"/>
              <a:t>Python3.6</a:t>
            </a:r>
            <a:r>
              <a:rPr lang="zh-CN" altLang="en-US" dirty="0"/>
              <a:t>和</a:t>
            </a:r>
            <a:r>
              <a:rPr lang="en-US" altLang="zh-CN" dirty="0"/>
              <a:t>Tensorflow1.8</a:t>
            </a:r>
          </a:p>
          <a:p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5D88F7A-7EA0-439F-BCDB-24A1AEC55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5189" y="1517339"/>
            <a:ext cx="4128116" cy="4128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6135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3784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249" y="1148270"/>
            <a:ext cx="10331023" cy="4760896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793686" y="367141"/>
            <a:ext cx="913068" cy="58477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r>
              <a:rPr lang="zh-CN" altLang="en-US" dirty="0"/>
              <a:t>目录</a:t>
            </a:r>
            <a:endParaRPr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A1B021D-5C35-484E-9B11-AFD33B1C9403}"/>
              </a:ext>
            </a:extLst>
          </p:cNvPr>
          <p:cNvSpPr txBox="1"/>
          <p:nvPr/>
        </p:nvSpPr>
        <p:spPr>
          <a:xfrm>
            <a:off x="1790330" y="1713668"/>
            <a:ext cx="861133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dirty="0"/>
              <a:t>让我们来看下这次的课程结构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endParaRPr lang="zh-CN" altLang="zh-CN" dirty="0"/>
          </a:p>
          <a:p>
            <a:pPr lvl="2"/>
            <a:r>
              <a:rPr lang="zh-CN" altLang="zh-CN" dirty="0"/>
              <a:t>第一节</a:t>
            </a:r>
            <a:r>
              <a:rPr lang="zh-CN" altLang="en-US" dirty="0"/>
              <a:t>：</a:t>
            </a:r>
            <a:r>
              <a:rPr lang="zh-CN" altLang="zh-CN" dirty="0"/>
              <a:t>人工智能的历史</a:t>
            </a:r>
            <a:endParaRPr lang="en-US" altLang="zh-CN" dirty="0"/>
          </a:p>
          <a:p>
            <a:pPr lvl="2"/>
            <a:endParaRPr lang="zh-CN" altLang="zh-CN" dirty="0"/>
          </a:p>
          <a:p>
            <a:pPr lvl="2"/>
            <a:r>
              <a:rPr lang="zh-CN" altLang="zh-CN" dirty="0"/>
              <a:t>第二节</a:t>
            </a:r>
            <a:r>
              <a:rPr lang="zh-CN" altLang="en-US" dirty="0"/>
              <a:t>：</a:t>
            </a:r>
            <a:r>
              <a:rPr lang="zh-CN" altLang="zh-CN" dirty="0"/>
              <a:t>什么是人工智能</a:t>
            </a:r>
            <a:endParaRPr lang="en-US" altLang="zh-CN" dirty="0"/>
          </a:p>
          <a:p>
            <a:pPr lvl="2"/>
            <a:endParaRPr lang="zh-CN" altLang="zh-CN" dirty="0"/>
          </a:p>
          <a:p>
            <a:pPr lvl="2"/>
            <a:r>
              <a:rPr lang="zh-CN" altLang="zh-CN" dirty="0"/>
              <a:t>第三节：人工智能的应用</a:t>
            </a:r>
            <a:endParaRPr lang="en-US" altLang="zh-CN" dirty="0"/>
          </a:p>
          <a:p>
            <a:pPr lvl="2"/>
            <a:endParaRPr lang="zh-CN" altLang="zh-CN" dirty="0"/>
          </a:p>
          <a:p>
            <a:pPr lvl="2"/>
            <a:r>
              <a:rPr lang="zh-CN" altLang="zh-CN" dirty="0"/>
              <a:t>第四节：人工智能市场及其前景</a:t>
            </a:r>
            <a:endParaRPr lang="en-US" altLang="zh-CN" dirty="0"/>
          </a:p>
          <a:p>
            <a:pPr lvl="2"/>
            <a:endParaRPr lang="zh-CN" altLang="zh-CN" dirty="0"/>
          </a:p>
          <a:p>
            <a:pPr lvl="2"/>
            <a:r>
              <a:rPr lang="zh-CN" altLang="zh-CN" dirty="0"/>
              <a:t>第五节：人工智能课程内容</a:t>
            </a:r>
            <a:endParaRPr lang="en-US" altLang="zh-CN" dirty="0"/>
          </a:p>
          <a:p>
            <a:pPr lvl="2"/>
            <a:endParaRPr lang="zh-CN" altLang="zh-CN" dirty="0"/>
          </a:p>
          <a:p>
            <a:pPr lvl="2"/>
            <a:r>
              <a:rPr lang="zh-CN" altLang="zh-CN" dirty="0"/>
              <a:t>第六节：人工智能一个例子</a:t>
            </a:r>
            <a:r>
              <a:rPr lang="zh-CN" altLang="en-US" dirty="0"/>
              <a:t>（风格变化）</a:t>
            </a:r>
            <a:endParaRPr lang="zh-CN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249" y="1148270"/>
            <a:ext cx="10331023" cy="4760896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 dirty="0"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1729741" cy="6629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r>
              <a:t>课程内容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A1B021D-5C35-484E-9B11-AFD33B1C9403}"/>
              </a:ext>
            </a:extLst>
          </p:cNvPr>
          <p:cNvSpPr txBox="1"/>
          <p:nvPr/>
        </p:nvSpPr>
        <p:spPr>
          <a:xfrm>
            <a:off x="1790330" y="1536112"/>
            <a:ext cx="86113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人工智能的历史</a:t>
            </a: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（三起两落）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任意多边形: 形状 1">
            <a:extLst>
              <a:ext uri="{FF2B5EF4-FFF2-40B4-BE49-F238E27FC236}">
                <a16:creationId xmlns:a16="http://schemas.microsoft.com/office/drawing/2014/main" id="{74BF982D-F810-4DEB-8C82-12C6C88E433C}"/>
              </a:ext>
            </a:extLst>
          </p:cNvPr>
          <p:cNvSpPr/>
          <p:nvPr/>
        </p:nvSpPr>
        <p:spPr>
          <a:xfrm>
            <a:off x="2148395" y="2858612"/>
            <a:ext cx="8034292" cy="2068616"/>
          </a:xfrm>
          <a:custGeom>
            <a:avLst/>
            <a:gdLst>
              <a:gd name="connsiteX0" fmla="*/ 0 w 8973933"/>
              <a:gd name="connsiteY0" fmla="*/ 1872081 h 2254190"/>
              <a:gd name="connsiteX1" fmla="*/ 1260629 w 8973933"/>
              <a:gd name="connsiteY1" fmla="*/ 487164 h 2254190"/>
              <a:gd name="connsiteX2" fmla="*/ 3275860 w 8973933"/>
              <a:gd name="connsiteY2" fmla="*/ 2049634 h 2254190"/>
              <a:gd name="connsiteX3" fmla="*/ 5513033 w 8973933"/>
              <a:gd name="connsiteY3" fmla="*/ 318488 h 2254190"/>
              <a:gd name="connsiteX4" fmla="*/ 6942338 w 8973933"/>
              <a:gd name="connsiteY4" fmla="*/ 2253820 h 2254190"/>
              <a:gd name="connsiteX5" fmla="*/ 8877670 w 8973933"/>
              <a:gd name="connsiteY5" fmla="*/ 132057 h 2254190"/>
              <a:gd name="connsiteX6" fmla="*/ 8700116 w 8973933"/>
              <a:gd name="connsiteY6" fmla="*/ 229712 h 2254190"/>
              <a:gd name="connsiteX0" fmla="*/ 0 w 9040563"/>
              <a:gd name="connsiteY0" fmla="*/ 2012824 h 2394933"/>
              <a:gd name="connsiteX1" fmla="*/ 1260629 w 9040563"/>
              <a:gd name="connsiteY1" fmla="*/ 627907 h 2394933"/>
              <a:gd name="connsiteX2" fmla="*/ 3275860 w 9040563"/>
              <a:gd name="connsiteY2" fmla="*/ 2190377 h 2394933"/>
              <a:gd name="connsiteX3" fmla="*/ 5513033 w 9040563"/>
              <a:gd name="connsiteY3" fmla="*/ 459231 h 2394933"/>
              <a:gd name="connsiteX4" fmla="*/ 6942338 w 9040563"/>
              <a:gd name="connsiteY4" fmla="*/ 2394563 h 2394933"/>
              <a:gd name="connsiteX5" fmla="*/ 8877670 w 9040563"/>
              <a:gd name="connsiteY5" fmla="*/ 272800 h 2394933"/>
              <a:gd name="connsiteX6" fmla="*/ 8930935 w 9040563"/>
              <a:gd name="connsiteY6" fmla="*/ 41981 h 2394933"/>
              <a:gd name="connsiteX0" fmla="*/ 0 w 8877670"/>
              <a:gd name="connsiteY0" fmla="*/ 1740024 h 2122133"/>
              <a:gd name="connsiteX1" fmla="*/ 1260629 w 8877670"/>
              <a:gd name="connsiteY1" fmla="*/ 355107 h 2122133"/>
              <a:gd name="connsiteX2" fmla="*/ 3275860 w 8877670"/>
              <a:gd name="connsiteY2" fmla="*/ 1917577 h 2122133"/>
              <a:gd name="connsiteX3" fmla="*/ 5513033 w 8877670"/>
              <a:gd name="connsiteY3" fmla="*/ 186431 h 2122133"/>
              <a:gd name="connsiteX4" fmla="*/ 6942338 w 8877670"/>
              <a:gd name="connsiteY4" fmla="*/ 2121763 h 2122133"/>
              <a:gd name="connsiteX5" fmla="*/ 8877670 w 8877670"/>
              <a:gd name="connsiteY5" fmla="*/ 0 h 2122133"/>
              <a:gd name="connsiteX0" fmla="*/ 0 w 8877670"/>
              <a:gd name="connsiteY0" fmla="*/ 1740024 h 2122133"/>
              <a:gd name="connsiteX1" fmla="*/ 1411549 w 8877670"/>
              <a:gd name="connsiteY1" fmla="*/ 284086 h 2122133"/>
              <a:gd name="connsiteX2" fmla="*/ 3275860 w 8877670"/>
              <a:gd name="connsiteY2" fmla="*/ 1917577 h 2122133"/>
              <a:gd name="connsiteX3" fmla="*/ 5513033 w 8877670"/>
              <a:gd name="connsiteY3" fmla="*/ 186431 h 2122133"/>
              <a:gd name="connsiteX4" fmla="*/ 6942338 w 8877670"/>
              <a:gd name="connsiteY4" fmla="*/ 2121763 h 2122133"/>
              <a:gd name="connsiteX5" fmla="*/ 8877670 w 8877670"/>
              <a:gd name="connsiteY5" fmla="*/ 0 h 2122133"/>
              <a:gd name="connsiteX0" fmla="*/ 0 w 8877670"/>
              <a:gd name="connsiteY0" fmla="*/ 1740024 h 2122064"/>
              <a:gd name="connsiteX1" fmla="*/ 1411549 w 8877670"/>
              <a:gd name="connsiteY1" fmla="*/ 284086 h 2122064"/>
              <a:gd name="connsiteX2" fmla="*/ 3275860 w 8877670"/>
              <a:gd name="connsiteY2" fmla="*/ 1917577 h 2122064"/>
              <a:gd name="connsiteX3" fmla="*/ 5246703 w 8877670"/>
              <a:gd name="connsiteY3" fmla="*/ 168676 h 2122064"/>
              <a:gd name="connsiteX4" fmla="*/ 6942338 w 8877670"/>
              <a:gd name="connsiteY4" fmla="*/ 2121763 h 2122064"/>
              <a:gd name="connsiteX5" fmla="*/ 8877670 w 8877670"/>
              <a:gd name="connsiteY5" fmla="*/ 0 h 2122064"/>
              <a:gd name="connsiteX0" fmla="*/ 0 w 8877670"/>
              <a:gd name="connsiteY0" fmla="*/ 1740024 h 2122061"/>
              <a:gd name="connsiteX1" fmla="*/ 1411549 w 8877670"/>
              <a:gd name="connsiteY1" fmla="*/ 284086 h 2122061"/>
              <a:gd name="connsiteX2" fmla="*/ 3222594 w 8877670"/>
              <a:gd name="connsiteY2" fmla="*/ 2024109 h 2122061"/>
              <a:gd name="connsiteX3" fmla="*/ 5246703 w 8877670"/>
              <a:gd name="connsiteY3" fmla="*/ 168676 h 2122061"/>
              <a:gd name="connsiteX4" fmla="*/ 6942338 w 8877670"/>
              <a:gd name="connsiteY4" fmla="*/ 2121763 h 2122061"/>
              <a:gd name="connsiteX5" fmla="*/ 8877670 w 8877670"/>
              <a:gd name="connsiteY5" fmla="*/ 0 h 2122061"/>
              <a:gd name="connsiteX0" fmla="*/ 0 w 8877670"/>
              <a:gd name="connsiteY0" fmla="*/ 1740024 h 2113185"/>
              <a:gd name="connsiteX1" fmla="*/ 1411549 w 8877670"/>
              <a:gd name="connsiteY1" fmla="*/ 284086 h 2113185"/>
              <a:gd name="connsiteX2" fmla="*/ 3222594 w 8877670"/>
              <a:gd name="connsiteY2" fmla="*/ 2024109 h 2113185"/>
              <a:gd name="connsiteX3" fmla="*/ 5246703 w 8877670"/>
              <a:gd name="connsiteY3" fmla="*/ 168676 h 2113185"/>
              <a:gd name="connsiteX4" fmla="*/ 6862439 w 8877670"/>
              <a:gd name="connsiteY4" fmla="*/ 2112886 h 2113185"/>
              <a:gd name="connsiteX5" fmla="*/ 8877670 w 8877670"/>
              <a:gd name="connsiteY5" fmla="*/ 0 h 2113185"/>
              <a:gd name="connsiteX0" fmla="*/ 0 w 8673484"/>
              <a:gd name="connsiteY0" fmla="*/ 1305018 h 2113185"/>
              <a:gd name="connsiteX1" fmla="*/ 1207363 w 8673484"/>
              <a:gd name="connsiteY1" fmla="*/ 284086 h 2113185"/>
              <a:gd name="connsiteX2" fmla="*/ 3018408 w 8673484"/>
              <a:gd name="connsiteY2" fmla="*/ 2024109 h 2113185"/>
              <a:gd name="connsiteX3" fmla="*/ 5042517 w 8673484"/>
              <a:gd name="connsiteY3" fmla="*/ 168676 h 2113185"/>
              <a:gd name="connsiteX4" fmla="*/ 6658253 w 8673484"/>
              <a:gd name="connsiteY4" fmla="*/ 2112886 h 2113185"/>
              <a:gd name="connsiteX5" fmla="*/ 8673484 w 8673484"/>
              <a:gd name="connsiteY5" fmla="*/ 0 h 2113185"/>
              <a:gd name="connsiteX0" fmla="*/ 0 w 8673484"/>
              <a:gd name="connsiteY0" fmla="*/ 1305018 h 2113185"/>
              <a:gd name="connsiteX1" fmla="*/ 976543 w 8673484"/>
              <a:gd name="connsiteY1" fmla="*/ 248575 h 2113185"/>
              <a:gd name="connsiteX2" fmla="*/ 3018408 w 8673484"/>
              <a:gd name="connsiteY2" fmla="*/ 2024109 h 2113185"/>
              <a:gd name="connsiteX3" fmla="*/ 5042517 w 8673484"/>
              <a:gd name="connsiteY3" fmla="*/ 168676 h 2113185"/>
              <a:gd name="connsiteX4" fmla="*/ 6658253 w 8673484"/>
              <a:gd name="connsiteY4" fmla="*/ 2112886 h 2113185"/>
              <a:gd name="connsiteX5" fmla="*/ 8673484 w 8673484"/>
              <a:gd name="connsiteY5" fmla="*/ 0 h 2113185"/>
              <a:gd name="connsiteX0" fmla="*/ 0 w 8673484"/>
              <a:gd name="connsiteY0" fmla="*/ 1305018 h 2113185"/>
              <a:gd name="connsiteX1" fmla="*/ 976543 w 8673484"/>
              <a:gd name="connsiteY1" fmla="*/ 248575 h 2113185"/>
              <a:gd name="connsiteX2" fmla="*/ 3018408 w 8673484"/>
              <a:gd name="connsiteY2" fmla="*/ 2024109 h 2113185"/>
              <a:gd name="connsiteX3" fmla="*/ 5042517 w 8673484"/>
              <a:gd name="connsiteY3" fmla="*/ 168676 h 2113185"/>
              <a:gd name="connsiteX4" fmla="*/ 6658253 w 8673484"/>
              <a:gd name="connsiteY4" fmla="*/ 2112886 h 2113185"/>
              <a:gd name="connsiteX5" fmla="*/ 8673484 w 8673484"/>
              <a:gd name="connsiteY5" fmla="*/ 0 h 2113185"/>
              <a:gd name="connsiteX0" fmla="*/ 0 w 8673484"/>
              <a:gd name="connsiteY0" fmla="*/ 1305018 h 2113185"/>
              <a:gd name="connsiteX1" fmla="*/ 976543 w 8673484"/>
              <a:gd name="connsiteY1" fmla="*/ 248575 h 2113185"/>
              <a:gd name="connsiteX2" fmla="*/ 3018408 w 8673484"/>
              <a:gd name="connsiteY2" fmla="*/ 2024109 h 2113185"/>
              <a:gd name="connsiteX3" fmla="*/ 5042517 w 8673484"/>
              <a:gd name="connsiteY3" fmla="*/ 168676 h 2113185"/>
              <a:gd name="connsiteX4" fmla="*/ 6658253 w 8673484"/>
              <a:gd name="connsiteY4" fmla="*/ 2112886 h 2113185"/>
              <a:gd name="connsiteX5" fmla="*/ 8673484 w 8673484"/>
              <a:gd name="connsiteY5" fmla="*/ 0 h 2113185"/>
              <a:gd name="connsiteX0" fmla="*/ 0 w 8673484"/>
              <a:gd name="connsiteY0" fmla="*/ 1305018 h 2113185"/>
              <a:gd name="connsiteX1" fmla="*/ 1083075 w 8673484"/>
              <a:gd name="connsiteY1" fmla="*/ 248575 h 2113185"/>
              <a:gd name="connsiteX2" fmla="*/ 3018408 w 8673484"/>
              <a:gd name="connsiteY2" fmla="*/ 2024109 h 2113185"/>
              <a:gd name="connsiteX3" fmla="*/ 5042517 w 8673484"/>
              <a:gd name="connsiteY3" fmla="*/ 168676 h 2113185"/>
              <a:gd name="connsiteX4" fmla="*/ 6658253 w 8673484"/>
              <a:gd name="connsiteY4" fmla="*/ 2112886 h 2113185"/>
              <a:gd name="connsiteX5" fmla="*/ 8673484 w 8673484"/>
              <a:gd name="connsiteY5" fmla="*/ 0 h 2113185"/>
              <a:gd name="connsiteX0" fmla="*/ 0 w 8673484"/>
              <a:gd name="connsiteY0" fmla="*/ 1305018 h 2113124"/>
              <a:gd name="connsiteX1" fmla="*/ 1083075 w 8673484"/>
              <a:gd name="connsiteY1" fmla="*/ 248575 h 2113124"/>
              <a:gd name="connsiteX2" fmla="*/ 3018408 w 8673484"/>
              <a:gd name="connsiteY2" fmla="*/ 2024109 h 2113124"/>
              <a:gd name="connsiteX3" fmla="*/ 5113538 w 8673484"/>
              <a:gd name="connsiteY3" fmla="*/ 150921 h 2113124"/>
              <a:gd name="connsiteX4" fmla="*/ 6658253 w 8673484"/>
              <a:gd name="connsiteY4" fmla="*/ 2112886 h 2113124"/>
              <a:gd name="connsiteX5" fmla="*/ 8673484 w 8673484"/>
              <a:gd name="connsiteY5" fmla="*/ 0 h 2113124"/>
              <a:gd name="connsiteX0" fmla="*/ 0 w 8673484"/>
              <a:gd name="connsiteY0" fmla="*/ 1305018 h 2130878"/>
              <a:gd name="connsiteX1" fmla="*/ 1083075 w 8673484"/>
              <a:gd name="connsiteY1" fmla="*/ 248575 h 2130878"/>
              <a:gd name="connsiteX2" fmla="*/ 3018408 w 8673484"/>
              <a:gd name="connsiteY2" fmla="*/ 2024109 h 2130878"/>
              <a:gd name="connsiteX3" fmla="*/ 5113538 w 8673484"/>
              <a:gd name="connsiteY3" fmla="*/ 150921 h 2130878"/>
              <a:gd name="connsiteX4" fmla="*/ 6800295 w 8673484"/>
              <a:gd name="connsiteY4" fmla="*/ 2130642 h 2130878"/>
              <a:gd name="connsiteX5" fmla="*/ 8673484 w 8673484"/>
              <a:gd name="connsiteY5" fmla="*/ 0 h 2130878"/>
              <a:gd name="connsiteX0" fmla="*/ 0 w 8433787"/>
              <a:gd name="connsiteY0" fmla="*/ 1269507 h 2095270"/>
              <a:gd name="connsiteX1" fmla="*/ 1083075 w 8433787"/>
              <a:gd name="connsiteY1" fmla="*/ 213064 h 2095270"/>
              <a:gd name="connsiteX2" fmla="*/ 3018408 w 8433787"/>
              <a:gd name="connsiteY2" fmla="*/ 1988598 h 2095270"/>
              <a:gd name="connsiteX3" fmla="*/ 5113538 w 8433787"/>
              <a:gd name="connsiteY3" fmla="*/ 115410 h 2095270"/>
              <a:gd name="connsiteX4" fmla="*/ 6800295 w 8433787"/>
              <a:gd name="connsiteY4" fmla="*/ 2095131 h 2095270"/>
              <a:gd name="connsiteX5" fmla="*/ 8433787 w 8433787"/>
              <a:gd name="connsiteY5" fmla="*/ 0 h 2095270"/>
              <a:gd name="connsiteX0" fmla="*/ 0 w 8433787"/>
              <a:gd name="connsiteY0" fmla="*/ 1269507 h 2095249"/>
              <a:gd name="connsiteX1" fmla="*/ 1083075 w 8433787"/>
              <a:gd name="connsiteY1" fmla="*/ 213064 h 2095249"/>
              <a:gd name="connsiteX2" fmla="*/ 3018408 w 8433787"/>
              <a:gd name="connsiteY2" fmla="*/ 1988598 h 2095249"/>
              <a:gd name="connsiteX3" fmla="*/ 4758431 w 8433787"/>
              <a:gd name="connsiteY3" fmla="*/ 106532 h 2095249"/>
              <a:gd name="connsiteX4" fmla="*/ 6800295 w 8433787"/>
              <a:gd name="connsiteY4" fmla="*/ 2095131 h 2095249"/>
              <a:gd name="connsiteX5" fmla="*/ 8433787 w 8433787"/>
              <a:gd name="connsiteY5" fmla="*/ 0 h 2095249"/>
              <a:gd name="connsiteX0" fmla="*/ 0 w 8433787"/>
              <a:gd name="connsiteY0" fmla="*/ 1269507 h 2059739"/>
              <a:gd name="connsiteX1" fmla="*/ 1083075 w 8433787"/>
              <a:gd name="connsiteY1" fmla="*/ 213064 h 2059739"/>
              <a:gd name="connsiteX2" fmla="*/ 3018408 w 8433787"/>
              <a:gd name="connsiteY2" fmla="*/ 1988598 h 2059739"/>
              <a:gd name="connsiteX3" fmla="*/ 4758431 w 8433787"/>
              <a:gd name="connsiteY3" fmla="*/ 106532 h 2059739"/>
              <a:gd name="connsiteX4" fmla="*/ 6551721 w 8433787"/>
              <a:gd name="connsiteY4" fmla="*/ 2059620 h 2059739"/>
              <a:gd name="connsiteX5" fmla="*/ 8433787 w 8433787"/>
              <a:gd name="connsiteY5" fmla="*/ 0 h 2059739"/>
              <a:gd name="connsiteX0" fmla="*/ 0 w 8291744"/>
              <a:gd name="connsiteY0" fmla="*/ 1269507 h 2059739"/>
              <a:gd name="connsiteX1" fmla="*/ 1083075 w 8291744"/>
              <a:gd name="connsiteY1" fmla="*/ 213064 h 2059739"/>
              <a:gd name="connsiteX2" fmla="*/ 3018408 w 8291744"/>
              <a:gd name="connsiteY2" fmla="*/ 1988598 h 2059739"/>
              <a:gd name="connsiteX3" fmla="*/ 4758431 w 8291744"/>
              <a:gd name="connsiteY3" fmla="*/ 106532 h 2059739"/>
              <a:gd name="connsiteX4" fmla="*/ 6551721 w 8291744"/>
              <a:gd name="connsiteY4" fmla="*/ 2059620 h 2059739"/>
              <a:gd name="connsiteX5" fmla="*/ 8291744 w 8291744"/>
              <a:gd name="connsiteY5" fmla="*/ 0 h 2059739"/>
              <a:gd name="connsiteX0" fmla="*/ 0 w 8291744"/>
              <a:gd name="connsiteY0" fmla="*/ 1269507 h 2059740"/>
              <a:gd name="connsiteX1" fmla="*/ 1083075 w 8291744"/>
              <a:gd name="connsiteY1" fmla="*/ 213064 h 2059740"/>
              <a:gd name="connsiteX2" fmla="*/ 2583402 w 8291744"/>
              <a:gd name="connsiteY2" fmla="*/ 1979720 h 2059740"/>
              <a:gd name="connsiteX3" fmla="*/ 4758431 w 8291744"/>
              <a:gd name="connsiteY3" fmla="*/ 106532 h 2059740"/>
              <a:gd name="connsiteX4" fmla="*/ 6551721 w 8291744"/>
              <a:gd name="connsiteY4" fmla="*/ 2059620 h 2059740"/>
              <a:gd name="connsiteX5" fmla="*/ 8291744 w 8291744"/>
              <a:gd name="connsiteY5" fmla="*/ 0 h 2059740"/>
              <a:gd name="connsiteX0" fmla="*/ 0 w 8291744"/>
              <a:gd name="connsiteY0" fmla="*/ 1269507 h 2059739"/>
              <a:gd name="connsiteX1" fmla="*/ 1083075 w 8291744"/>
              <a:gd name="connsiteY1" fmla="*/ 213064 h 2059739"/>
              <a:gd name="connsiteX2" fmla="*/ 2565647 w 8291744"/>
              <a:gd name="connsiteY2" fmla="*/ 2050741 h 2059739"/>
              <a:gd name="connsiteX3" fmla="*/ 4758431 w 8291744"/>
              <a:gd name="connsiteY3" fmla="*/ 106532 h 2059739"/>
              <a:gd name="connsiteX4" fmla="*/ 6551721 w 8291744"/>
              <a:gd name="connsiteY4" fmla="*/ 2059620 h 2059739"/>
              <a:gd name="connsiteX5" fmla="*/ 8291744 w 8291744"/>
              <a:gd name="connsiteY5" fmla="*/ 0 h 2059739"/>
              <a:gd name="connsiteX0" fmla="*/ 0 w 8291744"/>
              <a:gd name="connsiteY0" fmla="*/ 1269507 h 2059760"/>
              <a:gd name="connsiteX1" fmla="*/ 1083075 w 8291744"/>
              <a:gd name="connsiteY1" fmla="*/ 213064 h 2059760"/>
              <a:gd name="connsiteX2" fmla="*/ 2565647 w 8291744"/>
              <a:gd name="connsiteY2" fmla="*/ 2050741 h 2059760"/>
              <a:gd name="connsiteX3" fmla="*/ 4314547 w 8291744"/>
              <a:gd name="connsiteY3" fmla="*/ 115409 h 2059760"/>
              <a:gd name="connsiteX4" fmla="*/ 6551721 w 8291744"/>
              <a:gd name="connsiteY4" fmla="*/ 2059620 h 2059760"/>
              <a:gd name="connsiteX5" fmla="*/ 8291744 w 8291744"/>
              <a:gd name="connsiteY5" fmla="*/ 0 h 2059760"/>
              <a:gd name="connsiteX0" fmla="*/ 0 w 8291744"/>
              <a:gd name="connsiteY0" fmla="*/ 1269507 h 2077514"/>
              <a:gd name="connsiteX1" fmla="*/ 1083075 w 8291744"/>
              <a:gd name="connsiteY1" fmla="*/ 213064 h 2077514"/>
              <a:gd name="connsiteX2" fmla="*/ 2565647 w 8291744"/>
              <a:gd name="connsiteY2" fmla="*/ 2050741 h 2077514"/>
              <a:gd name="connsiteX3" fmla="*/ 4314547 w 8291744"/>
              <a:gd name="connsiteY3" fmla="*/ 115409 h 2077514"/>
              <a:gd name="connsiteX4" fmla="*/ 6383045 w 8291744"/>
              <a:gd name="connsiteY4" fmla="*/ 2077375 h 2077514"/>
              <a:gd name="connsiteX5" fmla="*/ 8291744 w 8291744"/>
              <a:gd name="connsiteY5" fmla="*/ 0 h 2077514"/>
              <a:gd name="connsiteX0" fmla="*/ 0 w 8034292"/>
              <a:gd name="connsiteY0" fmla="*/ 1260630 h 2068616"/>
              <a:gd name="connsiteX1" fmla="*/ 1083075 w 8034292"/>
              <a:gd name="connsiteY1" fmla="*/ 204187 h 2068616"/>
              <a:gd name="connsiteX2" fmla="*/ 2565647 w 8034292"/>
              <a:gd name="connsiteY2" fmla="*/ 2041864 h 2068616"/>
              <a:gd name="connsiteX3" fmla="*/ 4314547 w 8034292"/>
              <a:gd name="connsiteY3" fmla="*/ 106532 h 2068616"/>
              <a:gd name="connsiteX4" fmla="*/ 6383045 w 8034292"/>
              <a:gd name="connsiteY4" fmla="*/ 2068498 h 2068616"/>
              <a:gd name="connsiteX5" fmla="*/ 8034292 w 8034292"/>
              <a:gd name="connsiteY5" fmla="*/ 0 h 2068616"/>
              <a:gd name="connsiteX0" fmla="*/ 0 w 8034292"/>
              <a:gd name="connsiteY0" fmla="*/ 1260630 h 2068616"/>
              <a:gd name="connsiteX1" fmla="*/ 1083075 w 8034292"/>
              <a:gd name="connsiteY1" fmla="*/ 204187 h 2068616"/>
              <a:gd name="connsiteX2" fmla="*/ 2565647 w 8034292"/>
              <a:gd name="connsiteY2" fmla="*/ 2041864 h 2068616"/>
              <a:gd name="connsiteX3" fmla="*/ 4314547 w 8034292"/>
              <a:gd name="connsiteY3" fmla="*/ 106532 h 2068616"/>
              <a:gd name="connsiteX4" fmla="*/ 6383045 w 8034292"/>
              <a:gd name="connsiteY4" fmla="*/ 2068498 h 2068616"/>
              <a:gd name="connsiteX5" fmla="*/ 8034292 w 8034292"/>
              <a:gd name="connsiteY5" fmla="*/ 0 h 2068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34292" h="2068616">
                <a:moveTo>
                  <a:pt x="0" y="1260630"/>
                </a:moveTo>
                <a:cubicBezTo>
                  <a:pt x="357326" y="553375"/>
                  <a:pt x="655467" y="73981"/>
                  <a:pt x="1083075" y="204187"/>
                </a:cubicBezTo>
                <a:cubicBezTo>
                  <a:pt x="1510683" y="334393"/>
                  <a:pt x="2027068" y="2058140"/>
                  <a:pt x="2565647" y="2041864"/>
                </a:cubicBezTo>
                <a:cubicBezTo>
                  <a:pt x="3104226" y="2025588"/>
                  <a:pt x="3678314" y="102093"/>
                  <a:pt x="4314547" y="106532"/>
                </a:cubicBezTo>
                <a:cubicBezTo>
                  <a:pt x="4950780" y="110971"/>
                  <a:pt x="5763088" y="2086253"/>
                  <a:pt x="6383045" y="2068498"/>
                </a:cubicBezTo>
                <a:cubicBezTo>
                  <a:pt x="7003003" y="2050743"/>
                  <a:pt x="7800513" y="463118"/>
                  <a:pt x="8034292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FE34830-6001-4001-861D-74BA1F5C8E3E}"/>
              </a:ext>
            </a:extLst>
          </p:cNvPr>
          <p:cNvSpPr txBox="1"/>
          <p:nvPr/>
        </p:nvSpPr>
        <p:spPr>
          <a:xfrm>
            <a:off x="669055" y="4031833"/>
            <a:ext cx="295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（</a:t>
            </a:r>
            <a:r>
              <a:rPr lang="en-US" altLang="zh-CN" dirty="0"/>
              <a:t>1950</a:t>
            </a:r>
            <a:r>
              <a:rPr lang="zh-CN" altLang="en-US" dirty="0"/>
              <a:t>年～</a:t>
            </a:r>
            <a:r>
              <a:rPr lang="en-US" altLang="zh-CN" dirty="0"/>
              <a:t>1960</a:t>
            </a:r>
            <a:r>
              <a:rPr lang="zh-CN" altLang="en-US" dirty="0"/>
              <a:t>年）</a:t>
            </a:r>
            <a:endParaRPr lang="en-US" altLang="zh-CN" dirty="0"/>
          </a:p>
          <a:p>
            <a:pPr algn="ctr"/>
            <a:r>
              <a:rPr lang="zh-CN" altLang="en-US" dirty="0"/>
              <a:t>人工智能诞生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47C5858-3B89-4E62-B497-E759F2B997EF}"/>
              </a:ext>
            </a:extLst>
          </p:cNvPr>
          <p:cNvSpPr txBox="1"/>
          <p:nvPr/>
        </p:nvSpPr>
        <p:spPr>
          <a:xfrm>
            <a:off x="1898300" y="2328440"/>
            <a:ext cx="24162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（</a:t>
            </a:r>
            <a:r>
              <a:rPr lang="en-US" altLang="zh-CN" dirty="0"/>
              <a:t>1960</a:t>
            </a:r>
            <a:r>
              <a:rPr lang="zh-CN" altLang="en-US" dirty="0"/>
              <a:t>年～</a:t>
            </a:r>
            <a:r>
              <a:rPr lang="en-US" altLang="zh-CN" dirty="0"/>
              <a:t>1970</a:t>
            </a:r>
            <a:r>
              <a:rPr lang="zh-CN" altLang="en-US" dirty="0"/>
              <a:t>年）人工智能的黄金时代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F185618-08D3-4E39-90E0-5F0A2F92B5AB}"/>
              </a:ext>
            </a:extLst>
          </p:cNvPr>
          <p:cNvSpPr txBox="1"/>
          <p:nvPr/>
        </p:nvSpPr>
        <p:spPr>
          <a:xfrm>
            <a:off x="3462290" y="4882960"/>
            <a:ext cx="2487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（</a:t>
            </a:r>
            <a:r>
              <a:rPr lang="en-US" altLang="zh-CN" dirty="0"/>
              <a:t>1970</a:t>
            </a:r>
            <a:r>
              <a:rPr lang="zh-CN" altLang="en-US" dirty="0"/>
              <a:t>年～</a:t>
            </a:r>
            <a:r>
              <a:rPr lang="en-US" altLang="zh-CN" dirty="0"/>
              <a:t>1980</a:t>
            </a:r>
            <a:r>
              <a:rPr lang="zh-CN" altLang="en-US" dirty="0"/>
              <a:t>年）</a:t>
            </a:r>
            <a:endParaRPr lang="en-US" altLang="zh-CN" dirty="0"/>
          </a:p>
          <a:p>
            <a:pPr algn="ctr"/>
            <a:r>
              <a:rPr lang="zh-CN" altLang="en-US" dirty="0"/>
              <a:t>人工智能的低谷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76AA723-A2A6-4D6E-A22B-6A3480577273}"/>
              </a:ext>
            </a:extLst>
          </p:cNvPr>
          <p:cNvSpPr txBox="1"/>
          <p:nvPr/>
        </p:nvSpPr>
        <p:spPr>
          <a:xfrm>
            <a:off x="5044598" y="2328440"/>
            <a:ext cx="2698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（</a:t>
            </a:r>
            <a:r>
              <a:rPr lang="en-US" altLang="zh-CN" dirty="0"/>
              <a:t>1980</a:t>
            </a:r>
            <a:r>
              <a:rPr lang="zh-CN" altLang="en-US" dirty="0"/>
              <a:t>年～</a:t>
            </a:r>
            <a:r>
              <a:rPr lang="en-US" altLang="zh-CN" dirty="0"/>
              <a:t>1987</a:t>
            </a:r>
            <a:r>
              <a:rPr lang="zh-CN" altLang="en-US" dirty="0"/>
              <a:t>年）</a:t>
            </a:r>
            <a:endParaRPr lang="en-US" altLang="zh-CN" dirty="0"/>
          </a:p>
          <a:p>
            <a:pPr algn="ctr"/>
            <a:r>
              <a:rPr lang="zh-CN" altLang="en-US" dirty="0"/>
              <a:t>人工智能的繁荣期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7A774A0-F548-4DDD-BB2A-F905FBD66F67}"/>
              </a:ext>
            </a:extLst>
          </p:cNvPr>
          <p:cNvSpPr txBox="1"/>
          <p:nvPr/>
        </p:nvSpPr>
        <p:spPr>
          <a:xfrm>
            <a:off x="7263453" y="4882960"/>
            <a:ext cx="2439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（</a:t>
            </a:r>
            <a:r>
              <a:rPr lang="en-US" altLang="zh-CN" dirty="0"/>
              <a:t>1987</a:t>
            </a:r>
            <a:r>
              <a:rPr lang="zh-CN" altLang="en-US" dirty="0"/>
              <a:t>年～</a:t>
            </a:r>
            <a:r>
              <a:rPr lang="en-US" altLang="zh-CN" dirty="0"/>
              <a:t>1993</a:t>
            </a:r>
            <a:r>
              <a:rPr lang="zh-CN" altLang="en-US" dirty="0"/>
              <a:t>年） </a:t>
            </a:r>
            <a:endParaRPr lang="en-US" altLang="zh-CN" dirty="0"/>
          </a:p>
          <a:p>
            <a:pPr algn="ctr"/>
            <a:r>
              <a:rPr lang="zh-CN" altLang="en-US" dirty="0"/>
              <a:t>人工智能的冬天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82E7304-43CD-489A-B70D-C4CAA53547EB}"/>
              </a:ext>
            </a:extLst>
          </p:cNvPr>
          <p:cNvSpPr txBox="1"/>
          <p:nvPr/>
        </p:nvSpPr>
        <p:spPr>
          <a:xfrm>
            <a:off x="9070931" y="2328440"/>
            <a:ext cx="2310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（</a:t>
            </a:r>
            <a:r>
              <a:rPr lang="en-US" altLang="zh-CN" dirty="0"/>
              <a:t>1993</a:t>
            </a:r>
            <a:r>
              <a:rPr lang="zh-CN" altLang="en-US" dirty="0"/>
              <a:t>年至今）</a:t>
            </a:r>
            <a:endParaRPr lang="en-US" altLang="zh-CN" dirty="0"/>
          </a:p>
          <a:p>
            <a:pPr algn="ctr"/>
            <a:r>
              <a:rPr lang="zh-CN" altLang="en-US" dirty="0"/>
              <a:t>人工智能真正的春天</a:t>
            </a:r>
          </a:p>
        </p:txBody>
      </p:sp>
    </p:spTree>
    <p:extLst>
      <p:ext uri="{BB962C8B-B14F-4D97-AF65-F5344CB8AC3E}">
        <p14:creationId xmlns:p14="http://schemas.microsoft.com/office/powerpoint/2010/main" val="288040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249" y="1210414"/>
            <a:ext cx="10331023" cy="4760896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1729741" cy="6629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r>
              <a:t>课程内容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D4C7F18-92D6-4A30-B40E-8E8C79D03E1A}"/>
              </a:ext>
            </a:extLst>
          </p:cNvPr>
          <p:cNvSpPr txBox="1"/>
          <p:nvPr/>
        </p:nvSpPr>
        <p:spPr>
          <a:xfrm>
            <a:off x="1828800" y="1605703"/>
            <a:ext cx="9170633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人工智能的诞生</a:t>
            </a:r>
            <a:r>
              <a:rPr lang="en-US" altLang="zh-CN" sz="2400" dirty="0"/>
              <a:t>:</a:t>
            </a:r>
            <a:r>
              <a:rPr lang="zh-CN" altLang="en-US" sz="2400" dirty="0"/>
              <a:t>（</a:t>
            </a:r>
            <a:r>
              <a:rPr lang="en-US" altLang="zh-CN" sz="2400" dirty="0"/>
              <a:t> 1950</a:t>
            </a:r>
            <a:r>
              <a:rPr lang="zh-CN" altLang="en-US" sz="2400" dirty="0"/>
              <a:t>年～</a:t>
            </a:r>
            <a:r>
              <a:rPr lang="en-US" altLang="zh-CN" sz="2400" dirty="0"/>
              <a:t>1960</a:t>
            </a:r>
            <a:r>
              <a:rPr lang="zh-CN" altLang="en-US" sz="2400" dirty="0"/>
              <a:t>年）</a:t>
            </a:r>
            <a:endParaRPr lang="en-US" altLang="zh-CN" sz="24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r>
              <a:rPr lang="en-US" altLang="zh-CN" dirty="0"/>
              <a:t>1950</a:t>
            </a:r>
            <a:r>
              <a:rPr lang="zh-CN" altLang="en-US" dirty="0"/>
              <a:t>年：图灵测试的提出</a:t>
            </a:r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en-US" altLang="zh-CN" dirty="0"/>
              <a:t>1954</a:t>
            </a:r>
            <a:r>
              <a:rPr lang="zh-CN" altLang="en-US" dirty="0"/>
              <a:t>年：第一台可编程机器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r>
              <a:rPr lang="en-US" altLang="zh-CN" dirty="0"/>
              <a:t>1956</a:t>
            </a:r>
            <a:r>
              <a:rPr lang="zh-CN" altLang="en-US" dirty="0"/>
              <a:t>年：人工智能诞生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2050" name="Picture 2" descr="http://media02.hongkiat.com/computer-programming-greatest-inventions/eniac.jpg">
            <a:extLst>
              <a:ext uri="{FF2B5EF4-FFF2-40B4-BE49-F238E27FC236}">
                <a16:creationId xmlns:a16="http://schemas.microsoft.com/office/drawing/2014/main" id="{BA5CA458-DCCE-40BD-ADA9-3CE941D624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4433" y="2381851"/>
            <a:ext cx="5715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4043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249" y="1210414"/>
            <a:ext cx="10331023" cy="4760896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1729741" cy="6629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r>
              <a:t>课程内容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D4C7F18-92D6-4A30-B40E-8E8C79D03E1A}"/>
              </a:ext>
            </a:extLst>
          </p:cNvPr>
          <p:cNvSpPr txBox="1"/>
          <p:nvPr/>
        </p:nvSpPr>
        <p:spPr>
          <a:xfrm>
            <a:off x="1828800" y="1605703"/>
            <a:ext cx="9170633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人工智能的黄金时代（</a:t>
            </a:r>
            <a:r>
              <a:rPr lang="en-US" altLang="zh-CN" sz="2400" dirty="0"/>
              <a:t> 1960</a:t>
            </a:r>
            <a:r>
              <a:rPr lang="zh-CN" altLang="en-US" sz="2400" dirty="0"/>
              <a:t>年～</a:t>
            </a:r>
            <a:r>
              <a:rPr lang="en-US" altLang="zh-CN" sz="2400" dirty="0"/>
              <a:t>1970</a:t>
            </a:r>
            <a:r>
              <a:rPr lang="zh-CN" altLang="en-US" sz="2400" dirty="0"/>
              <a:t>年）</a:t>
            </a:r>
            <a:endParaRPr lang="en-US" altLang="zh-CN" sz="24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r>
              <a:rPr lang="en-US" altLang="zh-CN" dirty="0"/>
              <a:t>1966</a:t>
            </a:r>
            <a:r>
              <a:rPr lang="zh-CN" altLang="en-US" dirty="0"/>
              <a:t>年～</a:t>
            </a:r>
            <a:r>
              <a:rPr lang="en-US" altLang="zh-CN" dirty="0"/>
              <a:t>1972</a:t>
            </a:r>
            <a:r>
              <a:rPr lang="zh-CN" altLang="en-US" dirty="0"/>
              <a:t>年：首台人工智能机器人</a:t>
            </a:r>
            <a:r>
              <a:rPr lang="en-US" altLang="zh-CN" dirty="0" err="1"/>
              <a:t>Shakey</a:t>
            </a:r>
            <a:r>
              <a:rPr lang="zh-CN" altLang="en-US" dirty="0"/>
              <a:t>诞生</a:t>
            </a:r>
          </a:p>
          <a:p>
            <a:endParaRPr lang="en-US" altLang="zh-CN" dirty="0"/>
          </a:p>
          <a:p>
            <a:endParaRPr lang="zh-CN" altLang="en-US" dirty="0"/>
          </a:p>
          <a:p>
            <a:r>
              <a:rPr lang="en-US" altLang="zh-CN" dirty="0"/>
              <a:t>1966</a:t>
            </a:r>
            <a:r>
              <a:rPr lang="zh-CN" altLang="en-US" dirty="0"/>
              <a:t>年：世界上第一个聊天机器人</a:t>
            </a:r>
            <a:r>
              <a:rPr lang="en-US" altLang="zh-CN" dirty="0"/>
              <a:t>ELIZA</a:t>
            </a:r>
            <a:r>
              <a:rPr lang="zh-CN" altLang="en-US" dirty="0"/>
              <a:t>发布</a:t>
            </a:r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en-US" altLang="zh-CN" dirty="0"/>
              <a:t>1968</a:t>
            </a:r>
            <a:r>
              <a:rPr lang="zh-CN" altLang="en-US" dirty="0"/>
              <a:t>年：计算机鼠标发明</a:t>
            </a:r>
          </a:p>
        </p:txBody>
      </p:sp>
      <p:pic>
        <p:nvPicPr>
          <p:cNvPr id="3074" name="Picture 2" descr="查看源图像">
            <a:extLst>
              <a:ext uri="{FF2B5EF4-FFF2-40B4-BE49-F238E27FC236}">
                <a16:creationId xmlns:a16="http://schemas.microsoft.com/office/drawing/2014/main" id="{F59FC8D0-B1C5-4E8B-B986-5CEEBECDAB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8994" y="1641217"/>
            <a:ext cx="2947386" cy="3953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5710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249" y="1210414"/>
            <a:ext cx="10331023" cy="4760896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1729741" cy="6629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r>
              <a:t>课程内容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D4C7F18-92D6-4A30-B40E-8E8C79D03E1A}"/>
              </a:ext>
            </a:extLst>
          </p:cNvPr>
          <p:cNvSpPr txBox="1"/>
          <p:nvPr/>
        </p:nvSpPr>
        <p:spPr>
          <a:xfrm>
            <a:off x="1828800" y="1605703"/>
            <a:ext cx="91706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人工智能的低谷（</a:t>
            </a:r>
            <a:r>
              <a:rPr lang="en-US" altLang="zh-CN" sz="2400" dirty="0"/>
              <a:t> 1970</a:t>
            </a:r>
            <a:r>
              <a:rPr lang="zh-CN" altLang="en-US" sz="2400" dirty="0"/>
              <a:t>年～</a:t>
            </a:r>
            <a:r>
              <a:rPr lang="en-US" altLang="zh-CN" sz="2400" dirty="0"/>
              <a:t>1980</a:t>
            </a:r>
            <a:r>
              <a:rPr lang="zh-CN" altLang="en-US" sz="2400" dirty="0"/>
              <a:t>年）</a:t>
            </a:r>
            <a:endParaRPr lang="en-US" altLang="zh-CN" sz="2400" dirty="0"/>
          </a:p>
          <a:p>
            <a:endParaRPr lang="zh-CN" altLang="en-US" dirty="0"/>
          </a:p>
          <a:p>
            <a:r>
              <a:rPr lang="en-US" altLang="zh-CN" dirty="0"/>
              <a:t>20</a:t>
            </a:r>
            <a:r>
              <a:rPr lang="zh-CN" altLang="en-US" dirty="0"/>
              <a:t>世纪</a:t>
            </a:r>
            <a:r>
              <a:rPr lang="en-US" altLang="zh-CN" dirty="0"/>
              <a:t>70</a:t>
            </a:r>
            <a:r>
              <a:rPr lang="zh-CN" altLang="en-US" dirty="0"/>
              <a:t>年代初，人工智能遭遇了瓶颈。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56EA1FF-243B-4666-94E9-14D9200CD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7650" y="2621366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458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249" y="1210414"/>
            <a:ext cx="10331023" cy="4760896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1729741" cy="6629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r>
              <a:t>课程内容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D4C7F18-92D6-4A30-B40E-8E8C79D03E1A}"/>
              </a:ext>
            </a:extLst>
          </p:cNvPr>
          <p:cNvSpPr txBox="1"/>
          <p:nvPr/>
        </p:nvSpPr>
        <p:spPr>
          <a:xfrm>
            <a:off x="1828800" y="1605703"/>
            <a:ext cx="9170633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人工智能的繁荣期（</a:t>
            </a:r>
            <a:r>
              <a:rPr lang="en-US" altLang="zh-CN" sz="2400" dirty="0"/>
              <a:t>1980</a:t>
            </a:r>
            <a:r>
              <a:rPr lang="zh-CN" altLang="en-US" sz="2400" dirty="0"/>
              <a:t>年～</a:t>
            </a:r>
            <a:r>
              <a:rPr lang="en-US" altLang="zh-CN" sz="2400" dirty="0"/>
              <a:t>1987</a:t>
            </a:r>
            <a:r>
              <a:rPr lang="zh-CN" altLang="en-US" sz="2400" dirty="0"/>
              <a:t>年）</a:t>
            </a:r>
            <a:endParaRPr lang="en-US" altLang="zh-CN" sz="24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r>
              <a:rPr lang="en-US" altLang="zh-CN" dirty="0"/>
              <a:t>1981</a:t>
            </a:r>
            <a:r>
              <a:rPr lang="zh-CN" altLang="en-US" dirty="0"/>
              <a:t>年：日本研发人工智能计算机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1984</a:t>
            </a:r>
            <a:r>
              <a:rPr lang="zh-CN" altLang="en-US" dirty="0"/>
              <a:t>年：启动</a:t>
            </a:r>
            <a:r>
              <a:rPr lang="en-US" altLang="zh-CN" dirty="0"/>
              <a:t>Cyc</a:t>
            </a:r>
            <a:r>
              <a:rPr lang="zh-CN" altLang="en-US" dirty="0"/>
              <a:t>（大百科全书）项目</a:t>
            </a:r>
          </a:p>
          <a:p>
            <a:endParaRPr lang="zh-CN" altLang="en-US" dirty="0"/>
          </a:p>
        </p:txBody>
      </p:sp>
      <p:pic>
        <p:nvPicPr>
          <p:cNvPr id="5122" name="Picture 2" descr="http://upload.qianlong.com/2016/0323/1458694552498.jpg">
            <a:extLst>
              <a:ext uri="{FF2B5EF4-FFF2-40B4-BE49-F238E27FC236}">
                <a16:creationId xmlns:a16="http://schemas.microsoft.com/office/drawing/2014/main" id="{AA6F88F4-C5F8-4E4A-A1E3-244BEDA532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3138" y="2152631"/>
            <a:ext cx="5234478" cy="3411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9509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249" y="1210414"/>
            <a:ext cx="10331023" cy="4760896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1729741" cy="6629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r>
              <a:t>课程内容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D4C7F18-92D6-4A30-B40E-8E8C79D03E1A}"/>
              </a:ext>
            </a:extLst>
          </p:cNvPr>
          <p:cNvSpPr txBox="1"/>
          <p:nvPr/>
        </p:nvSpPr>
        <p:spPr>
          <a:xfrm>
            <a:off x="1853118" y="1605703"/>
            <a:ext cx="91706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人工智能的冬天（</a:t>
            </a:r>
            <a:r>
              <a:rPr lang="en-US" altLang="zh-CN" sz="2400" dirty="0"/>
              <a:t>1987</a:t>
            </a:r>
            <a:r>
              <a:rPr lang="zh-CN" altLang="en-US" sz="2400" dirty="0"/>
              <a:t>年～</a:t>
            </a:r>
            <a:r>
              <a:rPr lang="en-US" altLang="zh-CN" sz="2400" dirty="0"/>
              <a:t>1993</a:t>
            </a:r>
            <a:r>
              <a:rPr lang="zh-CN" altLang="en-US" sz="2400" dirty="0"/>
              <a:t>年）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“</a:t>
            </a:r>
            <a:r>
              <a:rPr lang="en-US" altLang="zh-CN" dirty="0"/>
              <a:t>AI</a:t>
            </a:r>
            <a:r>
              <a:rPr lang="zh-CN" altLang="en-US" dirty="0"/>
              <a:t>（人工智能）之冬”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F483572-649A-4CC8-9EC1-FF4AA00D70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3508" y="2710340"/>
            <a:ext cx="8140235" cy="3052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803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2"/>
          <p:cNvSpPr/>
          <p:nvPr/>
        </p:nvSpPr>
        <p:spPr>
          <a:xfrm>
            <a:off x="1168249" y="1210414"/>
            <a:ext cx="10331023" cy="4760896"/>
          </a:xfrm>
          <a:prstGeom prst="roundRect">
            <a:avLst>
              <a:gd name="adj" fmla="val 16667"/>
            </a:avLst>
          </a:prstGeom>
          <a:solidFill>
            <a:srgbClr val="FFFFFE">
              <a:alpha val="50195"/>
            </a:srgbClr>
          </a:solidFill>
          <a:ln w="12700">
            <a:solidFill>
              <a:srgbClr val="42719B"/>
            </a:solidFill>
            <a:miter/>
          </a:ln>
        </p:spPr>
        <p:txBody>
          <a:bodyPr lIns="45719" rIns="45719"/>
          <a:lstStyle/>
          <a:p>
            <a:pPr>
              <a:defRPr sz="24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黑体" panose="02010609060101010101" charset="-122"/>
              </a:defRPr>
            </a:pPr>
            <a:endParaRPr/>
          </a:p>
        </p:txBody>
      </p:sp>
      <p:sp>
        <p:nvSpPr>
          <p:cNvPr id="34" name="文本框 4"/>
          <p:cNvSpPr txBox="1"/>
          <p:nvPr/>
        </p:nvSpPr>
        <p:spPr>
          <a:xfrm rot="20615195">
            <a:off x="385350" y="328058"/>
            <a:ext cx="1729741" cy="6629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200">
                <a:solidFill>
                  <a:srgbClr val="767171"/>
                </a:solidFill>
                <a:latin typeface="华文琥珀" panose="02010800040101010101" charset="-122"/>
                <a:ea typeface="华文琥珀" panose="02010800040101010101" charset="-122"/>
                <a:cs typeface="华文琥珀" panose="02010800040101010101" charset="-122"/>
                <a:sym typeface="华文琥珀" panose="02010800040101010101" charset="-122"/>
              </a:defRPr>
            </a:lvl1pPr>
          </a:lstStyle>
          <a:p>
            <a:r>
              <a:t>课程内容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D4C7F18-92D6-4A30-B40E-8E8C79D03E1A}"/>
              </a:ext>
            </a:extLst>
          </p:cNvPr>
          <p:cNvSpPr txBox="1"/>
          <p:nvPr/>
        </p:nvSpPr>
        <p:spPr>
          <a:xfrm>
            <a:off x="1828800" y="1605703"/>
            <a:ext cx="9170633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人工智能真正的春天（</a:t>
            </a:r>
            <a:r>
              <a:rPr lang="en-US" altLang="zh-CN" sz="2400" dirty="0"/>
              <a:t>1993</a:t>
            </a:r>
            <a:r>
              <a:rPr lang="zh-CN" altLang="en-US" sz="2400" dirty="0"/>
              <a:t>年至今）</a:t>
            </a:r>
            <a:endParaRPr lang="en-US" altLang="zh-CN" sz="24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r>
              <a:rPr lang="en-US" altLang="zh-CN" dirty="0"/>
              <a:t>1997</a:t>
            </a:r>
            <a:r>
              <a:rPr lang="zh-CN" altLang="en-US" dirty="0"/>
              <a:t>年：电脑深蓝战胜国际象棋世界冠军</a:t>
            </a:r>
          </a:p>
          <a:p>
            <a:endParaRPr lang="zh-CN" altLang="en-US" dirty="0"/>
          </a:p>
          <a:p>
            <a:r>
              <a:rPr lang="en-US" altLang="zh-CN" dirty="0"/>
              <a:t>2011</a:t>
            </a:r>
            <a:r>
              <a:rPr lang="zh-CN" altLang="en-US" dirty="0"/>
              <a:t>年：开发出使用自然语言回答问题的人工智能程序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/>
              <a:t>2012</a:t>
            </a:r>
            <a:r>
              <a:rPr lang="zh-CN" altLang="en-US" dirty="0"/>
              <a:t>年：</a:t>
            </a:r>
            <a:r>
              <a:rPr lang="en-US" altLang="zh-CN" dirty="0" err="1"/>
              <a:t>Spaun</a:t>
            </a:r>
            <a:r>
              <a:rPr lang="zh-CN" altLang="en-US" dirty="0"/>
              <a:t>诞生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2013</a:t>
            </a:r>
            <a:r>
              <a:rPr lang="zh-CN" altLang="en-US" dirty="0"/>
              <a:t>年：深度学习算法被广泛运用在产品开发中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/>
              <a:t>2015</a:t>
            </a:r>
            <a:r>
              <a:rPr lang="zh-CN" altLang="en-US" dirty="0"/>
              <a:t>年：人工智能突破之年</a:t>
            </a:r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84EF07C-E06E-4943-A5FD-90B786464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6687" y="1605703"/>
            <a:ext cx="2829938" cy="3905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094976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1733</TotalTime>
  <Words>556</Words>
  <Application>Microsoft Office PowerPoint</Application>
  <PresentationFormat>宽屏</PresentationFormat>
  <Paragraphs>141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等线</vt:lpstr>
      <vt:lpstr>等线 Light</vt:lpstr>
      <vt:lpstr>黑体</vt:lpstr>
      <vt:lpstr>华文琥珀</vt:lpstr>
      <vt:lpstr>Arial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shanquan</cp:lastModifiedBy>
  <cp:revision>136</cp:revision>
  <dcterms:created xsi:type="dcterms:W3CDTF">2017-09-02T13:34:00Z</dcterms:created>
  <dcterms:modified xsi:type="dcterms:W3CDTF">2018-06-09T15:03:01Z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2052-10.1.0.7311</vt:lpwstr>
  </property>
</Properties>
</file>