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279" r:id="rId5"/>
    <p:sldId id="277" r:id="rId6"/>
    <p:sldId id="278" r:id="rId7"/>
    <p:sldId id="276" r:id="rId8"/>
    <p:sldId id="289" r:id="rId9"/>
    <p:sldId id="258" r:id="rId10"/>
    <p:sldId id="264" r:id="rId11"/>
    <p:sldId id="280" r:id="rId12"/>
    <p:sldId id="265" r:id="rId13"/>
    <p:sldId id="281" r:id="rId14"/>
    <p:sldId id="266" r:id="rId15"/>
    <p:sldId id="282" r:id="rId16"/>
    <p:sldId id="283" r:id="rId17"/>
    <p:sldId id="268" r:id="rId18"/>
    <p:sldId id="290" r:id="rId19"/>
    <p:sldId id="284" r:id="rId20"/>
    <p:sldId id="288" r:id="rId21"/>
    <p:sldId id="292" r:id="rId22"/>
    <p:sldId id="294" r:id="rId23"/>
    <p:sldId id="293" r:id="rId24"/>
    <p:sldId id="287" r:id="rId25"/>
    <p:sldId id="296" r:id="rId26"/>
    <p:sldId id="269" r:id="rId27"/>
    <p:sldId id="297" r:id="rId28"/>
    <p:sldId id="299" r:id="rId29"/>
    <p:sldId id="272" r:id="rId30"/>
    <p:sldId id="273" r:id="rId31"/>
    <p:sldId id="27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2028565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562844" y="167845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562844" y="307889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619662" y="1843898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619662" y="324433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829433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562844" y="447932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562844" y="587975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619662" y="464476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619662" y="604520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2B1146-858B-4DF7-A342-DBE7BF8C7517}"/>
              </a:ext>
            </a:extLst>
          </p:cNvPr>
          <p:cNvSpPr/>
          <p:nvPr/>
        </p:nvSpPr>
        <p:spPr>
          <a:xfrm>
            <a:off x="7562844" y="27802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37C12A6-F250-4397-B634-9DEAA9BD041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6240168" y="628130"/>
            <a:ext cx="1322676" cy="140043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9F63F2-520A-48DE-86D8-ACED9DC8CB94}"/>
              </a:ext>
            </a:extLst>
          </p:cNvPr>
          <p:cNvSpPr txBox="1"/>
          <p:nvPr/>
        </p:nvSpPr>
        <p:spPr>
          <a:xfrm>
            <a:off x="9619662" y="443464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F11CC-5D40-4B20-942E-B34A220C4250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AEC47D1-75C2-44F2-A84E-708D3B0CA40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1458AA-AAFB-4D20-AADF-4A461F2F0CB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pic>
        <p:nvPicPr>
          <p:cNvPr id="20" name="Picture 2" descr="https://i.stack.imgur.com/8Cue4.png">
            <a:extLst>
              <a:ext uri="{FF2B5EF4-FFF2-40B4-BE49-F238E27FC236}">
                <a16:creationId xmlns:a16="http://schemas.microsoft.com/office/drawing/2014/main" id="{6AD1DFA6-A6DE-4319-B1E4-C3857389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KNN Classification">
            <a:extLst>
              <a:ext uri="{FF2B5EF4-FFF2-40B4-BE49-F238E27FC236}">
                <a16:creationId xmlns:a16="http://schemas.microsoft.com/office/drawing/2014/main" id="{825993A6-5CBF-44E4-BF6C-CC61B4FE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4BF5F5-B9D3-47C1-A333-E938BFB641CA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0AE17231-6506-4829-916C-1BF79D8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5" y="305960"/>
            <a:ext cx="3736374" cy="21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2E4F6-17C6-4CC2-8EA9-54A40F43736A}"/>
              </a:ext>
            </a:extLst>
          </p:cNvPr>
          <p:cNvSpPr txBox="1"/>
          <p:nvPr/>
        </p:nvSpPr>
        <p:spPr>
          <a:xfrm>
            <a:off x="7380511" y="62295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어느 영화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DD5E-8E69-4A99-AD0C-E70BD31C689E}"/>
              </a:ext>
            </a:extLst>
          </p:cNvPr>
          <p:cNvSpPr txBox="1"/>
          <p:nvPr/>
        </p:nvSpPr>
        <p:spPr>
          <a:xfrm>
            <a:off x="7380511" y="3136690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키에 따른 몸무게를 유추해보자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주변에 있는 </a:t>
            </a:r>
            <a:r>
              <a:rPr lang="en-US" altLang="ko-KR" dirty="0"/>
              <a:t>K</a:t>
            </a:r>
            <a:r>
              <a:rPr lang="ko-KR" altLang="en-US" dirty="0"/>
              <a:t>명의 사람들의 평균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7B56C-767E-4CB6-83D5-92477A05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0" y="2985776"/>
            <a:ext cx="3332077" cy="27893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412117-1534-4F6E-A7C4-A3B4CC14887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FD2378-9315-42A9-8124-3AF15FB3F893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4E0048-0F5F-4703-A639-B62B5F115F1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684BF3-39CB-4E81-B0D9-84985DBB5032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1381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1FFDFC-E50C-495F-B0CD-42AEEBB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08" y="404788"/>
            <a:ext cx="3332077" cy="2789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5F4B5-6072-4F8C-97AF-23E7B3CC6E2C}"/>
              </a:ext>
            </a:extLst>
          </p:cNvPr>
          <p:cNvSpPr txBox="1"/>
          <p:nvPr/>
        </p:nvSpPr>
        <p:spPr>
          <a:xfrm>
            <a:off x="6887977" y="9929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KNN</a:t>
            </a:r>
            <a:r>
              <a:rPr lang="ko-KR" altLang="en-US" dirty="0"/>
              <a:t>의 제한성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에서 키가 </a:t>
            </a:r>
            <a:r>
              <a:rPr lang="en-US" altLang="ko-KR" dirty="0"/>
              <a:t>60</a:t>
            </a:r>
            <a:r>
              <a:rPr lang="ko-KR" altLang="en-US" dirty="0"/>
              <a:t>인 사람의 </a:t>
            </a:r>
            <a:endParaRPr lang="en-US" altLang="ko-KR" dirty="0"/>
          </a:p>
          <a:p>
            <a:r>
              <a:rPr lang="ko-KR" altLang="en-US" dirty="0"/>
              <a:t>몸무게를 구할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5172-F438-466E-87F7-70C823C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71" y="3479800"/>
            <a:ext cx="3790950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05814-0A07-44DC-9DA8-5959C162396A}"/>
              </a:ext>
            </a:extLst>
          </p:cNvPr>
          <p:cNvSpPr txBox="1"/>
          <p:nvPr/>
        </p:nvSpPr>
        <p:spPr>
          <a:xfrm>
            <a:off x="6893721" y="445699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en-US" altLang="ko-KR" dirty="0"/>
              <a:t>KNN regression</a:t>
            </a:r>
            <a:r>
              <a:rPr lang="ko-KR" altLang="en-US" dirty="0"/>
              <a:t>의 결과를</a:t>
            </a:r>
            <a:endParaRPr lang="en-US" altLang="ko-KR" dirty="0"/>
          </a:p>
          <a:p>
            <a:pPr algn="ctr"/>
            <a:r>
              <a:rPr lang="ko-KR" altLang="en-US" dirty="0"/>
              <a:t>하나의 직선으로 표기하자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F93947-20D5-4BD1-ABAD-637BC78B609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7DD905-B851-4851-BFE5-79467B08E8A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00AEA8-EB3E-42C9-BEA8-9175C25F228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C0AFB1-C2BF-46B6-A648-427B00B74CA8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4" y="213247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24D68-C527-46C4-B7F5-6FE094A86705}"/>
              </a:ext>
            </a:extLst>
          </p:cNvPr>
          <p:cNvSpPr txBox="1"/>
          <p:nvPr/>
        </p:nvSpPr>
        <p:spPr>
          <a:xfrm>
            <a:off x="7573307" y="62295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</a:t>
            </a:r>
            <a:r>
              <a:rPr lang="ko-KR" altLang="en-US" dirty="0"/>
              <a:t>이란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61F253-02BA-498D-91FB-D6AC015278CC}"/>
              </a:ext>
            </a:extLst>
          </p:cNvPr>
          <p:cNvSpPr/>
          <p:nvPr/>
        </p:nvSpPr>
        <p:spPr>
          <a:xfrm>
            <a:off x="5338119" y="4366054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X+b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6D2347-20C0-4C4C-BEEE-F36AEFA111CD}"/>
              </a:ext>
            </a:extLst>
          </p:cNvPr>
          <p:cNvSpPr/>
          <p:nvPr/>
        </p:nvSpPr>
        <p:spPr>
          <a:xfrm>
            <a:off x="3017906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5AB3D7-EFC7-42B8-9A5E-142D19C9F8C8}"/>
              </a:ext>
            </a:extLst>
          </p:cNvPr>
          <p:cNvSpPr/>
          <p:nvPr/>
        </p:nvSpPr>
        <p:spPr>
          <a:xfrm>
            <a:off x="7751637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71AB9C-10EE-436B-995D-8EF992E3F49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4294771" y="5004487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205E22-3C1E-47AC-B9BB-59B30A359E79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6614984" y="5004487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DBF7C-4D4D-47D9-9F21-7085F1D0B8E2}"/>
              </a:ext>
            </a:extLst>
          </p:cNvPr>
          <p:cNvSpPr txBox="1"/>
          <p:nvPr/>
        </p:nvSpPr>
        <p:spPr>
          <a:xfrm>
            <a:off x="5707887" y="40215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2A2EE0-5E8A-4289-8472-59CBC109307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E29003-897D-47C8-9D75-72065FE200C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27CBFA5-2103-475D-8AB5-7EDB90B8E4C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76CBDD-16CC-4FBA-A734-265787C6803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4290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A3E8-F57C-48ED-8F21-6B3ECFD2B6CA}"/>
              </a:ext>
            </a:extLst>
          </p:cNvPr>
          <p:cNvSpPr txBox="1"/>
          <p:nvPr/>
        </p:nvSpPr>
        <p:spPr>
          <a:xfrm>
            <a:off x="7535384" y="99389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- Linear Regression</a:t>
            </a:r>
            <a:r>
              <a:rPr lang="ko-KR" altLang="en-US" dirty="0"/>
              <a:t>의 한계</a:t>
            </a:r>
            <a:r>
              <a:rPr lang="en-US" altLang="ko-KR" dirty="0"/>
              <a:t> - </a:t>
            </a:r>
          </a:p>
          <a:p>
            <a:pPr algn="ctr"/>
            <a:r>
              <a:rPr lang="ko-KR" altLang="en-US" dirty="0"/>
              <a:t>혼합물을 가열할 때</a:t>
            </a:r>
            <a:r>
              <a:rPr lang="en-US" altLang="ko-KR" dirty="0"/>
              <a:t>, </a:t>
            </a:r>
            <a:r>
              <a:rPr lang="ko-KR" altLang="en-US" dirty="0"/>
              <a:t>혼합물들의 상태는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E8DB-9CE0-4C0A-B14A-132565800D5F}"/>
              </a:ext>
            </a:extLst>
          </p:cNvPr>
          <p:cNvSpPr txBox="1"/>
          <p:nvPr/>
        </p:nvSpPr>
        <p:spPr>
          <a:xfrm>
            <a:off x="7563488" y="3634552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혼합물은 특정 온도부터 기화하기 시작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특정 온도에는 기화가 모두 끝남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직선이 아닌 곡선에 해당하는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D73FD8-3D3E-4011-BB48-C997AC777C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40B25B-7DC3-4D67-A385-D0FEC82501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52D2A2C-084B-4C73-894A-416894F7538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C2C9BE-2EE5-49B4-9F63-DB68CF782E37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33" y="1371731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ED745-2E7F-4C18-B140-52A87340A534}"/>
              </a:ext>
            </a:extLst>
          </p:cNvPr>
          <p:cNvSpPr txBox="1"/>
          <p:nvPr/>
        </p:nvSpPr>
        <p:spPr>
          <a:xfrm>
            <a:off x="7641771" y="1758589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상태를 판별하기에도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가로등에 불을 언제부터 켜야 하는가</a:t>
            </a:r>
            <a:endParaRPr lang="en-US" altLang="ko-KR" dirty="0"/>
          </a:p>
          <a:p>
            <a:r>
              <a:rPr lang="ko-KR" altLang="en-US" dirty="0"/>
              <a:t>시험에 합격</a:t>
            </a:r>
            <a:r>
              <a:rPr lang="en-US" altLang="ko-KR" dirty="0"/>
              <a:t>?</a:t>
            </a:r>
            <a:r>
              <a:rPr lang="ko-KR" altLang="en-US" dirty="0"/>
              <a:t> 불합격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고객 신용도 평가</a:t>
            </a:r>
            <a:endParaRPr lang="en-US" altLang="ko-KR" dirty="0"/>
          </a:p>
          <a:p>
            <a:r>
              <a:rPr lang="ko-KR" altLang="en-US" dirty="0"/>
              <a:t>질병 예측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3132-1E77-480E-B690-036EF5D3F4BF}"/>
              </a:ext>
            </a:extLst>
          </p:cNvPr>
          <p:cNvSpPr/>
          <p:nvPr/>
        </p:nvSpPr>
        <p:spPr>
          <a:xfrm>
            <a:off x="5457567" y="4333102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6A4932-CCD9-4B8E-87A9-A84CC5EBAE8D}"/>
              </a:ext>
            </a:extLst>
          </p:cNvPr>
          <p:cNvSpPr/>
          <p:nvPr/>
        </p:nvSpPr>
        <p:spPr>
          <a:xfrm>
            <a:off x="3137354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06BBB-33D2-4C52-AF28-79A03DD806D0}"/>
              </a:ext>
            </a:extLst>
          </p:cNvPr>
          <p:cNvSpPr/>
          <p:nvPr/>
        </p:nvSpPr>
        <p:spPr>
          <a:xfrm>
            <a:off x="7871085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A0340F-FD63-4C3E-9F85-F5E22E503A6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414219" y="4971535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FDC35A-9488-4190-A9B5-62D59F9CBB6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734432" y="4971535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0C89F-9EF5-4747-91F7-67FC729464D6}"/>
              </a:ext>
            </a:extLst>
          </p:cNvPr>
          <p:cNvSpPr txBox="1"/>
          <p:nvPr/>
        </p:nvSpPr>
        <p:spPr>
          <a:xfrm>
            <a:off x="5827335" y="562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5514DD-4CF8-4DD0-8B5C-AC4734F435D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465" y="3204519"/>
            <a:ext cx="2047102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48F1EE-CCAE-498C-A45C-DFD17ECCA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734432" y="3204519"/>
            <a:ext cx="506628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DC2CBD-7CF3-4316-B6EA-FE7528379F2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11B148-D327-45B5-B6F9-F4DE371A8F7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4B29E2E-5AEE-4FCA-BF68-AA679B91010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22FFC5-F69C-48FA-874D-974031BB749C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28258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F76FB01-598B-4891-9570-E218249A7C1E}"/>
              </a:ext>
            </a:extLst>
          </p:cNvPr>
          <p:cNvSpPr/>
          <p:nvPr/>
        </p:nvSpPr>
        <p:spPr>
          <a:xfrm>
            <a:off x="7638252" y="5052316"/>
            <a:ext cx="1429834" cy="1429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err="1">
                <a:solidFill>
                  <a:schemeClr val="accent1">
                    <a:lumMod val="75000"/>
                  </a:schemeClr>
                </a:solidFill>
              </a:rPr>
              <a:t>Sigmod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40B9EE-3932-41D0-880C-80D07FD86E4A}"/>
              </a:ext>
            </a:extLst>
          </p:cNvPr>
          <p:cNvSpPr/>
          <p:nvPr/>
        </p:nvSpPr>
        <p:spPr>
          <a:xfrm>
            <a:off x="5377703" y="5139109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000A16-C8D8-4358-9AA8-2D43B260AEA3}"/>
              </a:ext>
            </a:extLst>
          </p:cNvPr>
          <p:cNvSpPr/>
          <p:nvPr/>
        </p:nvSpPr>
        <p:spPr>
          <a:xfrm>
            <a:off x="10051770" y="5128390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BC7EE8-61C7-4485-B4BC-BA9D69AE003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6654568" y="5767233"/>
            <a:ext cx="983684" cy="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D9587-6DF7-4E93-AE29-C4ACFC113F6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9068086" y="5766823"/>
            <a:ext cx="983684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39B3B-6232-448F-91BD-A25C89D105AE}"/>
              </a:ext>
            </a:extLst>
          </p:cNvPr>
          <p:cNvSpPr txBox="1"/>
          <p:nvPr/>
        </p:nvSpPr>
        <p:spPr>
          <a:xfrm>
            <a:off x="8084505" y="46829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8017F4-699D-44C9-B5E3-410D8527850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E6794E-444F-413B-B6DD-E7DC528B0D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ED7F95-D625-4689-83C4-CF832F844C6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41F7E8-BBC4-4D17-89DD-1515213B6688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3592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1" y="3416279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8285949" y="560651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545" y="4127307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15265" y="3274309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09535" y="3565655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695568" y="3772308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478162" y="4020479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Linear regression">
            <a:extLst>
              <a:ext uri="{FF2B5EF4-FFF2-40B4-BE49-F238E27FC236}">
                <a16:creationId xmlns:a16="http://schemas.microsoft.com/office/drawing/2014/main" id="{B7BAC033-1833-4D6A-AF2A-5D526575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6" y="421202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inear regression">
            <a:extLst>
              <a:ext uri="{FF2B5EF4-FFF2-40B4-BE49-F238E27FC236}">
                <a16:creationId xmlns:a16="http://schemas.microsoft.com/office/drawing/2014/main" id="{A1C33A01-BE8B-4CB1-A84B-77CB08E8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74" y="459948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Linear regression">
            <a:extLst>
              <a:ext uri="{FF2B5EF4-FFF2-40B4-BE49-F238E27FC236}">
                <a16:creationId xmlns:a16="http://schemas.microsoft.com/office/drawing/2014/main" id="{CA557FBC-05D9-4897-8A9F-4EC4FA44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0" y="448406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CD91E-2DA1-4227-89EC-080BD4E0415D}"/>
              </a:ext>
            </a:extLst>
          </p:cNvPr>
          <p:cNvCxnSpPr>
            <a:stCxn id="31" idx="2"/>
          </p:cNvCxnSpPr>
          <p:nvPr/>
        </p:nvCxnSpPr>
        <p:spPr>
          <a:xfrm>
            <a:off x="4104860" y="2172071"/>
            <a:ext cx="3982280" cy="16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1FC13A-AAB7-4569-867F-C5F467EF37FC}"/>
              </a:ext>
            </a:extLst>
          </p:cNvPr>
          <p:cNvCxnSpPr>
            <a:stCxn id="32" idx="2"/>
          </p:cNvCxnSpPr>
          <p:nvPr/>
        </p:nvCxnSpPr>
        <p:spPr>
          <a:xfrm>
            <a:off x="6703898" y="2210817"/>
            <a:ext cx="1383242" cy="180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5E215C-C68C-4D89-83C7-1A0A129DF312}"/>
              </a:ext>
            </a:extLst>
          </p:cNvPr>
          <p:cNvCxnSpPr>
            <a:stCxn id="33" idx="2"/>
          </p:cNvCxnSpPr>
          <p:nvPr/>
        </p:nvCxnSpPr>
        <p:spPr>
          <a:xfrm flipH="1">
            <a:off x="8367381" y="2199275"/>
            <a:ext cx="834283" cy="218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58F228-A4C6-4C02-9EFA-D2E17184863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3" y="2090064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98DAEF-6E08-4F2B-BC0F-75BB318F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53" y="2017807"/>
            <a:ext cx="4009151" cy="2270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419555-8179-4192-B3E2-1A51A29133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96843" y="3102427"/>
            <a:ext cx="581609" cy="46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EAD4104-D817-432E-8223-25350775AA1E}"/>
              </a:ext>
            </a:extLst>
          </p:cNvPr>
          <p:cNvSpPr/>
          <p:nvPr/>
        </p:nvSpPr>
        <p:spPr>
          <a:xfrm>
            <a:off x="5478452" y="2901819"/>
            <a:ext cx="401215" cy="40121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68F43-B2BB-4A2E-A842-2C9214D08277}"/>
              </a:ext>
            </a:extLst>
          </p:cNvPr>
          <p:cNvSpPr txBox="1"/>
          <p:nvPr/>
        </p:nvSpPr>
        <p:spPr>
          <a:xfrm>
            <a:off x="5262117" y="256612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sigmoid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2D4854-E190-49A9-A192-03801614DE2B}"/>
              </a:ext>
            </a:extLst>
          </p:cNvPr>
          <p:cNvCxnSpPr/>
          <p:nvPr/>
        </p:nvCxnSpPr>
        <p:spPr>
          <a:xfrm>
            <a:off x="5879667" y="3102426"/>
            <a:ext cx="559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E4FD08-076C-4FD9-8A09-CE455455BE6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60838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6" y="219141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8D309A-99C9-4802-83E1-FDFC7A5F8B50}"/>
              </a:ext>
            </a:extLst>
          </p:cNvPr>
          <p:cNvSpPr txBox="1"/>
          <p:nvPr/>
        </p:nvSpPr>
        <p:spPr>
          <a:xfrm>
            <a:off x="7405191" y="3935525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특징을 여러 개 고려해서 판단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63BF7-338C-48DB-B7EC-2ED58D3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27" y="1961871"/>
            <a:ext cx="4009151" cy="227078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BC99D0-E987-4C69-B85F-27E46411C18A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AB6DE6-BEC0-4323-BFB3-65CB008E583D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F9BB10-DEB2-485A-B855-F5F4F999E3D5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9332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1E2FC-2DFE-4A45-AD39-249C9AB09EEE}"/>
              </a:ext>
            </a:extLst>
          </p:cNvPr>
          <p:cNvSpPr txBox="1"/>
          <p:nvPr/>
        </p:nvSpPr>
        <p:spPr>
          <a:xfrm>
            <a:off x="3823447" y="255537"/>
            <a:ext cx="376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등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932EA78-FA06-413A-AE02-6990B3D6CD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342875" y="578703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4009B-05FF-4490-9E11-F9DA81F8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4" y="1360778"/>
            <a:ext cx="6457950" cy="37147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89E615-244D-4470-8C05-F3303904D08C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B6D1A0-69B5-450D-92E7-D36CF048ECA2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98E70FB-9882-4164-85D8-A9893F0E28A1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5104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백두산 호랑이' 멸종을 막아라!">
            <a:extLst>
              <a:ext uri="{FF2B5EF4-FFF2-40B4-BE49-F238E27FC236}">
                <a16:creationId xmlns:a16="http://schemas.microsoft.com/office/drawing/2014/main" id="{8E3A794A-6E58-47BC-BA13-1928D441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44" y="87037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8" y="2861531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샤워 후 습진에 걸린 강아지, 어떻게 관리해야 하나요? | 전성기">
            <a:extLst>
              <a:ext uri="{FF2B5EF4-FFF2-40B4-BE49-F238E27FC236}">
                <a16:creationId xmlns:a16="http://schemas.microsoft.com/office/drawing/2014/main" id="{F7FA8CCA-93D4-4E4D-A770-F84A00E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15" y="4760239"/>
            <a:ext cx="2866154" cy="1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81" y="807620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41A253-7C59-4C71-9766-F483ECDFA5DB}"/>
              </a:ext>
            </a:extLst>
          </p:cNvPr>
          <p:cNvCxnSpPr>
            <a:cxnSpLocks/>
          </p:cNvCxnSpPr>
          <p:nvPr/>
        </p:nvCxnSpPr>
        <p:spPr>
          <a:xfrm>
            <a:off x="7661189" y="818051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B5D49F-A547-4355-9730-0C52D7C1800E}"/>
              </a:ext>
            </a:extLst>
          </p:cNvPr>
          <p:cNvSpPr txBox="1"/>
          <p:nvPr/>
        </p:nvSpPr>
        <p:spPr>
          <a:xfrm>
            <a:off x="6827977" y="4069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43C7E3-0E87-4D31-86FC-149660ECB64B}"/>
              </a:ext>
            </a:extLst>
          </p:cNvPr>
          <p:cNvCxnSpPr>
            <a:cxnSpLocks/>
          </p:cNvCxnSpPr>
          <p:nvPr/>
        </p:nvCxnSpPr>
        <p:spPr>
          <a:xfrm>
            <a:off x="6647935" y="1005016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A7A716-D276-4781-AAA4-0BAE9E8623F1}"/>
              </a:ext>
            </a:extLst>
          </p:cNvPr>
          <p:cNvSpPr txBox="1"/>
          <p:nvPr/>
        </p:nvSpPr>
        <p:spPr>
          <a:xfrm>
            <a:off x="5751820" y="7216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8E9DB-F17E-464E-B860-7A21161EDA93}"/>
              </a:ext>
            </a:extLst>
          </p:cNvPr>
          <p:cNvCxnSpPr>
            <a:cxnSpLocks/>
          </p:cNvCxnSpPr>
          <p:nvPr/>
        </p:nvCxnSpPr>
        <p:spPr>
          <a:xfrm flipH="1">
            <a:off x="9242855" y="688701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550C93-5717-41BC-B260-02687FBC228A}"/>
              </a:ext>
            </a:extLst>
          </p:cNvPr>
          <p:cNvSpPr txBox="1"/>
          <p:nvPr/>
        </p:nvSpPr>
        <p:spPr>
          <a:xfrm>
            <a:off x="8443325" y="23340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E95DBA-87D7-4CAF-BDE6-875B80B97919}"/>
              </a:ext>
            </a:extLst>
          </p:cNvPr>
          <p:cNvCxnSpPr/>
          <p:nvPr/>
        </p:nvCxnSpPr>
        <p:spPr>
          <a:xfrm flipH="1">
            <a:off x="9242855" y="1397000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84415-A3C3-4B6D-8CC9-3EDB12163EF2}"/>
              </a:ext>
            </a:extLst>
          </p:cNvPr>
          <p:cNvSpPr txBox="1"/>
          <p:nvPr/>
        </p:nvSpPr>
        <p:spPr>
          <a:xfrm>
            <a:off x="9654854" y="87037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20354E-6CD3-4B18-A269-C89DABEF22DA}"/>
              </a:ext>
            </a:extLst>
          </p:cNvPr>
          <p:cNvCxnSpPr>
            <a:cxnSpLocks/>
          </p:cNvCxnSpPr>
          <p:nvPr/>
        </p:nvCxnSpPr>
        <p:spPr>
          <a:xfrm flipV="1">
            <a:off x="6647935" y="3303373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897605-80D5-4510-8A53-A5480B2FF80A}"/>
              </a:ext>
            </a:extLst>
          </p:cNvPr>
          <p:cNvSpPr txBox="1"/>
          <p:nvPr/>
        </p:nvSpPr>
        <p:spPr>
          <a:xfrm>
            <a:off x="5480110" y="437306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1F361-621D-4456-B267-B8A7910261B0}"/>
              </a:ext>
            </a:extLst>
          </p:cNvPr>
          <p:cNvCxnSpPr>
            <a:cxnSpLocks/>
          </p:cNvCxnSpPr>
          <p:nvPr/>
        </p:nvCxnSpPr>
        <p:spPr>
          <a:xfrm flipV="1">
            <a:off x="6796278" y="3811121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F062E5-18BE-4BD0-BE90-AD1DF951F26F}"/>
              </a:ext>
            </a:extLst>
          </p:cNvPr>
          <p:cNvSpPr txBox="1"/>
          <p:nvPr/>
        </p:nvSpPr>
        <p:spPr>
          <a:xfrm>
            <a:off x="5643107" y="5304794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3F5CE-938F-409F-A8A7-9FEBDBE043C9}"/>
              </a:ext>
            </a:extLst>
          </p:cNvPr>
          <p:cNvCxnSpPr>
            <a:cxnSpLocks/>
          </p:cNvCxnSpPr>
          <p:nvPr/>
        </p:nvCxnSpPr>
        <p:spPr>
          <a:xfrm flipH="1" flipV="1">
            <a:off x="9233685" y="4288590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CE9DB6-D77B-4DCE-8732-E84D2F8DB7EA}"/>
              </a:ext>
            </a:extLst>
          </p:cNvPr>
          <p:cNvSpPr txBox="1"/>
          <p:nvPr/>
        </p:nvSpPr>
        <p:spPr>
          <a:xfrm>
            <a:off x="9452255" y="485437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500DA3-0687-474A-8F41-62B1C920C37C}"/>
              </a:ext>
            </a:extLst>
          </p:cNvPr>
          <p:cNvCxnSpPr>
            <a:cxnSpLocks/>
          </p:cNvCxnSpPr>
          <p:nvPr/>
        </p:nvCxnSpPr>
        <p:spPr>
          <a:xfrm flipH="1" flipV="1">
            <a:off x="9274884" y="3762308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1559C0-A848-42B9-A953-D59BB50F8FB8}"/>
              </a:ext>
            </a:extLst>
          </p:cNvPr>
          <p:cNvSpPr txBox="1"/>
          <p:nvPr/>
        </p:nvSpPr>
        <p:spPr>
          <a:xfrm>
            <a:off x="9561374" y="409606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29493E-ED28-418D-B0D7-6751B0941FC3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39BF073-7B59-40E8-B534-D2F806BB042F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2813A70-917E-43A9-A668-9513BFD6C8D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02EFED1-A987-4CEE-87BA-9C7C28ED3341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2461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41" y="461125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73" y="60538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로미(장모치와와)">
            <a:extLst>
              <a:ext uri="{FF2B5EF4-FFF2-40B4-BE49-F238E27FC236}">
                <a16:creationId xmlns:a16="http://schemas.microsoft.com/office/drawing/2014/main" id="{BC1A1B1F-7619-472A-9CE8-D61F4404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9" y="2731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털이 없는 치와와발 5 개월 입석 흰색 배경 0명에 대한 스톡 사진 및 기타 이미지 - iStock">
            <a:extLst>
              <a:ext uri="{FF2B5EF4-FFF2-40B4-BE49-F238E27FC236}">
                <a16:creationId xmlns:a16="http://schemas.microsoft.com/office/drawing/2014/main" id="{1628B5F8-FAF6-4315-B076-1302A388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01" y="264926"/>
            <a:ext cx="1615729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치와와 성격과 특성 장모 치와와 알아보아요. : 네이버 블로그">
            <a:extLst>
              <a:ext uri="{FF2B5EF4-FFF2-40B4-BE49-F238E27FC236}">
                <a16:creationId xmlns:a16="http://schemas.microsoft.com/office/drawing/2014/main" id="{65D8CD53-BFF6-4436-96F7-CEE75578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45" y="3201985"/>
            <a:ext cx="1935464" cy="16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허스키! 행복하자~ 아프지말고!">
            <a:extLst>
              <a:ext uri="{FF2B5EF4-FFF2-40B4-BE49-F238E27FC236}">
                <a16:creationId xmlns:a16="http://schemas.microsoft.com/office/drawing/2014/main" id="{4BC32C8A-7D69-4633-9E43-D48CC86C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64" y="442659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73A19-A100-4BB8-8A2C-C4F19727DD7F}"/>
              </a:ext>
            </a:extLst>
          </p:cNvPr>
          <p:cNvSpPr txBox="1"/>
          <p:nvPr/>
        </p:nvSpPr>
        <p:spPr>
          <a:xfrm>
            <a:off x="8350898" y="4869376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F90D-2C67-4AAD-96CA-A522BC5A5FEE}"/>
              </a:ext>
            </a:extLst>
          </p:cNvPr>
          <p:cNvSpPr txBox="1"/>
          <p:nvPr/>
        </p:nvSpPr>
        <p:spPr>
          <a:xfrm>
            <a:off x="3115141" y="5177152"/>
            <a:ext cx="3618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치와와 사진만으로</a:t>
            </a:r>
            <a:endParaRPr lang="en-US" altLang="ko-KR" dirty="0"/>
          </a:p>
          <a:p>
            <a:pPr algn="ctr"/>
            <a:r>
              <a:rPr lang="ko-KR" altLang="en-US" dirty="0"/>
              <a:t>개를 판단하는 모델을 만들면</a:t>
            </a:r>
            <a:endParaRPr lang="en-US" altLang="ko-KR" dirty="0"/>
          </a:p>
          <a:p>
            <a:pPr algn="ctr"/>
            <a:r>
              <a:rPr lang="ko-KR" altLang="en-US" dirty="0"/>
              <a:t>허스키 사진을 판단할 수 있을까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7134ACF-F5DA-4130-9E3D-5EE61D23AC96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B99F69-D2E5-4E63-BDB8-9331CACA197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EB952A-4828-4860-B050-EC0C4C1F71D6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57D536-2CAB-46BD-89C9-5EFEE03A7BA7}"/>
              </a:ext>
            </a:extLst>
          </p:cNvPr>
          <p:cNvSpPr/>
          <p:nvPr/>
        </p:nvSpPr>
        <p:spPr>
          <a:xfrm>
            <a:off x="4360916" y="6192815"/>
            <a:ext cx="144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Underfitting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1" y="80980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5" y="3305559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80" y="437524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8" y="3813307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7" y="5306980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6" y="4290776"/>
            <a:ext cx="435226" cy="3867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659582" y="4459092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검정색이고</a:t>
            </a:r>
            <a:endParaRPr lang="en-US" altLang="ko-KR" dirty="0"/>
          </a:p>
          <a:p>
            <a:r>
              <a:rPr lang="ko-KR" altLang="en-US" dirty="0" err="1"/>
              <a:t>민무늬이고</a:t>
            </a:r>
            <a:endParaRPr lang="en-US" altLang="ko-KR" dirty="0"/>
          </a:p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9" y="7513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3" y="44767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E8B46-5C37-4F78-B616-191E36A81E86}"/>
              </a:ext>
            </a:extLst>
          </p:cNvPr>
          <p:cNvSpPr txBox="1"/>
          <p:nvPr/>
        </p:nvSpPr>
        <p:spPr>
          <a:xfrm>
            <a:off x="6834722" y="5827737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B3FA11-349D-407F-92BE-5395845BE40C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739667-8EE6-479B-A9BC-CA2FC548B99E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A4F426-02B4-44DD-BB27-999CB31326EF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540FF-EAB8-477A-8FFA-C9F49F3F05AE}"/>
              </a:ext>
            </a:extLst>
          </p:cNvPr>
          <p:cNvSpPr txBox="1"/>
          <p:nvPr/>
        </p:nvSpPr>
        <p:spPr>
          <a:xfrm>
            <a:off x="8086650" y="6265617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47F2EE-2F32-48C3-B1E5-F742C5E849B0}"/>
              </a:ext>
            </a:extLst>
          </p:cNvPr>
          <p:cNvCxnSpPr>
            <a:cxnSpLocks/>
          </p:cNvCxnSpPr>
          <p:nvPr/>
        </p:nvCxnSpPr>
        <p:spPr>
          <a:xfrm>
            <a:off x="7616813" y="851616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977525-0F16-4D15-89B3-0223FEC2FFC1}"/>
              </a:ext>
            </a:extLst>
          </p:cNvPr>
          <p:cNvSpPr txBox="1"/>
          <p:nvPr/>
        </p:nvSpPr>
        <p:spPr>
          <a:xfrm>
            <a:off x="6783601" y="44047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254DCB-7AEF-4E55-B684-050340502D9F}"/>
              </a:ext>
            </a:extLst>
          </p:cNvPr>
          <p:cNvCxnSpPr>
            <a:cxnSpLocks/>
          </p:cNvCxnSpPr>
          <p:nvPr/>
        </p:nvCxnSpPr>
        <p:spPr>
          <a:xfrm>
            <a:off x="6603559" y="1038581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29794B-C643-46FA-90E5-E1D42147DA3D}"/>
              </a:ext>
            </a:extLst>
          </p:cNvPr>
          <p:cNvSpPr txBox="1"/>
          <p:nvPr/>
        </p:nvSpPr>
        <p:spPr>
          <a:xfrm>
            <a:off x="5707444" y="75521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8" name="Picture 2" descr="백두산 호랑이' 멸종을 막아라!">
            <a:extLst>
              <a:ext uri="{FF2B5EF4-FFF2-40B4-BE49-F238E27FC236}">
                <a16:creationId xmlns:a16="http://schemas.microsoft.com/office/drawing/2014/main" id="{CE107EEF-43D5-4FA0-8979-2EF778B2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44" y="87037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5FBD18C6-B584-45DF-9E4B-A90B3123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8" y="2861531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허스키! 행복하자~ 아프지말고!">
            <a:extLst>
              <a:ext uri="{FF2B5EF4-FFF2-40B4-BE49-F238E27FC236}">
                <a16:creationId xmlns:a16="http://schemas.microsoft.com/office/drawing/2014/main" id="{59F8A2AA-8834-4574-87A0-1E110B45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27" y="4615133"/>
            <a:ext cx="2752725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3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강아지종류]101마리 달마시안의 점박이 강아지 달마시안! : 네이버 블로그">
            <a:extLst>
              <a:ext uri="{FF2B5EF4-FFF2-40B4-BE49-F238E27FC236}">
                <a16:creationId xmlns:a16="http://schemas.microsoft.com/office/drawing/2014/main" id="{3DCD93CF-DC66-46A3-A45A-6DAF7A81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5" y="1237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기타강아지패션용품">
            <a:extLst>
              <a:ext uri="{FF2B5EF4-FFF2-40B4-BE49-F238E27FC236}">
                <a16:creationId xmlns:a16="http://schemas.microsoft.com/office/drawing/2014/main" id="{8E6998AB-DB09-45FB-BFD6-D724B503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21" y="3345747"/>
            <a:ext cx="2290828" cy="22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E464F5-5A56-419B-857A-DDC2C34C37D7}"/>
              </a:ext>
            </a:extLst>
          </p:cNvPr>
          <p:cNvSpPr txBox="1"/>
          <p:nvPr/>
        </p:nvSpPr>
        <p:spPr>
          <a:xfrm>
            <a:off x="5287317" y="12688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14BB94-3A89-4254-A32A-463291EF7DA7}"/>
              </a:ext>
            </a:extLst>
          </p:cNvPr>
          <p:cNvSpPr txBox="1"/>
          <p:nvPr/>
        </p:nvSpPr>
        <p:spPr>
          <a:xfrm>
            <a:off x="5231714" y="33457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9F8E5A-3904-4EE8-805E-77CF31727456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18B7F5-57C4-4CC8-BCA3-8ADE52878E4C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203F12-805A-48D4-9A1E-D02EC129EC9E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pic>
        <p:nvPicPr>
          <p:cNvPr id="23" name="Picture 4" descr="Image for post">
            <a:extLst>
              <a:ext uri="{FF2B5EF4-FFF2-40B4-BE49-F238E27FC236}">
                <a16:creationId xmlns:a16="http://schemas.microsoft.com/office/drawing/2014/main" id="{71762E53-7C99-420E-90D5-C79B04CC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1" y="80980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275A81-22A9-4309-B901-BABBC35FAE4D}"/>
              </a:ext>
            </a:extLst>
          </p:cNvPr>
          <p:cNvCxnSpPr>
            <a:cxnSpLocks/>
          </p:cNvCxnSpPr>
          <p:nvPr/>
        </p:nvCxnSpPr>
        <p:spPr>
          <a:xfrm flipV="1">
            <a:off x="6638605" y="3305559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38E494-A4A5-41BB-8BAE-4CE0184E5A92}"/>
              </a:ext>
            </a:extLst>
          </p:cNvPr>
          <p:cNvSpPr txBox="1"/>
          <p:nvPr/>
        </p:nvSpPr>
        <p:spPr>
          <a:xfrm>
            <a:off x="5470780" y="437524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1F4C46-8AF2-4010-BA68-938FC9889345}"/>
              </a:ext>
            </a:extLst>
          </p:cNvPr>
          <p:cNvCxnSpPr>
            <a:cxnSpLocks/>
          </p:cNvCxnSpPr>
          <p:nvPr/>
        </p:nvCxnSpPr>
        <p:spPr>
          <a:xfrm flipV="1">
            <a:off x="6786948" y="3813307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62323E-7762-41E3-86D4-DD38C86E21FD}"/>
              </a:ext>
            </a:extLst>
          </p:cNvPr>
          <p:cNvSpPr txBox="1"/>
          <p:nvPr/>
        </p:nvSpPr>
        <p:spPr>
          <a:xfrm>
            <a:off x="5633777" y="5306980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D73489-C056-4908-8125-B34D44383629}"/>
              </a:ext>
            </a:extLst>
          </p:cNvPr>
          <p:cNvCxnSpPr>
            <a:cxnSpLocks/>
          </p:cNvCxnSpPr>
          <p:nvPr/>
        </p:nvCxnSpPr>
        <p:spPr>
          <a:xfrm flipH="1" flipV="1">
            <a:off x="9224356" y="4290776"/>
            <a:ext cx="435226" cy="3867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E136DC-E591-4036-9539-4198EB387B51}"/>
              </a:ext>
            </a:extLst>
          </p:cNvPr>
          <p:cNvSpPr txBox="1"/>
          <p:nvPr/>
        </p:nvSpPr>
        <p:spPr>
          <a:xfrm>
            <a:off x="9659582" y="4459092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검정색이고</a:t>
            </a:r>
            <a:endParaRPr lang="en-US" altLang="ko-KR" dirty="0"/>
          </a:p>
          <a:p>
            <a:r>
              <a:rPr lang="ko-KR" altLang="en-US" dirty="0" err="1"/>
              <a:t>민무늬이고</a:t>
            </a:r>
            <a:endParaRPr lang="en-US" altLang="ko-KR" dirty="0"/>
          </a:p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32636-4845-4F0B-960D-DAF70B95F690}"/>
              </a:ext>
            </a:extLst>
          </p:cNvPr>
          <p:cNvSpPr txBox="1"/>
          <p:nvPr/>
        </p:nvSpPr>
        <p:spPr>
          <a:xfrm>
            <a:off x="6834722" y="5827737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A58BC-DC77-4C02-A871-3B5DEB0C1DE3}"/>
              </a:ext>
            </a:extLst>
          </p:cNvPr>
          <p:cNvSpPr txBox="1"/>
          <p:nvPr/>
        </p:nvSpPr>
        <p:spPr>
          <a:xfrm>
            <a:off x="8086650" y="6265617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425C2E-8F8A-4348-B3ED-AF80E3DCAA61}"/>
              </a:ext>
            </a:extLst>
          </p:cNvPr>
          <p:cNvCxnSpPr>
            <a:cxnSpLocks/>
          </p:cNvCxnSpPr>
          <p:nvPr/>
        </p:nvCxnSpPr>
        <p:spPr>
          <a:xfrm>
            <a:off x="7616813" y="851616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AB8C91-47AB-4016-B99C-B0EA9B9FE0AB}"/>
              </a:ext>
            </a:extLst>
          </p:cNvPr>
          <p:cNvSpPr txBox="1"/>
          <p:nvPr/>
        </p:nvSpPr>
        <p:spPr>
          <a:xfrm>
            <a:off x="6783601" y="44047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B977AD-BBC7-4BF7-B0A9-3EB49C48A6E8}"/>
              </a:ext>
            </a:extLst>
          </p:cNvPr>
          <p:cNvCxnSpPr>
            <a:cxnSpLocks/>
          </p:cNvCxnSpPr>
          <p:nvPr/>
        </p:nvCxnSpPr>
        <p:spPr>
          <a:xfrm>
            <a:off x="6603559" y="1038581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142B03-6F5B-4695-92C6-EB41351D2A4F}"/>
              </a:ext>
            </a:extLst>
          </p:cNvPr>
          <p:cNvSpPr txBox="1"/>
          <p:nvPr/>
        </p:nvSpPr>
        <p:spPr>
          <a:xfrm>
            <a:off x="5707444" y="75521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3E98B2-DB36-4A89-88EA-B1A459F111A2}"/>
              </a:ext>
            </a:extLst>
          </p:cNvPr>
          <p:cNvCxnSpPr/>
          <p:nvPr/>
        </p:nvCxnSpPr>
        <p:spPr>
          <a:xfrm flipH="1">
            <a:off x="7831678" y="2101590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BC8693-C1B1-4D0D-B9B2-A0CE1C3CE152}"/>
              </a:ext>
            </a:extLst>
          </p:cNvPr>
          <p:cNvCxnSpPr>
            <a:cxnSpLocks/>
          </p:cNvCxnSpPr>
          <p:nvPr/>
        </p:nvCxnSpPr>
        <p:spPr>
          <a:xfrm>
            <a:off x="7831677" y="2101590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A0F503-7599-4DB4-89ED-FAEA9C12F5A5}"/>
              </a:ext>
            </a:extLst>
          </p:cNvPr>
          <p:cNvCxnSpPr/>
          <p:nvPr/>
        </p:nvCxnSpPr>
        <p:spPr>
          <a:xfrm flipH="1">
            <a:off x="7828204" y="1638283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813CE6-1708-4CCB-8DE1-8D5409BFE9AE}"/>
              </a:ext>
            </a:extLst>
          </p:cNvPr>
          <p:cNvCxnSpPr>
            <a:cxnSpLocks/>
          </p:cNvCxnSpPr>
          <p:nvPr/>
        </p:nvCxnSpPr>
        <p:spPr>
          <a:xfrm>
            <a:off x="7828203" y="1638283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82D86A-3C4D-4AF6-BE5A-985EED7EF00C}"/>
              </a:ext>
            </a:extLst>
          </p:cNvPr>
          <p:cNvSpPr txBox="1"/>
          <p:nvPr/>
        </p:nvSpPr>
        <p:spPr>
          <a:xfrm>
            <a:off x="8252953" y="1140447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Dropout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7DF887-7387-49BC-BA0C-C74BEF588CEA}"/>
              </a:ext>
            </a:extLst>
          </p:cNvPr>
          <p:cNvCxnSpPr/>
          <p:nvPr/>
        </p:nvCxnSpPr>
        <p:spPr>
          <a:xfrm flipH="1">
            <a:off x="8875925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56C6D9-4611-41EE-91B2-28A53BAD0B25}"/>
              </a:ext>
            </a:extLst>
          </p:cNvPr>
          <p:cNvCxnSpPr>
            <a:cxnSpLocks/>
          </p:cNvCxnSpPr>
          <p:nvPr/>
        </p:nvCxnSpPr>
        <p:spPr>
          <a:xfrm>
            <a:off x="8875924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83E991-9BC2-48C2-92DF-A97EF962D817}"/>
              </a:ext>
            </a:extLst>
          </p:cNvPr>
          <p:cNvCxnSpPr/>
          <p:nvPr/>
        </p:nvCxnSpPr>
        <p:spPr>
          <a:xfrm flipH="1">
            <a:off x="8847186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EC4AA5-BE53-4360-9138-BD92E2A7CE39}"/>
              </a:ext>
            </a:extLst>
          </p:cNvPr>
          <p:cNvCxnSpPr>
            <a:cxnSpLocks/>
          </p:cNvCxnSpPr>
          <p:nvPr/>
        </p:nvCxnSpPr>
        <p:spPr>
          <a:xfrm>
            <a:off x="8847185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48718-C772-481B-94D2-E9932277DA3B}"/>
              </a:ext>
            </a:extLst>
          </p:cNvPr>
          <p:cNvSpPr txBox="1"/>
          <p:nvPr/>
        </p:nvSpPr>
        <p:spPr>
          <a:xfrm>
            <a:off x="7916106" y="420967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Dropout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F01FA-DB3C-46A6-A38F-5AA67C31B04D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41749B-55E9-4778-AA92-4532BE058E0E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66F8FFF-5011-4BD0-9013-9963192A5271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1127584-8BC4-42DD-B2EA-BCD935A36309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74987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01" y="3506022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for post">
            <a:extLst>
              <a:ext uri="{FF2B5EF4-FFF2-40B4-BE49-F238E27FC236}">
                <a16:creationId xmlns:a16="http://schemas.microsoft.com/office/drawing/2014/main" id="{58B5FB9A-768B-4945-90FD-C63D771E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2" y="149177"/>
            <a:ext cx="3787757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024491-8E78-4A43-9B00-BE93D08BCC14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6A2C22-D6CA-4D54-AB36-AEA5BA4D56B7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F4A5F-2946-4845-B2E4-8947C2BAABB8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4CBA79-3D40-41EF-9CD4-7ACAE541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4" y="854819"/>
            <a:ext cx="3600852" cy="4816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812605-7846-4DCF-97CB-BF49EB7D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59" y="854819"/>
            <a:ext cx="3600851" cy="481928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D3EFCF-B75E-43B8-A1CF-0F6727126410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2B3B88-2E02-4153-B085-DA2C3493A4B7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4FD039-AD0E-4632-9A59-64C3C36A8A1B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279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olutional neural network Very-large-scale integration AlexNet  Handwriting recognition Artificial neural network, Energy Conversion  Efficiency, text, plan, engineering png | PNGWing">
            <a:extLst>
              <a:ext uri="{FF2B5EF4-FFF2-40B4-BE49-F238E27FC236}">
                <a16:creationId xmlns:a16="http://schemas.microsoft.com/office/drawing/2014/main" id="{99119603-C87A-4619-8906-AF9D9847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32" y="1026367"/>
            <a:ext cx="7108107" cy="43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AE58EF-C645-4C5D-94C7-2AD13CD89FC8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C17D4-E9DE-4EE2-ACB7-6CE6091BF41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0C31A9-FE79-4AF2-970A-52D4E382D4DC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97144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N(Generative Adversarial Network)">
            <a:extLst>
              <a:ext uri="{FF2B5EF4-FFF2-40B4-BE49-F238E27FC236}">
                <a16:creationId xmlns:a16="http://schemas.microsoft.com/office/drawing/2014/main" id="{BE27CF84-D525-465B-924F-06645CB7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77" y="182661"/>
            <a:ext cx="6545133" cy="28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N 모델의 이해와 구현">
            <a:extLst>
              <a:ext uri="{FF2B5EF4-FFF2-40B4-BE49-F238E27FC236}">
                <a16:creationId xmlns:a16="http://schemas.microsoft.com/office/drawing/2014/main" id="{B414B632-2748-4EEA-B888-F8AB7AE7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00" y="3529208"/>
            <a:ext cx="5497286" cy="2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686CC9-1B3A-4E18-9D5F-34EC572BEB3B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F6EA96-EA2F-488A-B555-10B453987D84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47F858-197A-426A-B4FE-F569B9F41CD7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71512" y="4448769"/>
            <a:ext cx="21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342875" y="4771935"/>
            <a:ext cx="1128637" cy="807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E06180-AF4C-4821-963E-E7851F2A82C7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598BA7-FE55-48A9-B333-9427B85F5596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01D261-30D8-46B0-9850-2E868BAFD3EC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3B244C-454E-424C-B506-8F44396AE30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559C95-006F-4840-ACC7-235B2645ADD0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59059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28" idx="3"/>
            <a:endCxn id="65" idx="1"/>
          </p:cNvCxnSpPr>
          <p:nvPr/>
        </p:nvCxnSpPr>
        <p:spPr>
          <a:xfrm flipV="1">
            <a:off x="2342875" y="3909169"/>
            <a:ext cx="1471242" cy="227127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 flipV="1">
            <a:off x="2342875" y="2781820"/>
            <a:ext cx="1471241" cy="33986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 flipV="1">
            <a:off x="2342875" y="1646185"/>
            <a:ext cx="1471241" cy="453425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28" idx="3"/>
            <a:endCxn id="119" idx="1"/>
          </p:cNvCxnSpPr>
          <p:nvPr/>
        </p:nvCxnSpPr>
        <p:spPr>
          <a:xfrm>
            <a:off x="2342875" y="6180439"/>
            <a:ext cx="1471241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2342875" y="510550"/>
            <a:ext cx="1471241" cy="56698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431711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5906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96076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60441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94695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909168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83033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 flipV="1">
            <a:off x="2342875" y="5044804"/>
            <a:ext cx="147124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73D310-32FF-48AA-B9E1-8E560FA795D4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044AAF-2427-40B2-9061-510683E1AD17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F2E3E3-AEDC-412D-ACB5-FA1BE0B1EC85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68AE8C-74C9-44EC-BEA4-4FD1B6609FA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99D747-201D-4751-A445-596386282C8F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3564919"/>
            <a:ext cx="575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스팸메일을 찾기 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시스템을 구성하기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책정을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자율주행 자동차가 길을 찾기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체스게임을 하기위한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Diamond Carat Mean? | What is a Carat? | Shining Diamonds">
            <a:extLst>
              <a:ext uri="{FF2B5EF4-FFF2-40B4-BE49-F238E27FC236}">
                <a16:creationId xmlns:a16="http://schemas.microsoft.com/office/drawing/2014/main" id="{EE8457A1-64D5-487E-9D31-7E856FAF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7" y="4195122"/>
            <a:ext cx="319767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1 carat diamond price for 1 ct diamond rings?">
            <a:extLst>
              <a:ext uri="{FF2B5EF4-FFF2-40B4-BE49-F238E27FC236}">
                <a16:creationId xmlns:a16="http://schemas.microsoft.com/office/drawing/2014/main" id="{E263CA35-3D22-45CD-88CB-771171AE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84" y="4057650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 Color Diamonds - Are They Good Enough For Engagement Rings?">
            <a:extLst>
              <a:ext uri="{FF2B5EF4-FFF2-40B4-BE49-F238E27FC236}">
                <a16:creationId xmlns:a16="http://schemas.microsoft.com/office/drawing/2014/main" id="{058C380C-1EE2-4F6D-83E2-ADDCD7D5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6" y="1888530"/>
            <a:ext cx="3621203" cy="4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Representation &amp; Reasoning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4시간 후 계정 종료?… 네이버 사칭 스팸 메일 '사용자 혼란' | Save Internet 뉴데일리">
            <a:extLst>
              <a:ext uri="{FF2B5EF4-FFF2-40B4-BE49-F238E27FC236}">
                <a16:creationId xmlns:a16="http://schemas.microsoft.com/office/drawing/2014/main" id="{A7EA17AE-DC19-4C14-BAD2-F179E74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3850935"/>
            <a:ext cx="487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요즘 오는 각종 스팸 메일 종류 - 뽐뿌:자유게시판">
            <a:extLst>
              <a:ext uri="{FF2B5EF4-FFF2-40B4-BE49-F238E27FC236}">
                <a16:creationId xmlns:a16="http://schemas.microsoft.com/office/drawing/2014/main" id="{3C732F10-32D9-43C7-921F-AF2043A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3669959"/>
            <a:ext cx="400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47985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162902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2342875" y="829960"/>
            <a:ext cx="1471242" cy="114917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 flipV="1">
            <a:off x="2342875" y="1979137"/>
            <a:ext cx="147124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1CF02-D9B2-4611-BF40-1236F56C7D76}"/>
              </a:ext>
            </a:extLst>
          </p:cNvPr>
          <p:cNvSpPr txBox="1"/>
          <p:nvPr/>
        </p:nvSpPr>
        <p:spPr>
          <a:xfrm>
            <a:off x="6096000" y="1259696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행렬데이터 다루기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BD23E9-FAB1-42CF-962F-4C2F4035BDA6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F6D525-229F-420B-994F-A612F5FBDB11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189EC1-C05B-4FFA-8F4B-BD6FF0A9EA67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1CBA6-68DD-4AC5-BB35-E48003CD0356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55BDF3-D113-4080-AF4E-A1CA0C65D591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6B712B-7DDB-4892-82E5-8C760C1E135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2342875" y="2207570"/>
            <a:ext cx="2695694" cy="117200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28A3750-514F-42E2-94A0-B70B399CE4B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2342875" y="1323118"/>
            <a:ext cx="2686720" cy="205645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30674D3-A9D4-4A40-AF5A-8AE231C9EBE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2342875" y="3379571"/>
            <a:ext cx="4650395" cy="1952347"/>
          </a:xfrm>
          <a:prstGeom prst="bentConnector3">
            <a:avLst>
              <a:gd name="adj1" fmla="val 819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38312D-815E-4AD0-ADBD-CBEC62A1DF7A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2342875" y="350109"/>
            <a:ext cx="760234" cy="302946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52D6BA-8982-47EC-AC9C-FA2F9D8DAA86}"/>
              </a:ext>
            </a:extLst>
          </p:cNvPr>
          <p:cNvSpPr/>
          <p:nvPr/>
        </p:nvSpPr>
        <p:spPr>
          <a:xfrm>
            <a:off x="5038569" y="1857461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43D673-EC97-42A9-BC63-9B633BBF5F04}"/>
              </a:ext>
            </a:extLst>
          </p:cNvPr>
          <p:cNvSpPr/>
          <p:nvPr/>
        </p:nvSpPr>
        <p:spPr>
          <a:xfrm>
            <a:off x="5029595" y="973009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35406C-A942-4E6D-ACDB-DDCBA933437F}"/>
              </a:ext>
            </a:extLst>
          </p:cNvPr>
          <p:cNvSpPr/>
          <p:nvPr/>
        </p:nvSpPr>
        <p:spPr>
          <a:xfrm>
            <a:off x="3103109" y="0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E7FBE2-3CFA-49F0-A6AC-762792E7D97A}"/>
              </a:ext>
            </a:extLst>
          </p:cNvPr>
          <p:cNvSpPr/>
          <p:nvPr/>
        </p:nvSpPr>
        <p:spPr>
          <a:xfrm>
            <a:off x="6993270" y="49818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78CB6-F64B-420A-9931-150013485B5F}"/>
              </a:ext>
            </a:extLst>
          </p:cNvPr>
          <p:cNvSpPr txBox="1"/>
          <p:nvPr/>
        </p:nvSpPr>
        <p:spPr>
          <a:xfrm>
            <a:off x="5181286" y="165442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비슷한 케이스 찾기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E8198-5D33-4138-8A01-B80B95BF6B02}"/>
              </a:ext>
            </a:extLst>
          </p:cNvPr>
          <p:cNvSpPr txBox="1"/>
          <p:nvPr/>
        </p:nvSpPr>
        <p:spPr>
          <a:xfrm>
            <a:off x="7107771" y="1138451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 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703E4-BBF7-40AD-B65D-95175A9F36A7}"/>
              </a:ext>
            </a:extLst>
          </p:cNvPr>
          <p:cNvSpPr txBox="1"/>
          <p:nvPr/>
        </p:nvSpPr>
        <p:spPr>
          <a:xfrm>
            <a:off x="7116746" y="2035510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판단하기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52055-7E25-48FF-BCD4-8469DAF4D787}"/>
              </a:ext>
            </a:extLst>
          </p:cNvPr>
          <p:cNvSpPr txBox="1"/>
          <p:nvPr/>
        </p:nvSpPr>
        <p:spPr>
          <a:xfrm>
            <a:off x="9071446" y="50087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특징을 추출하여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학습하기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994821-EBCC-4A6D-9803-44BC669D1A16}"/>
              </a:ext>
            </a:extLst>
          </p:cNvPr>
          <p:cNvSpPr/>
          <p:nvPr/>
        </p:nvSpPr>
        <p:spPr>
          <a:xfrm>
            <a:off x="5038572" y="3783613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D974-2633-4163-B6E6-D37F77EB8A1F}"/>
              </a:ext>
            </a:extLst>
          </p:cNvPr>
          <p:cNvSpPr txBox="1"/>
          <p:nvPr/>
        </p:nvSpPr>
        <p:spPr>
          <a:xfrm>
            <a:off x="7125723" y="3768759"/>
            <a:ext cx="254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신경망 구성하기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과적합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현상과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해결방법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FA420F-CD53-4DDB-9EF1-64D4F695197C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342875" y="3379571"/>
            <a:ext cx="2695697" cy="84917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6D4895F-D871-4D0C-8781-B8503BAFD583}"/>
              </a:ext>
            </a:extLst>
          </p:cNvPr>
          <p:cNvSpPr/>
          <p:nvPr/>
        </p:nvSpPr>
        <p:spPr>
          <a:xfrm>
            <a:off x="6993270" y="5919495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0D4028-D0C0-4F7A-9488-AC651B7E66A4}"/>
              </a:ext>
            </a:extLst>
          </p:cNvPr>
          <p:cNvSpPr txBox="1"/>
          <p:nvPr/>
        </p:nvSpPr>
        <p:spPr>
          <a:xfrm>
            <a:off x="9080421" y="5973687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위조 데이터 만들기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75F7F25-84B5-4FE5-9EA6-23AAFABE32B6}"/>
              </a:ext>
            </a:extLst>
          </p:cNvPr>
          <p:cNvCxnSpPr>
            <a:cxnSpLocks/>
            <a:stCxn id="21" idx="3"/>
            <a:endCxn id="67" idx="1"/>
          </p:cNvCxnSpPr>
          <p:nvPr/>
        </p:nvCxnSpPr>
        <p:spPr>
          <a:xfrm>
            <a:off x="2342875" y="3379571"/>
            <a:ext cx="4650395" cy="2890033"/>
          </a:xfrm>
          <a:prstGeom prst="bentConnector3">
            <a:avLst>
              <a:gd name="adj1" fmla="val 80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03DF1F9-25F1-463F-A65C-17F42A7D6057}"/>
              </a:ext>
            </a:extLst>
          </p:cNvPr>
          <p:cNvSpPr/>
          <p:nvPr/>
        </p:nvSpPr>
        <p:spPr>
          <a:xfrm>
            <a:off x="5038569" y="2740061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474E41-A130-4410-B55A-70816194F60C}"/>
              </a:ext>
            </a:extLst>
          </p:cNvPr>
          <p:cNvSpPr txBox="1"/>
          <p:nvPr/>
        </p:nvSpPr>
        <p:spPr>
          <a:xfrm>
            <a:off x="7116746" y="2918110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6B7434E-F1DB-4EF8-8953-71A115D8F6E6}"/>
              </a:ext>
            </a:extLst>
          </p:cNvPr>
          <p:cNvCxnSpPr>
            <a:cxnSpLocks/>
            <a:stCxn id="21" idx="3"/>
            <a:endCxn id="96" idx="1"/>
          </p:cNvCxnSpPr>
          <p:nvPr/>
        </p:nvCxnSpPr>
        <p:spPr>
          <a:xfrm flipV="1">
            <a:off x="2342875" y="3164852"/>
            <a:ext cx="2695694" cy="21471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793</Words>
  <Application>Microsoft Office PowerPoint</Application>
  <PresentationFormat>와이드스크린</PresentationFormat>
  <Paragraphs>305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dcterms:created xsi:type="dcterms:W3CDTF">2020-12-08T02:28:52Z</dcterms:created>
  <dcterms:modified xsi:type="dcterms:W3CDTF">2021-01-13T02:24:05Z</dcterms:modified>
</cp:coreProperties>
</file>