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11" r:id="rId2"/>
    <p:sldId id="263" r:id="rId3"/>
    <p:sldId id="592" r:id="rId4"/>
    <p:sldId id="593" r:id="rId5"/>
    <p:sldId id="996" r:id="rId6"/>
    <p:sldId id="997" r:id="rId7"/>
    <p:sldId id="999" r:id="rId8"/>
    <p:sldId id="1000" r:id="rId9"/>
    <p:sldId id="1004" r:id="rId10"/>
    <p:sldId id="1001" r:id="rId11"/>
    <p:sldId id="1002" r:id="rId12"/>
    <p:sldId id="1005" r:id="rId13"/>
    <p:sldId id="1006" r:id="rId14"/>
    <p:sldId id="1007" r:id="rId15"/>
    <p:sldId id="916" r:id="rId16"/>
    <p:sldId id="1008" r:id="rId17"/>
    <p:sldId id="1009" r:id="rId18"/>
    <p:sldId id="948" r:id="rId19"/>
  </p:sldIdLst>
  <p:sldSz cx="12192000" cy="6858000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목차" id="{52BE9BA6-6B88-4C4B-B393-B59A9EFD5FFA}">
          <p14:sldIdLst>
            <p14:sldId id="811"/>
            <p14:sldId id="263"/>
          </p14:sldIdLst>
        </p14:section>
        <p14:section name="00. Intro" id="{A65421C7-FD42-4A8D-BB9E-6672D588A54A}">
          <p14:sldIdLst>
            <p14:sldId id="592"/>
            <p14:sldId id="593"/>
          </p14:sldIdLst>
        </p14:section>
        <p14:section name="01.Overview" id="{391D4A69-66C9-4E69-9037-239619BE2348}">
          <p14:sldIdLst>
            <p14:sldId id="996"/>
          </p14:sldIdLst>
        </p14:section>
        <p14:section name="01. 비슷하다는 무엇일까?" id="{5812C5FF-86C7-4A49-B165-99BED5E1C7D1}">
          <p14:sldIdLst>
            <p14:sldId id="997"/>
            <p14:sldId id="999"/>
            <p14:sldId id="1000"/>
            <p14:sldId id="1004"/>
          </p14:sldIdLst>
        </p14:section>
        <p14:section name="02. KNN" id="{1BC7958B-E7AF-4438-A529-D06F2FC11B5D}">
          <p14:sldIdLst>
            <p14:sldId id="1001"/>
            <p14:sldId id="1002"/>
            <p14:sldId id="1005"/>
            <p14:sldId id="1006"/>
            <p14:sldId id="1007"/>
          </p14:sldIdLst>
        </p14:section>
        <p14:section name="03. KNN 구현" id="{A9962540-AE95-44E2-ABBC-2001467F4F9E}">
          <p14:sldIdLst>
            <p14:sldId id="916"/>
            <p14:sldId id="1008"/>
            <p14:sldId id="1009"/>
            <p14:sldId id="948"/>
          </p14:sldIdLst>
        </p14:section>
        <p14:section name="02. 오차" id="{D7B91F50-461D-4658-9746-0C355EF0D48C}">
          <p14:sldIdLst/>
        </p14:section>
        <p14:section name="02. 반복적 프로그래밍" id="{FDE286B6-89C2-411A-81D2-C57592EADFAE}">
          <p14:sldIdLst/>
        </p14:section>
        <p14:section name="03. 함수" id="{0B3D4709-D70F-4642-AB0E-72B5455A2AC0}">
          <p14:sldIdLst/>
        </p14:section>
        <p14:section name="04. 함수형 프로그래밍" id="{0C04D13B-2B11-4CDC-AEA1-FC567EAA7E3E}">
          <p14:sldIdLst/>
        </p14:section>
        <p14:section name="08. Challenge" id="{999AD048-7FE0-4F01-BC57-8B1667ADC683}">
          <p14:sldIdLst/>
        </p14:section>
        <p14:section name="09. Quiz" id="{10090855-EE2C-40C3-A40B-006098692723}">
          <p14:sldIdLst/>
        </p14:section>
        <p14:section name="10. Summary" id="{AAAB0EBE-FD6A-427E-9B7F-563A3110322C}">
          <p14:sldIdLst/>
        </p14:section>
        <p14:section name="제목 없는 구역" id="{ED619AF8-F24B-411F-BA94-6C864256A2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씨큐브코딩" initials="씨" lastIdx="27" clrIdx="0">
    <p:extLst>
      <p:ext uri="{19B8F6BF-5375-455C-9EA6-DF929625EA0E}">
        <p15:presenceInfo xmlns:p15="http://schemas.microsoft.com/office/powerpoint/2012/main" userId="7ce1c1d57c01c487" providerId="Windows Live"/>
      </p:ext>
    </p:extLst>
  </p:cmAuthor>
  <p:cmAuthor id="2" name="soo" initials="s" lastIdx="18" clrIdx="1">
    <p:extLst>
      <p:ext uri="{19B8F6BF-5375-455C-9EA6-DF929625EA0E}">
        <p15:presenceInfo xmlns:p15="http://schemas.microsoft.com/office/powerpoint/2012/main" userId="soo" providerId="None"/>
      </p:ext>
    </p:extLst>
  </p:cmAuthor>
  <p:cmAuthor id="3" name="user" initials="u" lastIdx="35" clrIdx="2">
    <p:extLst>
      <p:ext uri="{19B8F6BF-5375-455C-9EA6-DF929625EA0E}">
        <p15:presenceInfo xmlns:p15="http://schemas.microsoft.com/office/powerpoint/2012/main" userId="user" providerId="None"/>
      </p:ext>
    </p:extLst>
  </p:cmAuthor>
  <p:cmAuthor id="4" name=" " initials="" lastIdx="1" clrIdx="3">
    <p:extLst>
      <p:ext uri="{19B8F6BF-5375-455C-9EA6-DF929625EA0E}">
        <p15:presenceInfo xmlns:p15="http://schemas.microsoft.com/office/powerpoint/2012/main" userId="d73ae2afa58823c5" providerId="Windows Live"/>
      </p:ext>
    </p:extLst>
  </p:cmAuthor>
  <p:cmAuthor id="5" name="김현진" initials="김" lastIdx="3" clrIdx="4">
    <p:extLst>
      <p:ext uri="{19B8F6BF-5375-455C-9EA6-DF929625EA0E}">
        <p15:presenceInfo xmlns:p15="http://schemas.microsoft.com/office/powerpoint/2012/main" userId="김현진" providerId="None"/>
      </p:ext>
    </p:extLst>
  </p:cmAuthor>
  <p:cmAuthor id="6" name="김 현진" initials="김현" lastIdx="2" clrIdx="5">
    <p:extLst>
      <p:ext uri="{19B8F6BF-5375-455C-9EA6-DF929625EA0E}">
        <p15:presenceInfo xmlns:p15="http://schemas.microsoft.com/office/powerpoint/2012/main" userId="70cd9b3f293b9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2D7"/>
    <a:srgbClr val="F5FBFC"/>
    <a:srgbClr val="FFFFFF"/>
    <a:srgbClr val="F5F9FD"/>
    <a:srgbClr val="5B9BD5"/>
    <a:srgbClr val="9DC2D4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1899" autoAdjust="0"/>
  </p:normalViewPr>
  <p:slideViewPr>
    <p:cSldViewPr snapToGrid="0">
      <p:cViewPr>
        <p:scale>
          <a:sx n="100" d="100"/>
          <a:sy n="100" d="100"/>
        </p:scale>
        <p:origin x="48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git_KNN\testcase\cloth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clother_size!$C$4:$C$6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clother_size!$A$4:$A$6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clother_size!$B$4:$B$6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clother_size!$C$2:$C$3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clother_size!$A$2:$A$3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clother_size!$B$2:$B$3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clother!$D$4:$D$6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clother!$B$4:$B$6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clother!$C$4:$C$6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clother!$D$2:$D$3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clother!$B$2:$B$3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clother!$C$2:$C$3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clother!$D$4:$D$6</c:f>
              <c:strCache>
                <c:ptCount val="3"/>
                <c:pt idx="0">
                  <c:v>M</c:v>
                </c:pt>
                <c:pt idx="1">
                  <c:v>M</c:v>
                </c:pt>
                <c:pt idx="2">
                  <c:v>M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clother!$B$4:$B$6</c:f>
              <c:numCache>
                <c:formatCode>General</c:formatCode>
                <c:ptCount val="3"/>
                <c:pt idx="0">
                  <c:v>54</c:v>
                </c:pt>
                <c:pt idx="1">
                  <c:v>52</c:v>
                </c:pt>
                <c:pt idx="2">
                  <c:v>62</c:v>
                </c:pt>
              </c:numCache>
            </c:numRef>
          </c:xVal>
          <c:yVal>
            <c:numRef>
              <c:f>clother!$C$4:$C$6</c:f>
              <c:numCache>
                <c:formatCode>General</c:formatCode>
                <c:ptCount val="3"/>
                <c:pt idx="0">
                  <c:v>157.47999999999999</c:v>
                </c:pt>
                <c:pt idx="1">
                  <c:v>154.94</c:v>
                </c:pt>
                <c:pt idx="2">
                  <c:v>162.66999999999999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9B-4554-BAC6-D088231EBF2C}"/>
            </c:ext>
          </c:extLst>
        </c:ser>
        <c:ser>
          <c:idx val="0"/>
          <c:order val="1"/>
          <c:tx>
            <c:strRef>
              <c:f>clother!$D$2:$D$3</c:f>
              <c:strCache>
                <c:ptCount val="2"/>
                <c:pt idx="0">
                  <c:v>L</c:v>
                </c:pt>
                <c:pt idx="1">
                  <c:v>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clother!$B$2:$B$3</c:f>
              <c:numCache>
                <c:formatCode>General</c:formatCode>
                <c:ptCount val="2"/>
                <c:pt idx="0">
                  <c:v>65</c:v>
                </c:pt>
                <c:pt idx="1">
                  <c:v>63</c:v>
                </c:pt>
              </c:numCache>
            </c:numRef>
          </c:xVal>
          <c:yVal>
            <c:numRef>
              <c:f>clother!$C$2:$C$3</c:f>
              <c:numCache>
                <c:formatCode>General</c:formatCode>
                <c:ptCount val="2"/>
                <c:pt idx="0">
                  <c:v>170.18</c:v>
                </c:pt>
                <c:pt idx="1">
                  <c:v>168.01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39B-4554-BAC6-D088231EB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934671"/>
        <c:axId val="1931803679"/>
      </c:scatterChart>
      <c:valAx>
        <c:axId val="1683934671"/>
        <c:scaling>
          <c:orientation val="minMax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1803679"/>
        <c:crosses val="autoZero"/>
        <c:crossBetween val="midCat"/>
      </c:valAx>
      <c:valAx>
        <c:axId val="193180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346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9" y="0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37A5F-3096-43F1-98D2-8CF1D387A2EF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7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9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DA1A5-C7AE-4304-AB51-D1B1605F3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2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50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3:notes"/>
          <p:cNvSpPr txBox="1"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04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3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8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DA1A5-C7AE-4304-AB51-D1B1605F38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7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7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9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1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8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5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6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7D9A-5B24-4FC5-8518-CCFBC6BC6EDB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01E0-6E10-4011-BF7A-295BFA7D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3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png"/><Relationship Id="rId7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23A771A-9F40-423D-9EF0-A8D4E534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0170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Review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174306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반복의 종류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 </a:t>
                      </a:r>
                      <a:r>
                        <a:rPr lang="ko-KR" altLang="en-US" sz="900" dirty="0"/>
                        <a:t>반복의 종류 분류하기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while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운동장 달리기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용돈 계산하기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for </a:t>
                      </a:r>
                      <a:r>
                        <a:rPr lang="ko-KR" altLang="en-US" sz="900" dirty="0"/>
                        <a:t>살펴보기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range()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준비 운동하기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종이컵 쌓기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len</a:t>
                      </a:r>
                      <a:r>
                        <a:rPr lang="en-US" altLang="ko-KR" sz="900" dirty="0"/>
                        <a:t>()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인덱스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카운트다운 하기 </a:t>
                      </a:r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무지개 색 거꾸로 말하기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append()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AA23D9-D666-4922-A7B2-538914B0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56056"/>
              </p:ext>
            </p:extLst>
          </p:nvPr>
        </p:nvGraphicFramePr>
        <p:xfrm>
          <a:off x="4251345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물품 수량 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continue</a:t>
                      </a:r>
                      <a:r>
                        <a:rPr lang="ko-KR" altLang="en-US" sz="900" dirty="0"/>
                        <a:t>와</a:t>
                      </a:r>
                      <a:r>
                        <a:rPr lang="en-US" altLang="ko-KR" sz="900" dirty="0"/>
                        <a:t> break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continue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허들 뛰어넘기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break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생각하는 숫자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청소 당번 뽑기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정의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매개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반환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함수 호출 이해하기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1 : </a:t>
                      </a:r>
                      <a:r>
                        <a:rPr lang="ko-KR" altLang="en-US" sz="900" dirty="0"/>
                        <a:t>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2 : </a:t>
                      </a:r>
                      <a:r>
                        <a:rPr lang="ko-KR" altLang="en-US" sz="900" dirty="0"/>
                        <a:t>이름 붙여 인사하기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3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4 : </a:t>
                      </a:r>
                      <a:r>
                        <a:rPr lang="ko-KR" altLang="en-US" sz="900" dirty="0"/>
                        <a:t>주사위 굴리기 </a:t>
                      </a:r>
                      <a:r>
                        <a:rPr lang="en-US" altLang="ko-KR" sz="900" dirty="0"/>
                        <a:t>2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 선언과 접근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전역 변수와 지역 변수의 이해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게임 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CAF76F8-5DF9-44AD-8171-B9C31C4F3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74926"/>
              </p:ext>
            </p:extLst>
          </p:nvPr>
        </p:nvGraphicFramePr>
        <p:xfrm>
          <a:off x="8287034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1 : </a:t>
                      </a:r>
                      <a:r>
                        <a:rPr lang="ko-KR" altLang="en-US" sz="900" dirty="0"/>
                        <a:t>비밀번호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2 : </a:t>
                      </a:r>
                      <a:r>
                        <a:rPr lang="ko-KR" altLang="en-US" sz="900" dirty="0"/>
                        <a:t>혼내기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3 : </a:t>
                      </a:r>
                      <a:r>
                        <a:rPr lang="ko-KR" altLang="en-US" sz="900" dirty="0"/>
                        <a:t>사탕 숨긴 손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4 : </a:t>
                      </a:r>
                      <a:r>
                        <a:rPr lang="ko-KR" altLang="en-US" sz="900" dirty="0"/>
                        <a:t>전등 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5 : </a:t>
                      </a:r>
                      <a:r>
                        <a:rPr lang="ko-KR" altLang="en-US" sz="900" dirty="0"/>
                        <a:t>컴퓨터 게임 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Challenge 6 : </a:t>
                      </a:r>
                      <a:r>
                        <a:rPr lang="ko-KR" altLang="en-US" sz="900" dirty="0"/>
                        <a:t>시험 평균 점수 구하기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3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4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Quiz 5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1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Summary 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4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몸무게가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57,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친구와 같은 사이즈의 옷을 입어야 맞을까요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가장 체형이 비슷한 친구를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987364"/>
              </p:ext>
            </p:extLst>
          </p:nvPr>
        </p:nvGraphicFramePr>
        <p:xfrm>
          <a:off x="3796512" y="2051942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653481" y="4446325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9235679" y="2247843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5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8870887" y="2177144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8210922" y="245132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5340010" y="4144618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823328" y="3381664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7390505" y="2231642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4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7594815" y="4081790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3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5174389" y="3355519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4402097" y="3697070"/>
            <a:ext cx="891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      1</a:t>
            </a:r>
            <a:r>
              <a:rPr lang="ko-KR" altLang="en-US" sz="1100" dirty="0"/>
              <a:t>번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266694" y="3681746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E6128-99A6-4736-A978-249BBBD03C71}"/>
              </a:ext>
            </a:extLst>
          </p:cNvPr>
          <p:cNvSpPr/>
          <p:nvPr/>
        </p:nvSpPr>
        <p:spPr>
          <a:xfrm>
            <a:off x="7620000" y="699134"/>
            <a:ext cx="2835564" cy="1144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사람 이미지들을 클릭할 수 있음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왼쪽에서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번째 이미지가 정답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6AC53-3E31-4C85-808E-154C99FED2D0}"/>
              </a:ext>
            </a:extLst>
          </p:cNvPr>
          <p:cNvSpPr txBox="1"/>
          <p:nvPr/>
        </p:nvSpPr>
        <p:spPr>
          <a:xfrm>
            <a:off x="6067206" y="4351699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178492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비슷한 체형은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친구입니다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 친구보다 내가 조금 더 커서 같은 사이즈여도 옷이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작을까봐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고민됩니다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옷 사이즈를 좀 더 확실하게 고르기 위해선 어떻게 하는게 가장 적절한지 골라봅시다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3626"/>
              </p:ext>
            </p:extLst>
          </p:nvPr>
        </p:nvGraphicFramePr>
        <p:xfrm>
          <a:off x="2428116" y="2051490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285085" y="4445873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7867283" y="188771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502491" y="217669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842526" y="2450870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971614" y="4144166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454932" y="338121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6115826" y="229776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6937128" y="3417391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3758134" y="3614157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3034550" y="3925202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898298" y="3681294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3E827-5065-42ED-AEA8-0477B3A4A079}"/>
              </a:ext>
            </a:extLst>
          </p:cNvPr>
          <p:cNvSpPr/>
          <p:nvPr/>
        </p:nvSpPr>
        <p:spPr>
          <a:xfrm>
            <a:off x="8243274" y="2466934"/>
            <a:ext cx="3211646" cy="2840380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6E38F-75F9-47F5-B24D-1D4F01BA0E3A}"/>
              </a:ext>
            </a:extLst>
          </p:cNvPr>
          <p:cNvSpPr/>
          <p:nvPr/>
        </p:nvSpPr>
        <p:spPr>
          <a:xfrm>
            <a:off x="8629563" y="2637931"/>
            <a:ext cx="204009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내 키를 줄인다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367E38-76A3-42C1-835B-33BE6F6BDA58}"/>
              </a:ext>
            </a:extLst>
          </p:cNvPr>
          <p:cNvSpPr/>
          <p:nvPr/>
        </p:nvSpPr>
        <p:spPr>
          <a:xfrm>
            <a:off x="8555148" y="3389860"/>
            <a:ext cx="276819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내가 다이어트를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43B8A5-9AE7-4F4B-BBC6-2484E9DF2700}"/>
              </a:ext>
            </a:extLst>
          </p:cNvPr>
          <p:cNvSpPr/>
          <p:nvPr/>
        </p:nvSpPr>
        <p:spPr>
          <a:xfrm>
            <a:off x="8534571" y="4144167"/>
            <a:ext cx="2817835" cy="972518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나랑 체형이 비슷한 친구 여럿의 사이즈를 확인한다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050CE0-8AD0-4362-9A86-D0B5BCC5935D}"/>
              </a:ext>
            </a:extLst>
          </p:cNvPr>
          <p:cNvSpPr txBox="1"/>
          <p:nvPr/>
        </p:nvSpPr>
        <p:spPr>
          <a:xfrm>
            <a:off x="4685314" y="4344766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275380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나는 어떤 옷을 입는게 맞을까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체형이 비슷한 체형으로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명부터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명까지 고려해볼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옷 사이즈는 어떻게 되는지 골라봅시다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0" name="차트 59">
            <a:extLst>
              <a:ext uri="{FF2B5EF4-FFF2-40B4-BE49-F238E27FC236}">
                <a16:creationId xmlns:a16="http://schemas.microsoft.com/office/drawing/2014/main" id="{CA84AB77-709E-401C-9D88-61BBB750593D}"/>
              </a:ext>
            </a:extLst>
          </p:cNvPr>
          <p:cNvGraphicFramePr>
            <a:graphicFrameLocks/>
          </p:cNvGraphicFramePr>
          <p:nvPr/>
        </p:nvGraphicFramePr>
        <p:xfrm>
          <a:off x="2428116" y="2051490"/>
          <a:ext cx="5827322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098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A00D801D-3AB7-4E3D-B86B-180C76545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285085" y="4445873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2D28AD5-908B-4067-8D60-777805BD53B0}"/>
              </a:ext>
            </a:extLst>
          </p:cNvPr>
          <p:cNvSpPr txBox="1"/>
          <p:nvPr/>
        </p:nvSpPr>
        <p:spPr>
          <a:xfrm>
            <a:off x="7867283" y="188771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65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170.18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pic>
        <p:nvPicPr>
          <p:cNvPr id="62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D280A198-28C8-427C-B8B6-4FA87121C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7502491" y="217669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021C623A-5FD8-4654-B977-599436A87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842526" y="2450870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CF413EB6-70D7-401C-B554-B4EF7DCA10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3971614" y="4144166"/>
            <a:ext cx="434567" cy="67252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pic>
        <p:nvPicPr>
          <p:cNvPr id="65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12C5588E-CC4E-4532-94E2-0848CB9F5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6454932" y="3381212"/>
            <a:ext cx="434567" cy="67252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D7339A7-815E-4915-9629-829A55FBE535}"/>
              </a:ext>
            </a:extLst>
          </p:cNvPr>
          <p:cNvSpPr txBox="1"/>
          <p:nvPr/>
        </p:nvSpPr>
        <p:spPr>
          <a:xfrm>
            <a:off x="6115826" y="2297764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63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168.01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827C5-2BA5-4A73-A4AF-BA9D4549C317}"/>
              </a:ext>
            </a:extLst>
          </p:cNvPr>
          <p:cNvSpPr txBox="1"/>
          <p:nvPr/>
        </p:nvSpPr>
        <p:spPr>
          <a:xfrm>
            <a:off x="6937128" y="3417391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62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162.67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C8AD2-23AF-4E70-B325-5317863E889F}"/>
              </a:ext>
            </a:extLst>
          </p:cNvPr>
          <p:cNvSpPr txBox="1"/>
          <p:nvPr/>
        </p:nvSpPr>
        <p:spPr>
          <a:xfrm>
            <a:off x="3758134" y="3614157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54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157.48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D6CF73-EB01-4160-A179-CA5930DABAD9}"/>
              </a:ext>
            </a:extLst>
          </p:cNvPr>
          <p:cNvSpPr txBox="1"/>
          <p:nvPr/>
        </p:nvSpPr>
        <p:spPr>
          <a:xfrm>
            <a:off x="3034550" y="3925202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몸무게 </a:t>
            </a:r>
            <a:r>
              <a:rPr lang="en-US" altLang="ko-KR" sz="1100" dirty="0"/>
              <a:t>: 52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154.94</a:t>
            </a:r>
          </a:p>
          <a:p>
            <a:r>
              <a:rPr lang="ko-KR" altLang="en-US" sz="1100" dirty="0"/>
              <a:t>사이즈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M</a:t>
            </a:r>
          </a:p>
        </p:txBody>
      </p:sp>
      <p:pic>
        <p:nvPicPr>
          <p:cNvPr id="70" name="Picture 2" descr="https://cdn.crowdpic.net/list-thumb/thumb_l_7ECF08D334644123FA7DE48D1CCE9F8E.jpg">
            <a:extLst>
              <a:ext uri="{FF2B5EF4-FFF2-40B4-BE49-F238E27FC236}">
                <a16:creationId xmlns:a16="http://schemas.microsoft.com/office/drawing/2014/main" id="{97ADFF7C-235B-48F0-9065-C324D0D8E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4" t="11742" r="31753"/>
          <a:stretch/>
        </p:blipFill>
        <p:spPr bwMode="auto">
          <a:xfrm>
            <a:off x="4898298" y="3681294"/>
            <a:ext cx="434567" cy="6725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1683E827-5065-42ED-AEA8-0477B3A4A079}"/>
              </a:ext>
            </a:extLst>
          </p:cNvPr>
          <p:cNvSpPr/>
          <p:nvPr/>
        </p:nvSpPr>
        <p:spPr>
          <a:xfrm>
            <a:off x="8243274" y="2466934"/>
            <a:ext cx="3211646" cy="3136040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86E38F-75F9-47F5-B24D-1D4F01BA0E3A}"/>
              </a:ext>
            </a:extLst>
          </p:cNvPr>
          <p:cNvSpPr/>
          <p:nvPr/>
        </p:nvSpPr>
        <p:spPr>
          <a:xfrm>
            <a:off x="8629564" y="2637931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30F8406-444C-4041-BF54-24DC2F6FF364}"/>
              </a:ext>
            </a:extLst>
          </p:cNvPr>
          <p:cNvSpPr/>
          <p:nvPr/>
        </p:nvSpPr>
        <p:spPr>
          <a:xfrm>
            <a:off x="9560132" y="2624917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057E2F-3EAB-40DA-8968-80C6CF795AD4}"/>
              </a:ext>
            </a:extLst>
          </p:cNvPr>
          <p:cNvSpPr/>
          <p:nvPr/>
        </p:nvSpPr>
        <p:spPr>
          <a:xfrm>
            <a:off x="8629564" y="3232495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20A87ED-E966-4195-BDE0-12D140F1E4DA}"/>
              </a:ext>
            </a:extLst>
          </p:cNvPr>
          <p:cNvSpPr/>
          <p:nvPr/>
        </p:nvSpPr>
        <p:spPr>
          <a:xfrm>
            <a:off x="9560132" y="3219481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E4A3D5-B077-461C-89F1-B615A183A49F}"/>
              </a:ext>
            </a:extLst>
          </p:cNvPr>
          <p:cNvSpPr/>
          <p:nvPr/>
        </p:nvSpPr>
        <p:spPr>
          <a:xfrm>
            <a:off x="8627555" y="3838256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719886B-7A29-4DAB-BD46-66B2998FD756}"/>
              </a:ext>
            </a:extLst>
          </p:cNvPr>
          <p:cNvSpPr/>
          <p:nvPr/>
        </p:nvSpPr>
        <p:spPr>
          <a:xfrm>
            <a:off x="9558123" y="3825242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FD9B12-28DA-4BAE-862A-9372B2933597}"/>
              </a:ext>
            </a:extLst>
          </p:cNvPr>
          <p:cNvSpPr/>
          <p:nvPr/>
        </p:nvSpPr>
        <p:spPr>
          <a:xfrm>
            <a:off x="8635071" y="4444017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510A15D-9EB7-43C4-9AFB-E4FB9725EF34}"/>
              </a:ext>
            </a:extLst>
          </p:cNvPr>
          <p:cNvSpPr/>
          <p:nvPr/>
        </p:nvSpPr>
        <p:spPr>
          <a:xfrm>
            <a:off x="9565639" y="4431003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0CBB0F8-A6A4-4306-9705-9131D45798E4}"/>
              </a:ext>
            </a:extLst>
          </p:cNvPr>
          <p:cNvSpPr/>
          <p:nvPr/>
        </p:nvSpPr>
        <p:spPr>
          <a:xfrm>
            <a:off x="8648586" y="5011022"/>
            <a:ext cx="66127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명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30CCFE-A0AC-4A75-B79D-555D453B2734}"/>
              </a:ext>
            </a:extLst>
          </p:cNvPr>
          <p:cNvSpPr/>
          <p:nvPr/>
        </p:nvSpPr>
        <p:spPr>
          <a:xfrm>
            <a:off x="9579154" y="4998008"/>
            <a:ext cx="1681784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 / 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ECC953-104F-4C4D-AF2D-85D8096BAD32}"/>
              </a:ext>
            </a:extLst>
          </p:cNvPr>
          <p:cNvSpPr txBox="1"/>
          <p:nvPr/>
        </p:nvSpPr>
        <p:spPr>
          <a:xfrm>
            <a:off x="4685314" y="4344766"/>
            <a:ext cx="89159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나</a:t>
            </a:r>
            <a:endParaRPr lang="en-US" altLang="ko-KR" sz="1100" dirty="0"/>
          </a:p>
          <a:p>
            <a:r>
              <a:rPr lang="ko-KR" altLang="en-US" sz="1100" dirty="0"/>
              <a:t>몸무게 </a:t>
            </a:r>
            <a:r>
              <a:rPr lang="en-US" altLang="ko-KR" sz="1100" dirty="0"/>
              <a:t>: 57</a:t>
            </a:r>
          </a:p>
          <a:p>
            <a:r>
              <a:rPr lang="ko-KR" altLang="en-US" sz="1100" dirty="0"/>
              <a:t>키 </a:t>
            </a:r>
            <a:r>
              <a:rPr lang="en-US" altLang="ko-KR" sz="1100" dirty="0"/>
              <a:t>: 161</a:t>
            </a:r>
          </a:p>
        </p:txBody>
      </p:sp>
    </p:spTree>
    <p:extLst>
      <p:ext uri="{BB962C8B-B14F-4D97-AF65-F5344CB8AC3E}">
        <p14:creationId xmlns:p14="http://schemas.microsoft.com/office/powerpoint/2010/main" val="8011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1998471" y="694209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1760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나랑 비슷한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(Nearest)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이웃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DATA(Neighbor)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보고 내가 어디에 속하는지를 찾는 알고리즘입니다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너무 작아도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너무 커도 틀릴 수 있기 때문에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골라 주는 것이 중요합니다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8172B58-B87C-4995-87DE-A42E38078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511" y="742618"/>
            <a:ext cx="3143600" cy="27536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09B699A-2A6E-4884-B51B-72C032B334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406" y="3496222"/>
            <a:ext cx="3246869" cy="28039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ACCE754-D286-40EA-80ED-F8939EAA3967}"/>
              </a:ext>
            </a:extLst>
          </p:cNvPr>
          <p:cNvSpPr/>
          <p:nvPr/>
        </p:nvSpPr>
        <p:spPr>
          <a:xfrm>
            <a:off x="5550181" y="3151137"/>
            <a:ext cx="1923378" cy="1000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를 바꿔가며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영역이 바뀌는 것을 직접 보기</a:t>
            </a:r>
          </a:p>
        </p:txBody>
      </p:sp>
    </p:spTree>
    <p:extLst>
      <p:ext uri="{BB962C8B-B14F-4D97-AF65-F5344CB8AC3E}">
        <p14:creationId xmlns:p14="http://schemas.microsoft.com/office/powerpoint/2010/main" val="386091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1998471" y="694209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분류를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진행하는 것을 직접 확인해보자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FCA415E-085C-459D-B672-A1CC7F0E9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0408" y="1533456"/>
            <a:ext cx="8438584" cy="4549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560C14E-1010-4B22-8050-B5292573BBC8}"/>
              </a:ext>
            </a:extLst>
          </p:cNvPr>
          <p:cNvSpPr/>
          <p:nvPr/>
        </p:nvSpPr>
        <p:spPr>
          <a:xfrm>
            <a:off x="6010315" y="122844"/>
            <a:ext cx="3848060" cy="1760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Google </a:t>
            </a:r>
            <a:r>
              <a:rPr lang="en-US" altLang="ko-KR" dirty="0" err="1">
                <a:solidFill>
                  <a:srgbClr val="FF0000"/>
                </a:solidFill>
              </a:rPr>
              <a:t>experimen</a:t>
            </a:r>
            <a:r>
              <a:rPr lang="ko-KR" altLang="en-US" dirty="0">
                <a:solidFill>
                  <a:srgbClr val="FF0000"/>
                </a:solidFill>
              </a:rPr>
              <a:t>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Embedding Projector </a:t>
            </a:r>
            <a:r>
              <a:rPr lang="ko-KR" altLang="en-US" dirty="0">
                <a:solidFill>
                  <a:srgbClr val="FF0000"/>
                </a:solidFill>
              </a:rPr>
              <a:t>사용이 가능하면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License</a:t>
            </a:r>
            <a:r>
              <a:rPr lang="ko-KR" altLang="en-US" dirty="0">
                <a:solidFill>
                  <a:srgbClr val="FF0000"/>
                </a:solidFill>
              </a:rPr>
              <a:t>상에는 문제 없음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웹형식이라 구현 가능성은 있으나 챕터의 범용성에선 떨어질 수 있음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F76132-BB56-4A8C-B556-E980CD5D8385}"/>
              </a:ext>
            </a:extLst>
          </p:cNvPr>
          <p:cNvSpPr/>
          <p:nvPr/>
        </p:nvSpPr>
        <p:spPr>
          <a:xfrm>
            <a:off x="7953375" y="4484096"/>
            <a:ext cx="3190875" cy="1760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Image</a:t>
            </a:r>
            <a:r>
              <a:rPr lang="ko-KR" altLang="en-US" dirty="0">
                <a:solidFill>
                  <a:srgbClr val="FF0000"/>
                </a:solidFill>
              </a:rPr>
              <a:t>나 </a:t>
            </a:r>
            <a:r>
              <a:rPr lang="en-US" altLang="ko-KR" dirty="0">
                <a:solidFill>
                  <a:srgbClr val="FF0000"/>
                </a:solidFill>
              </a:rPr>
              <a:t>word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vector</a:t>
            </a:r>
            <a:r>
              <a:rPr lang="ko-KR" altLang="en-US" dirty="0">
                <a:solidFill>
                  <a:srgbClr val="FF0000"/>
                </a:solidFill>
              </a:rPr>
              <a:t>화 시켜 각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별로 분포를 시각화해 보여줄 수 있으며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ko-KR" altLang="en-US" dirty="0">
                <a:solidFill>
                  <a:srgbClr val="FF0000"/>
                </a:solidFill>
              </a:rPr>
              <a:t>별 </a:t>
            </a:r>
            <a:r>
              <a:rPr lang="en-US" altLang="ko-KR" dirty="0">
                <a:solidFill>
                  <a:srgbClr val="FF0000"/>
                </a:solidFill>
              </a:rPr>
              <a:t>neighbors</a:t>
            </a:r>
            <a:r>
              <a:rPr lang="ko-KR" altLang="en-US" dirty="0">
                <a:solidFill>
                  <a:srgbClr val="FF0000"/>
                </a:solidFill>
              </a:rPr>
              <a:t>를 골라볼 수 있음</a:t>
            </a:r>
          </a:p>
        </p:txBody>
      </p:sp>
    </p:spTree>
    <p:extLst>
      <p:ext uri="{BB962C8B-B14F-4D97-AF65-F5344CB8AC3E}">
        <p14:creationId xmlns:p14="http://schemas.microsoft.com/office/powerpoint/2010/main" val="222902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394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MachineLearning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만들어져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줄을 제외한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함수는 아래와 같습니다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KNNclassification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Model.training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객체를 훈련시킵니다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Model.predict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결과를 반환합니다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weight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[“weight”]</a:t>
            </a: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height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[“height”]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clothes_size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[“size”]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(5)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Model.predict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([67, 170.68])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D3DF121-E99F-4540-AC71-5B915C9CCA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66377FD6-0C53-4DFC-A0FE-B9A0621EB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105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33A7CA-9A13-4AF0-9FFA-A36FD129D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3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394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MachineLearning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만들어져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줄을 제외한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함수는 아래와 같습니다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KNNclassification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Model.training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객체를 훈련시킵니다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Model.predict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결과를 반환합니다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weight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[“weight”]</a:t>
            </a: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height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[“height”]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clothes_size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[“size”]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(5)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Model.predict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([67, 170.68])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3D3DF121-E99F-4540-AC71-5B915C9CCA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19949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10628841" y="5684307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D4CF9C-5618-40DA-BDEF-CBB43DAF3A33}"/>
              </a:ext>
            </a:extLst>
          </p:cNvPr>
          <p:cNvSpPr/>
          <p:nvPr/>
        </p:nvSpPr>
        <p:spPr>
          <a:xfrm>
            <a:off x="7739363" y="775115"/>
            <a:ext cx="4269106" cy="4887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69E16-A9F4-4399-9612-DA7226C5D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156" y="869761"/>
            <a:ext cx="3600450" cy="2343150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066502C-B841-48F3-B523-7285DF37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94909"/>
              </p:ext>
            </p:extLst>
          </p:nvPr>
        </p:nvGraphicFramePr>
        <p:xfrm>
          <a:off x="8133156" y="3713474"/>
          <a:ext cx="36783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168">
                  <a:extLst>
                    <a:ext uri="{9D8B030D-6E8A-4147-A177-3AD203B41FA5}">
                      <a16:colId xmlns:a16="http://schemas.microsoft.com/office/drawing/2014/main" val="3627845204"/>
                    </a:ext>
                  </a:extLst>
                </a:gridCol>
                <a:gridCol w="1839168">
                  <a:extLst>
                    <a:ext uri="{9D8B030D-6E8A-4147-A177-3AD203B41FA5}">
                      <a16:colId xmlns:a16="http://schemas.microsoft.com/office/drawing/2014/main" val="42231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weight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Value1(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점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height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label1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bg1"/>
                          </a:solidFill>
                        </a:rPr>
                        <a:t>clothes_size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03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7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동작 함수 </a:t>
                      </a:r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672397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C1C302C-EA13-4650-9D1D-E3E4451109A2}"/>
              </a:ext>
            </a:extLst>
          </p:cNvPr>
          <p:cNvSpPr/>
          <p:nvPr/>
        </p:nvSpPr>
        <p:spPr>
          <a:xfrm>
            <a:off x="2052579" y="1401522"/>
            <a:ext cx="2904476" cy="394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MachineLearning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위한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다음과 같이 만들어져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가장 오른쪽 줄을 제외한 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사용하는 함수는 아래와 같습니다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KNNclassification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n_neighbor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둔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만듭니다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Model.training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객체를 훈련시킵니다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Model.predict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(data): data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결과를 반환합니다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D8FE55F-7DD3-4548-B9FC-C2A87BB4E2D6}"/>
              </a:ext>
            </a:extLst>
          </p:cNvPr>
          <p:cNvSpPr/>
          <p:nvPr/>
        </p:nvSpPr>
        <p:spPr>
          <a:xfrm>
            <a:off x="2064082" y="894278"/>
            <a:ext cx="1680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맞는 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57986AC-AD2F-4205-9DA4-1C68FAFE4B70}"/>
              </a:ext>
            </a:extLst>
          </p:cNvPr>
          <p:cNvSpPr/>
          <p:nvPr/>
        </p:nvSpPr>
        <p:spPr>
          <a:xfrm>
            <a:off x="4832419" y="1278865"/>
            <a:ext cx="3123600" cy="4080674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A2A761E-FE5E-4316-AB1D-1BA168E668D4}"/>
              </a:ext>
            </a:extLst>
          </p:cNvPr>
          <p:cNvSpPr/>
          <p:nvPr/>
        </p:nvSpPr>
        <p:spPr>
          <a:xfrm>
            <a:off x="5103198" y="1362948"/>
            <a:ext cx="283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weight</a:t>
            </a:r>
            <a:r>
              <a:rPr lang="ko-KR" altLang="en-US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와 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height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//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size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weight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[“weight”]</a:t>
            </a: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height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[“height”]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clothes_size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[“size”]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(5)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Model.predict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([67, 170.68])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653DB9-E2CE-43F4-89F7-090EACA003D3}"/>
              </a:ext>
            </a:extLst>
          </p:cNvPr>
          <p:cNvSpPr txBox="1"/>
          <p:nvPr/>
        </p:nvSpPr>
        <p:spPr>
          <a:xfrm>
            <a:off x="4816086" y="1362948"/>
            <a:ext cx="325795" cy="27084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17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13206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77DD50F3-DA88-4BC2-8A57-94F8C99625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E003B05-7666-48D5-BAB4-89C89FC023B9}"/>
              </a:ext>
            </a:extLst>
          </p:cNvPr>
          <p:cNvSpPr/>
          <p:nvPr/>
        </p:nvSpPr>
        <p:spPr>
          <a:xfrm>
            <a:off x="9876059" y="6053385"/>
            <a:ext cx="2136019" cy="4691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CEC0FF-0507-4D52-9273-E4263E7367B0}"/>
              </a:ext>
            </a:extLst>
          </p:cNvPr>
          <p:cNvSpPr/>
          <p:nvPr/>
        </p:nvSpPr>
        <p:spPr>
          <a:xfrm>
            <a:off x="7956019" y="686378"/>
            <a:ext cx="3439719" cy="14091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Mia</a:t>
            </a:r>
            <a:r>
              <a:rPr lang="ko-KR" altLang="en-US" dirty="0">
                <a:solidFill>
                  <a:srgbClr val="FF0000"/>
                </a:solidFill>
              </a:rPr>
              <a:t>의 앞에 다양한 사이즈의 옷들이 있고</a:t>
            </a:r>
            <a:r>
              <a:rPr lang="en-US" altLang="ko-KR" dirty="0">
                <a:solidFill>
                  <a:srgbClr val="FF0000"/>
                </a:solidFill>
              </a:rPr>
              <a:t>, Result</a:t>
            </a:r>
            <a:r>
              <a:rPr lang="ko-KR" altLang="en-US" dirty="0">
                <a:solidFill>
                  <a:srgbClr val="FF0000"/>
                </a:solidFill>
              </a:rPr>
              <a:t>의 값에 따라 해당 옷 앞으로 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0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0CD696-877A-43E8-B0B9-83786594A6E0}"/>
              </a:ext>
            </a:extLst>
          </p:cNvPr>
          <p:cNvGrpSpPr/>
          <p:nvPr/>
        </p:nvGrpSpPr>
        <p:grpSpPr>
          <a:xfrm>
            <a:off x="8411757" y="1227958"/>
            <a:ext cx="3330361" cy="4252619"/>
            <a:chOff x="8411757" y="1227958"/>
            <a:chExt cx="3330361" cy="425261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D7376B46-6948-428B-B527-AC1E51F3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57" y="1227958"/>
              <a:ext cx="3330361" cy="4252619"/>
            </a:xfrm>
            <a:prstGeom prst="rect">
              <a:avLst/>
            </a:prstGeom>
          </p:spPr>
        </p:pic>
        <p:sp>
          <p:nvSpPr>
            <p:cNvPr id="44" name="자유형 41">
              <a:extLst>
                <a:ext uri="{FF2B5EF4-FFF2-40B4-BE49-F238E27FC236}">
                  <a16:creationId xmlns:a16="http://schemas.microsoft.com/office/drawing/2014/main" id="{6666F14A-B7F3-4EC0-89E4-CC11E911D836}"/>
                </a:ext>
              </a:extLst>
            </p:cNvPr>
            <p:cNvSpPr/>
            <p:nvPr/>
          </p:nvSpPr>
          <p:spPr>
            <a:xfrm>
              <a:off x="8412480" y="3350029"/>
              <a:ext cx="1662545" cy="1047404"/>
            </a:xfrm>
            <a:custGeom>
              <a:avLst/>
              <a:gdLst>
                <a:gd name="connsiteX0" fmla="*/ 8313 w 1662545"/>
                <a:gd name="connsiteY0" fmla="*/ 191193 h 1047404"/>
                <a:gd name="connsiteX1" fmla="*/ 1039091 w 1662545"/>
                <a:gd name="connsiteY1" fmla="*/ 0 h 1047404"/>
                <a:gd name="connsiteX2" fmla="*/ 1662545 w 1662545"/>
                <a:gd name="connsiteY2" fmla="*/ 423949 h 1047404"/>
                <a:gd name="connsiteX3" fmla="*/ 1587731 w 1662545"/>
                <a:gd name="connsiteY3" fmla="*/ 581891 h 1047404"/>
                <a:gd name="connsiteX4" fmla="*/ 1579418 w 1662545"/>
                <a:gd name="connsiteY4" fmla="*/ 673331 h 1047404"/>
                <a:gd name="connsiteX5" fmla="*/ 1571105 w 1662545"/>
                <a:gd name="connsiteY5" fmla="*/ 689956 h 1047404"/>
                <a:gd name="connsiteX6" fmla="*/ 241069 w 1662545"/>
                <a:gd name="connsiteY6" fmla="*/ 1047404 h 1047404"/>
                <a:gd name="connsiteX7" fmla="*/ 0 w 1662545"/>
                <a:gd name="connsiteY7" fmla="*/ 822960 h 1047404"/>
                <a:gd name="connsiteX8" fmla="*/ 8313 w 1662545"/>
                <a:gd name="connsiteY8" fmla="*/ 191193 h 104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2545" h="1047404">
                  <a:moveTo>
                    <a:pt x="8313" y="191193"/>
                  </a:moveTo>
                  <a:lnTo>
                    <a:pt x="1039091" y="0"/>
                  </a:lnTo>
                  <a:lnTo>
                    <a:pt x="1662545" y="423949"/>
                  </a:lnTo>
                  <a:lnTo>
                    <a:pt x="1587731" y="581891"/>
                  </a:lnTo>
                  <a:lnTo>
                    <a:pt x="1579418" y="673331"/>
                  </a:lnTo>
                  <a:lnTo>
                    <a:pt x="1571105" y="689956"/>
                  </a:lnTo>
                  <a:lnTo>
                    <a:pt x="241069" y="1047404"/>
                  </a:lnTo>
                  <a:lnTo>
                    <a:pt x="0" y="822960"/>
                  </a:lnTo>
                  <a:lnTo>
                    <a:pt x="8313" y="191193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415143-E6E7-4605-920A-167941BB2CFE}"/>
                </a:ext>
              </a:extLst>
            </p:cNvPr>
            <p:cNvSpPr txBox="1"/>
            <p:nvPr/>
          </p:nvSpPr>
          <p:spPr>
            <a:xfrm rot="1029210">
              <a:off x="8526968" y="3341138"/>
              <a:ext cx="947651" cy="954107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short  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tall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grande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</a:rPr>
                <a:t>venti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D419F8A-FF84-4CAC-8A0A-7D387C1A1408}"/>
                </a:ext>
              </a:extLst>
            </p:cNvPr>
            <p:cNvSpPr txBox="1"/>
            <p:nvPr/>
          </p:nvSpPr>
          <p:spPr>
            <a:xfrm rot="909620">
              <a:off x="9032398" y="3238910"/>
              <a:ext cx="947651" cy="892552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1"/>
                  </a:solidFill>
                </a:rPr>
                <a:t>2000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2500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3000</a:t>
              </a:r>
            </a:p>
            <a:p>
              <a:r>
                <a:rPr lang="en-US" altLang="ko-KR" sz="1300" dirty="0">
                  <a:solidFill>
                    <a:schemeClr val="bg1"/>
                  </a:solidFill>
                </a:rPr>
                <a:t>3500</a:t>
              </a:r>
              <a:endParaRPr lang="ko-KR" altLang="en-US" sz="13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201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201-02-04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 : </a:t>
                      </a:r>
                      <a:r>
                        <a:rPr lang="ko-KR" altLang="en-US" sz="900" dirty="0"/>
                        <a:t>주문 받아 계산하기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5DD1D5-9FBE-44A7-BADE-8F6E624409B3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16B5938-72DD-4EC9-BFFF-4DF49B5BE20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A764C-D4B1-472D-A869-98780E72CD09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1.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72A19B2-7CED-460C-B6FF-53EB2BE1E848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4EAADCB-BAC6-4781-80AC-74C95A192AFA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7B7A4073-0D68-4A67-9A84-1BE76F8F8E48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5FB373E6-1AE2-4AA1-B2DC-628646F5DAF7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CC9F927E-ECA3-4444-B919-4E7AB57BD160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0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4D30220F-8DEF-420B-ABF1-EC1AD35CA49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1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490E0B23-6E98-4952-AE4C-C4773B4D7A0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72905EC0-5D49-49E8-B0CD-F7FACACD6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128" name="그림 127">
                  <a:extLst>
                    <a:ext uri="{FF2B5EF4-FFF2-40B4-BE49-F238E27FC236}">
                      <a16:creationId xmlns:a16="http://schemas.microsoft.com/office/drawing/2014/main" id="{87431E65-2463-43AB-B0E1-460F361D3C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E4A90A3-CEE3-4BDB-81CD-838EC8609C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25BD217C-D684-44D6-B91C-6B849C4EF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5525C35-2C42-430F-B846-4BFD04F67A70}"/>
              </a:ext>
            </a:extLst>
          </p:cNvPr>
          <p:cNvSpPr/>
          <p:nvPr/>
        </p:nvSpPr>
        <p:spPr>
          <a:xfrm>
            <a:off x="2045866" y="1975128"/>
            <a:ext cx="6338827" cy="3905137"/>
          </a:xfrm>
          <a:prstGeom prst="rect">
            <a:avLst/>
          </a:prstGeom>
          <a:solidFill>
            <a:srgbClr val="F6F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 dirty="0">
              <a:ea typeface="나눔고딕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4D95851-9138-4F95-8079-8D6A88BB031B}"/>
              </a:ext>
            </a:extLst>
          </p:cNvPr>
          <p:cNvSpPr/>
          <p:nvPr/>
        </p:nvSpPr>
        <p:spPr>
          <a:xfrm>
            <a:off x="8204598" y="2475002"/>
            <a:ext cx="84964" cy="127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253765-D6CC-402E-8283-59AA309CF1AD}"/>
              </a:ext>
            </a:extLst>
          </p:cNvPr>
          <p:cNvSpPr/>
          <p:nvPr/>
        </p:nvSpPr>
        <p:spPr>
          <a:xfrm>
            <a:off x="2054060" y="1200413"/>
            <a:ext cx="6122419" cy="757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Leo</a:t>
            </a: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아들의 키는 아빠의 키에 영향을 받는다는 이야기를 들었습니다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의 아빠 키가 </a:t>
            </a:r>
            <a:r>
              <a:rPr lang="en-US" altLang="ko-KR" sz="1000" dirty="0">
                <a:ea typeface="나눔고딕"/>
              </a:rPr>
              <a:t>173.6</a:t>
            </a:r>
            <a:r>
              <a:rPr lang="ko-KR" altLang="en-US" sz="1000" dirty="0">
                <a:ea typeface="나눔고딕"/>
              </a:rPr>
              <a:t>일 때 </a:t>
            </a:r>
            <a:r>
              <a:rPr lang="en-US" altLang="ko-KR" sz="1000" dirty="0">
                <a:ea typeface="나눔고딕"/>
              </a:rPr>
              <a:t>Pearson.csv</a:t>
            </a:r>
            <a:r>
              <a:rPr lang="ko-KR" altLang="en-US" sz="1000" dirty="0">
                <a:ea typeface="나눔고딕"/>
              </a:rPr>
              <a:t>에서 가장 가까운 </a:t>
            </a:r>
            <a:r>
              <a:rPr lang="en-US" altLang="ko-KR" sz="1000" dirty="0">
                <a:ea typeface="나눔고딕"/>
              </a:rPr>
              <a:t>31</a:t>
            </a:r>
            <a:r>
              <a:rPr lang="ko-KR" altLang="en-US" sz="1000" dirty="0">
                <a:ea typeface="나눔고딕"/>
              </a:rPr>
              <a:t>개의 </a:t>
            </a:r>
            <a:r>
              <a:rPr lang="en-US" altLang="ko-KR" sz="1000" dirty="0">
                <a:ea typeface="나눔고딕"/>
              </a:rPr>
              <a:t>data</a:t>
            </a:r>
            <a:r>
              <a:rPr lang="ko-KR" altLang="en-US" sz="1000" dirty="0">
                <a:ea typeface="나눔고딕"/>
              </a:rPr>
              <a:t>를 이용하여 </a:t>
            </a:r>
            <a:endParaRPr lang="en-US" altLang="ko-KR" sz="1000" dirty="0">
              <a:ea typeface="나눔고딕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00" dirty="0">
                <a:ea typeface="나눔고딕"/>
              </a:rPr>
              <a:t>Leo</a:t>
            </a:r>
            <a:r>
              <a:rPr lang="ko-KR" altLang="en-US" sz="1000" dirty="0">
                <a:ea typeface="나눔고딕"/>
              </a:rPr>
              <a:t>가 어디까지 클지 예측해 봅시다</a:t>
            </a:r>
            <a:r>
              <a:rPr lang="en-US" altLang="ko-KR" sz="1000" dirty="0">
                <a:ea typeface="나눔고딕"/>
              </a:rPr>
              <a:t>.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4BB088-DC03-48A5-8549-9B800ED7F86F}"/>
              </a:ext>
            </a:extLst>
          </p:cNvPr>
          <p:cNvSpPr/>
          <p:nvPr/>
        </p:nvSpPr>
        <p:spPr>
          <a:xfrm>
            <a:off x="2035579" y="1227958"/>
            <a:ext cx="6338827" cy="70485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 lang="ko-KR" altLang="en-US"/>
            </a:pPr>
            <a:endParaRPr lang="en-US" altLang="ko-KR">
              <a:ea typeface="나눔고딕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D69048-FADB-4BB1-B787-211D43487AAA}"/>
              </a:ext>
            </a:extLst>
          </p:cNvPr>
          <p:cNvSpPr txBox="1"/>
          <p:nvPr/>
        </p:nvSpPr>
        <p:spPr>
          <a:xfrm>
            <a:off x="1998228" y="2102840"/>
            <a:ext cx="325795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5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6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7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8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9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10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11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12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13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14</a:t>
            </a:r>
          </a:p>
          <a:p>
            <a:pPr algn="r">
              <a:defRPr lang="ko-KR" altLang="en-US"/>
            </a:pPr>
            <a:r>
              <a:rPr lang="en-US" altLang="ko-KR" sz="1000" dirty="0">
                <a:solidFill>
                  <a:schemeClr val="accent1">
                    <a:lumMod val="50000"/>
                  </a:schemeClr>
                </a:solidFill>
                <a:latin typeface="Consolas"/>
                <a:ea typeface="나눔고딕"/>
              </a:rPr>
              <a:t>15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F2831E66-B280-4974-A214-92DFB800DAFC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145" name="모서리가 둥근 직사각형 124">
              <a:extLst>
                <a:ext uri="{FF2B5EF4-FFF2-40B4-BE49-F238E27FC236}">
                  <a16:creationId xmlns:a16="http://schemas.microsoft.com/office/drawing/2014/main" id="{70D20F41-3461-495F-92EB-867A14261B64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DF798B2-D2F9-4CC7-B550-48762C4E106D}"/>
                </a:ext>
              </a:extLst>
            </p:cNvPr>
            <p:cNvSpPr txBox="1"/>
            <p:nvPr/>
          </p:nvSpPr>
          <p:spPr>
            <a:xfrm>
              <a:off x="2875375" y="5750268"/>
              <a:ext cx="8438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1000" dirty="0"/>
                <a:t>가격과 수량 등을 입력 받을 때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정수로 입력 받아야 하므로 </a:t>
              </a:r>
              <a:r>
                <a:rPr lang="en-US" altLang="ko-KR" sz="1000" dirty="0" err="1"/>
                <a:t>int</a:t>
              </a:r>
              <a:r>
                <a:rPr lang="ko-KR" altLang="en-US" sz="1000" dirty="0"/>
                <a:t>형으로 변환시켜야 해요</a:t>
              </a:r>
              <a:r>
                <a:rPr lang="en-US" altLang="ko-KR" sz="1000" dirty="0"/>
                <a:t>.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ED2719A-B810-46DE-AB99-682525FCA8FB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149" name="그림 148">
                <a:extLst>
                  <a:ext uri="{FF2B5EF4-FFF2-40B4-BE49-F238E27FC236}">
                    <a16:creationId xmlns:a16="http://schemas.microsoft.com/office/drawing/2014/main" id="{FED263CA-CCA6-49B7-94DB-EDCDA01D63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9307349-5AAE-419C-BE5F-5FD9C0DD677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F8FCA6C-D8F1-4C74-96D0-6947F24DC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DA35D52-87DA-4BEC-8AD8-B7DDF304E17F}"/>
              </a:ext>
            </a:extLst>
          </p:cNvPr>
          <p:cNvGrpSpPr/>
          <p:nvPr/>
        </p:nvGrpSpPr>
        <p:grpSpPr>
          <a:xfrm>
            <a:off x="8190147" y="1341212"/>
            <a:ext cx="99417" cy="528415"/>
            <a:chOff x="11588919" y="1032125"/>
            <a:chExt cx="127050" cy="454615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E9496C70-35C6-4F86-83F9-D204D7A81FD5}"/>
                </a:ext>
              </a:extLst>
            </p:cNvPr>
            <p:cNvSpPr/>
            <p:nvPr/>
          </p:nvSpPr>
          <p:spPr>
            <a:xfrm>
              <a:off x="11588919" y="1032125"/>
              <a:ext cx="109583" cy="454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5E295CA-BB9E-43A7-984D-05DF3CF04D55}"/>
                </a:ext>
              </a:extLst>
            </p:cNvPr>
            <p:cNvSpPr/>
            <p:nvPr/>
          </p:nvSpPr>
          <p:spPr>
            <a:xfrm>
              <a:off x="11588920" y="1185863"/>
              <a:ext cx="127049" cy="3008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50"/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662E3F91-8BF2-4E7D-980E-5546C36BC2C8}"/>
              </a:ext>
            </a:extLst>
          </p:cNvPr>
          <p:cNvSpPr/>
          <p:nvPr/>
        </p:nvSpPr>
        <p:spPr>
          <a:xfrm>
            <a:off x="2015204" y="894278"/>
            <a:ext cx="1075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아빠와 아들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3D35E3-D0F9-47CF-8772-1F951EA62B28}"/>
              </a:ext>
            </a:extLst>
          </p:cNvPr>
          <p:cNvSpPr txBox="1"/>
          <p:nvPr/>
        </p:nvSpPr>
        <p:spPr>
          <a:xfrm>
            <a:off x="273888" y="5803853"/>
            <a:ext cx="16472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>
              <a:defRPr lang="ko-KR" altLang="en-US"/>
            </a:pPr>
            <a:r>
              <a:rPr lang="ko-KR" altLang="en-US" sz="1000" dirty="0"/>
              <a:t>산술 연산자 학습</a:t>
            </a:r>
            <a:endParaRPr lang="en-US" altLang="ko-KR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C0CDBBC-2821-432A-B010-0A29C83EB101}"/>
              </a:ext>
            </a:extLst>
          </p:cNvPr>
          <p:cNvSpPr/>
          <p:nvPr/>
        </p:nvSpPr>
        <p:spPr>
          <a:xfrm>
            <a:off x="2257034" y="2084049"/>
            <a:ext cx="46962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Father</a:t>
            </a:r>
          </a:p>
          <a:p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#</a:t>
            </a:r>
            <a:r>
              <a:rPr lang="en-US" altLang="ko-KR" sz="1000" dirty="0" err="1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r>
              <a:rPr lang="en-US" altLang="ko-KR" sz="1000" dirty="0">
                <a:solidFill>
                  <a:schemeClr val="accent6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: Son</a:t>
            </a: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train_data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train_label</a:t>
            </a:r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Model = </a:t>
            </a:r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KNNclassification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 err="1">
                <a:latin typeface="Consolas" panose="020B0609020204030204" pitchFamily="49" charset="0"/>
                <a:ea typeface="나눔고딕" panose="020D0604000000000000" pitchFamily="50" charset="-127"/>
              </a:rPr>
              <a:t>Model.training</a:t>
            </a:r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(    )</a:t>
            </a:r>
          </a:p>
          <a:p>
            <a:endParaRPr lang="en-US" altLang="ko-KR" sz="1000" dirty="0">
              <a:latin typeface="Consolas" panose="020B0609020204030204" pitchFamily="49" charset="0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Consolas" panose="020B0609020204030204" pitchFamily="49" charset="0"/>
                <a:ea typeface="나눔고딕" panose="020D0604000000000000" pitchFamily="50" charset="-127"/>
              </a:rPr>
              <a:t>Result = 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03FF8C2D-A59F-4A70-B889-44B4B19AFD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3480" y="1145702"/>
          <a:ext cx="1647242" cy="34290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순차적 프로그램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11128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745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3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535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4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0215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5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00111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 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3414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159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575681CF-CCAF-4439-B75C-371768ACA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153" y="775115"/>
            <a:ext cx="3227291" cy="462700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1830D867-3056-4212-921C-FF514887724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263" t="-25572" b="-1"/>
          <a:stretch/>
        </p:blipFill>
        <p:spPr>
          <a:xfrm>
            <a:off x="7739366" y="506619"/>
            <a:ext cx="4289046" cy="32089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7F06F00-0126-4DB3-A12D-761C5808C2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9367" y="828203"/>
            <a:ext cx="4289044" cy="4833431"/>
          </a:xfrm>
          <a:prstGeom prst="rect">
            <a:avLst/>
          </a:prstGeom>
          <a:ln>
            <a:solidFill>
              <a:srgbClr val="FF0000">
                <a:alpha val="0"/>
              </a:srgbClr>
            </a:solidFill>
          </a:ln>
        </p:spPr>
      </p:pic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58856A3-39B5-4AC9-9402-2330BE1F9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38876"/>
              </p:ext>
            </p:extLst>
          </p:nvPr>
        </p:nvGraphicFramePr>
        <p:xfrm>
          <a:off x="7739363" y="5662619"/>
          <a:ext cx="4273393" cy="86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22">
                  <a:extLst>
                    <a:ext uri="{9D8B030D-6E8A-4147-A177-3AD203B41FA5}">
                      <a16:colId xmlns:a16="http://schemas.microsoft.com/office/drawing/2014/main" val="3269701429"/>
                    </a:ext>
                  </a:extLst>
                </a:gridCol>
                <a:gridCol w="691474">
                  <a:extLst>
                    <a:ext uri="{9D8B030D-6E8A-4147-A177-3AD203B41FA5}">
                      <a16:colId xmlns:a16="http://schemas.microsoft.com/office/drawing/2014/main" val="2017039262"/>
                    </a:ext>
                  </a:extLst>
                </a:gridCol>
                <a:gridCol w="769288">
                  <a:extLst>
                    <a:ext uri="{9D8B030D-6E8A-4147-A177-3AD203B41FA5}">
                      <a16:colId xmlns:a16="http://schemas.microsoft.com/office/drawing/2014/main" val="1039734671"/>
                    </a:ext>
                  </a:extLst>
                </a:gridCol>
                <a:gridCol w="1367409">
                  <a:extLst>
                    <a:ext uri="{9D8B030D-6E8A-4147-A177-3AD203B41FA5}">
                      <a16:colId xmlns:a16="http://schemas.microsoft.com/office/drawing/2014/main" val="3970664192"/>
                    </a:ext>
                  </a:extLst>
                </a:gridCol>
              </a:tblGrid>
              <a:tr h="28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Console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Graph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54793"/>
                  </a:ext>
                </a:extLst>
              </a:tr>
              <a:tr h="4956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solidFill>
                            <a:schemeClr val="bg1"/>
                          </a:solidFill>
                        </a:rPr>
                        <a:t>Nueral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 Network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Scene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844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E02E67-586E-478C-B1E9-04112B952D1D}"/>
              </a:ext>
            </a:extLst>
          </p:cNvPr>
          <p:cNvSpPr/>
          <p:nvPr/>
        </p:nvSpPr>
        <p:spPr>
          <a:xfrm>
            <a:off x="7723708" y="5703754"/>
            <a:ext cx="1414145" cy="3065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65FF3D1-B0CA-49FC-B813-27B2A00B8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41498" y="814791"/>
            <a:ext cx="4266970" cy="4867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11DB63D-962D-4738-AC5A-4E46F2383C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1497" y="803768"/>
            <a:ext cx="4260259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5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4680"/>
              </p:ext>
            </p:extLst>
          </p:nvPr>
        </p:nvGraphicFramePr>
        <p:xfrm>
          <a:off x="471728" y="213360"/>
          <a:ext cx="3199013" cy="640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308441280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287881112"/>
                    </a:ext>
                  </a:extLst>
                </a:gridCol>
                <a:gridCol w="2426852">
                  <a:extLst>
                    <a:ext uri="{9D8B030D-6E8A-4147-A177-3AD203B41FA5}">
                      <a16:colId xmlns:a16="http://schemas.microsoft.com/office/drawing/2014/main" val="2800088789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3651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6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267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7800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421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07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757194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721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1757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078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431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7801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129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7202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679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890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65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1674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9319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0043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183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26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0156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81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023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73762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669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3642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94200" y="441960"/>
          <a:ext cx="3455084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305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3495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728211">
                  <a:extLst>
                    <a:ext uri="{9D8B030D-6E8A-4147-A177-3AD203B41FA5}">
                      <a16:colId xmlns:a16="http://schemas.microsoft.com/office/drawing/2014/main" val="896538905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Practice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460510" y="441960"/>
          <a:ext cx="3281608" cy="617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8223">
                  <a:extLst>
                    <a:ext uri="{9D8B030D-6E8A-4147-A177-3AD203B41FA5}">
                      <a16:colId xmlns:a16="http://schemas.microsoft.com/office/drawing/2014/main" val="1623739444"/>
                    </a:ext>
                  </a:extLst>
                </a:gridCol>
                <a:gridCol w="286068">
                  <a:extLst>
                    <a:ext uri="{9D8B030D-6E8A-4147-A177-3AD203B41FA5}">
                      <a16:colId xmlns:a16="http://schemas.microsoft.com/office/drawing/2014/main" val="3825178910"/>
                    </a:ext>
                  </a:extLst>
                </a:gridCol>
                <a:gridCol w="2427317">
                  <a:extLst>
                    <a:ext uri="{9D8B030D-6E8A-4147-A177-3AD203B41FA5}">
                      <a16:colId xmlns:a16="http://schemas.microsoft.com/office/drawing/2014/main" val="425725270"/>
                    </a:ext>
                  </a:extLst>
                </a:gridCol>
              </a:tblGrid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4239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52178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432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4080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183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4772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56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309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17343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62441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0133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99503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32959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4885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5114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1112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996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3631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62185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8529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52522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25658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6534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79380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0674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249626"/>
                  </a:ext>
                </a:extLst>
              </a:tr>
              <a:tr h="182710"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587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41916" y="16496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ENG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597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1A10873-C33A-4AD1-A3FA-96D507D84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25611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201-00-01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Review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C1867E8-9FD3-4D05-B043-A899DBA75AEF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5ACD50-5802-42BD-B824-8E8DAF15D357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06844D0-17ED-43E6-8527-B95211B3FD60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5529D99-4BBC-46D9-B456-17BFA27025A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1E746211-BDF7-41C4-BB0D-EE3FEFA299EA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3FD8C360-616A-477D-9987-9B44A57778E2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F4C89F-E9ED-4C34-B2F3-65BD327E8256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2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02C4AD5B-B3D5-4DBB-BC34-87451169FDEE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681B712-6229-46CE-B2DA-94B56ABE0D3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52DB8481-E2A8-4126-8D61-B54605B8DA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7F9EB8CB-ED7B-4A60-939D-59955C62FA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79EDEB3-5383-4D12-9174-B7F5EA6F2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EC6F0A2-C650-4EA5-AE49-C4AB769B8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25609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A341BF-765F-48AA-9B85-D16941CB1F65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ED4ED9C-68B4-434A-82DF-1B4722B6C88A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CAA76AA-AE1D-42BA-9E9A-933AFD84CB40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sp>
        <p:nvSpPr>
          <p:cNvPr id="44" name="모서리가 둥근 직사각형 16">
            <a:extLst>
              <a:ext uri="{FF2B5EF4-FFF2-40B4-BE49-F238E27FC236}">
                <a16:creationId xmlns:a16="http://schemas.microsoft.com/office/drawing/2014/main" id="{6550F704-E357-4A6F-B6DD-B111B395692A}"/>
              </a:ext>
            </a:extLst>
          </p:cNvPr>
          <p:cNvSpPr/>
          <p:nvPr/>
        </p:nvSpPr>
        <p:spPr>
          <a:xfrm>
            <a:off x="5639857" y="1841728"/>
            <a:ext cx="5852160" cy="3805000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8156031-30CF-43AB-924F-E2E92A17D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9DBBE2C-FD27-4921-9A98-3E3F3D5B3ECC}"/>
              </a:ext>
            </a:extLst>
          </p:cNvPr>
          <p:cNvSpPr txBox="1"/>
          <p:nvPr/>
        </p:nvSpPr>
        <p:spPr>
          <a:xfrm>
            <a:off x="5822018" y="2041839"/>
            <a:ext cx="5419898" cy="340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여러분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오늘도 즐겁고 힘차게 수업을 시작해 볼까요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지난 수업에서 배운 내용을 떠올려 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200000"/>
              </a:lnSpc>
              <a:defRPr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순차 구조란 컴퓨터에서 명령을 실행할 때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순서대로 하나씩 처리하는 것을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구조란 조건에 따라 선택을 하여 다른 동작을 수행하는 구조를 말합니다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프로그램 안에서 객체의 동작을 제어하기 위해 함수를 사용합니다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변수란 데이터를 저장하는 공간이며</a:t>
            </a:r>
            <a:r>
              <a:rPr lang="en-US" altLang="ko-KR" sz="1050" dirty="0"/>
              <a:t>, </a:t>
            </a:r>
            <a:r>
              <a:rPr lang="ko-KR" altLang="en-US" sz="1050" dirty="0"/>
              <a:t>데이터 타입으로는 정수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), </a:t>
            </a:r>
            <a:r>
              <a:rPr lang="ko-KR" altLang="en-US" sz="1050" dirty="0"/>
              <a:t>실수</a:t>
            </a:r>
            <a:r>
              <a:rPr lang="en-US" altLang="ko-KR" sz="1050" dirty="0"/>
              <a:t>(float), </a:t>
            </a:r>
            <a:r>
              <a:rPr lang="ko-KR" altLang="en-US" sz="1050" dirty="0"/>
              <a:t>문자열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str</a:t>
            </a:r>
            <a:r>
              <a:rPr lang="en-US" altLang="ko-KR" sz="1050" dirty="0"/>
              <a:t>)</a:t>
            </a:r>
            <a:r>
              <a:rPr lang="ko-KR" altLang="en-US" sz="1050" dirty="0"/>
              <a:t>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/>
              <a:t>컴퓨터 연산에는 산술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문자열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논리 연산</a:t>
            </a:r>
            <a:r>
              <a:rPr lang="en-US" altLang="ko-KR" sz="1050" dirty="0"/>
              <a:t>, </a:t>
            </a:r>
            <a:r>
              <a:rPr lang="ko-KR" altLang="en-US" sz="1050" dirty="0"/>
              <a:t>멤버 연산 등이 있습니다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050" dirty="0"/>
              <a:t>- </a:t>
            </a:r>
            <a:r>
              <a:rPr lang="ko-KR" altLang="en-US" sz="1050" dirty="0" err="1"/>
              <a:t>조건문은</a:t>
            </a:r>
            <a:r>
              <a:rPr lang="ko-KR" altLang="en-US" sz="1050" dirty="0"/>
              <a:t> </a:t>
            </a:r>
            <a:r>
              <a:rPr lang="en-US" altLang="ko-KR" sz="1050" dirty="0"/>
              <a:t>if, </a:t>
            </a:r>
            <a:r>
              <a:rPr lang="en-US" altLang="ko-KR" sz="1050" dirty="0" err="1"/>
              <a:t>elif</a:t>
            </a:r>
            <a:r>
              <a:rPr lang="en-US" altLang="ko-KR" sz="1050" dirty="0"/>
              <a:t>, else </a:t>
            </a:r>
            <a:r>
              <a:rPr lang="ko-KR" altLang="en-US" sz="1050" dirty="0"/>
              <a:t>키워드를 활용하여 작성합니다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5381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7F32BCB4-9D43-43E0-B943-DD42A881934C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107CAEC-8D63-4BE1-9B17-897A30524E82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50A077E-A169-4414-B7AD-6F06F622CA5C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191032E-B48A-42AB-AF2B-580DF80535EE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99E4FBDF-ED9B-4B14-8178-B2254FD1AD34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39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97BE06A7-61EB-4B96-8870-D0F32BA2569B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0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FE6C656F-C315-4152-85B7-EDD59D14539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37C6B2-072D-420D-ACA3-5FC8D47C3E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97727F94-F396-471A-BEC9-307613766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A8631F2A-CA68-4755-8E01-B42662BFCF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CFF0755-47B6-4D18-AC85-3D3373FA0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7A03CB-003F-4932-84FE-846F67E6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00854"/>
              </p:ext>
            </p:extLst>
          </p:nvPr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202-00-02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Overview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F854F6B-14EA-4A88-AE29-0C8ED0E69B92}"/>
              </a:ext>
            </a:extLst>
          </p:cNvPr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7BB6D1-BAC7-4E2F-AB22-9FB0E582B9DF}"/>
              </a:ext>
            </a:extLst>
          </p:cNvPr>
          <p:cNvGrpSpPr/>
          <p:nvPr/>
        </p:nvGrpSpPr>
        <p:grpSpPr>
          <a:xfrm>
            <a:off x="253073" y="639900"/>
            <a:ext cx="1668057" cy="480901"/>
            <a:chOff x="0" y="554175"/>
            <a:chExt cx="1759206" cy="48090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58A4B5-98BD-4296-A4E9-AA5CA8B141A5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462AF7-869F-46C0-84F9-463B4BE12F16}"/>
                </a:ext>
              </a:extLst>
            </p:cNvPr>
            <p:cNvSpPr txBox="1"/>
            <p:nvPr/>
          </p:nvSpPr>
          <p:spPr>
            <a:xfrm>
              <a:off x="92052" y="554175"/>
              <a:ext cx="1599597" cy="480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Chapter 2.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Review 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23D44E8-0F56-4FF0-93EC-609378BA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6763"/>
              </p:ext>
            </p:extLst>
          </p:nvPr>
        </p:nvGraphicFramePr>
        <p:xfrm>
          <a:off x="273888" y="1229628"/>
          <a:ext cx="1647242" cy="25146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  <a:ea typeface="+mn-ea"/>
                        </a:rPr>
                        <a:t>      Review</a:t>
                      </a:r>
                      <a:endParaRPr lang="ko-KR" altLang="en-US" sz="900" dirty="0">
                        <a:latin typeface="맑은 고딕 (본문)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1515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맑은 고딕 (본문)"/>
                        </a:rPr>
                        <a:t>      Overview</a:t>
                      </a:r>
                      <a:endParaRPr lang="ko-KR" altLang="en-US" sz="900" dirty="0">
                        <a:latin typeface="맑은 고딕 (본문)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940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반복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Loop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676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continue</a:t>
                      </a:r>
                      <a:r>
                        <a:rPr lang="ko-KR" altLang="en-US" sz="900" dirty="0"/>
                        <a:t>와 </a:t>
                      </a:r>
                      <a:r>
                        <a:rPr lang="en-US" altLang="ko-KR" sz="900" dirty="0">
                          <a:latin typeface="Consolas" panose="020B0609020204030204" pitchFamily="49" charset="0"/>
                        </a:rPr>
                        <a:t>break</a:t>
                      </a:r>
                      <a:endParaRPr lang="ko-KR" altLang="en-US" sz="9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44363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리스트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939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013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95355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5703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959266"/>
                  </a:ext>
                </a:extLst>
              </a:tr>
            </a:tbl>
          </a:graphicData>
        </a:graphic>
      </p:graphicFrame>
      <p:sp>
        <p:nvSpPr>
          <p:cNvPr id="67" name="모서리가 둥근 직사각형 16">
            <a:extLst>
              <a:ext uri="{FF2B5EF4-FFF2-40B4-BE49-F238E27FC236}">
                <a16:creationId xmlns:a16="http://schemas.microsoft.com/office/drawing/2014/main" id="{4C68C3AA-AB21-4E9B-A2CC-019D38EA1A16}"/>
              </a:ext>
            </a:extLst>
          </p:cNvPr>
          <p:cNvSpPr/>
          <p:nvPr/>
        </p:nvSpPr>
        <p:spPr>
          <a:xfrm>
            <a:off x="5664146" y="2102886"/>
            <a:ext cx="5852160" cy="2979842"/>
          </a:xfrm>
          <a:prstGeom prst="roundRect">
            <a:avLst>
              <a:gd name="adj" fmla="val 3471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900A295-6292-4A4C-AB76-18E103A6A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403" y="2247428"/>
            <a:ext cx="1939350" cy="26907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730507-9628-4F57-8460-2B6E9FB6A3F3}"/>
              </a:ext>
            </a:extLst>
          </p:cNvPr>
          <p:cNvSpPr txBox="1"/>
          <p:nvPr/>
        </p:nvSpPr>
        <p:spPr>
          <a:xfrm>
            <a:off x="5880277" y="2276448"/>
            <a:ext cx="5419898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ko-KR" altLang="en-US" sz="1050" dirty="0">
                <a:latin typeface="+mn-ea"/>
              </a:rPr>
              <a:t>이번 시간에는 반복과 함수에 대해 알아보겠습니다</a:t>
            </a:r>
            <a:r>
              <a:rPr lang="en-US" altLang="ko-KR" sz="105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37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700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 사이즈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178042" y="1282524"/>
            <a:ext cx="5444976" cy="297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옷을 살 때는 항상 사이즈를 고민합니다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옷마다 모든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사이즈가 같지 않고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사이즈가 같지 않아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보다 큰 경우도 있죠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옷은 항상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입어보고만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사야할까요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아직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입어보진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않았지만 나랑 체형이 비슷한 친구가 입어보니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딱 맞았다고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나는 어떤 사이즈의 옷이 맞을까요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비슷한 사례를 찾고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사례에 따라 내가 </a:t>
            </a:r>
            <a:r>
              <a:rPr lang="ko-KR" altLang="en-US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어떤게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맞는지를 찾는 것을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KNN(K-Nearest Neighbor)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이라고 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그럼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KNN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무엇인지 우리 함께 배워볼까요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https://cdn.crowdpic.net/list-thumb/thumb_l_28DAD866B03E8A3D8385040576A74362.jpg">
            <a:extLst>
              <a:ext uri="{FF2B5EF4-FFF2-40B4-BE49-F238E27FC236}">
                <a16:creationId xmlns:a16="http://schemas.microsoft.com/office/drawing/2014/main" id="{DD3B16A8-C42E-44FD-A2F7-7911073C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604" y="2284600"/>
            <a:ext cx="5143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F4482F-FFF2-472F-83C4-D234FD607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1" r="28171" b="47432"/>
          <a:stretch/>
        </p:blipFill>
        <p:spPr bwMode="auto">
          <a:xfrm>
            <a:off x="5131631" y="2792119"/>
            <a:ext cx="1344763" cy="17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31800CF5-EB5E-4FC4-9176-B086F44AB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1" r="28171" b="47432"/>
          <a:stretch/>
        </p:blipFill>
        <p:spPr bwMode="auto">
          <a:xfrm>
            <a:off x="9581824" y="2463716"/>
            <a:ext cx="1660092" cy="21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3C8336-771B-444E-B8A7-0A00A3B7F7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9" b="47956"/>
          <a:stretch/>
        </p:blipFill>
        <p:spPr>
          <a:xfrm rot="1985608">
            <a:off x="8677547" y="2237744"/>
            <a:ext cx="899235" cy="117386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91EEB04-9CCF-49A9-9DB3-3D18C8CF436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9" b="47956"/>
          <a:stretch/>
        </p:blipFill>
        <p:spPr>
          <a:xfrm rot="19857317">
            <a:off x="6342505" y="2545222"/>
            <a:ext cx="899235" cy="117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2F731-D521-4B54-8253-155A05C0A3DA}"/>
              </a:ext>
            </a:extLst>
          </p:cNvPr>
          <p:cNvSpPr txBox="1"/>
          <p:nvPr/>
        </p:nvSpPr>
        <p:spPr>
          <a:xfrm>
            <a:off x="5609888" y="4436865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S</a:t>
            </a:r>
            <a:endParaRPr lang="ko-KR" altLang="en-US" sz="28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0F64F2-1375-4B99-8E84-56F44E40AD46}"/>
              </a:ext>
            </a:extLst>
          </p:cNvPr>
          <p:cNvSpPr txBox="1"/>
          <p:nvPr/>
        </p:nvSpPr>
        <p:spPr>
          <a:xfrm>
            <a:off x="10216909" y="4508940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236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호랑이는 개과보다 고양이과와 비슷합니다</a:t>
              </a:r>
              <a:r>
                <a:rPr lang="en-US" altLang="ko-KR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94169" y="1342393"/>
            <a:ext cx="4532143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호랑이는 개과와 고양이과 중 어디에 속할까요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CA04677-7BDC-4CCE-9BFF-25F165C816D6}"/>
              </a:ext>
            </a:extLst>
          </p:cNvPr>
          <p:cNvSpPr/>
          <p:nvPr/>
        </p:nvSpPr>
        <p:spPr>
          <a:xfrm>
            <a:off x="2363992" y="3886723"/>
            <a:ext cx="3209871" cy="1475811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DF1376-A2CF-40DF-80D1-69FBF4289A72}"/>
              </a:ext>
            </a:extLst>
          </p:cNvPr>
          <p:cNvSpPr/>
          <p:nvPr/>
        </p:nvSpPr>
        <p:spPr>
          <a:xfrm>
            <a:off x="8015216" y="3946544"/>
            <a:ext cx="3425915" cy="1465778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6.1~6.6 자연을 죽이고 삶터 빼앗는 '범죄경제">
            <a:extLst>
              <a:ext uri="{FF2B5EF4-FFF2-40B4-BE49-F238E27FC236}">
                <a16:creationId xmlns:a16="http://schemas.microsoft.com/office/drawing/2014/main" id="{178533F1-38EB-487B-AACD-CDD749EF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75" y="4412843"/>
            <a:ext cx="1437147" cy="9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늑대는 왜 개로 변했을까 개와 늑대의 차이점에 대해서 알아보자">
            <a:extLst>
              <a:ext uri="{FF2B5EF4-FFF2-40B4-BE49-F238E27FC236}">
                <a16:creationId xmlns:a16="http://schemas.microsoft.com/office/drawing/2014/main" id="{46011E5A-1BC5-46BD-8D45-19D5B618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74" y="4313922"/>
            <a:ext cx="1521375" cy="10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2간지중 11번째 꿈 해몽~ 개(강아지) 정말 개꿈인가요? : 네이버 블로그">
            <a:extLst>
              <a:ext uri="{FF2B5EF4-FFF2-40B4-BE49-F238E27FC236}">
                <a16:creationId xmlns:a16="http://schemas.microsoft.com/office/drawing/2014/main" id="{2B88D5FC-23B0-44E4-BC39-A84490FA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06" y="4229185"/>
            <a:ext cx="1450309" cy="108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뉴질랜드 마을이 고양이 키우는 것을 금지하는 이유 - BBC News 코리아">
            <a:extLst>
              <a:ext uri="{FF2B5EF4-FFF2-40B4-BE49-F238E27FC236}">
                <a16:creationId xmlns:a16="http://schemas.microsoft.com/office/drawing/2014/main" id="{2CD7EEF0-40D3-42BD-8728-A902EC94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24" y="4340709"/>
            <a:ext cx="1910243" cy="107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7CA09-8AC6-4F45-AA83-B2CEDF70275E}"/>
              </a:ext>
            </a:extLst>
          </p:cNvPr>
          <p:cNvSpPr txBox="1"/>
          <p:nvPr/>
        </p:nvSpPr>
        <p:spPr>
          <a:xfrm>
            <a:off x="3645761" y="3442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B685E-5857-4D2F-91DD-0225D3E301BF}"/>
              </a:ext>
            </a:extLst>
          </p:cNvPr>
          <p:cNvSpPr txBox="1"/>
          <p:nvPr/>
        </p:nvSpPr>
        <p:spPr>
          <a:xfrm>
            <a:off x="9259004" y="34394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고양이과</a:t>
            </a:r>
          </a:p>
        </p:txBody>
      </p:sp>
      <p:pic>
        <p:nvPicPr>
          <p:cNvPr id="3074" name="Picture 2" descr="귀여운 호랑이 &gt; 고시사진게시판 | 변리사시험 &amp; 학원 커뮤니티">
            <a:extLst>
              <a:ext uri="{FF2B5EF4-FFF2-40B4-BE49-F238E27FC236}">
                <a16:creationId xmlns:a16="http://schemas.microsoft.com/office/drawing/2014/main" id="{8A067F51-BC0C-4EA1-B915-3054ABF7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87" y="2018740"/>
            <a:ext cx="1528850" cy="15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E81E4EF-1E4C-4362-98E3-2D1FCEE6C1EA}"/>
              </a:ext>
            </a:extLst>
          </p:cNvPr>
          <p:cNvSpPr/>
          <p:nvPr/>
        </p:nvSpPr>
        <p:spPr>
          <a:xfrm>
            <a:off x="2618050" y="2571184"/>
            <a:ext cx="160303" cy="16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745AD-BE5F-4DB3-BE54-A9127B6DA9E5}"/>
              </a:ext>
            </a:extLst>
          </p:cNvPr>
          <p:cNvSpPr txBox="1"/>
          <p:nvPr/>
        </p:nvSpPr>
        <p:spPr>
          <a:xfrm>
            <a:off x="2778353" y="2465973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호랑이는 개과이다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F49CB8A-F3BD-4A9B-9ECB-2C10C2B29E9B}"/>
              </a:ext>
            </a:extLst>
          </p:cNvPr>
          <p:cNvSpPr/>
          <p:nvPr/>
        </p:nvSpPr>
        <p:spPr>
          <a:xfrm>
            <a:off x="8331459" y="2591643"/>
            <a:ext cx="160303" cy="160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275E6C-BB52-4898-8E95-F2E35CD8639E}"/>
              </a:ext>
            </a:extLst>
          </p:cNvPr>
          <p:cNvSpPr txBox="1"/>
          <p:nvPr/>
        </p:nvSpPr>
        <p:spPr>
          <a:xfrm>
            <a:off x="8491762" y="248643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호랑이는 고양이과이다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73735D-DAA3-44AD-A921-DC3D962D1364}"/>
              </a:ext>
            </a:extLst>
          </p:cNvPr>
          <p:cNvSpPr/>
          <p:nvPr/>
        </p:nvSpPr>
        <p:spPr>
          <a:xfrm>
            <a:off x="9098733" y="805758"/>
            <a:ext cx="2143183" cy="92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고양이과를 선택하면 정답처리</a:t>
            </a:r>
          </a:p>
        </p:txBody>
      </p:sp>
    </p:spTree>
    <p:extLst>
      <p:ext uri="{BB962C8B-B14F-4D97-AF65-F5344CB8AC3E}">
        <p14:creationId xmlns:p14="http://schemas.microsoft.com/office/powerpoint/2010/main" val="29761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4532143" cy="791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호랑이는 개과 동물보다 고양이과 동물과 비슷해 고양이과로 분류합니다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 비슷하다는 것을 우린 어떻게 알 수 있었을까요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비슷하다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의미를 갖는 문장들을 찾아봅시다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C1B8DE5-DF4B-4AEB-9391-EF8CD1910302}"/>
              </a:ext>
            </a:extLst>
          </p:cNvPr>
          <p:cNvSpPr/>
          <p:nvPr/>
        </p:nvSpPr>
        <p:spPr>
          <a:xfrm>
            <a:off x="2778353" y="3499174"/>
            <a:ext cx="1197365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비슷하다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E56072-2289-43AC-B973-285878E98126}"/>
              </a:ext>
            </a:extLst>
          </p:cNvPr>
          <p:cNvSpPr/>
          <p:nvPr/>
        </p:nvSpPr>
        <p:spPr>
          <a:xfrm>
            <a:off x="4909877" y="2604266"/>
            <a:ext cx="6120073" cy="2327412"/>
          </a:xfrm>
          <a:prstGeom prst="rect">
            <a:avLst/>
          </a:prstGeom>
          <a:solidFill>
            <a:srgbClr val="4DC2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0A2618-99F6-4DC9-AB91-311FC47471C6}"/>
              </a:ext>
            </a:extLst>
          </p:cNvPr>
          <p:cNvSpPr/>
          <p:nvPr/>
        </p:nvSpPr>
        <p:spPr>
          <a:xfrm>
            <a:off x="5323438" y="2842570"/>
            <a:ext cx="146833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거의 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5FAFCB0-F7A3-4FF9-B5B5-13E843B8FBFC}"/>
              </a:ext>
            </a:extLst>
          </p:cNvPr>
          <p:cNvSpPr/>
          <p:nvPr/>
        </p:nvSpPr>
        <p:spPr>
          <a:xfrm>
            <a:off x="7243550" y="2837517"/>
            <a:ext cx="1468330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닮다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6A296C-A2ED-45F2-9C28-588116790562}"/>
              </a:ext>
            </a:extLst>
          </p:cNvPr>
          <p:cNvSpPr/>
          <p:nvPr/>
        </p:nvSpPr>
        <p:spPr>
          <a:xfrm>
            <a:off x="9163664" y="2842568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동일하다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3CB13E-3578-47F3-88FD-C04BAA7C6A42}"/>
              </a:ext>
            </a:extLst>
          </p:cNvPr>
          <p:cNvSpPr/>
          <p:nvPr/>
        </p:nvSpPr>
        <p:spPr>
          <a:xfrm>
            <a:off x="9163664" y="3550305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흡사하다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6861F7-1408-48C4-850A-A2A5D028D6DD}"/>
              </a:ext>
            </a:extLst>
          </p:cNvPr>
          <p:cNvSpPr/>
          <p:nvPr/>
        </p:nvSpPr>
        <p:spPr>
          <a:xfrm>
            <a:off x="5323437" y="3542739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차이가 적다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DEED62-4EDD-4F09-B858-23DB850E7815}"/>
              </a:ext>
            </a:extLst>
          </p:cNvPr>
          <p:cNvSpPr/>
          <p:nvPr/>
        </p:nvSpPr>
        <p:spPr>
          <a:xfrm>
            <a:off x="7243549" y="3561787"/>
            <a:ext cx="1468331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똑같다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비슷한 것 찾기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앞에서 찾은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비슷하다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의미의 문장들 중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차이가 적다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수학 기호로 나타낼 수 있습니다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913C3A-43F0-479A-8436-C6AF0F0A10A9}"/>
              </a:ext>
            </a:extLst>
          </p:cNvPr>
          <p:cNvSpPr/>
          <p:nvPr/>
        </p:nvSpPr>
        <p:spPr>
          <a:xfrm>
            <a:off x="3832231" y="2290456"/>
            <a:ext cx="615635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호랑이와 고양이의 차이가 호랑이와 개의 차이보다 적다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2" name="Picture 2" descr="6.1~6.6 자연을 죽이고 삶터 빼앗는 '범죄경제">
            <a:extLst>
              <a:ext uri="{FF2B5EF4-FFF2-40B4-BE49-F238E27FC236}">
                <a16:creationId xmlns:a16="http://schemas.microsoft.com/office/drawing/2014/main" id="{7B0CED73-D955-46C0-B99E-6CECDA91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65" y="4168066"/>
            <a:ext cx="1437147" cy="95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늑대는 왜 개로 변했을까 개와 늑대의 차이점에 대해서 알아보자">
            <a:extLst>
              <a:ext uri="{FF2B5EF4-FFF2-40B4-BE49-F238E27FC236}">
                <a16:creationId xmlns:a16="http://schemas.microsoft.com/office/drawing/2014/main" id="{E3DD9842-AFF2-4DEA-849A-05FE937C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35" y="4140408"/>
            <a:ext cx="1521375" cy="10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귀여운 호랑이 &gt; 고시사진게시판 | 변리사시험 &amp; 학원 커뮤니티">
            <a:extLst>
              <a:ext uri="{FF2B5EF4-FFF2-40B4-BE49-F238E27FC236}">
                <a16:creationId xmlns:a16="http://schemas.microsoft.com/office/drawing/2014/main" id="{58AA9FA3-DA19-4605-80A9-45C52ED5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572" y="3842397"/>
            <a:ext cx="1528850" cy="15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D4EF3729-DE88-46BE-B1A4-C4CE6E22E756}"/>
              </a:ext>
            </a:extLst>
          </p:cNvPr>
          <p:cNvSpPr/>
          <p:nvPr/>
        </p:nvSpPr>
        <p:spPr>
          <a:xfrm>
            <a:off x="3832231" y="3066426"/>
            <a:ext cx="6156356" cy="448593"/>
          </a:xfrm>
          <a:prstGeom prst="rect">
            <a:avLst/>
          </a:prstGeom>
          <a:solidFill>
            <a:schemeClr val="bg1"/>
          </a:solidFill>
          <a:ln>
            <a:solidFill>
              <a:srgbClr val="4DC2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호랑이 특징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개 특징 </a:t>
            </a:r>
            <a:r>
              <a:rPr lang="en-US" altLang="ko-KR" dirty="0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호랑이 특징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고양이 특징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35EEF0-6D96-4221-9274-21546DBF5B51}"/>
              </a:ext>
            </a:extLst>
          </p:cNvPr>
          <p:cNvCxnSpPr/>
          <p:nvPr/>
        </p:nvCxnSpPr>
        <p:spPr>
          <a:xfrm flipH="1">
            <a:off x="5689600" y="2603414"/>
            <a:ext cx="480291" cy="52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55AD99B-B1F9-48C5-85E4-827F9529B649}"/>
              </a:ext>
            </a:extLst>
          </p:cNvPr>
          <p:cNvCxnSpPr/>
          <p:nvPr/>
        </p:nvCxnSpPr>
        <p:spPr>
          <a:xfrm flipH="1">
            <a:off x="8192655" y="2603414"/>
            <a:ext cx="277090" cy="61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5EEEC2-0976-4A43-A8A6-E3184973C771}"/>
              </a:ext>
            </a:extLst>
          </p:cNvPr>
          <p:cNvCxnSpPr/>
          <p:nvPr/>
        </p:nvCxnSpPr>
        <p:spPr>
          <a:xfrm flipH="1">
            <a:off x="6722997" y="2603414"/>
            <a:ext cx="2818167" cy="61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D0F94A26-A3FE-46FF-8F42-DB32B0328060}"/>
              </a:ext>
            </a:extLst>
          </p:cNvPr>
          <p:cNvSpPr/>
          <p:nvPr/>
        </p:nvSpPr>
        <p:spPr>
          <a:xfrm>
            <a:off x="4367995" y="2749311"/>
            <a:ext cx="969367" cy="341565"/>
          </a:xfrm>
          <a:prstGeom prst="wedgeRectCallout">
            <a:avLst>
              <a:gd name="adj1" fmla="val 104609"/>
              <a:gd name="adj2" fmla="val -6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차이 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47E9BD7B-F854-4C47-9DF3-C86A123D09F9}"/>
              </a:ext>
            </a:extLst>
          </p:cNvPr>
          <p:cNvSpPr/>
          <p:nvPr/>
        </p:nvSpPr>
        <p:spPr>
          <a:xfrm>
            <a:off x="8704519" y="2864160"/>
            <a:ext cx="969367" cy="341565"/>
          </a:xfrm>
          <a:prstGeom prst="wedgeRectCallout">
            <a:avLst>
              <a:gd name="adj1" fmla="val -89767"/>
              <a:gd name="adj2" fmla="val -8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차이 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57" name="말풍선: 사각형 56">
            <a:extLst>
              <a:ext uri="{FF2B5EF4-FFF2-40B4-BE49-F238E27FC236}">
                <a16:creationId xmlns:a16="http://schemas.microsoft.com/office/drawing/2014/main" id="{02CC6550-5A4F-42E7-A61F-D3566B9CBF9E}"/>
              </a:ext>
            </a:extLst>
          </p:cNvPr>
          <p:cNvSpPr/>
          <p:nvPr/>
        </p:nvSpPr>
        <p:spPr>
          <a:xfrm>
            <a:off x="6243837" y="2705203"/>
            <a:ext cx="1099072" cy="341565"/>
          </a:xfrm>
          <a:prstGeom prst="wedgeRectCallout">
            <a:avLst>
              <a:gd name="adj1" fmla="val 73119"/>
              <a:gd name="adj2" fmla="val 37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적다 </a:t>
            </a:r>
            <a:r>
              <a:rPr lang="en-US" altLang="ko-KR" dirty="0"/>
              <a:t>: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4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BBCA43-C57F-4538-ABCD-580BEB9427C6}"/>
              </a:ext>
            </a:extLst>
          </p:cNvPr>
          <p:cNvSpPr/>
          <p:nvPr/>
        </p:nvSpPr>
        <p:spPr>
          <a:xfrm>
            <a:off x="2026850" y="700793"/>
            <a:ext cx="9852036" cy="4802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294170" y="1902784"/>
            <a:ext cx="9232478" cy="383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3074" y="204277"/>
          <a:ext cx="11625812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06453">
                  <a:extLst>
                    <a:ext uri="{9D8B030D-6E8A-4147-A177-3AD203B41FA5}">
                      <a16:colId xmlns:a16="http://schemas.microsoft.com/office/drawing/2014/main" val="1256049409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2489160813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513246540"/>
                    </a:ext>
                  </a:extLst>
                </a:gridCol>
                <a:gridCol w="2906453">
                  <a:extLst>
                    <a:ext uri="{9D8B030D-6E8A-4147-A177-3AD203B41FA5}">
                      <a16:colId xmlns:a16="http://schemas.microsoft.com/office/drawing/2014/main" val="882093469"/>
                    </a:ext>
                  </a:extLst>
                </a:gridCol>
              </a:tblGrid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유닛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C4K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템플릿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15794"/>
                  </a:ext>
                </a:extLst>
              </a:tr>
              <a:tr h="1389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201-01-01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순차 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443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41916" y="164961"/>
            <a:ext cx="50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KOR</a:t>
            </a:r>
            <a:endParaRPr lang="ko-KR" altLang="en-US" sz="12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84C48B-2252-4DF3-B40A-8388E5463B19}"/>
              </a:ext>
            </a:extLst>
          </p:cNvPr>
          <p:cNvGrpSpPr/>
          <p:nvPr/>
        </p:nvGrpSpPr>
        <p:grpSpPr>
          <a:xfrm>
            <a:off x="1857074" y="6503607"/>
            <a:ext cx="10155004" cy="329071"/>
            <a:chOff x="1857074" y="6503607"/>
            <a:chExt cx="10155004" cy="3290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5C6CBA9-7B3D-4136-8324-35FBB3360906}"/>
                </a:ext>
              </a:extLst>
            </p:cNvPr>
            <p:cNvGrpSpPr/>
            <p:nvPr/>
          </p:nvGrpSpPr>
          <p:grpSpPr>
            <a:xfrm>
              <a:off x="1857074" y="6503607"/>
              <a:ext cx="10155004" cy="329071"/>
              <a:chOff x="1909967" y="6503607"/>
              <a:chExt cx="10155004" cy="32907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066F2F1-8CE3-4E6C-8C5A-F629E637320B}"/>
                  </a:ext>
                </a:extLst>
              </p:cNvPr>
              <p:cNvGrpSpPr/>
              <p:nvPr/>
            </p:nvGrpSpPr>
            <p:grpSpPr>
              <a:xfrm>
                <a:off x="1909967" y="6503607"/>
                <a:ext cx="10155004" cy="329071"/>
                <a:chOff x="1909967" y="6503607"/>
                <a:chExt cx="10155004" cy="329071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CD9CEBA-44D4-44CF-849D-6C1291DA5C79}"/>
                    </a:ext>
                  </a:extLst>
                </p:cNvPr>
                <p:cNvGrpSpPr/>
                <p:nvPr/>
              </p:nvGrpSpPr>
              <p:grpSpPr>
                <a:xfrm>
                  <a:off x="1909967" y="6503607"/>
                  <a:ext cx="10155004" cy="329071"/>
                  <a:chOff x="1958485" y="6474991"/>
                  <a:chExt cx="10155004" cy="329071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E3A36F95-D89F-408D-B1C5-056D96249147}"/>
                      </a:ext>
                    </a:extLst>
                  </p:cNvPr>
                  <p:cNvSpPr/>
                  <p:nvPr/>
                </p:nvSpPr>
                <p:spPr>
                  <a:xfrm>
                    <a:off x="1958485" y="6474991"/>
                    <a:ext cx="10155004" cy="3290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7" name="실행 단추: 뒤로 또는 앞으로 이동 14">
                    <a:hlinkClick r:id="" action="ppaction://hlinkshowjump?jump=previousslide" highlightClick="1"/>
                    <a:extLst>
                      <a:ext uri="{FF2B5EF4-FFF2-40B4-BE49-F238E27FC236}">
                        <a16:creationId xmlns:a16="http://schemas.microsoft.com/office/drawing/2014/main" id="{EC732E00-76BE-4EFF-9387-4F090EF3997F}"/>
                      </a:ext>
                    </a:extLst>
                  </p:cNvPr>
                  <p:cNvSpPr/>
                  <p:nvPr/>
                </p:nvSpPr>
                <p:spPr>
                  <a:xfrm>
                    <a:off x="11532475" y="6517111"/>
                    <a:ext cx="191168" cy="203914"/>
                  </a:xfrm>
                  <a:prstGeom prst="actionButtonBackPrevious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8" name="실행 단추: 앞으로 또는 다음으로 이동 15">
                    <a:hlinkClick r:id="" action="ppaction://hlinkshowjump?jump=nextslide" highlightClick="1"/>
                    <a:extLst>
                      <a:ext uri="{FF2B5EF4-FFF2-40B4-BE49-F238E27FC236}">
                        <a16:creationId xmlns:a16="http://schemas.microsoft.com/office/drawing/2014/main" id="{A4CE59EC-CE21-45DB-B21C-4B6BB8C2245F}"/>
                      </a:ext>
                    </a:extLst>
                  </p:cNvPr>
                  <p:cNvSpPr/>
                  <p:nvPr/>
                </p:nvSpPr>
                <p:spPr>
                  <a:xfrm>
                    <a:off x="11776855" y="6517111"/>
                    <a:ext cx="191168" cy="203914"/>
                  </a:xfrm>
                  <a:prstGeom prst="actionButtonForwardNex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 lang="ko-KR" altLang="en-US"/>
                    </a:pPr>
                    <a:endParaRPr lang="ko-KR" alt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F6A2C54-0923-4357-BCE0-C5CCB9BDE4C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1361" y="6557513"/>
                    <a:ext cx="2286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ctr">
                      <a:defRPr lang="ko-KR" altLang="en-US"/>
                    </a:pPr>
                    <a:r>
                      <a:rPr lang="en-US" altLang="ko-KR" sz="900" b="1">
                        <a:latin typeface="나눔고딕"/>
                        <a:ea typeface="나눔고딕"/>
                      </a:rPr>
                      <a:t>1/22</a:t>
                    </a:r>
                    <a:endParaRPr lang="ko-KR" altLang="en-US" sz="900" b="1">
                      <a:latin typeface="나눔고딕"/>
                      <a:ea typeface="나눔고딕"/>
                    </a:endParaRPr>
                  </a:p>
                </p:txBody>
              </p:sp>
            </p:grpSp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6AD53EA-69DC-45A7-8DF9-69F3F1F30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347063" y="6515026"/>
                  <a:ext cx="323880" cy="290831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30510E7-8764-456D-B70A-6853AA47AF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443102" y="6595700"/>
                <a:ext cx="132691" cy="132691"/>
              </a:xfrm>
              <a:prstGeom prst="rect">
                <a:avLst/>
              </a:prstGeom>
              <a:noFill/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051CC7-711E-452A-980A-8CF0E2FBF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977041" y="6524039"/>
              <a:ext cx="282584" cy="276012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3873AF-A86A-4654-B017-D90A607CFA29}"/>
              </a:ext>
            </a:extLst>
          </p:cNvPr>
          <p:cNvGrpSpPr/>
          <p:nvPr/>
        </p:nvGrpSpPr>
        <p:grpSpPr>
          <a:xfrm>
            <a:off x="2026850" y="5472256"/>
            <a:ext cx="9839762" cy="950210"/>
            <a:chOff x="2026850" y="5472256"/>
            <a:chExt cx="9839762" cy="950210"/>
          </a:xfrm>
        </p:grpSpPr>
        <p:sp>
          <p:nvSpPr>
            <p:cNvPr id="31" name="모서리가 둥근 직사각형 37">
              <a:extLst>
                <a:ext uri="{FF2B5EF4-FFF2-40B4-BE49-F238E27FC236}">
                  <a16:creationId xmlns:a16="http://schemas.microsoft.com/office/drawing/2014/main" id="{EF617135-D964-41FD-B04A-7BC92A19E4A8}"/>
                </a:ext>
              </a:extLst>
            </p:cNvPr>
            <p:cNvSpPr/>
            <p:nvPr/>
          </p:nvSpPr>
          <p:spPr>
            <a:xfrm>
              <a:off x="2026850" y="5472256"/>
              <a:ext cx="9839762" cy="950210"/>
            </a:xfrm>
            <a:prstGeom prst="roundRect">
              <a:avLst>
                <a:gd name="adj" fmla="val 3471"/>
              </a:avLst>
            </a:prstGeom>
            <a:solidFill>
              <a:schemeClr val="bg1"/>
            </a:solidFill>
            <a:ln w="19050">
              <a:solidFill>
                <a:srgbClr val="4D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A8FF7F-7CF8-456F-B8CE-0C5E9B7ED102}"/>
                </a:ext>
              </a:extLst>
            </p:cNvPr>
            <p:cNvSpPr txBox="1"/>
            <p:nvPr/>
          </p:nvSpPr>
          <p:spPr>
            <a:xfrm>
              <a:off x="2850341" y="5561632"/>
              <a:ext cx="8438584" cy="2934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1E909E-0650-4DD9-8E65-A4430BD60499}"/>
                </a:ext>
              </a:extLst>
            </p:cNvPr>
            <p:cNvGrpSpPr/>
            <p:nvPr/>
          </p:nvGrpSpPr>
          <p:grpSpPr>
            <a:xfrm>
              <a:off x="2203224" y="5569224"/>
              <a:ext cx="675070" cy="787895"/>
              <a:chOff x="2059175" y="5290690"/>
              <a:chExt cx="675070" cy="78789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57ABC4E-8319-49AF-94A1-E8B95DC729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38940"/>
              <a:stretch>
                <a:fillRect/>
              </a:stretch>
            </p:blipFill>
            <p:spPr>
              <a:xfrm>
                <a:off x="2059175" y="5290690"/>
                <a:ext cx="575129" cy="502126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090759-3895-4BA6-89C2-417D080E6897}"/>
                  </a:ext>
                </a:extLst>
              </p:cNvPr>
              <p:cNvSpPr txBox="1"/>
              <p:nvPr/>
            </p:nvSpPr>
            <p:spPr>
              <a:xfrm>
                <a:off x="2088622" y="5740031"/>
                <a:ext cx="6456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 lang="ko-KR" altLang="en-US"/>
                </a:pPr>
                <a:r>
                  <a:rPr lang="en-US" altLang="ko-KR" sz="1600"/>
                  <a:t>OO</a:t>
                </a:r>
                <a:endParaRPr lang="ko-KR" altLang="en-US" sz="160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7EEC550-8B15-489B-956B-968BA4BBA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0220"/>
            <a:stretch>
              <a:fillRect/>
            </a:stretch>
          </p:blipFill>
          <p:spPr>
            <a:xfrm>
              <a:off x="11641929" y="5672660"/>
              <a:ext cx="144378" cy="581025"/>
            </a:xfrm>
            <a:prstGeom prst="rect">
              <a:avLst/>
            </a:prstGeom>
          </p:spPr>
        </p:pic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71FC2B-3913-47F9-A554-CA86E7D1379A}"/>
              </a:ext>
            </a:extLst>
          </p:cNvPr>
          <p:cNvSpPr/>
          <p:nvPr/>
        </p:nvSpPr>
        <p:spPr>
          <a:xfrm>
            <a:off x="2064082" y="894278"/>
            <a:ext cx="3259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Practice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 필요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902D1-69F8-4A36-A27A-925519AD93C5}"/>
              </a:ext>
            </a:extLst>
          </p:cNvPr>
          <p:cNvSpPr/>
          <p:nvPr/>
        </p:nvSpPr>
        <p:spPr>
          <a:xfrm>
            <a:off x="2259625" y="1230627"/>
            <a:ext cx="6051456" cy="306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 기반 등으로 비슷한 것으로 분류해보기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FF31D9A-33E7-4B47-8EDC-E48C4F6E6179}"/>
              </a:ext>
            </a:extLst>
          </p:cNvPr>
          <p:cNvGraphicFramePr>
            <a:graphicFrameLocks noGrp="1"/>
          </p:cNvGraphicFramePr>
          <p:nvPr/>
        </p:nvGraphicFramePr>
        <p:xfrm>
          <a:off x="263480" y="1145702"/>
          <a:ext cx="1647242" cy="525780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64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en-US" altLang="ko-KR" sz="900" dirty="0"/>
                        <a:t>Intro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indent="-171450" latinLnBrk="1">
                        <a:buFont typeface="Wingdings"/>
                        <a:buChar char="Ø"/>
                        <a:defRPr lang="ko-KR" altLang="en-US"/>
                      </a:pPr>
                      <a:r>
                        <a:rPr lang="ko-KR" altLang="en-US" sz="900" dirty="0">
                          <a:latin typeface="Consolas" panose="020B0609020204030204" pitchFamily="49" charset="0"/>
                        </a:rPr>
                        <a:t>순차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62917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순차 구조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969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객체를 제어하려면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3140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92746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동작 함수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6871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입출력 함수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74864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Practice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5939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데이터를 저장하려면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8867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1124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4788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6684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데이터로 연산하려면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438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4859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4350576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연산자 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99892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0" indent="0" latinLnBrk="1">
                        <a:buFont typeface="Wingdings"/>
                        <a:buNone/>
                        <a:defRPr lang="ko-KR" altLang="en-US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Practice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677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순차적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695205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054638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ko-KR" altLang="en-US" sz="900" dirty="0"/>
                        <a:t>선택적 프로그래밍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89441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Challenge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tabLst/>
                        <a:defRPr lang="ko-KR" altLang="en-US"/>
                      </a:pPr>
                      <a:r>
                        <a:rPr lang="en-US" altLang="ko-KR" sz="900" dirty="0"/>
                        <a:t>Quiz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317173"/>
                  </a:ext>
                </a:extLst>
              </a:tr>
              <a:tr h="209599">
                <a:tc>
                  <a:txBody>
                    <a:bodyPr/>
                    <a:lstStyle/>
                    <a:p>
                      <a:pPr marL="171450" lvl="0" indent="-17145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 typeface="Wingdings"/>
                        <a:buChar char="Ø"/>
                        <a:defRPr lang="ko-KR"/>
                      </a:pPr>
                      <a:r>
                        <a:rPr lang="en-US" altLang="ko-KR" sz="900" dirty="0"/>
                        <a:t>Summary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50523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754C70D4-D3B3-4179-A448-19904DAEB1D8}"/>
              </a:ext>
            </a:extLst>
          </p:cNvPr>
          <p:cNvGrpSpPr/>
          <p:nvPr/>
        </p:nvGrpSpPr>
        <p:grpSpPr>
          <a:xfrm>
            <a:off x="180986" y="674244"/>
            <a:ext cx="1828484" cy="436082"/>
            <a:chOff x="-76026" y="588519"/>
            <a:chExt cx="1928399" cy="43608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47BEFDD-7D62-4CBC-9710-7A313D7F1606}"/>
                </a:ext>
              </a:extLst>
            </p:cNvPr>
            <p:cNvSpPr/>
            <p:nvPr/>
          </p:nvSpPr>
          <p:spPr>
            <a:xfrm>
              <a:off x="0" y="600653"/>
              <a:ext cx="1759206" cy="423948"/>
            </a:xfrm>
            <a:prstGeom prst="rect">
              <a:avLst/>
            </a:prstGeom>
            <a:solidFill>
              <a:srgbClr val="4DC2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179DE9A-F8C3-4786-8012-46A11685DB9A}"/>
                </a:ext>
              </a:extLst>
            </p:cNvPr>
            <p:cNvSpPr txBox="1"/>
            <p:nvPr/>
          </p:nvSpPr>
          <p:spPr>
            <a:xfrm>
              <a:off x="-76026" y="588519"/>
              <a:ext cx="192839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/>
                  <a:ea typeface="나눔고딕"/>
                </a:rPr>
                <a:t>Chapter 1.</a:t>
              </a:r>
            </a:p>
            <a:p>
              <a:pPr>
                <a:defRPr/>
              </a:pPr>
              <a:r>
                <a:rPr lang="en-US" altLang="ko-KR" sz="1000" b="1" dirty="0">
                  <a:solidFill>
                    <a:schemeClr val="bg1"/>
                  </a:solidFill>
                </a:rPr>
                <a:t>Structured programming 1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38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38465</TotalTime>
  <Words>2836</Words>
  <Application>Microsoft Office PowerPoint</Application>
  <PresentationFormat>와이드스크린</PresentationFormat>
  <Paragraphs>1067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</vt:lpstr>
      <vt:lpstr>맑은 고딕</vt:lpstr>
      <vt:lpstr>맑은 고딕</vt:lpstr>
      <vt:lpstr>맑은 고딕 (본문)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user</cp:lastModifiedBy>
  <cp:revision>1981</cp:revision>
  <cp:lastPrinted>2020-10-21T06:42:27Z</cp:lastPrinted>
  <dcterms:created xsi:type="dcterms:W3CDTF">2020-07-07T06:56:07Z</dcterms:created>
  <dcterms:modified xsi:type="dcterms:W3CDTF">2021-02-02T09:45:27Z</dcterms:modified>
</cp:coreProperties>
</file>